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1544" r:id="rId2"/>
    <p:sldId id="1593" r:id="rId3"/>
    <p:sldId id="1578" r:id="rId4"/>
    <p:sldId id="1563" r:id="rId5"/>
    <p:sldId id="1582" r:id="rId6"/>
    <p:sldId id="1580" r:id="rId7"/>
    <p:sldId id="1594" r:id="rId8"/>
    <p:sldId id="1595" r:id="rId9"/>
    <p:sldId id="1596" r:id="rId10"/>
    <p:sldId id="1588" r:id="rId11"/>
    <p:sldId id="1552" r:id="rId12"/>
    <p:sldId id="1491" r:id="rId13"/>
    <p:sldId id="1554" r:id="rId14"/>
    <p:sldId id="1525" r:id="rId15"/>
    <p:sldId id="1584" r:id="rId16"/>
    <p:sldId id="1586" r:id="rId17"/>
    <p:sldId id="1565" r:id="rId18"/>
    <p:sldId id="1566" r:id="rId19"/>
    <p:sldId id="1589" r:id="rId20"/>
    <p:sldId id="1597" r:id="rId21"/>
    <p:sldId id="1522" r:id="rId22"/>
    <p:sldId id="1585" r:id="rId23"/>
    <p:sldId id="1496" r:id="rId24"/>
    <p:sldId id="1499" r:id="rId25"/>
    <p:sldId id="1583" r:id="rId26"/>
    <p:sldId id="1591" r:id="rId27"/>
    <p:sldId id="1592" r:id="rId28"/>
    <p:sldId id="1587" r:id="rId29"/>
    <p:sldId id="1590" r:id="rId30"/>
    <p:sldId id="1567" r:id="rId31"/>
    <p:sldId id="1568" r:id="rId32"/>
    <p:sldId id="1569" r:id="rId33"/>
    <p:sldId id="1560" r:id="rId34"/>
    <p:sldId id="1598" r:id="rId35"/>
    <p:sldId id="1523" r:id="rId36"/>
    <p:sldId id="1547" r:id="rId37"/>
    <p:sldId id="1527" r:id="rId38"/>
    <p:sldId id="1490" r:id="rId39"/>
    <p:sldId id="1570" r:id="rId40"/>
    <p:sldId id="1543" r:id="rId4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72" y="-2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4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35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RqJQBP" TargetMode="Externa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RqJQBP" TargetMode="Externa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lvvJPe" TargetMode="Externa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statutebook.ie/2010/en/act/pub/0016/print.html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6325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1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Tribunal de Contas do Estado de Minas Gerais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Belo Horizonte, 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agosto de 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2132856"/>
            <a:ext cx="10009112" cy="25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PBH Ativos S/A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Esquema de geração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Dívida Pública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Perda de Receitas de Multas e Juros</a:t>
            </a: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8291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906000" cy="57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316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711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INCOERÊNCIA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Conjuntura de aceleração de Privatizações de empresas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statais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stratégicas e lucrativas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riação de “estatais não dependentes” regidas pelo direito privado para emitir debêntures com garantia pública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3933056"/>
            <a:ext cx="9217024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Emitir debêntures é atividade de Estado? Obedece ao art. 173 da Constituição Federal?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a necessidade desse tipo de negócio para o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o benefício que esse tipo de estatal trará para a sociedade???</a:t>
            </a:r>
          </a:p>
        </p:txBody>
      </p:sp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88640"/>
            <a:ext cx="9793088" cy="671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Passos do Esquema: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Ente federado concede garantia real à empresa estatal (criada para emitir derivativos), em valor equivalente ao volume de créditos recebíveis (inscritos ou não em Dívida Ativa). No caso de BH, essa garantia foi de 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$ 880 milhões, sujeita a atualização pelo IPCA. Disfarçada de “Debênture Subordinada”;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Empresa estatal emite derivativos com garantia real e juros estratosféricos. No caso de BH, foram emitidos 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$ 230 milhões, com juros nominais de IPCA + 11%. “Debênture Senior”;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Créditos continuam sendo cobrados pelos órgãos competentes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Contribuinte efetua o pagamento dos créditos na rede bancária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vão para “Conta Vinculada”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;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Ente federado recebe somente o tributo corrigido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;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Juros e multas ficam para a empresa e são utilizados para pagar os juros das debêntures Senior.</a:t>
            </a:r>
          </a:p>
        </p:txBody>
      </p:sp>
    </p:spTree>
    <p:extLst>
      <p:ext uri="{BB962C8B-B14F-4D97-AF65-F5344CB8AC3E}">
        <p14:creationId xmlns:p14="http://schemas.microsoft.com/office/powerpoint/2010/main" val="97586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88640"/>
            <a:ext cx="9793088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MUNICÍPIO DE BH:</a:t>
            </a:r>
          </a:p>
          <a:p>
            <a:endParaRPr lang="pt-BR" sz="8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Assume uma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obrigação financeira de </a:t>
            </a:r>
            <a:r>
              <a:rPr lang="pt-BR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$ 880 milhões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sujeita a atualização pelo IPCA. Disfarçada de “Debênture Subordinada” (DÍVIDA PÚBLICA)</a:t>
            </a:r>
          </a:p>
          <a:p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Recebe, em tese, </a:t>
            </a:r>
            <a:r>
              <a:rPr lang="pt-BR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$ 200 milhões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quando foram vendidas as debêntures senior (NÍTIDA OPERAÇÃO DE CRÉDITO);</a:t>
            </a:r>
          </a:p>
          <a:p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Abre mão da arrecadação dos juros e multa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sobre créditos tributários ou não (ILEGAL). Montante ainda desconhecido, mas o ex-presidente da PBH Ativos S/A, Edson Ronaldo Nascimento, revelou que o montante cobre os juros da operação e sobra:</a:t>
            </a:r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514350" indent="-514350">
              <a:buFont typeface="Arial"/>
              <a:buChar char="•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ctr">
              <a:buFontTx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Município ainda doa imóveis públicos para a PBH Ativos S/A e possibilita atuação em atividades de estado por meio de PPP.</a:t>
            </a:r>
          </a:p>
          <a:p>
            <a:pPr algn="ctr"/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“Estatal não dependente”? Fora dos controles e limites da LRF 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4437112"/>
            <a:ext cx="94174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272797"/>
            <a:ext cx="9705528" cy="64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88" y="332656"/>
            <a:ext cx="9561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GARANTIA PÚBLICA DISFARÇADA DE DEBÊNTURES SUBORDINADAS</a:t>
            </a:r>
          </a:p>
          <a:p>
            <a:pPr algn="ct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1628799"/>
            <a:ext cx="7920880" cy="5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496" y="188640"/>
            <a:ext cx="964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GARANTIA EXTREMAMENTE ONEROSA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valor da Garantia será de no mínimo 200% do valor nominal das Debêntures Sênior: 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0" u="sng" dirty="0" smtClean="0">
                <a:hlinkClick r:id="rId2"/>
              </a:rPr>
              <a:t>https</a:t>
            </a:r>
            <a:r>
              <a:rPr lang="pt-BR" b="0" u="sng" dirty="0">
                <a:hlinkClick r:id="rId2"/>
              </a:rPr>
              <a:t>://goo.gl/RqJQBP</a:t>
            </a:r>
            <a:r>
              <a:rPr lang="pt-BR" b="0" dirty="0"/>
              <a:t> </a:t>
            </a:r>
            <a:endParaRPr lang="en-US" b="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276872"/>
            <a:ext cx="8784976" cy="21110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88504" y="3429000"/>
            <a:ext cx="9073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PBH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Ativos S/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</a:t>
            </a:r>
          </a:p>
          <a:p>
            <a:pPr marL="800100" lvl="1" indent="-342900">
              <a:buFont typeface="Arial"/>
              <a:buChar char="•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Debêntures Sênior: </a:t>
            </a:r>
            <a:r>
              <a:rPr lang="pt-BR" sz="20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$ 230 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milhões</a:t>
            </a:r>
          </a:p>
          <a:p>
            <a:pPr marL="800100" lvl="1" indent="-342900">
              <a:buFont typeface="Arial"/>
              <a:buChar char="•"/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Debêntures 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Subordinadas (que formalizam a garantia dada pelo ente público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): </a:t>
            </a:r>
            <a:r>
              <a:rPr lang="pt-BR" sz="20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$ 880 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milhões + atualiza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ção monetária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endParaRPr lang="en-US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026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988840"/>
            <a:ext cx="8737600" cy="20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4221088"/>
            <a:ext cx="8232358" cy="2442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504" y="260648"/>
            <a:ext cx="9577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Do que vamos falar:</a:t>
            </a:r>
          </a:p>
          <a:p>
            <a:pPr algn="ctr"/>
            <a:r>
              <a:rPr lang="pt-BR" i="1" dirty="0" smtClean="0">
                <a:solidFill>
                  <a:srgbClr val="94C600"/>
                </a:solidFill>
                <a:latin typeface="Tahoma"/>
                <a:cs typeface="Tahoma"/>
              </a:rPr>
              <a:t>“Montagem de engenharia financeira complexa e peculiar”</a:t>
            </a:r>
          </a:p>
          <a:p>
            <a:pPr algn="ctr"/>
            <a:r>
              <a:rPr lang="pt-BR" i="1" dirty="0" smtClean="0">
                <a:solidFill>
                  <a:srgbClr val="94C600"/>
                </a:solidFill>
                <a:latin typeface="Tahoma"/>
                <a:cs typeface="Tahoma"/>
              </a:rPr>
              <a:t>“Cessão de direitos como lastro de garantia para captação de recursos no mercado”</a:t>
            </a:r>
            <a:endParaRPr lang="pt-BR" i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2471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496" y="188640"/>
            <a:ext cx="9649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GARANTIA ONEROSA = D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ÍVIDA PÚBLICA</a:t>
            </a:r>
            <a:endParaRPr lang="pt-BR" sz="28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416496" y="1196752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A propaganda enganosa de “deságio na venda de créditos” esconde cessão de garantias superiores a 200% das Debêntures Sênior emitidas pela “empresa estatal não dependente”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A Garantia Real concedida pelo Município de Belo Horizonte obriga-o a indenizar a PBH Ativos S/A por todos os valores que esta deixar de receber, o que comprova a assunção de obrigação onerosa que configura geração de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pública. </a:t>
            </a:r>
            <a:r>
              <a:rPr lang="pt-BR" sz="1800" b="0" u="sng" dirty="0">
                <a:hlinkClick r:id="rId2"/>
              </a:rPr>
              <a:t>https://goo.gl/RqJQBP</a:t>
            </a:r>
            <a:r>
              <a:rPr lang="pt-BR" sz="1800" b="0" dirty="0"/>
              <a:t> </a:t>
            </a:r>
            <a:endParaRPr lang="en-US" sz="1800" b="0" dirty="0"/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4437112"/>
            <a:ext cx="698477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25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88640"/>
            <a:ext cx="10153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Emissão de 2.300 debêntures por R$100.000 cada uma</a:t>
            </a: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Lei Municipal </a:t>
            </a: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32656"/>
            <a:ext cx="9433048" cy="400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488" y="4509120"/>
            <a:ext cx="936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CVM não controla as Debêntures Senior, pois são vendidas com “esforços restritos de colocação”.</a:t>
            </a:r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BTG Pactual foi o responsável pela operação de emissão e também comprou 100% das debêntures senior emitidas pela PBH Ativos S/A 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361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o esquema está funcionando em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São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Paulo - CPSEC		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Visa “legalizar” esquema que concede garantias públicas a empresas estatais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dependentes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emitem debêntures, sob o pretexto de “cessão” de direitos creditórios que não saem do lugar... </a:t>
            </a:r>
          </a:p>
          <a:p>
            <a:pPr algn="ctr">
              <a:lnSpc>
                <a:spcPct val="11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8" y="3192621"/>
            <a:ext cx="9546902" cy="3332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408" y="0"/>
            <a:ext cx="1446863" cy="14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052736"/>
            <a:ext cx="6734527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PLS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204/2016: PROJETO CIFRADO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13240" y="2348880"/>
            <a:ext cx="2792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QUAL </a:t>
            </a:r>
            <a:r>
              <a:rPr lang="en-US" dirty="0" err="1" smtClean="0">
                <a:solidFill>
                  <a:schemeClr val="accent1"/>
                </a:solidFill>
              </a:rPr>
              <a:t>É</a:t>
            </a:r>
            <a:r>
              <a:rPr lang="en-US" dirty="0" smtClean="0">
                <a:solidFill>
                  <a:schemeClr val="accent1"/>
                </a:solidFill>
              </a:rPr>
              <a:t> O ÔNUS?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QUAIS DIREITOS SÃO CEDIDOS?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QUEM SÃO AS PJ DE DIREITO PRIVADO?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4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204/2016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Autoriza “</a:t>
            </a:r>
            <a:r>
              <a:rPr lang="pt-BR" sz="3200" dirty="0">
                <a:solidFill>
                  <a:srgbClr val="FFFFFF"/>
                </a:solidFill>
              </a:rPr>
              <a:t>c</a:t>
            </a:r>
            <a:r>
              <a:rPr lang="pt-BR" sz="3200" dirty="0" smtClean="0">
                <a:solidFill>
                  <a:srgbClr val="FFFFFF"/>
                </a:solidFill>
              </a:rPr>
              <a:t>essão</a:t>
            </a:r>
            <a:r>
              <a:rPr lang="pt-BR" sz="3200" dirty="0">
                <a:solidFill>
                  <a:srgbClr val="FFFFFF"/>
                </a:solidFill>
              </a:rPr>
              <a:t>” de direitos </a:t>
            </a:r>
            <a:r>
              <a:rPr lang="pt-BR" sz="3200" dirty="0" smtClean="0">
                <a:solidFill>
                  <a:srgbClr val="FFFFFF"/>
                </a:solidFill>
              </a:rPr>
              <a:t>creditórios</a:t>
            </a:r>
          </a:p>
          <a:p>
            <a:pPr algn="ctr">
              <a:spcBef>
                <a:spcPts val="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inscritos ou não em dívida ativa, PORÉM</a:t>
            </a:r>
            <a:endParaRPr lang="pt-BR" sz="32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modifica </a:t>
            </a:r>
            <a:r>
              <a:rPr lang="pt-BR" sz="2800" dirty="0" smtClean="0">
                <a:solidFill>
                  <a:srgbClr val="FFFFFF"/>
                </a:solidFill>
              </a:rPr>
              <a:t>natureza dos créditos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altera </a:t>
            </a:r>
            <a:r>
              <a:rPr lang="pt-BR" sz="2800" dirty="0" smtClean="0">
                <a:solidFill>
                  <a:srgbClr val="FFFFFF"/>
                </a:solidFill>
              </a:rPr>
              <a:t>condições dos créditos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transfere a cobrança judicial ou extrajudicial, que permanece com os órgãos </a:t>
            </a:r>
            <a:r>
              <a:rPr lang="pt-BR" sz="2800" dirty="0" smtClean="0">
                <a:solidFill>
                  <a:srgbClr val="FFFFFF"/>
                </a:solidFill>
              </a:rPr>
              <a:t>competentes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está sendo “cedido” de fato?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9076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71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204/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</a:rPr>
              <a:t>O que está sendo cedido pelo ente público para as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</a:rPr>
              <a:t>e</a:t>
            </a:r>
            <a:r>
              <a:rPr lang="pt-BR" sz="2800" dirty="0" smtClean="0">
                <a:solidFill>
                  <a:srgbClr val="FFFFFF"/>
                </a:solidFill>
              </a:rPr>
              <a:t>statais não dependentes que emitem debêntures é 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</a:rPr>
              <a:t> </a:t>
            </a:r>
            <a:r>
              <a:rPr lang="pt-BR" sz="2800" u="sng" dirty="0" smtClean="0">
                <a:solidFill>
                  <a:srgbClr val="FFFFFF"/>
                </a:solidFill>
              </a:rPr>
              <a:t>garantia pública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</a:rPr>
              <a:t>em valor equivalente aos créditos recebíveis inscritos ou não em dívida ativa.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</a:rPr>
              <a:t>O ente público recebe debêntures subordinadas para documentar essa garantia concedida.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</a:rPr>
              <a:t>O ente federado ainda entrega a arrecadação de multas e juros à empresa.</a:t>
            </a:r>
            <a:endParaRPr lang="pt-BR" sz="2800" dirty="0">
              <a:solidFill>
                <a:srgbClr val="FFFFFF"/>
              </a:solidFill>
            </a:endParaRPr>
          </a:p>
          <a:p>
            <a:pPr algn="ctr">
              <a:spcBef>
                <a:spcPts val="0"/>
              </a:spcBef>
            </a:pPr>
            <a:endParaRPr lang="pt-BR" sz="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Geração de DÍVIDA PÚBLICA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Ente federado transfere valor muito superior ao que recebe da empresa</a:t>
            </a:r>
          </a:p>
        </p:txBody>
      </p:sp>
    </p:spTree>
    <p:extLst>
      <p:ext uri="{BB962C8B-B14F-4D97-AF65-F5344CB8AC3E}">
        <p14:creationId xmlns:p14="http://schemas.microsoft.com/office/powerpoint/2010/main" val="202789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906000" cy="59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1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906000" cy="39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332656"/>
            <a:ext cx="8784976" cy="5859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6381328"/>
            <a:ext cx="878497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Criada com Capital social de </a:t>
            </a:r>
            <a:r>
              <a:rPr lang="pt-BR" dirty="0" err="1" smtClean="0">
                <a:solidFill>
                  <a:srgbClr val="94C600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$ 100.000,00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247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865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EM 13/12/2016 NÃO CONSEGUIRAM APROVAR: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408" y="0"/>
            <a:ext cx="1446863" cy="1462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564904"/>
            <a:ext cx="96647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865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EMPRESAS ESTATAIS NÃO DEPENDENTES 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s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endo criadas em diversos estados e municípios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PBH Ativos S/A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CPSEC – Estado de São Paulo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InvestPOA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– Porto Alegre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Recda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- Recife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CEDMS – Salvador  e outras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28" y="1988840"/>
            <a:ext cx="3984239" cy="3967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4005064"/>
            <a:ext cx="5381022" cy="26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2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9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fraudulento   </a:t>
            </a:r>
            <a:r>
              <a:rPr lang="pt-BR" sz="2800" b="0" dirty="0">
                <a:hlinkClick r:id="rId2"/>
              </a:rPr>
              <a:t>https://goo.gl/</a:t>
            </a:r>
            <a:r>
              <a:rPr lang="pt-BR" sz="2800" b="0" dirty="0" smtClean="0">
                <a:hlinkClick r:id="rId2"/>
              </a:rPr>
              <a:t>lvvJPe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4149080"/>
            <a:ext cx="9906000" cy="23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72" y="260648"/>
            <a:ext cx="970552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OPERAÇÃO ILEGAL, MAS MEIRELLES DIZ QUE NÃO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340768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6976" y="2420888"/>
            <a:ext cx="165618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160" y="1340768"/>
            <a:ext cx="3240360" cy="35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MINISTRO MEIRELLES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705528" cy="554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“NENHUMA OBRIGAÇÃO PARA A UNIÃO”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 smtClean="0"/>
              <a:t>X</a:t>
            </a:r>
            <a:endParaRPr lang="pt-BR" sz="4800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OBRIGAÇÕES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EMBUTIDAS NO ESQUEMA: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Concessão de Garantia Pública extremamente onerosa, que na prática corresponde a Dívida Pública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Transferência dos valores arrecadados a título de Multa e Juros, que nem chegam a ingressar nos cofres públicos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Ao final, o ente público assume uma dívida pública e ainda perde receitas de multas e juros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054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33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Pública e Subtra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ção de receitas de multas e juros</a:t>
            </a:r>
            <a:endParaRPr lang="pt-BR" sz="28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LES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ÃO FINANCEIRA E PATRIMONIAL </a:t>
            </a: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1" indent="-3429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Opera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ção de crédito não autorizada</a:t>
            </a:r>
          </a:p>
          <a:p>
            <a:pPr marL="342900" lvl="1" indent="-3429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Custos elevados</a:t>
            </a:r>
          </a:p>
          <a:p>
            <a:pPr lvl="3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3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3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Remuneração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1" indent="-3429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Subtra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ção de receitas de multa e juros </a:t>
            </a:r>
          </a:p>
          <a:p>
            <a:pPr marL="342900" lvl="1" indent="-3429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Obrigação de indenização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EC 95/2016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154229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4768" y="260648"/>
            <a:ext cx="669674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ESQUEMA FINANCEIRO NA GRÉCIA</a:t>
            </a:r>
          </a:p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EFSF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en-GB" b="0" dirty="0" smtClean="0">
                <a:solidFill>
                  <a:srgbClr val="94C600"/>
                </a:solidFill>
                <a:latin typeface="Tahoma"/>
                <a:cs typeface="Tahoma"/>
              </a:rPr>
              <a:t>European Financial Stability Facility 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1556792"/>
            <a:ext cx="9433048" cy="519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Criação de Sociedade </a:t>
            </a:r>
            <a:r>
              <a:rPr lang="pt-BR" b="0" dirty="0">
                <a:solidFill>
                  <a:schemeClr val="tx1"/>
                </a:solidFill>
              </a:rPr>
              <a:t>Anônima sediada em </a:t>
            </a:r>
            <a:r>
              <a:rPr lang="pt-BR" b="0" dirty="0" smtClean="0">
                <a:solidFill>
                  <a:schemeClr val="tx1"/>
                </a:solidFill>
              </a:rPr>
              <a:t>Luxemburgo: EFSF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Sociedade de Propósito Específico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Sócios: 17 países europeus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Emite </a:t>
            </a:r>
            <a:r>
              <a:rPr lang="pt-BR" b="0" dirty="0">
                <a:solidFill>
                  <a:schemeClr val="tx1"/>
                </a:solidFill>
              </a:rPr>
              <a:t>instrumentos financeiros com garantia dos </a:t>
            </a:r>
            <a:r>
              <a:rPr lang="pt-BR" b="0" dirty="0" smtClean="0">
                <a:solidFill>
                  <a:schemeClr val="tx1"/>
                </a:solidFill>
              </a:rPr>
              <a:t>países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Criada em 2010 por </a:t>
            </a:r>
            <a:r>
              <a:rPr lang="pt-BR" b="0" dirty="0">
                <a:solidFill>
                  <a:schemeClr val="tx1"/>
                </a:solidFill>
              </a:rPr>
              <a:t>imposição do </a:t>
            </a:r>
            <a:r>
              <a:rPr lang="pt-BR" b="0" dirty="0" smtClean="0">
                <a:solidFill>
                  <a:schemeClr val="tx1"/>
                </a:solidFill>
              </a:rPr>
              <a:t>FMI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Garantias bilionárias dos países sócios para a EFSF: 440 bilhões de euros em 2010, elevadas para 780 bilhões em 2011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EFSF “Não é instituição financeira” mas emite papéis financeiros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800" b="0" u="sng" dirty="0" smtClean="0">
                <a:hlinkClick r:id="rId3"/>
              </a:rPr>
              <a:t>http</a:t>
            </a:r>
            <a:r>
              <a:rPr lang="en-US" sz="1800" b="0" u="sng" dirty="0">
                <a:hlinkClick r:id="rId3"/>
              </a:rPr>
              <a:t>://www.irishstatutebook.ie/2010/en/act/pub/0016/</a:t>
            </a:r>
            <a:r>
              <a:rPr lang="en-US" sz="1800" b="0" u="sng" dirty="0" smtClean="0">
                <a:hlinkClick r:id="rId3"/>
              </a:rPr>
              <a:t>print.html</a:t>
            </a:r>
            <a:endParaRPr lang="pt-BR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332656"/>
            <a:ext cx="20108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496" y="332656"/>
            <a:ext cx="9649072" cy="649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		</a:t>
            </a:r>
            <a:r>
              <a:rPr lang="x-none" dirty="0">
                <a:solidFill>
                  <a:srgbClr val="92D050"/>
                </a:solidFill>
                <a:latin typeface="Tahoma"/>
                <a:cs typeface="Tahoma"/>
              </a:rPr>
              <a:t>CONSEQUÊNCIAS ECONÔMICAS E SOCIAIS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x-none" dirty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x-none" dirty="0" smtClean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GRÉCIA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b="0" dirty="0" smtClean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sz="1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Queda do PIB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Queda do Orçamento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Desemprego recorde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Migração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Fechamento de serviços públicos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R</a:t>
            </a:r>
            <a:r>
              <a:rPr lang="en-US" b="0" dirty="0" smtClean="0">
                <a:solidFill>
                  <a:schemeClr val="tx1"/>
                </a:solidFill>
              </a:rPr>
              <a:t>e</a:t>
            </a:r>
            <a:r>
              <a:rPr lang="x-none" b="0" dirty="0" smtClean="0">
                <a:solidFill>
                  <a:schemeClr val="tx1"/>
                </a:solidFill>
              </a:rPr>
              <a:t>dução de salários, aposentadorias e pensões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Contra-Reformas da previdência e tributária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Privatizações:  </a:t>
            </a:r>
            <a:r>
              <a:rPr lang="en-US" b="0" dirty="0">
                <a:solidFill>
                  <a:schemeClr val="tx1"/>
                </a:solidFill>
              </a:rPr>
              <a:t>O </a:t>
            </a:r>
            <a:r>
              <a:rPr lang="en-US" b="0" dirty="0" err="1">
                <a:solidFill>
                  <a:schemeClr val="tx1"/>
                </a:solidFill>
              </a:rPr>
              <a:t>país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está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venda</a:t>
            </a:r>
            <a:r>
              <a:rPr lang="en-US" b="0" dirty="0">
                <a:solidFill>
                  <a:schemeClr val="tx1"/>
                </a:solidFill>
              </a:rPr>
              <a:t> no site do HRADF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Degradação social: famílias vivendo nas ruas, se alimentando de lixo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Suicídios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A FINANCEIRIZAÇÃO QUEBROU O PAÍS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404664"/>
            <a:ext cx="1512168" cy="75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67" y="881360"/>
            <a:ext cx="4786234" cy="33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9865096" cy="637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BRASIL</a:t>
            </a:r>
            <a:endParaRPr lang="pt-BR" sz="80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Esquema sofisticado de geração de dívida pública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Criação de Sociedade Anônima </a:t>
            </a:r>
            <a:r>
              <a:rPr lang="pt-BR" b="0" dirty="0">
                <a:solidFill>
                  <a:schemeClr val="tx1"/>
                </a:solidFill>
              </a:rPr>
              <a:t>ESTATAL NÃO DEPENDENTE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Sociedade </a:t>
            </a:r>
            <a:r>
              <a:rPr lang="pt-BR" b="0" dirty="0">
                <a:solidFill>
                  <a:schemeClr val="tx1"/>
                </a:solidFill>
              </a:rPr>
              <a:t>de Propósito </a:t>
            </a:r>
            <a:r>
              <a:rPr lang="pt-BR" b="0" dirty="0" smtClean="0">
                <a:solidFill>
                  <a:schemeClr val="tx1"/>
                </a:solidFill>
              </a:rPr>
              <a:t>Específico 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Sócios: entes federados (Estados ou Municípios) 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Emite </a:t>
            </a:r>
            <a:r>
              <a:rPr lang="pt-BR" b="0" dirty="0">
                <a:solidFill>
                  <a:schemeClr val="tx1"/>
                </a:solidFill>
              </a:rPr>
              <a:t>instrumentos financeiros </a:t>
            </a:r>
            <a:r>
              <a:rPr lang="pt-BR" b="0" dirty="0" smtClean="0">
                <a:solidFill>
                  <a:schemeClr val="tx1"/>
                </a:solidFill>
              </a:rPr>
              <a:t>(DEBÊNTURES) com </a:t>
            </a:r>
            <a:r>
              <a:rPr lang="pt-BR" b="0" dirty="0">
                <a:solidFill>
                  <a:schemeClr val="tx1"/>
                </a:solidFill>
              </a:rPr>
              <a:t>garantia dos </a:t>
            </a:r>
            <a:r>
              <a:rPr lang="pt-BR" b="0" dirty="0" smtClean="0">
                <a:solidFill>
                  <a:schemeClr val="tx1"/>
                </a:solidFill>
              </a:rPr>
              <a:t>entes federados 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Consultorias com </a:t>
            </a:r>
            <a:r>
              <a:rPr lang="pt-BR" b="0" i="1" dirty="0" smtClean="0">
                <a:solidFill>
                  <a:schemeClr val="tx1"/>
                </a:solidFill>
              </a:rPr>
              <a:t>expertise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do FMI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Garantias </a:t>
            </a:r>
            <a:r>
              <a:rPr lang="pt-BR" b="0" dirty="0" smtClean="0">
                <a:solidFill>
                  <a:schemeClr val="tx1"/>
                </a:solidFill>
              </a:rPr>
              <a:t>prestadas pelos entes federados = Dívida Pública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“</a:t>
            </a:r>
            <a:r>
              <a:rPr lang="pt-BR" b="0" dirty="0">
                <a:solidFill>
                  <a:schemeClr val="tx1"/>
                </a:solidFill>
              </a:rPr>
              <a:t>Não é instituição financeira” mas emite papéis </a:t>
            </a:r>
            <a:r>
              <a:rPr lang="pt-BR" b="0" dirty="0" smtClean="0">
                <a:solidFill>
                  <a:schemeClr val="tx1"/>
                </a:solidFill>
              </a:rPr>
              <a:t>financeiros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sz="1800" dirty="0">
                <a:solidFill>
                  <a:schemeClr val="accent1"/>
                </a:solidFill>
                <a:latin typeface="Tahoma"/>
                <a:cs typeface="Tahoma"/>
              </a:rPr>
              <a:t>Esquema ilegal de geração de dívidas públicas</a:t>
            </a:r>
          </a:p>
          <a:p>
            <a:pPr algn="ctr"/>
            <a:r>
              <a:rPr lang="pt-BR" sz="1800" dirty="0">
                <a:solidFill>
                  <a:schemeClr val="accent1"/>
                </a:solidFill>
                <a:latin typeface="Tahoma"/>
                <a:cs typeface="Tahoma"/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404664"/>
            <a:ext cx="96490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IMPORTÂNCIA DA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ATUA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ÇÃO DO TCE/MG</a:t>
            </a:r>
          </a:p>
          <a:p>
            <a:pPr lvl="0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lvl="0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DESVENDAR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ESSE ESQUEMA ILEGAL DE GERAÇÃO DE DÍVIDA PÚBLICA</a:t>
            </a:r>
          </a:p>
          <a:p>
            <a:pPr lvl="0"/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BARRAR OS PROJETOS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QUE VISAM “LEGALIZAR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” ESSE ESQUEMA: PLS 204/2016, PLP 181/2015 E PL 3337/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2015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Abertura para participa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ção da sociedade civil por meio da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AUDITORIA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CIDADÃ DA DÍVIDA</a:t>
            </a:r>
          </a:p>
        </p:txBody>
      </p:sp>
    </p:spTree>
    <p:extLst>
      <p:ext uri="{BB962C8B-B14F-4D97-AF65-F5344CB8AC3E}">
        <p14:creationId xmlns:p14="http://schemas.microsoft.com/office/powerpoint/2010/main" val="309156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5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INCONSTITUCIONALIDADE</a:t>
            </a:r>
          </a:p>
          <a:p>
            <a:pPr algn="ctr">
              <a:lnSpc>
                <a:spcPct val="110000"/>
              </a:lnSpc>
            </a:pP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ART. 173 da Constituição Federal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Empresas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estatais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devem obedecer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aos imperativos da segurança nacional e o atendimento relevante de interesse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coletivo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PBH Ativos S/A, empresa estatal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dependente, atende ao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disposto no art.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173 da Constituição?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Atividade dedicada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operações financeiras que envolvem a emissão de debêntures ou outra forma de título financeiro assemelhado, com garantia estatal baseada em direitos sobre créditos ou qualquer outra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forma, é atividade que obedece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aos imperativos da segurança nacional e o atendimento relevante de interesse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coletivo?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932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49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</a:p>
          <a:p>
            <a:pPr algn="ctr" eaLnBrk="0" hangingPunct="0">
              <a:spcBef>
                <a:spcPct val="50000"/>
              </a:spcBef>
            </a:pP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6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6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6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4625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ILEGALIDADES</a:t>
            </a: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Estados e Municípios estão proibidos 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emitir títulos da dívida pública 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Lei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9.496/97, art. 3</a:t>
            </a:r>
            <a:r>
              <a:rPr lang="pt-BR" sz="2800" b="0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, § 5</a:t>
            </a:r>
            <a:r>
              <a:rPr lang="pt-BR" sz="2800" b="0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 e Constituição Federal art. 33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ADCT</a:t>
            </a:r>
          </a:p>
          <a:p>
            <a:pPr algn="ctr"/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EMISSÃO DE DEBÊNTURES COM GARANTIA ESTATAL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Disfarce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operação de crédito não autorizada e, portanto,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ilegal;</a:t>
            </a:r>
          </a:p>
          <a:p>
            <a:pPr marL="342900" indent="-342900">
              <a:buFont typeface="Wingdings" charset="2"/>
              <a:buChar char="ü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ntecipação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receita de forma extremamente onerosa e ilegal. Comprometimento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todas as futuras administrações e gerações. </a:t>
            </a: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DERIVATIVOS FINANCEIROS COM GARANTIA PÚBLICA</a:t>
            </a:r>
          </a:p>
        </p:txBody>
      </p:sp>
    </p:spTree>
    <p:extLst>
      <p:ext uri="{BB962C8B-B14F-4D97-AF65-F5344CB8AC3E}">
        <p14:creationId xmlns:p14="http://schemas.microsoft.com/office/powerpoint/2010/main" val="11246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472" y="116632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INCONSTITUCIONALIDADE FLAGRANTE 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EMISSÃO DISFARÇADA DE DÍVIDA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PÚBLICA </a:t>
            </a: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24744"/>
            <a:ext cx="9906000" cy="55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ILEGALIDADES</a:t>
            </a: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As debêntures com garantia real não foram autorizadas pela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CVM. Burla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à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 Lei 6.385/76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145030"/>
            <a:ext cx="8928992" cy="4596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30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16632"/>
            <a:ext cx="9865096" cy="661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ILEGALIDADES</a:t>
            </a: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As debêntures com garantia real não foram autorizadas pela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CVM</a:t>
            </a:r>
          </a:p>
          <a:p>
            <a:r>
              <a:rPr lang="pt-BR" sz="2800" dirty="0"/>
              <a:t> 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O caput do art. 19 da Lei 6.385/76 diz:</a:t>
            </a:r>
          </a:p>
          <a:p>
            <a:r>
              <a:rPr lang="pt-BR" sz="2800" b="0" dirty="0" err="1">
                <a:solidFill>
                  <a:schemeClr val="tx1"/>
                </a:solidFill>
                <a:latin typeface="Tahoma"/>
                <a:cs typeface="Tahoma"/>
              </a:rPr>
              <a:t>Art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 . 19. Nenhuma emissão pública de valores mobiliários será distribuída no mercado sem prévio registro na Comissão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O art. 6</a:t>
            </a:r>
            <a:r>
              <a:rPr lang="pt-BR" sz="2800" baseline="30000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 da Instrução CVM no 476/2009  diz:</a:t>
            </a:r>
          </a:p>
          <a:p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Art. 6º  As ofertas públicas distribuídas com esforços restritos estão automaticamente dispensadas do registro de distribuição de que trata o caput do art.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19 da Lei no 6.385, de 1976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 flagrantemente contr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ária à Lei 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549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16632"/>
            <a:ext cx="986509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ILEGALIDADES</a:t>
            </a:r>
          </a:p>
          <a:p>
            <a:pPr algn="ctr"/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Munic</a:t>
            </a:r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ípio de Belo Horizonte abre mão dos valores arrecadados de multas e juros</a:t>
            </a: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Lei Municipal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pt-BR" sz="2800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7.932/99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924944"/>
            <a:ext cx="8928992" cy="33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38654</TotalTime>
  <Words>1575</Words>
  <Application>Microsoft Macintosh PowerPoint</Application>
  <PresentationFormat>A4 Paper (210x297 mm)</PresentationFormat>
  <Paragraphs>327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2009</cp:revision>
  <cp:lastPrinted>2008-11-20T19:12:03Z</cp:lastPrinted>
  <dcterms:created xsi:type="dcterms:W3CDTF">2001-11-19T18:24:28Z</dcterms:created>
  <dcterms:modified xsi:type="dcterms:W3CDTF">2017-08-04T16:21:38Z</dcterms:modified>
</cp:coreProperties>
</file>