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1544" r:id="rId2"/>
    <p:sldId id="1578" r:id="rId3"/>
    <p:sldId id="1563" r:id="rId4"/>
    <p:sldId id="1582" r:id="rId5"/>
    <p:sldId id="1580" r:id="rId6"/>
    <p:sldId id="1552" r:id="rId7"/>
    <p:sldId id="1491" r:id="rId8"/>
    <p:sldId id="1554" r:id="rId9"/>
    <p:sldId id="1525" r:id="rId10"/>
    <p:sldId id="1579" r:id="rId11"/>
    <p:sldId id="1564" r:id="rId12"/>
    <p:sldId id="1522" r:id="rId13"/>
    <p:sldId id="1566" r:id="rId14"/>
    <p:sldId id="1565" r:id="rId15"/>
    <p:sldId id="1558" r:id="rId16"/>
    <p:sldId id="1496" r:id="rId17"/>
    <p:sldId id="1559" r:id="rId18"/>
    <p:sldId id="1499" r:id="rId19"/>
    <p:sldId id="1567" r:id="rId20"/>
    <p:sldId id="1568" r:id="rId21"/>
    <p:sldId id="1569" r:id="rId22"/>
    <p:sldId id="1575" r:id="rId23"/>
    <p:sldId id="1574" r:id="rId24"/>
    <p:sldId id="1560" r:id="rId25"/>
    <p:sldId id="1550" r:id="rId26"/>
    <p:sldId id="1523" r:id="rId27"/>
    <p:sldId id="1547" r:id="rId28"/>
    <p:sldId id="1527" r:id="rId29"/>
    <p:sldId id="1490" r:id="rId30"/>
    <p:sldId id="1570" r:id="rId31"/>
    <p:sldId id="1543" r:id="rId3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20" y="-28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26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lvvJPe" TargetMode="Externa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hstatutebook.ie/2010/en/act/pub/0016/print.html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esquema-ilegal-de-geracao-de-dividas-publicas-para-estados-e-municipio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70634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sz="20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1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20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Aulão</a:t>
            </a:r>
            <a:r>
              <a:rPr 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Público sobre a PBH Ativos S/A</a:t>
            </a:r>
          </a:p>
          <a:p>
            <a:pPr algn="ctr"/>
            <a:r>
              <a:rPr 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Indisciplinar UFMG </a:t>
            </a:r>
            <a:endParaRPr lang="pt-BR" sz="2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Belo Horizonte, 12 de julho de 2017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2132856"/>
            <a:ext cx="10009112" cy="25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PBH Ativos S/A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Esquema de geração 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Dívida Pública sem contrapartida</a:t>
            </a: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8291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32" y="1628800"/>
            <a:ext cx="2463800" cy="257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76" y="1916832"/>
            <a:ext cx="3221388" cy="22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584" y="4509120"/>
            <a:ext cx="7531100" cy="196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472" y="116632"/>
            <a:ext cx="9705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INCOERÊNCIA:</a:t>
            </a: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MERCADO PREGA A PRIVATIZAÇÃO ATÉ DO BANCO DO BRASIL E PETROBRÁS 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488" y="332656"/>
            <a:ext cx="956151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CÂMARA MUNICIPAL FOI ILUDIDA SOBRE A CRIAÇÃO DA PBH ATIVOS S/A</a:t>
            </a:r>
          </a:p>
          <a:p>
            <a:pPr algn="ctr"/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Lei n</a:t>
            </a:r>
            <a:r>
              <a:rPr lang="pt-BR" b="0" baseline="30000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10.003, de 25/11/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2010</a:t>
            </a:r>
          </a:p>
          <a:p>
            <a:pPr>
              <a:lnSpc>
                <a:spcPct val="13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Lei Municipal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aprovada pelos Vereadores criou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PBH Ativos S/A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estabeleceu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que o seu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capital social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seria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R$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100.000,00: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Art. 3° - O capital social inicial da sociedade será de R$100.000,00 (cem mil reais), representado por dez mil ações ordinárias nominativas, sem valor nominal, a ser integralizado pelo Município de Belo Horizonte em moeda corrente com recursos do Tesouro.</a:t>
            </a: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4817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88640"/>
            <a:ext cx="101531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Emissão de 2.300 debêntures por R$100.000 cada uma</a:t>
            </a: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1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488" y="332656"/>
            <a:ext cx="9561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GARANTIA PÚBLICA DISFARÇADA DE DEBÊNTURES SUBORDINADAS</a:t>
            </a:r>
          </a:p>
          <a:p>
            <a:pPr algn="ctr"/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1628799"/>
            <a:ext cx="7920880" cy="51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3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272797"/>
            <a:ext cx="9705528" cy="64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2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COMO FUNCIONA O ESQUEMA?        </a:t>
            </a:r>
            <a:endParaRPr lang="pt-BR" sz="2800" dirty="0"/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chemeClr val="bg2"/>
                </a:solidFill>
              </a:rPr>
              <a:t>ENTE FEDERADO </a:t>
            </a:r>
            <a:endParaRPr lang="pt-BR" b="0" dirty="0">
              <a:solidFill>
                <a:schemeClr val="bg2"/>
              </a:solidFill>
            </a:endParaRPr>
          </a:p>
          <a:p>
            <a:pPr algn="ctr"/>
            <a:r>
              <a:rPr lang="pt-BR" b="0" dirty="0" smtClean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 smtClean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88904" y="566124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000000"/>
                </a:solidFill>
              </a:rPr>
              <a:t>INVESTIDOR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2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o esquema está funcionando em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São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Paulo - CPSEC		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825198"/>
            <a:ext cx="8134300" cy="58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69" y="260648"/>
            <a:ext cx="963352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2800" i="1" dirty="0">
                <a:solidFill>
                  <a:srgbClr val="94C600"/>
                </a:solidFill>
                <a:latin typeface="Tahoma"/>
                <a:cs typeface="Tahoma"/>
              </a:rPr>
              <a:t>Modus Operandi </a:t>
            </a:r>
            <a:r>
              <a:rPr lang="pt-BR" sz="2800" i="1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do  Esquema 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lvl="1"/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800100" lvl="1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EMPRESA ESTATAL NÃO DEPENDENTE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EMITE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DEBÊNTURES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2 TIPOS:</a:t>
            </a:r>
          </a:p>
          <a:p>
            <a:pPr lvl="3"/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3"/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SÊNIOR: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DEBÊNTURES COM GARANTIA REAL do ente estatal e são vendidas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investidores privilegiados. </a:t>
            </a:r>
          </a:p>
          <a:p>
            <a:pPr lvl="3"/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caso da PBH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Ativos S/A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o próprio banco BTG Pactual que realizou a operação e cobrou elevada comissão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teria comprado a totalidade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das debentures que são remuneradas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regiamente, com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juros equivalentes a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23% (IPCA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+ 11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%)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3"/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3"/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SUBORDINADAS: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DEBÊNTURES que são entregues para o ente federado (estado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município), não podem ser comercializadas, </a:t>
            </a:r>
            <a:r>
              <a:rPr lang="pt-BR" sz="2000" dirty="0">
                <a:solidFill>
                  <a:srgbClr val="FFFFFF"/>
                </a:solidFill>
                <a:latin typeface="Tahoma"/>
                <a:cs typeface="Tahoma"/>
              </a:rPr>
              <a:t>servindo apenas </a:t>
            </a:r>
            <a:r>
              <a:rPr lang="pt-BR" sz="2000" dirty="0" smtClean="0">
                <a:solidFill>
                  <a:srgbClr val="FFFFFF"/>
                </a:solidFill>
                <a:latin typeface="Tahoma"/>
                <a:cs typeface="Tahoma"/>
              </a:rPr>
              <a:t>para documentar </a:t>
            </a:r>
            <a:r>
              <a:rPr lang="pt-BR" sz="2000" dirty="0">
                <a:solidFill>
                  <a:srgbClr val="FFFFFF"/>
                </a:solidFill>
                <a:latin typeface="Tahoma"/>
                <a:cs typeface="Tahoma"/>
              </a:rPr>
              <a:t>a garantia pública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para essas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operações. O estoque de créditos existentes (inscritos ou não em Dívida Ativa) serve apenas para dimensionar a garantia pública inicial, que será atualizada monetariamente</a:t>
            </a:r>
          </a:p>
          <a:p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6861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PLS 204 de 10/05/2016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d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 autoria do Senador José Serra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Visa “legalizar” esquema que concede garantias públicas a empresas estatais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não dependentes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que emitem debêntures, sob o pretexto de “cessão” de direitos creditórios que não saem do lugar... </a:t>
            </a:r>
          </a:p>
          <a:p>
            <a:pPr algn="ctr">
              <a:lnSpc>
                <a:spcPct val="110000"/>
              </a:lnSpc>
            </a:pP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8" y="3192621"/>
            <a:ext cx="9546902" cy="33327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408" y="0"/>
            <a:ext cx="1446863" cy="14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1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865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PLS 204 de 10/05/2016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d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 autoria do Senador José Serra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EM 13/12/2016 NÃO CONSEGUIRAM APROVAR: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408" y="0"/>
            <a:ext cx="1446863" cy="1462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564904"/>
            <a:ext cx="96647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548680"/>
            <a:ext cx="8784976" cy="58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7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8650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EMPRESAS ESTATAIS NÃO DEPENDENTES 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s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endo criadas em diversos estados e municípios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PBH Ativos S/A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CPSEC – Estado de São Paulo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err="1" smtClean="0">
                <a:solidFill>
                  <a:srgbClr val="FFFFFF"/>
                </a:solidFill>
                <a:latin typeface="Tahoma"/>
                <a:cs typeface="Tahoma"/>
              </a:rPr>
              <a:t>InvestPOA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 – Porto Alegre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err="1" smtClean="0">
                <a:solidFill>
                  <a:srgbClr val="FFFFFF"/>
                </a:solidFill>
                <a:latin typeface="Tahoma"/>
                <a:cs typeface="Tahoma"/>
              </a:rPr>
              <a:t>Recda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 - Recife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CEDMS – Salvador  e outras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28" y="1988840"/>
            <a:ext cx="3984239" cy="3967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4005064"/>
            <a:ext cx="5381022" cy="26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2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EC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9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5</a:t>
            </a:r>
            <a:r>
              <a:rPr lang="pt-BR" b="0" dirty="0" smtClean="0">
                <a:solidFill>
                  <a:schemeClr val="accent1"/>
                </a:solidFill>
              </a:rPr>
              <a:t>: 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Favorecimento a esquema financeiro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fraudulento   </a:t>
            </a:r>
            <a:r>
              <a:rPr lang="pt-BR" sz="2800" b="0" dirty="0">
                <a:hlinkClick r:id="rId2"/>
              </a:rPr>
              <a:t>https://goo.gl/lvvJPe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2800" b="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sz="2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 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“§ 6º Não se incluem na base de cálculo e nos limites estabelecidos neste artigo: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(...)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3933056"/>
            <a:ext cx="92890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3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715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ESQUEMA DE GERAÇÃO DE DÍVIDA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N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OS ESTADOS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Processo Tribunal de Contas da União</a:t>
            </a: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TC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016.585/2009-0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[Apensos: TC 024.270/2015-6, TC 043.416/2012-8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]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30000"/>
              </a:lnSpc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TRECHO RELATÓRIO TC 016.585/2009-0 </a:t>
            </a: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“Trata-se, portanto, de desenho que apresenta em sua essência a mesma estrutura adotada pelos entes que optaram por criar uma empresa pública emissora de debêntures lastreadas em créditos tributários, por meio da qual o ente federado obtém do mercado uma antecipação de receitas que serão auferidas somente no futuro e que, quando o forem, serão destinadas ao pagamento dos credores,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numa nítida e clara, ao ver do Ministério Público de Contas, operação de crédito, conforme o conceito amplo adotado no artigo 29, III, da LRF.”</a:t>
            </a:r>
            <a:r>
              <a:rPr lang="pt-BR" sz="2800" b="0" dirty="0">
                <a:solidFill>
                  <a:srgbClr val="FFFFFF"/>
                </a:solidFill>
              </a:rPr>
              <a:t> 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9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0512" y="764704"/>
            <a:ext cx="907300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TRECHO CONCLUSÃO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RELATÓRIO TC 016.585/2009-0 </a:t>
            </a:r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- “Arrumaram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um subterfúgio ilegal com aparência legal para antecipação de receita e burlar a LRF - que pressupõe a ação planejada e transparente, em que se previnem riscos e corrigem desvios capazes de afetar o equilíbrio das contas públicas, e regras para antecipação de receitas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.”</a:t>
            </a:r>
          </a:p>
          <a:p>
            <a:pPr>
              <a:lnSpc>
                <a:spcPct val="130000"/>
              </a:lnSpc>
            </a:pP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- “Esse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mecanismo compromete as gestões futuras e prejudica a sustentabilidade fiscal do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Município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receitas de parceladas em Dívida Ativa ou espontaneamente entrariam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também no futuro ( em outras gestões).”</a:t>
            </a: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endParaRPr lang="pt-BR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8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472" y="260648"/>
            <a:ext cx="970552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OPERAÇÃO ILEGAL, MAS MEIRELLES DIZ QUE NÃO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212976"/>
            <a:ext cx="9361040" cy="25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340768"/>
            <a:ext cx="4353885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5143872"/>
            <a:ext cx="8856984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6976" y="2420888"/>
            <a:ext cx="165618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/>
              <a:t>X</a:t>
            </a:r>
            <a:endParaRPr lang="pt-BR" sz="8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160" y="1340768"/>
            <a:ext cx="3240360" cy="35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NÃO EXISTE A PROPAGANDEADA “CESSÃO” DE CRÉDITOS DE DÍVIDA ATIVA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72" y="1772816"/>
            <a:ext cx="9505056" cy="484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t-BR" sz="5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Mas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simplesmente a comercialização de papéis financeiros (debêntures) que possuem a garantia do ente federado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– União,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Estados ou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Municípios.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 Dívida Ativa é meramente o parâmetro para indicar o tamanho da garantia inicial concedida pelo ente federado à “estatal não dependente”. 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Essa confusão tem justificado o deságio de até 60% na venda das debêntures a investidores privilegiados.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 Dívida Ativa não é vendida. Não sai do lugar e continua sendo cobrada pelos órgãos públicos competentes.  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8824" y="1124744"/>
            <a:ext cx="316835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/>
              <a:t>X</a:t>
            </a:r>
            <a:endParaRPr lang="pt-BR" sz="4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2550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16496" y="188640"/>
            <a:ext cx="9489504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Esquema de Geração de Dívida Pública</a:t>
            </a:r>
          </a:p>
          <a:p>
            <a:pPr algn="ctr">
              <a:lnSpc>
                <a:spcPct val="50000"/>
              </a:lnSpc>
            </a:pP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Estados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 municípios não terão benefício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algum</a:t>
            </a:r>
            <a:endParaRPr lang="pt-BR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7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12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Recursos auferidos </a:t>
            </a:r>
            <a:r>
              <a:rPr lang="pt-BR" b="0" u="sng" dirty="0" smtClean="0">
                <a:solidFill>
                  <a:schemeClr val="tx1"/>
                </a:solidFill>
                <a:latin typeface="Tahoma"/>
                <a:cs typeface="Tahoma"/>
              </a:rPr>
              <a:t>pela empresa estatal não dependente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com a venda de debêntures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senior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serão rapidamente consumidos com: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Deságio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Pagamento de juros exorbitantes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Consultorias e custos financeiros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Remuneração de administradores 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7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Por se tratar de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estatal não dependente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, os entes federados serão chamados a honrar a garantia e continuar pagando juros e amortizações das debêntures, gerando dívida pública.</a:t>
            </a:r>
          </a:p>
          <a:p>
            <a:pPr marL="0" lvl="1" algn="ctr">
              <a:lnSpc>
                <a:spcPct val="50000"/>
              </a:lnSpc>
            </a:pP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EC 95/2016 GARANTE RECURSOS PARA </a:t>
            </a: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ESTATAIS NÃO DEPENDENTES</a:t>
            </a:r>
          </a:p>
        </p:txBody>
      </p:sp>
    </p:spTree>
    <p:extLst>
      <p:ext uri="{BB962C8B-B14F-4D97-AF65-F5344CB8AC3E}">
        <p14:creationId xmlns:p14="http://schemas.microsoft.com/office/powerpoint/2010/main" val="154229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4768" y="260648"/>
            <a:ext cx="6696744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ESQUEMA FINANCEIRO NA GRÉCIA</a:t>
            </a:r>
          </a:p>
          <a:p>
            <a:pPr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EFSF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en-GB" b="0" dirty="0" smtClean="0">
                <a:solidFill>
                  <a:srgbClr val="94C600"/>
                </a:solidFill>
                <a:latin typeface="Tahoma"/>
                <a:cs typeface="Tahoma"/>
              </a:rPr>
              <a:t>European Financial Stability Facility 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1556792"/>
            <a:ext cx="9433048" cy="5192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Criação de Sociedade </a:t>
            </a:r>
            <a:r>
              <a:rPr lang="pt-BR" b="0" dirty="0">
                <a:solidFill>
                  <a:schemeClr val="tx1"/>
                </a:solidFill>
              </a:rPr>
              <a:t>Anônima sediada em </a:t>
            </a:r>
            <a:r>
              <a:rPr lang="pt-BR" b="0" dirty="0" smtClean="0">
                <a:solidFill>
                  <a:schemeClr val="tx1"/>
                </a:solidFill>
              </a:rPr>
              <a:t>Luxemburgo: EFSF</a:t>
            </a:r>
            <a:endParaRPr lang="pt-BR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Sociedade de Propósito Específico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Sócios: 17 países europeus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Emite </a:t>
            </a:r>
            <a:r>
              <a:rPr lang="pt-BR" b="0" dirty="0">
                <a:solidFill>
                  <a:schemeClr val="tx1"/>
                </a:solidFill>
              </a:rPr>
              <a:t>instrumentos financeiros com garantia dos </a:t>
            </a:r>
            <a:r>
              <a:rPr lang="pt-BR" b="0" dirty="0" smtClean="0">
                <a:solidFill>
                  <a:schemeClr val="tx1"/>
                </a:solidFill>
              </a:rPr>
              <a:t>países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Criada em 2010 por </a:t>
            </a:r>
            <a:r>
              <a:rPr lang="pt-BR" b="0" dirty="0">
                <a:solidFill>
                  <a:schemeClr val="tx1"/>
                </a:solidFill>
              </a:rPr>
              <a:t>imposição do </a:t>
            </a:r>
            <a:r>
              <a:rPr lang="pt-BR" b="0" dirty="0" smtClean="0">
                <a:solidFill>
                  <a:schemeClr val="tx1"/>
                </a:solidFill>
              </a:rPr>
              <a:t>FMI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Garantias bilionárias dos países sócios para a EFSF: 440 bilhões de euros em 2010, elevadas para 780 bilhões em 2011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EFSF “Não é instituição financeira” mas emite papéis financeiros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1800" b="0" u="sng" dirty="0" smtClean="0">
                <a:hlinkClick r:id="rId3"/>
              </a:rPr>
              <a:t>http</a:t>
            </a:r>
            <a:r>
              <a:rPr lang="en-US" sz="1800" b="0" u="sng" dirty="0">
                <a:hlinkClick r:id="rId3"/>
              </a:rPr>
              <a:t>://www.irishstatutebook.ie/2010/en/act/pub/0016/</a:t>
            </a:r>
            <a:r>
              <a:rPr lang="en-US" sz="1800" b="0" u="sng" dirty="0" smtClean="0">
                <a:hlinkClick r:id="rId3"/>
              </a:rPr>
              <a:t>print.html</a:t>
            </a:r>
            <a:endParaRPr lang="pt-BR" sz="1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6" y="332656"/>
            <a:ext cx="201083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496" y="332656"/>
            <a:ext cx="9649072" cy="649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		</a:t>
            </a:r>
            <a:r>
              <a:rPr lang="x-none" dirty="0">
                <a:solidFill>
                  <a:srgbClr val="92D050"/>
                </a:solidFill>
                <a:latin typeface="Tahoma"/>
                <a:cs typeface="Tahoma"/>
              </a:rPr>
              <a:t>CONSEQUÊNCIAS ECONÔMICAS E SOCIAIS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x-none" dirty="0">
                <a:solidFill>
                  <a:srgbClr val="92D050"/>
                </a:solidFill>
                <a:latin typeface="Tahoma"/>
                <a:cs typeface="Tahoma"/>
              </a:rPr>
              <a:t>	</a:t>
            </a:r>
            <a:r>
              <a:rPr lang="x-none" dirty="0" smtClean="0">
                <a:solidFill>
                  <a:srgbClr val="92D050"/>
                </a:solidFill>
                <a:latin typeface="Tahoma"/>
                <a:cs typeface="Tahoma"/>
              </a:rPr>
              <a:t>	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GRÉCIA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x-none" b="0" dirty="0" smtClean="0">
              <a:solidFill>
                <a:srgbClr val="92D05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x-none" sz="1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Queda do PIB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Queda do Orçamento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Desemprego recorde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Migração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Fechamento de serviços públicos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R</a:t>
            </a:r>
            <a:r>
              <a:rPr lang="en-US" b="0" dirty="0" smtClean="0">
                <a:solidFill>
                  <a:schemeClr val="tx1"/>
                </a:solidFill>
              </a:rPr>
              <a:t>e</a:t>
            </a:r>
            <a:r>
              <a:rPr lang="x-none" b="0" dirty="0" smtClean="0">
                <a:solidFill>
                  <a:schemeClr val="tx1"/>
                </a:solidFill>
              </a:rPr>
              <a:t>dução de salários, aposentadorias e pensões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x-none" b="0" dirty="0" smtClean="0">
                <a:solidFill>
                  <a:schemeClr val="tx1"/>
                </a:solidFill>
              </a:rPr>
              <a:t>Contra-Reformas da previdência e tributária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Privatizações:  </a:t>
            </a:r>
            <a:r>
              <a:rPr lang="en-US" b="0" dirty="0">
                <a:solidFill>
                  <a:schemeClr val="tx1"/>
                </a:solidFill>
              </a:rPr>
              <a:t>O </a:t>
            </a:r>
            <a:r>
              <a:rPr lang="en-US" b="0" dirty="0" err="1">
                <a:solidFill>
                  <a:schemeClr val="tx1"/>
                </a:solidFill>
              </a:rPr>
              <a:t>país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está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à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venda</a:t>
            </a:r>
            <a:r>
              <a:rPr lang="en-US" b="0" dirty="0">
                <a:solidFill>
                  <a:schemeClr val="tx1"/>
                </a:solidFill>
              </a:rPr>
              <a:t> no site do HRADF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pt-BR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Degradação social: famílias vivendo nas ruas, se alimentando de lixo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Suicídios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A FINANCEIRIZAÇÃO QUEBROU O PAÍS</a:t>
            </a:r>
            <a:endParaRPr lang="pt-BR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404664"/>
            <a:ext cx="1512168" cy="75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267" y="881360"/>
            <a:ext cx="4786234" cy="33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4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9865096" cy="637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BRASIL</a:t>
            </a:r>
            <a:endParaRPr lang="pt-BR" sz="80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Esquema sofisticado de geração de dívida pública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Criação de Sociedade Anônima </a:t>
            </a:r>
            <a:r>
              <a:rPr lang="pt-BR" b="0" dirty="0">
                <a:solidFill>
                  <a:schemeClr val="tx1"/>
                </a:solidFill>
              </a:rPr>
              <a:t>ESTATAL NÃO DEPENDENTE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Sociedade </a:t>
            </a:r>
            <a:r>
              <a:rPr lang="pt-BR" b="0" dirty="0">
                <a:solidFill>
                  <a:schemeClr val="tx1"/>
                </a:solidFill>
              </a:rPr>
              <a:t>de Propósito </a:t>
            </a:r>
            <a:r>
              <a:rPr lang="pt-BR" b="0" dirty="0" smtClean="0">
                <a:solidFill>
                  <a:schemeClr val="tx1"/>
                </a:solidFill>
              </a:rPr>
              <a:t>Específico </a:t>
            </a:r>
            <a:endParaRPr lang="pt-BR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Sócios: entes federados (Estados ou Municípios) </a:t>
            </a:r>
            <a:endParaRPr lang="pt-BR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Emite </a:t>
            </a:r>
            <a:r>
              <a:rPr lang="pt-BR" b="0" dirty="0">
                <a:solidFill>
                  <a:schemeClr val="tx1"/>
                </a:solidFill>
              </a:rPr>
              <a:t>instrumentos financeiros </a:t>
            </a:r>
            <a:r>
              <a:rPr lang="pt-BR" b="0" dirty="0" smtClean="0">
                <a:solidFill>
                  <a:schemeClr val="tx1"/>
                </a:solidFill>
              </a:rPr>
              <a:t>(DEBÊNTURES) com </a:t>
            </a:r>
            <a:r>
              <a:rPr lang="pt-BR" b="0" dirty="0">
                <a:solidFill>
                  <a:schemeClr val="tx1"/>
                </a:solidFill>
              </a:rPr>
              <a:t>garantia dos </a:t>
            </a:r>
            <a:r>
              <a:rPr lang="pt-BR" b="0" dirty="0" smtClean="0">
                <a:solidFill>
                  <a:schemeClr val="tx1"/>
                </a:solidFill>
              </a:rPr>
              <a:t>entes federados </a:t>
            </a:r>
            <a:endParaRPr lang="pt-BR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Consultorias com </a:t>
            </a:r>
            <a:r>
              <a:rPr lang="pt-BR" b="0" i="1" dirty="0" smtClean="0">
                <a:solidFill>
                  <a:schemeClr val="tx1"/>
                </a:solidFill>
              </a:rPr>
              <a:t>expertise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do FMI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>
                <a:solidFill>
                  <a:schemeClr val="tx1"/>
                </a:solidFill>
              </a:rPr>
              <a:t>Garantias </a:t>
            </a:r>
            <a:r>
              <a:rPr lang="pt-BR" b="0" dirty="0" smtClean="0">
                <a:solidFill>
                  <a:schemeClr val="tx1"/>
                </a:solidFill>
              </a:rPr>
              <a:t>prestadas pelos entes federados = Dívida Pública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pt-BR" b="0" dirty="0" smtClean="0">
                <a:solidFill>
                  <a:schemeClr val="tx1"/>
                </a:solidFill>
              </a:rPr>
              <a:t>“</a:t>
            </a:r>
            <a:r>
              <a:rPr lang="pt-BR" b="0" dirty="0">
                <a:solidFill>
                  <a:schemeClr val="tx1"/>
                </a:solidFill>
              </a:rPr>
              <a:t>Não é instituição financeira” mas emite papéis </a:t>
            </a:r>
            <a:r>
              <a:rPr lang="pt-BR" b="0" dirty="0" smtClean="0">
                <a:solidFill>
                  <a:schemeClr val="tx1"/>
                </a:solidFill>
              </a:rPr>
              <a:t>financeiros</a:t>
            </a:r>
            <a:endParaRPr lang="pt-BR" b="0" dirty="0">
              <a:solidFill>
                <a:schemeClr val="tx1"/>
              </a:solidFill>
            </a:endParaRPr>
          </a:p>
          <a:p>
            <a:pPr algn="ctr"/>
            <a:r>
              <a:rPr lang="pt-BR" sz="1800" dirty="0">
                <a:solidFill>
                  <a:schemeClr val="accent1"/>
                </a:solidFill>
                <a:latin typeface="Tahoma"/>
                <a:cs typeface="Tahoma"/>
              </a:rPr>
              <a:t>Esquema ilegal de geração de dívidas públicas</a:t>
            </a:r>
          </a:p>
          <a:p>
            <a:pPr algn="ctr"/>
            <a:r>
              <a:rPr lang="pt-BR" sz="1800" dirty="0">
                <a:solidFill>
                  <a:schemeClr val="accent1"/>
                </a:solidFill>
                <a:latin typeface="Tahoma"/>
                <a:cs typeface="Tahoma"/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6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332656"/>
            <a:ext cx="10009112" cy="651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INCONSTITUCIONALIDADE</a:t>
            </a:r>
          </a:p>
          <a:p>
            <a:pPr algn="ctr">
              <a:lnSpc>
                <a:spcPct val="110000"/>
              </a:lnSpc>
            </a:pPr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ART. 173 da Constituição Federal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Empresas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estatais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devem obedecer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aos imperativos da segurança nacional e o atendimento relevante de interesse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coletivo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PBH Ativos S/A, empresa estatal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dependente, atende ao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disposto no art.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173 da Constituição?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Atividade dedicada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operações financeiras que envolvem a emissão de debêntures ou outra forma de título financeiro assemelhado, com garantia estatal baseada em direitos sobre créditos ou qualquer outra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forma, é atividade que obedece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aos imperativos da segurança nacional e o atendimento relevante de interesse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coletivo?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0932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404664"/>
            <a:ext cx="9649072" cy="636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IMPORTÂNCIA DA CPI DA PBH ATIVOS S/A 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DESVENDAR ESSE ESQUEMA ILEGAL DE GERAÇÃO DE DÍVIDA PÚBLICA</a:t>
            </a:r>
          </a:p>
          <a:p>
            <a:pPr marL="342900" lvl="0" indent="-342900">
              <a:buFont typeface="Arial"/>
              <a:buChar char="•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BARRAR OS PROJETOS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QUE VISAM “LEGALIZAR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” ESSE ESQUEMA: PLS 204/2016, PLP 181/2015 E PL 3337/2015</a:t>
            </a:r>
          </a:p>
          <a:p>
            <a:pPr lvl="0"/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rgbClr val="92D050"/>
                </a:solidFill>
                <a:latin typeface="Verdana" charset="0"/>
                <a:cs typeface="Tahoma" charset="0"/>
              </a:rPr>
              <a:t>ESTRATÉGIAS DE AÇÃO</a:t>
            </a:r>
          </a:p>
          <a:p>
            <a:pPr marL="800100" indent="-457200" algn="just" defTabSz="449263" eaLnBrk="0" hangingPunct="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0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CONHECIMENTO DA REALIDADE </a:t>
            </a:r>
          </a:p>
          <a:p>
            <a:pPr marL="800100" indent="-457200" algn="just" defTabSz="449263" eaLnBrk="0" hangingPunct="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0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MOBILIZAÇÃO SOCIAL CONSCIENTE</a:t>
            </a:r>
          </a:p>
          <a:p>
            <a:pPr marL="800100" indent="-457200" algn="just" defTabSz="449263" eaLnBrk="0" hangingPunct="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0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AÇOES CONCRETAS</a:t>
            </a:r>
          </a:p>
          <a:p>
            <a:pPr lvl="0"/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APOIO À EQUIPE DE TRABALHO NO ÂMBITO DA </a:t>
            </a:r>
          </a:p>
          <a:p>
            <a:pPr lvl="0"/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AUDITORIA CIDADÃ DA DÍVIDA</a:t>
            </a: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9156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498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</a:p>
          <a:p>
            <a:pPr algn="ctr" eaLnBrk="0" hangingPunct="0">
              <a:spcBef>
                <a:spcPct val="50000"/>
              </a:spcBef>
            </a:pPr>
            <a:endParaRPr lang="pt-BR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6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6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6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6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6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6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4625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332656"/>
            <a:ext cx="1000911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ILEGALIDADES</a:t>
            </a:r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Estados e Municípios estão proibidos </a:t>
            </a:r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emitir títulos da dívida pública </a:t>
            </a:r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Lei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9.496/97, art. 3</a:t>
            </a:r>
            <a:r>
              <a:rPr lang="pt-BR" sz="2800" b="0" baseline="300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, § 5</a:t>
            </a:r>
            <a:r>
              <a:rPr lang="pt-BR" sz="2800" b="0" baseline="300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 e Constituição Federal art. 33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ADCT</a:t>
            </a:r>
          </a:p>
          <a:p>
            <a:pPr algn="ctr"/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EMISSÃO DE DEBÊNTURES COM GARANTIA ESTATAL</a:t>
            </a:r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Disfarce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operação de crédito não autorizada e, portanto,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ilegal;</a:t>
            </a:r>
          </a:p>
          <a:p>
            <a:pPr marL="342900" indent="-342900">
              <a:buFont typeface="Wingdings" charset="2"/>
              <a:buChar char="ü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ntecipação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receita, o que também é ilegal e que irá beneficiar uma administração municipal passageira, comprometendo todas as futuras administrações e gerações. </a:t>
            </a:r>
          </a:p>
          <a:p>
            <a:pPr algn="ctr"/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460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472" y="116632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INCONSTITUCIONALIDADE FLAGRANTE 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EMISSÃO DISFARÇADA DE DÍVIDA 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PÚBLICA </a:t>
            </a:r>
            <a:endParaRPr lang="en-US" sz="28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124744"/>
            <a:ext cx="9906000" cy="55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3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ESSE ESQUEMA ENTROU NO BRASIL: 													CONSULTORIAS PRIVADAS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i="1" dirty="0" smtClean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4316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Superintende 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Fazenda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CONFLITO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 INTERESSES</a:t>
            </a:r>
            <a:endParaRPr lang="en-US" dirty="0"/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Ocupa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cargos em Estados onde estão sendo </a:t>
            </a: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criadas estatais não dependentes conforme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711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8504" y="764704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Renato Villela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Sócio da CPSEC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não dependente do Estado de São Paulo)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Diretor da CPP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Acionista da CPSEC)</a:t>
            </a:r>
            <a:endParaRPr lang="pt-BR" sz="20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Secretário de Fazenda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do Estado de São Paulo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63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ALASTRA: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CONFLITO DE INTERESSES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564904"/>
            <a:ext cx="91450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7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343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INCOERÊNCIA</a:t>
            </a:r>
          </a:p>
          <a:p>
            <a:pPr algn="just">
              <a:lnSpc>
                <a:spcPct val="11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Conjuntura de aceleração de Privatizações de empresas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statais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stratégicas e lucrativas</a:t>
            </a:r>
          </a:p>
          <a:p>
            <a:pPr algn="just">
              <a:lnSpc>
                <a:spcPct val="11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riação de “estatais não dependentes” regidas pelo direito privado para emitir debêntures com garantia pública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04" y="3933056"/>
            <a:ext cx="9217024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Emitir debêntures é atividade de Estado? Obedece ao art. 173 da Constituição Federal?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Qual a necessidade desse tipo de negócio para o Estado???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Qual o benefício que esse tipo de estatal trará para a sociedade???</a:t>
            </a:r>
          </a:p>
        </p:txBody>
      </p:sp>
    </p:spTree>
    <p:extLst>
      <p:ext uri="{BB962C8B-B14F-4D97-AF65-F5344CB8AC3E}">
        <p14:creationId xmlns:p14="http://schemas.microsoft.com/office/powerpoint/2010/main" val="13908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38323</TotalTime>
  <Words>1335</Words>
  <Application>Microsoft Macintosh PowerPoint</Application>
  <PresentationFormat>A4 Paper (210x297 mm)</PresentationFormat>
  <Paragraphs>257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1983</cp:revision>
  <cp:lastPrinted>2008-11-20T19:12:03Z</cp:lastPrinted>
  <dcterms:created xsi:type="dcterms:W3CDTF">2001-11-19T18:24:28Z</dcterms:created>
  <dcterms:modified xsi:type="dcterms:W3CDTF">2017-07-17T00:38:04Z</dcterms:modified>
</cp:coreProperties>
</file>