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693" r:id="rId2"/>
    <p:sldId id="1629" r:id="rId3"/>
    <p:sldId id="1668" r:id="rId4"/>
    <p:sldId id="1617" r:id="rId5"/>
    <p:sldId id="1667" r:id="rId6"/>
    <p:sldId id="1558" r:id="rId7"/>
    <p:sldId id="1630" r:id="rId8"/>
    <p:sldId id="1631" r:id="rId9"/>
    <p:sldId id="1633" r:id="rId10"/>
    <p:sldId id="1634" r:id="rId11"/>
    <p:sldId id="1635" r:id="rId12"/>
    <p:sldId id="1636" r:id="rId13"/>
    <p:sldId id="1637" r:id="rId14"/>
    <p:sldId id="1638" r:id="rId15"/>
    <p:sldId id="1626" r:id="rId16"/>
    <p:sldId id="1605" r:id="rId17"/>
    <p:sldId id="1669" r:id="rId18"/>
    <p:sldId id="1672" r:id="rId19"/>
    <p:sldId id="1670" r:id="rId20"/>
    <p:sldId id="1671" r:id="rId21"/>
    <p:sldId id="1639" r:id="rId22"/>
    <p:sldId id="1549" r:id="rId23"/>
    <p:sldId id="1625" r:id="rId24"/>
    <p:sldId id="1662" r:id="rId25"/>
    <p:sldId id="1661" r:id="rId26"/>
    <p:sldId id="1628" r:id="rId27"/>
    <p:sldId id="1572" r:id="rId28"/>
    <p:sldId id="1585" r:id="rId29"/>
    <p:sldId id="1583" r:id="rId30"/>
    <p:sldId id="1584" r:id="rId31"/>
    <p:sldId id="1462" r:id="rId32"/>
    <p:sldId id="1464" r:id="rId33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32" y="-37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40D2C-DC5E-2746-A9D7-C20F00945B9D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0CFFBBD6-446E-BF43-BF1E-6E8D2A995FB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 JUROS ELEVADÍSSIMOS</a:t>
          </a:r>
        </a:p>
        <a:p>
          <a:r>
            <a:rPr lang="en-US" sz="1800" b="1" dirty="0" smtClean="0">
              <a:solidFill>
                <a:schemeClr val="tx1"/>
              </a:solidFill>
            </a:rPr>
            <a:t>MECANISMOS FINANCEIROS GERAM DÍVIDA PÚBLICA</a:t>
          </a:r>
        </a:p>
        <a:p>
          <a:r>
            <a:rPr lang="en-US" sz="1800" b="1" dirty="0" smtClean="0">
              <a:solidFill>
                <a:schemeClr val="tx1"/>
              </a:solidFill>
            </a:rPr>
            <a:t>RECORDE DE LUCRO DOS BANCOS</a:t>
          </a:r>
          <a:endParaRPr lang="en-US" sz="1800" b="1" dirty="0">
            <a:solidFill>
              <a:schemeClr val="tx1"/>
            </a:solidFill>
          </a:endParaRPr>
        </a:p>
      </dgm:t>
    </dgm:pt>
    <dgm:pt modelId="{301450F3-1D70-B343-A20C-89EF0D836015}" type="parTrans" cxnId="{EF691E42-F367-6A41-B2EA-98B4CB935BB0}">
      <dgm:prSet/>
      <dgm:spPr/>
      <dgm:t>
        <a:bodyPr/>
        <a:lstStyle/>
        <a:p>
          <a:endParaRPr lang="en-US"/>
        </a:p>
      </dgm:t>
    </dgm:pt>
    <dgm:pt modelId="{8C8A2182-893A-3949-925B-6712935BA850}" type="sibTrans" cxnId="{EF691E42-F367-6A41-B2EA-98B4CB935BB0}">
      <dgm:prSet/>
      <dgm:spPr/>
      <dgm:t>
        <a:bodyPr/>
        <a:lstStyle/>
        <a:p>
          <a:endParaRPr lang="en-US"/>
        </a:p>
      </dgm:t>
    </dgm:pt>
    <dgm:pt modelId="{C59E522E-87BF-C24C-B6DD-BB4EE8915C5F}">
      <dgm:prSet phldrT="[Text]"/>
      <dgm:spPr/>
      <dgm:t>
        <a:bodyPr/>
        <a:lstStyle/>
        <a:p>
          <a:r>
            <a:rPr lang="en-US" b="1" dirty="0" smtClean="0"/>
            <a:t>PACOTE DE MEDIDAS QUE FAVORECEM BANCOS E SACRIFICAM A SOCIEDADE E A NAÇÃO</a:t>
          </a:r>
          <a:endParaRPr lang="en-US" b="1" dirty="0"/>
        </a:p>
      </dgm:t>
    </dgm:pt>
    <dgm:pt modelId="{FDAA28F2-F889-5645-B44D-20FC39825DAB}" type="parTrans" cxnId="{8FFF890C-80BD-D548-866B-FBE0AFDE85ED}">
      <dgm:prSet/>
      <dgm:spPr/>
      <dgm:t>
        <a:bodyPr/>
        <a:lstStyle/>
        <a:p>
          <a:endParaRPr lang="en-US"/>
        </a:p>
      </dgm:t>
    </dgm:pt>
    <dgm:pt modelId="{7A72FDFC-ABEA-5944-BA12-589418821B3C}" type="sibTrans" cxnId="{8FFF890C-80BD-D548-866B-FBE0AFDE85ED}">
      <dgm:prSet/>
      <dgm:spPr/>
      <dgm:t>
        <a:bodyPr/>
        <a:lstStyle/>
        <a:p>
          <a:endParaRPr lang="en-US"/>
        </a:p>
      </dgm:t>
    </dgm:pt>
    <dgm:pt modelId="{9207CF13-DE89-264A-9B41-6A77F0455083}">
      <dgm:prSet phldrT="[Text]" custT="1"/>
      <dgm:spPr/>
      <dgm:t>
        <a:bodyPr/>
        <a:lstStyle/>
        <a:p>
          <a:r>
            <a:rPr lang="en-US" sz="2000" b="1" smtClean="0"/>
            <a:t>CORRUPÇÃO DOMINANTE</a:t>
          </a:r>
          <a:endParaRPr lang="en-US" sz="2000" b="1"/>
        </a:p>
      </dgm:t>
    </dgm:pt>
    <dgm:pt modelId="{3F728BED-C988-314A-85A1-3E1B4EA3D4B0}" type="parTrans" cxnId="{FF861875-9497-2F42-A220-70F675C5DAEF}">
      <dgm:prSet/>
      <dgm:spPr/>
      <dgm:t>
        <a:bodyPr/>
        <a:lstStyle/>
        <a:p>
          <a:endParaRPr lang="en-US"/>
        </a:p>
      </dgm:t>
    </dgm:pt>
    <dgm:pt modelId="{2D3F642A-EFF7-AD49-BA1F-0A0187D7B1A8}" type="sibTrans" cxnId="{FF861875-9497-2F42-A220-70F675C5DAEF}">
      <dgm:prSet/>
      <dgm:spPr/>
      <dgm:t>
        <a:bodyPr/>
        <a:lstStyle/>
        <a:p>
          <a:endParaRPr lang="en-US"/>
        </a:p>
      </dgm:t>
    </dgm:pt>
    <dgm:pt modelId="{EF5AE48B-189D-EB46-B960-5089AC2F89AC}" type="pres">
      <dgm:prSet presAssocID="{22E40D2C-DC5E-2746-A9D7-C20F00945B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00A5A1-6861-E448-A159-F46FE2A58044}" type="pres">
      <dgm:prSet presAssocID="{0CFFBBD6-446E-BF43-BF1E-6E8D2A995FB5}" presName="gear1" presStyleLbl="node1" presStyleIdx="0" presStyleCnt="3" custFlipHor="1" custScaleX="129015" custScaleY="103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33F7-8B07-F843-B595-E4ABFC4AB77A}" type="pres">
      <dgm:prSet presAssocID="{0CFFBBD6-446E-BF43-BF1E-6E8D2A995FB5}" presName="gear1srcNode" presStyleLbl="node1" presStyleIdx="0" presStyleCnt="3"/>
      <dgm:spPr/>
      <dgm:t>
        <a:bodyPr/>
        <a:lstStyle/>
        <a:p>
          <a:endParaRPr lang="en-US"/>
        </a:p>
      </dgm:t>
    </dgm:pt>
    <dgm:pt modelId="{AF802A68-AE76-D946-B07E-782415F1D4E1}" type="pres">
      <dgm:prSet presAssocID="{0CFFBBD6-446E-BF43-BF1E-6E8D2A995FB5}" presName="gear1dstNode" presStyleLbl="node1" presStyleIdx="0" presStyleCnt="3"/>
      <dgm:spPr/>
      <dgm:t>
        <a:bodyPr/>
        <a:lstStyle/>
        <a:p>
          <a:endParaRPr lang="en-US"/>
        </a:p>
      </dgm:t>
    </dgm:pt>
    <dgm:pt modelId="{C1458025-893A-654F-BD32-C6A35675463E}" type="pres">
      <dgm:prSet presAssocID="{9207CF13-DE89-264A-9B41-6A77F0455083}" presName="gear2" presStyleLbl="node1" presStyleIdx="1" presStyleCnt="3" custScaleX="155209" custScaleY="147868" custLinFactNeighborX="-96899" custLinFactNeighborY="32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8AAD-2709-6E43-9B36-28918F8A219C}" type="pres">
      <dgm:prSet presAssocID="{9207CF13-DE89-264A-9B41-6A77F0455083}" presName="gear2srcNode" presStyleLbl="node1" presStyleIdx="1" presStyleCnt="3"/>
      <dgm:spPr/>
      <dgm:t>
        <a:bodyPr/>
        <a:lstStyle/>
        <a:p>
          <a:endParaRPr lang="en-US"/>
        </a:p>
      </dgm:t>
    </dgm:pt>
    <dgm:pt modelId="{18B8807B-C31C-E846-B487-467021A9128F}" type="pres">
      <dgm:prSet presAssocID="{9207CF13-DE89-264A-9B41-6A77F0455083}" presName="gear2dstNode" presStyleLbl="node1" presStyleIdx="1" presStyleCnt="3"/>
      <dgm:spPr/>
      <dgm:t>
        <a:bodyPr/>
        <a:lstStyle/>
        <a:p>
          <a:endParaRPr lang="en-US"/>
        </a:p>
      </dgm:t>
    </dgm:pt>
    <dgm:pt modelId="{D47C6245-71AF-2C4D-89C3-3DDBECE50A4E}" type="pres">
      <dgm:prSet presAssocID="{C59E522E-87BF-C24C-B6DD-BB4EE8915C5F}" presName="gear3" presStyleLbl="node1" presStyleIdx="2" presStyleCnt="3" custScaleX="154326" custScaleY="154130"/>
      <dgm:spPr/>
      <dgm:t>
        <a:bodyPr/>
        <a:lstStyle/>
        <a:p>
          <a:endParaRPr lang="en-US"/>
        </a:p>
      </dgm:t>
    </dgm:pt>
    <dgm:pt modelId="{901AC769-DCD2-754D-8A4A-EE787FDC897A}" type="pres">
      <dgm:prSet presAssocID="{C59E522E-87BF-C24C-B6DD-BB4EE8915C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F9496-634F-A74C-A908-5623EDD9C35F}" type="pres">
      <dgm:prSet presAssocID="{C59E522E-87BF-C24C-B6DD-BB4EE8915C5F}" presName="gear3srcNode" presStyleLbl="node1" presStyleIdx="2" presStyleCnt="3"/>
      <dgm:spPr/>
      <dgm:t>
        <a:bodyPr/>
        <a:lstStyle/>
        <a:p>
          <a:endParaRPr lang="en-US"/>
        </a:p>
      </dgm:t>
    </dgm:pt>
    <dgm:pt modelId="{A16FCD5B-786E-9A4F-9F01-70ED051CB58E}" type="pres">
      <dgm:prSet presAssocID="{C59E522E-87BF-C24C-B6DD-BB4EE8915C5F}" presName="gear3dstNode" presStyleLbl="node1" presStyleIdx="2" presStyleCnt="3"/>
      <dgm:spPr/>
      <dgm:t>
        <a:bodyPr/>
        <a:lstStyle/>
        <a:p>
          <a:endParaRPr lang="en-US"/>
        </a:p>
      </dgm:t>
    </dgm:pt>
    <dgm:pt modelId="{BBE70C23-E896-9B47-B97A-B4B0EE0E4E88}" type="pres">
      <dgm:prSet presAssocID="{8C8A2182-893A-3949-925B-6712935BA85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867BC58-ACC5-7143-81E7-6F3EBB97BCF2}" type="pres">
      <dgm:prSet presAssocID="{2D3F642A-EFF7-AD49-BA1F-0A0187D7B1A8}" presName="connector2" presStyleLbl="sibTrans2D1" presStyleIdx="1" presStyleCnt="3" custLinFactNeighborX="-7734" custLinFactNeighborY="-17471"/>
      <dgm:spPr/>
      <dgm:t>
        <a:bodyPr/>
        <a:lstStyle/>
        <a:p>
          <a:endParaRPr lang="en-US"/>
        </a:p>
      </dgm:t>
    </dgm:pt>
    <dgm:pt modelId="{55CC3FDD-7757-B342-A37C-DC1A398CFA12}" type="pres">
      <dgm:prSet presAssocID="{7A72FDFC-ABEA-5944-BA12-589418821B3C}" presName="connector3" presStyleLbl="sibTrans2D1" presStyleIdx="2" presStyleCnt="3" custLinFactNeighborX="-16236" custLinFactNeighborY="2943"/>
      <dgm:spPr/>
      <dgm:t>
        <a:bodyPr/>
        <a:lstStyle/>
        <a:p>
          <a:endParaRPr lang="en-US"/>
        </a:p>
      </dgm:t>
    </dgm:pt>
  </dgm:ptLst>
  <dgm:cxnLst>
    <dgm:cxn modelId="{E5761168-7D0B-D740-BCE5-FFF10B2E65E1}" type="presOf" srcId="{9207CF13-DE89-264A-9B41-6A77F0455083}" destId="{C1458025-893A-654F-BD32-C6A35675463E}" srcOrd="0" destOrd="0" presId="urn:microsoft.com/office/officeart/2005/8/layout/gear1"/>
    <dgm:cxn modelId="{C4D42E51-3649-454C-924B-1A928CD8A24A}" type="presOf" srcId="{C59E522E-87BF-C24C-B6DD-BB4EE8915C5F}" destId="{901AC769-DCD2-754D-8A4A-EE787FDC897A}" srcOrd="1" destOrd="0" presId="urn:microsoft.com/office/officeart/2005/8/layout/gear1"/>
    <dgm:cxn modelId="{D3D2116C-FF08-1A4E-8B86-3B42C0B87472}" type="presOf" srcId="{C59E522E-87BF-C24C-B6DD-BB4EE8915C5F}" destId="{311F9496-634F-A74C-A908-5623EDD9C35F}" srcOrd="2" destOrd="0" presId="urn:microsoft.com/office/officeart/2005/8/layout/gear1"/>
    <dgm:cxn modelId="{8FFF890C-80BD-D548-866B-FBE0AFDE85ED}" srcId="{22E40D2C-DC5E-2746-A9D7-C20F00945B9D}" destId="{C59E522E-87BF-C24C-B6DD-BB4EE8915C5F}" srcOrd="2" destOrd="0" parTransId="{FDAA28F2-F889-5645-B44D-20FC39825DAB}" sibTransId="{7A72FDFC-ABEA-5944-BA12-589418821B3C}"/>
    <dgm:cxn modelId="{3A0EF32C-4BEC-3C45-AB9D-5F6DB0C45DB2}" type="presOf" srcId="{8C8A2182-893A-3949-925B-6712935BA850}" destId="{BBE70C23-E896-9B47-B97A-B4B0EE0E4E88}" srcOrd="0" destOrd="0" presId="urn:microsoft.com/office/officeart/2005/8/layout/gear1"/>
    <dgm:cxn modelId="{5469C308-C03E-B64E-8F58-85F384A93A65}" type="presOf" srcId="{0CFFBBD6-446E-BF43-BF1E-6E8D2A995FB5}" destId="{AF802A68-AE76-D946-B07E-782415F1D4E1}" srcOrd="2" destOrd="0" presId="urn:microsoft.com/office/officeart/2005/8/layout/gear1"/>
    <dgm:cxn modelId="{6505B2D6-392A-3C44-A922-292CBF9B2C87}" type="presOf" srcId="{9207CF13-DE89-264A-9B41-6A77F0455083}" destId="{BB798AAD-2709-6E43-9B36-28918F8A219C}" srcOrd="1" destOrd="0" presId="urn:microsoft.com/office/officeart/2005/8/layout/gear1"/>
    <dgm:cxn modelId="{25AF39F5-CB96-1940-AB9F-7413C31C807C}" type="presOf" srcId="{C59E522E-87BF-C24C-B6DD-BB4EE8915C5F}" destId="{A16FCD5B-786E-9A4F-9F01-70ED051CB58E}" srcOrd="3" destOrd="0" presId="urn:microsoft.com/office/officeart/2005/8/layout/gear1"/>
    <dgm:cxn modelId="{67D1A09B-2921-9D40-A1A0-CD21C59CB763}" type="presOf" srcId="{9207CF13-DE89-264A-9B41-6A77F0455083}" destId="{18B8807B-C31C-E846-B487-467021A9128F}" srcOrd="2" destOrd="0" presId="urn:microsoft.com/office/officeart/2005/8/layout/gear1"/>
    <dgm:cxn modelId="{EF691E42-F367-6A41-B2EA-98B4CB935BB0}" srcId="{22E40D2C-DC5E-2746-A9D7-C20F00945B9D}" destId="{0CFFBBD6-446E-BF43-BF1E-6E8D2A995FB5}" srcOrd="0" destOrd="0" parTransId="{301450F3-1D70-B343-A20C-89EF0D836015}" sibTransId="{8C8A2182-893A-3949-925B-6712935BA850}"/>
    <dgm:cxn modelId="{688E62B2-FCFC-3E4F-8161-D6BDB90E751A}" type="presOf" srcId="{0CFFBBD6-446E-BF43-BF1E-6E8D2A995FB5}" destId="{BD1633F7-8B07-F843-B595-E4ABFC4AB77A}" srcOrd="1" destOrd="0" presId="urn:microsoft.com/office/officeart/2005/8/layout/gear1"/>
    <dgm:cxn modelId="{45F8EDE3-E3D9-524C-BB48-425F582BD756}" type="presOf" srcId="{22E40D2C-DC5E-2746-A9D7-C20F00945B9D}" destId="{EF5AE48B-189D-EB46-B960-5089AC2F89AC}" srcOrd="0" destOrd="0" presId="urn:microsoft.com/office/officeart/2005/8/layout/gear1"/>
    <dgm:cxn modelId="{FF861875-9497-2F42-A220-70F675C5DAEF}" srcId="{22E40D2C-DC5E-2746-A9D7-C20F00945B9D}" destId="{9207CF13-DE89-264A-9B41-6A77F0455083}" srcOrd="1" destOrd="0" parTransId="{3F728BED-C988-314A-85A1-3E1B4EA3D4B0}" sibTransId="{2D3F642A-EFF7-AD49-BA1F-0A0187D7B1A8}"/>
    <dgm:cxn modelId="{C2331AB8-8B3A-384D-B37B-88AE344AAF26}" type="presOf" srcId="{0CFFBBD6-446E-BF43-BF1E-6E8D2A995FB5}" destId="{D400A5A1-6861-E448-A159-F46FE2A58044}" srcOrd="0" destOrd="0" presId="urn:microsoft.com/office/officeart/2005/8/layout/gear1"/>
    <dgm:cxn modelId="{691490B0-E9EA-3048-B45C-EE77A2C38628}" type="presOf" srcId="{7A72FDFC-ABEA-5944-BA12-589418821B3C}" destId="{55CC3FDD-7757-B342-A37C-DC1A398CFA12}" srcOrd="0" destOrd="0" presId="urn:microsoft.com/office/officeart/2005/8/layout/gear1"/>
    <dgm:cxn modelId="{E5276EFB-B9DC-1A40-AB1D-7FDE2E144A8F}" type="presOf" srcId="{2D3F642A-EFF7-AD49-BA1F-0A0187D7B1A8}" destId="{C867BC58-ACC5-7143-81E7-6F3EBB97BCF2}" srcOrd="0" destOrd="0" presId="urn:microsoft.com/office/officeart/2005/8/layout/gear1"/>
    <dgm:cxn modelId="{DCAD09D9-4270-D34C-90DF-128EB00214CA}" type="presOf" srcId="{C59E522E-87BF-C24C-B6DD-BB4EE8915C5F}" destId="{D47C6245-71AF-2C4D-89C3-3DDBECE50A4E}" srcOrd="0" destOrd="0" presId="urn:microsoft.com/office/officeart/2005/8/layout/gear1"/>
    <dgm:cxn modelId="{D3055EA4-28E1-174C-A581-93B17B2AB3A0}" type="presParOf" srcId="{EF5AE48B-189D-EB46-B960-5089AC2F89AC}" destId="{D400A5A1-6861-E448-A159-F46FE2A58044}" srcOrd="0" destOrd="0" presId="urn:microsoft.com/office/officeart/2005/8/layout/gear1"/>
    <dgm:cxn modelId="{184C8C50-CC27-294C-A1EC-D9F57ADE95C7}" type="presParOf" srcId="{EF5AE48B-189D-EB46-B960-5089AC2F89AC}" destId="{BD1633F7-8B07-F843-B595-E4ABFC4AB77A}" srcOrd="1" destOrd="0" presId="urn:microsoft.com/office/officeart/2005/8/layout/gear1"/>
    <dgm:cxn modelId="{07DBAE56-DDA5-5847-9C71-92BD741180E8}" type="presParOf" srcId="{EF5AE48B-189D-EB46-B960-5089AC2F89AC}" destId="{AF802A68-AE76-D946-B07E-782415F1D4E1}" srcOrd="2" destOrd="0" presId="urn:microsoft.com/office/officeart/2005/8/layout/gear1"/>
    <dgm:cxn modelId="{D89B64A1-50A1-5D43-A2CA-92486DE2A6B5}" type="presParOf" srcId="{EF5AE48B-189D-EB46-B960-5089AC2F89AC}" destId="{C1458025-893A-654F-BD32-C6A35675463E}" srcOrd="3" destOrd="0" presId="urn:microsoft.com/office/officeart/2005/8/layout/gear1"/>
    <dgm:cxn modelId="{E866215D-6775-1442-92DA-612ED95C228A}" type="presParOf" srcId="{EF5AE48B-189D-EB46-B960-5089AC2F89AC}" destId="{BB798AAD-2709-6E43-9B36-28918F8A219C}" srcOrd="4" destOrd="0" presId="urn:microsoft.com/office/officeart/2005/8/layout/gear1"/>
    <dgm:cxn modelId="{1CC02EA4-B8CE-4045-911A-18DF096068F3}" type="presParOf" srcId="{EF5AE48B-189D-EB46-B960-5089AC2F89AC}" destId="{18B8807B-C31C-E846-B487-467021A9128F}" srcOrd="5" destOrd="0" presId="urn:microsoft.com/office/officeart/2005/8/layout/gear1"/>
    <dgm:cxn modelId="{DDB0D713-30AF-2D41-BD3E-4CD3BC9558C7}" type="presParOf" srcId="{EF5AE48B-189D-EB46-B960-5089AC2F89AC}" destId="{D47C6245-71AF-2C4D-89C3-3DDBECE50A4E}" srcOrd="6" destOrd="0" presId="urn:microsoft.com/office/officeart/2005/8/layout/gear1"/>
    <dgm:cxn modelId="{1AB8E89A-D615-464F-BC77-520E572F8984}" type="presParOf" srcId="{EF5AE48B-189D-EB46-B960-5089AC2F89AC}" destId="{901AC769-DCD2-754D-8A4A-EE787FDC897A}" srcOrd="7" destOrd="0" presId="urn:microsoft.com/office/officeart/2005/8/layout/gear1"/>
    <dgm:cxn modelId="{89CD76B9-39F6-B746-8D07-2367DF6594EE}" type="presParOf" srcId="{EF5AE48B-189D-EB46-B960-5089AC2F89AC}" destId="{311F9496-634F-A74C-A908-5623EDD9C35F}" srcOrd="8" destOrd="0" presId="urn:microsoft.com/office/officeart/2005/8/layout/gear1"/>
    <dgm:cxn modelId="{B460276E-0BCF-B749-8544-5371BCB9D093}" type="presParOf" srcId="{EF5AE48B-189D-EB46-B960-5089AC2F89AC}" destId="{A16FCD5B-786E-9A4F-9F01-70ED051CB58E}" srcOrd="9" destOrd="0" presId="urn:microsoft.com/office/officeart/2005/8/layout/gear1"/>
    <dgm:cxn modelId="{5635C316-D972-2743-91C0-C4A9FA40EC02}" type="presParOf" srcId="{EF5AE48B-189D-EB46-B960-5089AC2F89AC}" destId="{BBE70C23-E896-9B47-B97A-B4B0EE0E4E88}" srcOrd="10" destOrd="0" presId="urn:microsoft.com/office/officeart/2005/8/layout/gear1"/>
    <dgm:cxn modelId="{58D6D344-BCFF-D84F-80ED-C47F176F7568}" type="presParOf" srcId="{EF5AE48B-189D-EB46-B960-5089AC2F89AC}" destId="{C867BC58-ACC5-7143-81E7-6F3EBB97BCF2}" srcOrd="11" destOrd="0" presId="urn:microsoft.com/office/officeart/2005/8/layout/gear1"/>
    <dgm:cxn modelId="{06CD63ED-FF84-6741-9090-7FF1E71DAEDE}" type="presParOf" srcId="{EF5AE48B-189D-EB46-B960-5089AC2F89AC}" destId="{55CC3FDD-7757-B342-A37C-DC1A398CFA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06C15862-7022-D344-938B-1EC99291CB6B}" type="presOf" srcId="{91032682-16C8-8746-92ED-AF58BF7EB348}" destId="{12638A83-E4F5-674B-9467-240AA0C5FB0A}" srcOrd="0" destOrd="0" presId="urn:microsoft.com/office/officeart/2009/3/layout/CircleRelationship"/>
    <dgm:cxn modelId="{AACCBD77-5BB3-904A-849B-163068B19807}" type="presOf" srcId="{86D17B7E-E696-8941-8E58-7886025557FE}" destId="{C1B0984E-E3E0-C943-AF18-A37F5C5D8942}" srcOrd="0" destOrd="0" presId="urn:microsoft.com/office/officeart/2009/3/layout/CircleRelationship"/>
    <dgm:cxn modelId="{B2C49282-064D-054C-A031-C7E29BB37D97}" type="presOf" srcId="{67399531-B4AD-494A-92F2-504158F3E707}" destId="{CD68683C-D877-F146-989D-683FF92CCE28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01E5A4A8-277C-2E4C-8A78-DBBDCC811230}" type="presOf" srcId="{96ED5622-202F-C947-BC45-A5FA037D119B}" destId="{3B8012C6-BDB5-5E42-AD5B-3E946D617566}" srcOrd="0" destOrd="0" presId="urn:microsoft.com/office/officeart/2009/3/layout/CircleRelationship"/>
    <dgm:cxn modelId="{ACEB05CE-4C70-D14D-B2A7-B06D7F8A356C}" type="presOf" srcId="{738A3422-D32A-114F-8E34-8A2257CE464B}" destId="{EAA19F38-080A-2445-9C24-BF5FCF5EAE4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37C89159-C4C8-034A-BB56-DEA5F36D9F0E}" type="presOf" srcId="{20780591-29E4-CF48-87F7-3F6B004E709A}" destId="{5C929E12-B5A9-524E-8637-7BDE97CEB999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2AEB19AA-A69A-6743-9999-8554A09E71BF}" type="presOf" srcId="{6F5795CA-FCF7-3D49-92E8-4F066CD012F3}" destId="{2C4EA2EF-7032-994A-8CDA-D08E93AE0AB3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938A9C35-826D-E643-A583-3342CE79A7A8}" type="presParOf" srcId="{12638A83-E4F5-674B-9467-240AA0C5FB0A}" destId="{CD68683C-D877-F146-989D-683FF92CCE28}" srcOrd="0" destOrd="0" presId="urn:microsoft.com/office/officeart/2009/3/layout/CircleRelationship"/>
    <dgm:cxn modelId="{4AEB90EF-8A0C-3446-8C16-0183DAB00F42}" type="presParOf" srcId="{12638A83-E4F5-674B-9467-240AA0C5FB0A}" destId="{58D9F01F-9E18-A346-A934-8987F4284017}" srcOrd="1" destOrd="0" presId="urn:microsoft.com/office/officeart/2009/3/layout/CircleRelationship"/>
    <dgm:cxn modelId="{F4B656F4-E84C-9B4C-B6BB-C3AA8E29F0CB}" type="presParOf" srcId="{12638A83-E4F5-674B-9467-240AA0C5FB0A}" destId="{FEF05A9F-2AAC-074D-BD7A-9196CC8F387E}" srcOrd="2" destOrd="0" presId="urn:microsoft.com/office/officeart/2009/3/layout/CircleRelationship"/>
    <dgm:cxn modelId="{252BC0B3-9517-014B-8FAC-9B1BC949BF2C}" type="presParOf" srcId="{12638A83-E4F5-674B-9467-240AA0C5FB0A}" destId="{3E2BC93E-E0ED-0A4C-904E-34FEB557D6B3}" srcOrd="3" destOrd="0" presId="urn:microsoft.com/office/officeart/2009/3/layout/CircleRelationship"/>
    <dgm:cxn modelId="{F52000D6-1592-4244-9E6E-35A91321BB1D}" type="presParOf" srcId="{12638A83-E4F5-674B-9467-240AA0C5FB0A}" destId="{9AE0C5AB-F05E-C54F-946F-524451D97D6A}" srcOrd="4" destOrd="0" presId="urn:microsoft.com/office/officeart/2009/3/layout/CircleRelationship"/>
    <dgm:cxn modelId="{60CD2BFF-D58D-0A4C-80C9-2DCBA7B7F030}" type="presParOf" srcId="{12638A83-E4F5-674B-9467-240AA0C5FB0A}" destId="{9B818891-721B-E249-A46D-3F104437D69C}" srcOrd="5" destOrd="0" presId="urn:microsoft.com/office/officeart/2009/3/layout/CircleRelationship"/>
    <dgm:cxn modelId="{D4AA3721-328B-BB4A-A222-21EBBA0A55F1}" type="presParOf" srcId="{12638A83-E4F5-674B-9467-240AA0C5FB0A}" destId="{3B8012C6-BDB5-5E42-AD5B-3E946D617566}" srcOrd="6" destOrd="0" presId="urn:microsoft.com/office/officeart/2009/3/layout/CircleRelationship"/>
    <dgm:cxn modelId="{B3457D82-E7BA-1E47-8A45-B11C2F3618E5}" type="presParOf" srcId="{12638A83-E4F5-674B-9467-240AA0C5FB0A}" destId="{BB4D3749-C5A6-1F42-BA2E-174FCD75366C}" srcOrd="7" destOrd="0" presId="urn:microsoft.com/office/officeart/2009/3/layout/CircleRelationship"/>
    <dgm:cxn modelId="{DFD2FA1B-5853-9240-8003-7FCA157C267D}" type="presParOf" srcId="{BB4D3749-C5A6-1F42-BA2E-174FCD75366C}" destId="{307D2AE0-B61B-3F49-AF65-492CC44B7E00}" srcOrd="0" destOrd="0" presId="urn:microsoft.com/office/officeart/2009/3/layout/CircleRelationship"/>
    <dgm:cxn modelId="{12CBC4FE-0023-0644-AE84-0CE44FC534AD}" type="presParOf" srcId="{12638A83-E4F5-674B-9467-240AA0C5FB0A}" destId="{6B05C13D-FEEA-C64C-B5AB-429A48D8019E}" srcOrd="8" destOrd="0" presId="urn:microsoft.com/office/officeart/2009/3/layout/CircleRelationship"/>
    <dgm:cxn modelId="{5EB6726B-A26D-374C-82B2-6675082D9870}" type="presParOf" srcId="{6B05C13D-FEEA-C64C-B5AB-429A48D8019E}" destId="{B46D02DE-DFD9-264A-9122-1B111364DA6D}" srcOrd="0" destOrd="0" presId="urn:microsoft.com/office/officeart/2009/3/layout/CircleRelationship"/>
    <dgm:cxn modelId="{EE027F09-1EA6-834C-8F7C-6DADFF6B1DA0}" type="presParOf" srcId="{12638A83-E4F5-674B-9467-240AA0C5FB0A}" destId="{5C929E12-B5A9-524E-8637-7BDE97CEB999}" srcOrd="9" destOrd="0" presId="urn:microsoft.com/office/officeart/2009/3/layout/CircleRelationship"/>
    <dgm:cxn modelId="{806D014E-A30C-7A42-9D68-679AC62A39B2}" type="presParOf" srcId="{12638A83-E4F5-674B-9467-240AA0C5FB0A}" destId="{A458321B-FFC0-BD4F-9287-F448D405C256}" srcOrd="10" destOrd="0" presId="urn:microsoft.com/office/officeart/2009/3/layout/CircleRelationship"/>
    <dgm:cxn modelId="{A8905B92-2491-F04B-A692-7DBBD57D6B86}" type="presParOf" srcId="{A458321B-FFC0-BD4F-9287-F448D405C256}" destId="{CBAE351A-2575-EB4E-BDFE-AC8C89AB19F6}" srcOrd="0" destOrd="0" presId="urn:microsoft.com/office/officeart/2009/3/layout/CircleRelationship"/>
    <dgm:cxn modelId="{FADD7337-AA30-A94D-B087-49AFCE11E5E1}" type="presParOf" srcId="{12638A83-E4F5-674B-9467-240AA0C5FB0A}" destId="{A5B4C08C-AA14-F94A-9115-1C7612570EC3}" srcOrd="11" destOrd="0" presId="urn:microsoft.com/office/officeart/2009/3/layout/CircleRelationship"/>
    <dgm:cxn modelId="{AADDAA8F-A4BC-1149-B8D1-31C81A6F97EB}" type="presParOf" srcId="{A5B4C08C-AA14-F94A-9115-1C7612570EC3}" destId="{E87B16E0-7609-B741-ADEC-7ED3166C467B}" srcOrd="0" destOrd="0" presId="urn:microsoft.com/office/officeart/2009/3/layout/CircleRelationship"/>
    <dgm:cxn modelId="{07355A0A-881A-B54B-AC4D-3B9972B4163A}" type="presParOf" srcId="{12638A83-E4F5-674B-9467-240AA0C5FB0A}" destId="{04321634-7EAA-C442-9E3C-6235F031E2D1}" srcOrd="12" destOrd="0" presId="urn:microsoft.com/office/officeart/2009/3/layout/CircleRelationship"/>
    <dgm:cxn modelId="{BDCE0353-7226-F64D-9B21-7F04C951DD18}" type="presParOf" srcId="{04321634-7EAA-C442-9E3C-6235F031E2D1}" destId="{A27AE5E0-C77F-1548-B6AC-19A721F18551}" srcOrd="0" destOrd="0" presId="urn:microsoft.com/office/officeart/2009/3/layout/CircleRelationship"/>
    <dgm:cxn modelId="{E7359DB3-C5CD-3A40-B105-F16B7DB66EBA}" type="presParOf" srcId="{12638A83-E4F5-674B-9467-240AA0C5FB0A}" destId="{2C4EA2EF-7032-994A-8CDA-D08E93AE0AB3}" srcOrd="13" destOrd="0" presId="urn:microsoft.com/office/officeart/2009/3/layout/CircleRelationship"/>
    <dgm:cxn modelId="{9E2BD823-FB63-834B-8E7B-E0C65C586CD7}" type="presParOf" srcId="{12638A83-E4F5-674B-9467-240AA0C5FB0A}" destId="{20931715-7EAE-D343-813D-4E75C341ED7C}" srcOrd="14" destOrd="0" presId="urn:microsoft.com/office/officeart/2009/3/layout/CircleRelationship"/>
    <dgm:cxn modelId="{90EC7EB5-3D0F-6D49-848E-1CE1E1606452}" type="presParOf" srcId="{20931715-7EAE-D343-813D-4E75C341ED7C}" destId="{233E81BF-6756-1A46-9ADA-2C3EBEC9678C}" srcOrd="0" destOrd="0" presId="urn:microsoft.com/office/officeart/2009/3/layout/CircleRelationship"/>
    <dgm:cxn modelId="{2236281E-4E62-924C-9752-5E4E8AFD040E}" type="presParOf" srcId="{12638A83-E4F5-674B-9467-240AA0C5FB0A}" destId="{EAA19F38-080A-2445-9C24-BF5FCF5EAE4A}" srcOrd="15" destOrd="0" presId="urn:microsoft.com/office/officeart/2009/3/layout/CircleRelationship"/>
    <dgm:cxn modelId="{38EC2156-9F30-9B49-8BFF-562C2A4C04A5}" type="presParOf" srcId="{12638A83-E4F5-674B-9467-240AA0C5FB0A}" destId="{4E3A32DE-4BB9-3148-B3A6-B205618EB141}" srcOrd="16" destOrd="0" presId="urn:microsoft.com/office/officeart/2009/3/layout/CircleRelationship"/>
    <dgm:cxn modelId="{E523C1FF-383E-5942-9A52-0CDFC66E16CD}" type="presParOf" srcId="{4E3A32DE-4BB9-3148-B3A6-B205618EB141}" destId="{3B2A56C1-B96B-2340-9B03-CA89F8A21E79}" srcOrd="0" destOrd="0" presId="urn:microsoft.com/office/officeart/2009/3/layout/CircleRelationship"/>
    <dgm:cxn modelId="{3D06C886-DE56-7748-AC58-3616867453D4}" type="presParOf" srcId="{12638A83-E4F5-674B-9467-240AA0C5FB0A}" destId="{C1B0984E-E3E0-C943-AF18-A37F5C5D8942}" srcOrd="17" destOrd="0" presId="urn:microsoft.com/office/officeart/2009/3/layout/CircleRelationship"/>
    <dgm:cxn modelId="{958EFF80-5C8A-CF40-B78B-58D3251836B9}" type="presParOf" srcId="{12638A83-E4F5-674B-9467-240AA0C5FB0A}" destId="{9EAD5373-AAF2-584E-A784-9920C80F048E}" srcOrd="18" destOrd="0" presId="urn:microsoft.com/office/officeart/2009/3/layout/CircleRelationship"/>
    <dgm:cxn modelId="{B5814FA1-3FEE-D04B-B14E-34A7AAA629CA}" type="presParOf" srcId="{9EAD5373-AAF2-584E-A784-9920C80F048E}" destId="{6F43751C-A657-5641-8282-9805A3E00C8B}" srcOrd="0" destOrd="0" presId="urn:microsoft.com/office/officeart/2009/3/layout/CircleRelationship"/>
    <dgm:cxn modelId="{3A5FF193-D7C9-254F-8056-2DE116E151EC}" type="presParOf" srcId="{12638A83-E4F5-674B-9467-240AA0C5FB0A}" destId="{D9700332-47BC-454C-8230-0816D8CE441B}" srcOrd="19" destOrd="0" presId="urn:microsoft.com/office/officeart/2009/3/layout/CircleRelationship"/>
    <dgm:cxn modelId="{EBC07C56-474E-9D4E-B9BB-00A5D889A408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A5A1-6861-E448-A159-F46FE2A58044}">
      <dsp:nvSpPr>
        <dsp:cNvPr id="0" name=""/>
        <dsp:cNvSpPr/>
      </dsp:nvSpPr>
      <dsp:spPr>
        <a:xfrm flipH="1">
          <a:off x="2885836" y="3075178"/>
          <a:ext cx="4343127" cy="346864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 JUROS ELEVADÍSSIMOS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MECANISMOS FINANCEIROS GERAM DÍVIDA PÚBLICA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RECORDE DE LUCRO DOS BANCOS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693640" y="3887691"/>
        <a:ext cx="2727519" cy="1782955"/>
      </dsp:txXfrm>
    </dsp:sp>
    <dsp:sp modelId="{C1458025-893A-654F-BD32-C6A35675463E}">
      <dsp:nvSpPr>
        <dsp:cNvPr id="0" name=""/>
        <dsp:cNvSpPr/>
      </dsp:nvSpPr>
      <dsp:spPr>
        <a:xfrm>
          <a:off x="0" y="2500469"/>
          <a:ext cx="3799938" cy="362021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CORRUPÇÃO DOMINANTE</a:t>
          </a:r>
          <a:endParaRPr lang="en-US" sz="2000" b="1" kern="1200"/>
        </a:p>
      </dsp:txBody>
      <dsp:txXfrm>
        <a:off x="937524" y="3417376"/>
        <a:ext cx="1924890" cy="1786396"/>
      </dsp:txXfrm>
    </dsp:sp>
    <dsp:sp modelId="{D47C6245-71AF-2C4D-89C3-3DDBECE50A4E}">
      <dsp:nvSpPr>
        <dsp:cNvPr id="0" name=""/>
        <dsp:cNvSpPr/>
      </dsp:nvSpPr>
      <dsp:spPr>
        <a:xfrm rot="20700000">
          <a:off x="2134429" y="-6809"/>
          <a:ext cx="3703703" cy="369556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PACOTE DE MEDIDAS QUE FAVORECEM BANCOS E SACRIFICAM A SOCIEDADE E A NAÇÃO</a:t>
          </a:r>
          <a:endParaRPr lang="en-US" sz="2000" b="1" kern="1200" dirty="0"/>
        </a:p>
      </dsp:txBody>
      <dsp:txXfrm rot="-20700000">
        <a:off x="2947243" y="803252"/>
        <a:ext cx="2078076" cy="2075436"/>
      </dsp:txXfrm>
    </dsp:sp>
    <dsp:sp modelId="{BBE70C23-E896-9B47-B97A-B4B0EE0E4E88}">
      <dsp:nvSpPr>
        <dsp:cNvPr id="0" name=""/>
        <dsp:cNvSpPr/>
      </dsp:nvSpPr>
      <dsp:spPr>
        <a:xfrm>
          <a:off x="3137050" y="2605903"/>
          <a:ext cx="4308958" cy="4308958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BC58-ACC5-7143-81E7-6F3EBB97BCF2}">
      <dsp:nvSpPr>
        <dsp:cNvPr id="0" name=""/>
        <dsp:cNvSpPr/>
      </dsp:nvSpPr>
      <dsp:spPr>
        <a:xfrm>
          <a:off x="739881" y="1233678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C3FDD-7757-B342-A37C-DC1A398CFA12}">
      <dsp:nvSpPr>
        <dsp:cNvPr id="0" name=""/>
        <dsp:cNvSpPr/>
      </dsp:nvSpPr>
      <dsp:spPr>
        <a:xfrm>
          <a:off x="1683954" y="207213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29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30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31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32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18/05/17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66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hyperlink" Target="https://goo.gl/7sPvEB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b.gov.br/htms/infecon/seriehistdivliq-p.asp" TargetMode="External"/><Relationship Id="rId4" Type="http://schemas.openxmlformats.org/officeDocument/2006/relationships/hyperlink" Target="http://www.bcb.gov.br/ftp/notaecon/ni201609pfp.zip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CCpue" TargetMode="External"/><Relationship Id="rId4" Type="http://schemas.openxmlformats.org/officeDocument/2006/relationships/hyperlink" Target="http://goo.gl/3X9LVf" TargetMode="External"/><Relationship Id="rId5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B2L1p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divida-auditoriacidada.org.b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2480" y="274172"/>
            <a:ext cx="9633520" cy="64350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Maria Lucia Fattorelli</a:t>
            </a:r>
            <a:endParaRPr lang="pt-BR" b="0" i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Departamento de Servi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ço Social - Instituto de Ciências Sociais da PUC Minas </a:t>
            </a:r>
            <a:endParaRPr lang="pt-BR" sz="22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Belo Horizonte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18 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maio de </a:t>
            </a:r>
            <a:r>
              <a:rPr lang="pt-BR" sz="22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2017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416496" y="2780928"/>
            <a:ext cx="9489504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CONTRARREFORMAS E O </a:t>
            </a:r>
          </a:p>
          <a:p>
            <a:pPr algn="ctr">
              <a:lnSpc>
                <a:spcPct val="13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SISTEMA DA DÍVIDA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04" y="548680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54" y="0"/>
            <a:ext cx="66244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472" y="0"/>
            <a:ext cx="3096344" cy="726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</a:rPr>
              <a:t>INCONSTITUCIONALIDADES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DENUNCIADAS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 PELA CPI DA DÍVIDA PÚBLICA</a:t>
            </a:r>
          </a:p>
          <a:p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JUROS </a:t>
            </a: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MASCARADOS DE </a:t>
            </a: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AMORTIZAÇÃO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CRESCIMENTO EXPONENCIAL DA DÍVIDA 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FERE O ART. 167, III, DA CONSTITUIÇÃO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PEC 55 burla esse dispositivo</a:t>
            </a: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https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://</a:t>
            </a:r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goo.gl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/7sPvEB</a:t>
            </a:r>
            <a:endParaRPr lang="pt-BR" sz="1800" b="0" u="sng" dirty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0028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908720"/>
            <a:ext cx="9073007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1006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É evidente a contabilização de juros como se fosse amortização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4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1013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DÍVIDA INTERNA NÃO ESTÁ SENDO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AMORTIZADA NEM ROLADA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6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200" dirty="0">
                <a:solidFill>
                  <a:schemeClr val="accent1"/>
                </a:solidFill>
                <a:latin typeface="Tahoma"/>
                <a:cs typeface="Tahoma"/>
              </a:rPr>
              <a:t>O </a:t>
            </a:r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que explica o crescimento da dívida ?</a:t>
            </a:r>
            <a:endParaRPr lang="pt-BR" sz="32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transparência, que já atingem R$1,1 trilhão em 2017.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Estima-se gasto de pelo menos R$200 bilhões em 2015. </a:t>
            </a:r>
          </a:p>
          <a:p>
            <a:pPr algn="ctr"/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135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1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O problema da dívida não está nos </a:t>
            </a:r>
            <a:r>
              <a:rPr lang="pt-BR" sz="2800" smtClean="0">
                <a:solidFill>
                  <a:schemeClr val="accent1"/>
                </a:solidFill>
                <a:latin typeface="Tahoma"/>
                <a:cs typeface="Tahoma"/>
              </a:rPr>
              <a:t>gastos primários </a:t>
            </a:r>
            <a:endParaRPr lang="pt-BR" sz="28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492125" indent="-457200" algn="ctr">
              <a:buFontTx/>
              <a:buChar char="•"/>
            </a:pPr>
            <a:endParaRPr lang="pt-BR" sz="10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just"/>
            <a:r>
              <a:rPr lang="pt-BR" b="0" dirty="0" smtClean="0">
                <a:solidFill>
                  <a:srgbClr val="FFFFFF"/>
                </a:solidFill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período de 2003 a 2015,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acumulamos “superávit primário” de </a:t>
            </a:r>
            <a:r>
              <a:rPr lang="pt-BR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$ 824 bilhões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ou seja, as receitas “primárias” (constituídas principalmente pela arrecadação de tributos) foram muito superiores aos gastos sociais, tendo essa montanha de dinheiro sido reservada para o pagamento da questionável dívida pública.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Apesar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contínuo corte de investimentos sociais imprescindíveis à população, a dívida pública se multiplicou, no mesmo período, de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$ 839 bilhões ao final de 2002 para quase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$ 4 TRILHÕES ao final de 2015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algn="just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contínua geração de “dívida pública” devido aos prejuízos do BC, juros elevadíssimos, swap cambial, remuneração da sobra de caixa, emissão de dívida para pagar juros etc. aliado à queda de arrecadação devido a desonerações, falta de investimento na administração tributária e modelo tributário regressivo levam ao descompasso fiscal. </a:t>
            </a:r>
            <a:endParaRPr lang="pt-BR" b="0" dirty="0">
              <a:solidFill>
                <a:srgbClr val="FFFFFF"/>
              </a:solidFill>
            </a:endParaRP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3"/>
              </a:rPr>
              <a:t>http://www.bcb.gov.br/htms/infecon/seriehistdivliq-p.asp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4"/>
              </a:rPr>
              <a:t>http://www.bcb.gov.br/ftp/notaecon/ni201609pfp.zip</a:t>
            </a:r>
            <a:r>
              <a:rPr lang="pt-BR" sz="1600" b="0" dirty="0">
                <a:solidFill>
                  <a:srgbClr val="FFFFFF"/>
                </a:solidFill>
              </a:rPr>
              <a:t>   , Tabela </a:t>
            </a:r>
            <a:r>
              <a:rPr lang="pt-BR" sz="1600" b="0" dirty="0" smtClean="0">
                <a:solidFill>
                  <a:srgbClr val="FFFFFF"/>
                </a:solidFill>
              </a:rPr>
              <a:t>36</a:t>
            </a:r>
            <a:endParaRPr lang="pt-BR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412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66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direitos sociais para destinar recursos para a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dívida</a:t>
            </a:r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EC 95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(PEC 55 ou 241): congela por 20 anos as despesas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</a:t>
            </a:r>
            <a:r>
              <a:rPr lang="pt-BR" sz="1600" b="0" u="sng" dirty="0" smtClean="0">
                <a:solidFill>
                  <a:schemeClr val="accent6"/>
                </a:solidFill>
                <a:latin typeface="Tahoma"/>
                <a:cs typeface="Tahoma"/>
              </a:rPr>
              <a:t>YmMe8m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z="1600" b="0" dirty="0">
                <a:hlinkClick r:id="rId2"/>
              </a:rPr>
              <a:t>https://goo.gl/</a:t>
            </a:r>
            <a:r>
              <a:rPr lang="pt-BR" sz="1600" b="0" dirty="0" smtClean="0">
                <a:hlinkClick r:id="rId2"/>
              </a:rPr>
              <a:t>B2L1pT</a:t>
            </a:r>
            <a:r>
              <a:rPr lang="pt-BR" sz="1600" b="0" dirty="0" smtClean="0"/>
              <a:t> </a:t>
            </a:r>
            <a:r>
              <a:rPr lang="pt-BR" sz="1600" b="0" dirty="0" smtClean="0">
                <a:solidFill>
                  <a:schemeClr val="tx1"/>
                </a:solidFill>
              </a:rPr>
              <a:t>)</a:t>
            </a:r>
            <a:r>
              <a:rPr lang="pt-BR" sz="1600" b="0" dirty="0" smtClean="0"/>
              <a:t> 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343/2017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(257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/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2016, PL 54 no Senado): desmonte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do estado brasileiro para servir ao pagamento da dívida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EC 93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(PEC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143/2015 e 31/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2016):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aumento da DRU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30% 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287/2016 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5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Reforma Administrativa: Lei 13341/2016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PRIVATIZAÇÕES: LEI 13334/2016  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4375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749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PEC 287/2016</a:t>
            </a:r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DESMONTE DA PREVIDÊNCIA SOCIAL NO BRASIL: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quebra do princípio da solidariedade e da responsabilidade do Estado  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PROTEÇÃO AOS FUNDOS FINANCEIROS: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planos individuais de previdência privada e fundos de previdência de natureza aberta, sujeitos ao comportamento do mercado financeiro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ARGUMENTOS INSUSTENTÁVEIS: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entira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“déficit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”;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povo está vivendo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mais; Mulheres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não precisam ter tratamento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diferenciado;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Previdência é o maior item do gasto público no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Brasil</a:t>
            </a:r>
            <a:endParaRPr lang="pt-BR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PROPAGANDA ABUSIVA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fere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art.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37,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§ 1º da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Constituição Federal, que limita a publicidade a peças de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caráter educativo, informativo ou de orientação social. Entidades impetraram Ação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Popular.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endParaRPr lang="pt-BR" sz="1000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	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045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72" y="116632"/>
            <a:ext cx="9937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 A Mentira do “Déficit”</a:t>
            </a:r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 “déficit” é fabricado por meio de conta distorcida que afronta a CF.</a:t>
            </a:r>
          </a:p>
          <a:p>
            <a:pPr marL="342900" indent="-342900"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 governo compara apenas a receita do INSS e não considera todas as fontes de recursos da Seguridade Social (COFINS, CSLL, PIS, PASEP, contribuições sobre loterias, importações etc.). </a:t>
            </a:r>
          </a:p>
          <a:p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28464" y="2132856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Quando computadas todas as fontes de recursos, sobram dezenas de bilhões de reais todo ano!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DRU absorve 30% dos recursos da Seguridade Social.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 existisse déficit, que recursos haveriam para desvincular?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35" y="2420888"/>
            <a:ext cx="64897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9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5" y="328692"/>
            <a:ext cx="7344816" cy="609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561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 “O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povo está vivendo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mais” 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A longevidade da população não é problema.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 problema está no desemprego recorde e sub emprego.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16" y="1988839"/>
            <a:ext cx="4798864" cy="4835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472" y="5733257"/>
            <a:ext cx="4824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pPr algn="ctr"/>
            <a:r>
              <a:rPr lang="pt-BR" sz="18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0" y="2060848"/>
            <a:ext cx="3024336" cy="37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2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591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CONJUNTURA</a:t>
            </a:r>
          </a:p>
          <a:p>
            <a:pPr marL="457200" indent="-457200">
              <a:lnSpc>
                <a:spcPct val="200000"/>
              </a:lnSpc>
              <a:buFont typeface="Wingdings" charset="2"/>
              <a:buChar char="ü"/>
            </a:pPr>
            <a:r>
              <a:rPr lang="pt-BR" sz="3200" dirty="0" smtClean="0">
                <a:solidFill>
                  <a:srgbClr val="FFFFFF"/>
                </a:solidFill>
                <a:latin typeface="Tahoma"/>
                <a:cs typeface="Tahoma"/>
              </a:rPr>
              <a:t>CORRUPÇÃO GENERALIZADA</a:t>
            </a:r>
            <a:endParaRPr lang="pt-BR" sz="32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ü"/>
            </a:pPr>
            <a:r>
              <a:rPr lang="pt-BR" sz="3200" dirty="0" smtClean="0">
                <a:solidFill>
                  <a:srgbClr val="FFFFFF"/>
                </a:solidFill>
                <a:latin typeface="Tahoma"/>
                <a:cs typeface="Tahoma"/>
              </a:rPr>
              <a:t>AVALANCHE DE REFORMAS</a:t>
            </a:r>
          </a:p>
          <a:p>
            <a:pPr marL="1828800" lvl="3" indent="-457200">
              <a:lnSpc>
                <a:spcPct val="200000"/>
              </a:lnSpc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  <a:latin typeface="Tahoma"/>
                <a:cs typeface="Tahoma"/>
              </a:rPr>
              <a:t>CONEXÃO</a:t>
            </a:r>
          </a:p>
          <a:p>
            <a:pPr marL="1828800" lvl="3" indent="-457200">
              <a:lnSpc>
                <a:spcPct val="200000"/>
              </a:lnSpc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  <a:latin typeface="Tahoma"/>
                <a:cs typeface="Tahoma"/>
              </a:rPr>
              <a:t>JUSTIFICATIVA: AJUSTE FISCAL</a:t>
            </a:r>
          </a:p>
          <a:p>
            <a:pPr marL="1828800" lvl="3" indent="-457200">
              <a:lnSpc>
                <a:spcPct val="200000"/>
              </a:lnSpc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  <a:latin typeface="Tahoma"/>
                <a:cs typeface="Tahoma"/>
              </a:rPr>
              <a:t>MAIS RECURSOS PARA A DÍVIDA PÚBLICA</a:t>
            </a:r>
          </a:p>
        </p:txBody>
      </p:sp>
    </p:spTree>
    <p:extLst>
      <p:ext uri="{BB962C8B-B14F-4D97-AF65-F5344CB8AC3E}">
        <p14:creationId xmlns:p14="http://schemas.microsoft.com/office/powerpoint/2010/main" val="51330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O que está por trás da Reforma da Previdência?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5128" y="692696"/>
            <a:ext cx="396044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Reduzir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Despesas Primárias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tal como previsto na EC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95 (PEC 55 ou 241/2016)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Aumentar as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Despesas não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que são os gastos financeiros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com a dívida pública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Aumentar o volume de negócios do mercado financeiro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632520" y="6093296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A Previdência é o foco primordial do mercado financeiro</a:t>
            </a: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908720"/>
            <a:ext cx="5870707" cy="49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5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smtClean="0">
                <a:solidFill>
                  <a:srgbClr val="94C600"/>
                </a:solidFill>
                <a:latin typeface="Tahoma"/>
                <a:cs typeface="Tahoma"/>
              </a:rPr>
              <a:t>EC 95</a:t>
            </a:r>
            <a:r>
              <a:rPr lang="pt-BR" b="0" dirty="0" smtClean="0">
                <a:solidFill>
                  <a:schemeClr val="accent1"/>
                </a:solidFill>
              </a:rPr>
              <a:t>: </a:t>
            </a: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Favorecimento a esquema financeiro fraudulento </a:t>
            </a:r>
          </a:p>
          <a:p>
            <a:r>
              <a:rPr lang="pt-BR" sz="2800" dirty="0">
                <a:solidFill>
                  <a:schemeClr val="tx1"/>
                </a:solidFill>
              </a:rPr>
              <a:t> 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“§ 6º Não se incluem na base de cálculo e nos limites estabelecidos neste artigo: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(...)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IV - despesas com aumento de capital de empresas estatais não dependentes.”</a:t>
            </a:r>
          </a:p>
          <a:p>
            <a:r>
              <a:rPr lang="pt-BR" dirty="0"/>
              <a:t> </a:t>
            </a:r>
          </a:p>
          <a:p>
            <a:endParaRPr lang="pt-BR" b="0" i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3933056"/>
            <a:ext cx="92890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8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527684"/>
              </p:ext>
            </p:extLst>
          </p:nvPr>
        </p:nvGraphicFramePr>
        <p:xfrm>
          <a:off x="1784648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480" y="260648"/>
            <a:ext cx="849694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CONJUNTURA DE CRISE JUSTIFICA TUDO?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Classe política manchada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pela corrupção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está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modificando a 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Constituição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do país !</a:t>
            </a:r>
          </a:p>
          <a:p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111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41599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6538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24376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374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7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 – empatado com a Ilha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Granada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(área territorial de 344 km², população estimada em 110 mil habitantes, produz noz-moscada)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0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027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0"/>
            <a:ext cx="1013757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 URGENTE MOBILIZAR A SOCIEDADE </a:t>
            </a:r>
            <a:endParaRPr lang="pt-BR" sz="2800" b="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endParaRPr lang="pt-BR" sz="1200" b="0" dirty="0">
              <a:solidFill>
                <a:srgbClr val="FFFFFF"/>
              </a:solidFill>
            </a:endParaRPr>
          </a:p>
          <a:p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8" y="643934"/>
            <a:ext cx="9101372" cy="5593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512" y="6237312"/>
            <a:ext cx="9145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Tahoma"/>
                <a:cs typeface="Tahoma"/>
              </a:rPr>
              <a:t>www.consultanacional2017.com.br</a:t>
            </a:r>
            <a:endParaRPr lang="en-US" sz="3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1817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250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272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AVALANCHE DE REFORMAS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endParaRPr lang="pt-BR" sz="2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Reforma da Previdência  </a:t>
            </a:r>
          </a:p>
          <a:p>
            <a:r>
              <a:rPr lang="pt-BR" b="0" dirty="0" smtClean="0">
                <a:solidFill>
                  <a:schemeClr val="tx1"/>
                </a:solidFill>
              </a:rPr>
              <a:t>Reforma Trabalhista</a:t>
            </a:r>
          </a:p>
          <a:p>
            <a:r>
              <a:rPr lang="pt-BR" b="0" dirty="0" smtClean="0">
                <a:solidFill>
                  <a:schemeClr val="tx1"/>
                </a:solidFill>
              </a:rPr>
              <a:t>Reforma Tributária</a:t>
            </a:r>
          </a:p>
          <a:p>
            <a:endParaRPr lang="pt-BR" b="0" dirty="0" smtClean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Já aprovada </a:t>
            </a:r>
            <a:r>
              <a:rPr lang="pt-BR" b="0" dirty="0">
                <a:solidFill>
                  <a:schemeClr val="tx1"/>
                </a:solidFill>
              </a:rPr>
              <a:t>a PEC 55; a terceirização ampla; a Lei nº 13.416 que autoriza a produção da nossa moeda no exterior; a EC-93 que aumentou para DRU 30% e criou a DREM para estados e municípios; a Lei 13.334 que acelera as privatizações; a Lei 13.341 da reforma administrativa; a Lei 13.428 que regulariza recursos sonegados e remetidos ao exterior, que nem precisarão ser repatriados; avança com o PLP 343/2017 que submete estados a reproduzirem o desmonte de direitos sociais e privatizar patrimônio, além da tentativa de “legalização” esquema fraudulento que envolve dezenas de “empresas estatais não dependentes que emitem debêntures” (PLS 204/2016, PLP 181/2015, PL 3337/2015), entre diversos outros retrocessos em </a:t>
            </a:r>
            <a:r>
              <a:rPr lang="pt-BR" b="0" dirty="0" smtClean="0">
                <a:solidFill>
                  <a:schemeClr val="tx1"/>
                </a:solidFill>
              </a:rPr>
              <a:t>diversas</a:t>
            </a:r>
            <a:endParaRPr lang="pt-BR" sz="4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0" y="18864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MUDANÇA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APÓS A AUDITORIA DA DÍVIDA </a:t>
            </a:r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EC 95 IMPEDIRÁ AVANÇO DE IVESTIMENTOS SOCIAIS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0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88504" y="116633"/>
            <a:ext cx="9217024" cy="665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marL="800100" indent="-457200" algn="just">
              <a:lnSpc>
                <a:spcPct val="11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marL="800100" indent="-457200" algn="just">
              <a:lnSpc>
                <a:spcPct val="11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marL="800100" indent="-457200" algn="just">
              <a:lnSpc>
                <a:spcPct val="11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Repudiar a PEC 287/2016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Consulta Nacional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popularizar o conhecimento sobre o modelo econômico e suas máscaras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que favorecem o setor financeiro nacional e internacional 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disseminar o conhecimento sobre o Sistema da Dívida </a:t>
            </a:r>
            <a:endParaRPr lang="pt-BR" altLang="pt-BR" sz="2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2" algn="just">
              <a:lnSpc>
                <a:spcPct val="11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 para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idosas </a:t>
            </a: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8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Por que retirar direitos se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o Brasil é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tão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rico?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26156"/>
              </p:ext>
            </p:extLst>
          </p:nvPr>
        </p:nvGraphicFramePr>
        <p:xfrm>
          <a:off x="416496" y="836712"/>
          <a:ext cx="9217024" cy="603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4320480"/>
              </a:tblGrid>
              <a:tr h="55580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IMENSAS POTENCIALIDADES  </a:t>
                      </a: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/>
                          <a:cs typeface="Tahoma"/>
                        </a:rPr>
                        <a:t>ABUNDÂNCIA</a:t>
                      </a:r>
                      <a:endParaRPr lang="en-US" sz="1800" dirty="0" smtClean="0">
                        <a:solidFill>
                          <a:srgbClr val="CC0000"/>
                        </a:solidFill>
                        <a:latin typeface="Tahoma"/>
                        <a:cs typeface="Tahoma"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$ 1,1 Trilhão esterilizados no Bacen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$ 480 bilhões de “sobra” em 2015 e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$ 268 bilhões em 2016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Dívida Ecológica histórica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de arrecadação tributária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2015-2017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600" dirty="0" smtClean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sz="1600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pt-BR" sz="8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 e REFORMAS: </a:t>
                      </a: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 e</a:t>
                      </a:r>
                      <a:r>
                        <a:rPr lang="pt-BR" sz="1600" b="0" baseline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 Contrarreformas</a:t>
                      </a:r>
                      <a:endParaRPr lang="pt-BR" sz="1600" b="0" dirty="0" smtClean="0">
                        <a:solidFill>
                          <a:srgbClr val="FFFFFF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pt-BR" sz="8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327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362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O QUE SEPARA A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REALIDADE DE ABUNDÂNCIA DO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</a:t>
            </a:r>
          </a:p>
          <a:p>
            <a:endParaRPr lang="pt-BR" sz="14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Tx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ECONÔMICO CONCENTRADOR DE RENDA E RIQUEZA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POLÍTICA MONETÁRIA SUICIDA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TRIBUTÁRIO REGRESSIVO 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SISTEMA DA DÍVIDA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Ajuste Fiscal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Privatizações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Contrarreformas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Esquemas que geram dívidas </a:t>
            </a:r>
          </a:p>
        </p:txBody>
      </p:sp>
    </p:spTree>
    <p:extLst>
      <p:ext uri="{BB962C8B-B14F-4D97-AF65-F5344CB8AC3E}">
        <p14:creationId xmlns:p14="http://schemas.microsoft.com/office/powerpoint/2010/main" val="326908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0"/>
            <a:ext cx="844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9" y="360974"/>
            <a:ext cx="9217024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</a:t>
            </a:r>
            <a:r>
              <a:rPr lang="pt-BR" sz="1200" b="0" smtClean="0">
                <a:solidFill>
                  <a:srgbClr val="FFFFFF"/>
                </a:solidFill>
                <a:latin typeface="Tahoma" charset="0"/>
                <a:cs typeface="Arial" charset="0"/>
              </a:rPr>
              <a:t>“Dívida Externa Bruta” </a:t>
            </a: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4232921" y="4986923"/>
            <a:ext cx="5256584" cy="70788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</a:t>
            </a: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ágio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Troca de dívida externa por dívida interna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506086" y="4454747"/>
            <a:ext cx="0" cy="532176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09942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081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1" y="420539"/>
            <a:ext cx="936905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672" y="1484784"/>
            <a:ext cx="4032250" cy="304698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Falta de </a:t>
            </a: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transparência (quem são os detentores de títulos?)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  <a:endParaRPr lang="pt-BR" sz="16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02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85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Qual tem sido o papel da dívida pública?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Historicamente, não tem funcionado como instrumento de financiamento: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“dívida” herdada de Portugal: o dinheiro nunca chegou aqui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Auditoria feita por Getúlio Vargas provou que apenas 40% do estoque estava documentado por contratos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70: contratos disponibilizados à CPI (2009/2010) não comprovam nem 20% da evolução do estoque da dívida externa com bancos privados internacionais nessa fase da Ditadura Militar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80: dívidas do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setor privado (nacional e internacional instalado no país)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foram transferidas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 cargo do Banco Central 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Brasil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1992: Suspeita de prescrição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1994: Plano Brady em Luxemburgo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Utilização dos títulos Brady como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oeda para comprar empresas privatizadas e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sucessivas trocas por títulos da dívida externa em interna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Salvamento bancário (PROER, PROES) e outras que geraram dívida 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elevadíssimos e mecanismos financeiros que geram dívida: remuneração sobra caixa dos bancos, </a:t>
            </a:r>
            <a:r>
              <a:rPr lang="pt-BR" sz="22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swap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cambial, contabilização de juros como se fosse amortização, anatocismo, prejuízos do Banco Central...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828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50334</TotalTime>
  <Words>2128</Words>
  <Application>Microsoft Macintosh PowerPoint</Application>
  <PresentationFormat>A4 Paper (210x297 mm)</PresentationFormat>
  <Paragraphs>383</Paragraphs>
  <Slides>32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2079</cp:revision>
  <cp:lastPrinted>2008-11-20T19:12:03Z</cp:lastPrinted>
  <dcterms:created xsi:type="dcterms:W3CDTF">2001-11-19T18:24:28Z</dcterms:created>
  <dcterms:modified xsi:type="dcterms:W3CDTF">2017-05-18T21:54:49Z</dcterms:modified>
</cp:coreProperties>
</file>