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embeddings/oleObject1.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5.xml" ContentType="application/vnd.openxmlformats-officedocument.presentationml.notesSlide+xml"/>
  <Override PartName="/ppt/charts/chart2.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3" r:id="rId1"/>
  </p:sldMasterIdLst>
  <p:notesMasterIdLst>
    <p:notesMasterId r:id="rId103"/>
  </p:notesMasterIdLst>
  <p:handoutMasterIdLst>
    <p:handoutMasterId r:id="rId104"/>
  </p:handoutMasterIdLst>
  <p:sldIdLst>
    <p:sldId id="693" r:id="rId2"/>
    <p:sldId id="1605" r:id="rId3"/>
    <p:sldId id="1678" r:id="rId4"/>
    <p:sldId id="1671" r:id="rId5"/>
    <p:sldId id="1672" r:id="rId6"/>
    <p:sldId id="1658" r:id="rId7"/>
    <p:sldId id="1673" r:id="rId8"/>
    <p:sldId id="1674" r:id="rId9"/>
    <p:sldId id="1675" r:id="rId10"/>
    <p:sldId id="1676" r:id="rId11"/>
    <p:sldId id="1657" r:id="rId12"/>
    <p:sldId id="1662" r:id="rId13"/>
    <p:sldId id="1653" r:id="rId14"/>
    <p:sldId id="1654" r:id="rId15"/>
    <p:sldId id="1677" r:id="rId16"/>
    <p:sldId id="1573" r:id="rId17"/>
    <p:sldId id="1594" r:id="rId18"/>
    <p:sldId id="1655" r:id="rId19"/>
    <p:sldId id="1660" r:id="rId20"/>
    <p:sldId id="1661" r:id="rId21"/>
    <p:sldId id="1553" r:id="rId22"/>
    <p:sldId id="1670" r:id="rId23"/>
    <p:sldId id="1595" r:id="rId24"/>
    <p:sldId id="1627" r:id="rId25"/>
    <p:sldId id="1679" r:id="rId26"/>
    <p:sldId id="1574" r:id="rId27"/>
    <p:sldId id="1575" r:id="rId28"/>
    <p:sldId id="1608" r:id="rId29"/>
    <p:sldId id="1665" r:id="rId30"/>
    <p:sldId id="1475" r:id="rId31"/>
    <p:sldId id="1589" r:id="rId32"/>
    <p:sldId id="1590" r:id="rId33"/>
    <p:sldId id="1591" r:id="rId34"/>
    <p:sldId id="1639" r:id="rId35"/>
    <p:sldId id="1640" r:id="rId36"/>
    <p:sldId id="1641" r:id="rId37"/>
    <p:sldId id="1552" r:id="rId38"/>
    <p:sldId id="1656" r:id="rId39"/>
    <p:sldId id="1572" r:id="rId40"/>
    <p:sldId id="1555" r:id="rId41"/>
    <p:sldId id="1663" r:id="rId42"/>
    <p:sldId id="1664" r:id="rId43"/>
    <p:sldId id="1668" r:id="rId44"/>
    <p:sldId id="1680" r:id="rId45"/>
    <p:sldId id="1630" r:id="rId46"/>
    <p:sldId id="1631" r:id="rId47"/>
    <p:sldId id="1632" r:id="rId48"/>
    <p:sldId id="1633" r:id="rId49"/>
    <p:sldId id="1634" r:id="rId50"/>
    <p:sldId id="1635" r:id="rId51"/>
    <p:sldId id="1636" r:id="rId52"/>
    <p:sldId id="1638" r:id="rId53"/>
    <p:sldId id="1557" r:id="rId54"/>
    <p:sldId id="1683" r:id="rId55"/>
    <p:sldId id="1685" r:id="rId56"/>
    <p:sldId id="1686" r:id="rId57"/>
    <p:sldId id="1582" r:id="rId58"/>
    <p:sldId id="1609" r:id="rId59"/>
    <p:sldId id="1610" r:id="rId60"/>
    <p:sldId id="1643" r:id="rId61"/>
    <p:sldId id="1644" r:id="rId62"/>
    <p:sldId id="1645" r:id="rId63"/>
    <p:sldId id="1646" r:id="rId64"/>
    <p:sldId id="1647" r:id="rId65"/>
    <p:sldId id="1648" r:id="rId66"/>
    <p:sldId id="1649" r:id="rId67"/>
    <p:sldId id="1650" r:id="rId68"/>
    <p:sldId id="1611" r:id="rId69"/>
    <p:sldId id="1681" r:id="rId70"/>
    <p:sldId id="1623" r:id="rId71"/>
    <p:sldId id="1558" r:id="rId72"/>
    <p:sldId id="1593" r:id="rId73"/>
    <p:sldId id="1651" r:id="rId74"/>
    <p:sldId id="1604" r:id="rId75"/>
    <p:sldId id="1612" r:id="rId76"/>
    <p:sldId id="1597" r:id="rId77"/>
    <p:sldId id="1598" r:id="rId78"/>
    <p:sldId id="1614" r:id="rId79"/>
    <p:sldId id="1596" r:id="rId80"/>
    <p:sldId id="1599" r:id="rId81"/>
    <p:sldId id="1606" r:id="rId82"/>
    <p:sldId id="1613" r:id="rId83"/>
    <p:sldId id="1615" r:id="rId84"/>
    <p:sldId id="1619" r:id="rId85"/>
    <p:sldId id="1616" r:id="rId86"/>
    <p:sldId id="1618" r:id="rId87"/>
    <p:sldId id="1588" r:id="rId88"/>
    <p:sldId id="1587" r:id="rId89"/>
    <p:sldId id="1620" r:id="rId90"/>
    <p:sldId id="1621" r:id="rId91"/>
    <p:sldId id="1629" r:id="rId92"/>
    <p:sldId id="1684" r:id="rId93"/>
    <p:sldId id="1549" r:id="rId94"/>
    <p:sldId id="1666" r:id="rId95"/>
    <p:sldId id="1624" r:id="rId96"/>
    <p:sldId id="1583" r:id="rId97"/>
    <p:sldId id="1669" r:id="rId98"/>
    <p:sldId id="1584" r:id="rId99"/>
    <p:sldId id="1462" r:id="rId100"/>
    <p:sldId id="1628" r:id="rId101"/>
    <p:sldId id="1464" r:id="rId102"/>
  </p:sldIdLst>
  <p:sldSz cx="9906000" cy="6858000" type="A4"/>
  <p:notesSz cx="6858000" cy="9710738"/>
  <p:defaultTextStyle>
    <a:defPPr>
      <a:defRPr lang="en-US"/>
    </a:defPPr>
    <a:lvl1pPr algn="l" rtl="0" fontAlgn="base">
      <a:spcBef>
        <a:spcPct val="0"/>
      </a:spcBef>
      <a:spcAft>
        <a:spcPct val="0"/>
      </a:spcAft>
      <a:defRPr sz="2400" b="1" kern="1200">
        <a:solidFill>
          <a:srgbClr val="FF0000"/>
        </a:solidFill>
        <a:latin typeface="Times New Roman" pitchFamily="18" charset="0"/>
        <a:ea typeface="MS PGothic" pitchFamily="34" charset="-128"/>
        <a:cs typeface="+mn-cs"/>
      </a:defRPr>
    </a:lvl1pPr>
    <a:lvl2pPr marL="457200" algn="l" rtl="0" fontAlgn="base">
      <a:spcBef>
        <a:spcPct val="0"/>
      </a:spcBef>
      <a:spcAft>
        <a:spcPct val="0"/>
      </a:spcAft>
      <a:defRPr sz="2400" b="1" kern="1200">
        <a:solidFill>
          <a:srgbClr val="FF0000"/>
        </a:solidFill>
        <a:latin typeface="Times New Roman" pitchFamily="18" charset="0"/>
        <a:ea typeface="MS PGothic" pitchFamily="34" charset="-128"/>
        <a:cs typeface="+mn-cs"/>
      </a:defRPr>
    </a:lvl2pPr>
    <a:lvl3pPr marL="914400" algn="l" rtl="0" fontAlgn="base">
      <a:spcBef>
        <a:spcPct val="0"/>
      </a:spcBef>
      <a:spcAft>
        <a:spcPct val="0"/>
      </a:spcAft>
      <a:defRPr sz="2400" b="1" kern="1200">
        <a:solidFill>
          <a:srgbClr val="FF0000"/>
        </a:solidFill>
        <a:latin typeface="Times New Roman" pitchFamily="18" charset="0"/>
        <a:ea typeface="MS PGothic" pitchFamily="34" charset="-128"/>
        <a:cs typeface="+mn-cs"/>
      </a:defRPr>
    </a:lvl3pPr>
    <a:lvl4pPr marL="1371600" algn="l" rtl="0" fontAlgn="base">
      <a:spcBef>
        <a:spcPct val="0"/>
      </a:spcBef>
      <a:spcAft>
        <a:spcPct val="0"/>
      </a:spcAft>
      <a:defRPr sz="2400" b="1" kern="1200">
        <a:solidFill>
          <a:srgbClr val="FF0000"/>
        </a:solidFill>
        <a:latin typeface="Times New Roman" pitchFamily="18" charset="0"/>
        <a:ea typeface="MS PGothic" pitchFamily="34" charset="-128"/>
        <a:cs typeface="+mn-cs"/>
      </a:defRPr>
    </a:lvl4pPr>
    <a:lvl5pPr marL="1828800" algn="l" rtl="0" fontAlgn="base">
      <a:spcBef>
        <a:spcPct val="0"/>
      </a:spcBef>
      <a:spcAft>
        <a:spcPct val="0"/>
      </a:spcAft>
      <a:defRPr sz="2400" b="1" kern="1200">
        <a:solidFill>
          <a:srgbClr val="FF0000"/>
        </a:solidFill>
        <a:latin typeface="Times New Roman" pitchFamily="18" charset="0"/>
        <a:ea typeface="MS PGothic" pitchFamily="34" charset="-128"/>
        <a:cs typeface="+mn-cs"/>
      </a:defRPr>
    </a:lvl5pPr>
    <a:lvl6pPr marL="2286000" algn="l" defTabSz="914400" rtl="0" eaLnBrk="1" latinLnBrk="0" hangingPunct="1">
      <a:defRPr sz="2400" b="1" kern="1200">
        <a:solidFill>
          <a:srgbClr val="FF0000"/>
        </a:solidFill>
        <a:latin typeface="Times New Roman" pitchFamily="18" charset="0"/>
        <a:ea typeface="MS PGothic" pitchFamily="34" charset="-128"/>
        <a:cs typeface="+mn-cs"/>
      </a:defRPr>
    </a:lvl6pPr>
    <a:lvl7pPr marL="2743200" algn="l" defTabSz="914400" rtl="0" eaLnBrk="1" latinLnBrk="0" hangingPunct="1">
      <a:defRPr sz="2400" b="1" kern="1200">
        <a:solidFill>
          <a:srgbClr val="FF0000"/>
        </a:solidFill>
        <a:latin typeface="Times New Roman" pitchFamily="18" charset="0"/>
        <a:ea typeface="MS PGothic" pitchFamily="34" charset="-128"/>
        <a:cs typeface="+mn-cs"/>
      </a:defRPr>
    </a:lvl7pPr>
    <a:lvl8pPr marL="3200400" algn="l" defTabSz="914400" rtl="0" eaLnBrk="1" latinLnBrk="0" hangingPunct="1">
      <a:defRPr sz="2400" b="1" kern="1200">
        <a:solidFill>
          <a:srgbClr val="FF0000"/>
        </a:solidFill>
        <a:latin typeface="Times New Roman" pitchFamily="18" charset="0"/>
        <a:ea typeface="MS PGothic" pitchFamily="34" charset="-128"/>
        <a:cs typeface="+mn-cs"/>
      </a:defRPr>
    </a:lvl8pPr>
    <a:lvl9pPr marL="3657600" algn="l" defTabSz="914400" rtl="0" eaLnBrk="1" latinLnBrk="0" hangingPunct="1">
      <a:defRPr sz="2400" b="1" kern="1200">
        <a:solidFill>
          <a:srgbClr val="FF0000"/>
        </a:solidFill>
        <a:latin typeface="Times New Roman" pitchFamily="18"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FFFFFF"/>
    <a:srgbClr val="334F15"/>
    <a:srgbClr val="FF0000"/>
    <a:srgbClr val="FFFF00"/>
    <a:srgbClr val="CC0000"/>
    <a:srgbClr val="0000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Estilo Médio 1 - Ênfas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Estilo Médio 1 - Ênfas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46F890A9-2807-4EBB-B81D-B2AA78EC7F39}" styleName="Estilo Escuro 2 - Ênfase 5/Ênfase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DA37D80-6434-44D0-A028-1B22A696006F}" styleName="Estilo Claro 3 - Ênfase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Estilo Médio 4 - Ênfas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96" y="-176"/>
      </p:cViewPr>
      <p:guideLst>
        <p:guide orient="horz" pos="2544"/>
        <p:guide pos="3120"/>
      </p:guideLst>
    </p:cSldViewPr>
  </p:slideViewPr>
  <p:outlineViewPr>
    <p:cViewPr>
      <p:scale>
        <a:sx n="75" d="100"/>
        <a:sy n="75" d="100"/>
      </p:scale>
      <p:origin x="0" y="16740"/>
    </p:cViewPr>
  </p:outlineViewPr>
  <p:notesTextViewPr>
    <p:cViewPr>
      <p:scale>
        <a:sx n="100" d="100"/>
        <a:sy n="100" d="100"/>
      </p:scale>
      <p:origin x="0" y="0"/>
    </p:cViewPr>
  </p:notesTextViewPr>
  <p:sorterViewPr>
    <p:cViewPr>
      <p:scale>
        <a:sx n="89" d="100"/>
        <a:sy n="89" d="100"/>
      </p:scale>
      <p:origin x="0" y="51256"/>
    </p:cViewPr>
  </p:sorterViewPr>
  <p:notesViewPr>
    <p:cSldViewPr>
      <p:cViewPr>
        <p:scale>
          <a:sx n="100" d="100"/>
          <a:sy n="100" d="100"/>
        </p:scale>
        <p:origin x="-864" y="1038"/>
      </p:cViewPr>
      <p:guideLst>
        <p:guide orient="horz" pos="3059"/>
        <p:guide pos="2160"/>
      </p:guideLst>
    </p:cSldViewPr>
  </p:notes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notesMaster" Target="notesMasters/notesMaster1.xml"/><Relationship Id="rId104" Type="http://schemas.openxmlformats.org/officeDocument/2006/relationships/handoutMaster" Target="handoutMasters/handoutMaster1.xml"/><Relationship Id="rId105" Type="http://schemas.openxmlformats.org/officeDocument/2006/relationships/printerSettings" Target="printerSettings/printerSettings1.bin"/><Relationship Id="rId106" Type="http://schemas.openxmlformats.org/officeDocument/2006/relationships/presProps" Target="presProps.xml"/><Relationship Id="rId107"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theme" Target="theme/theme1.xml"/><Relationship Id="rId10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marialuciafattorelli:Downloads:GRAFICO%20DIVIDA%20INTERNA.xls"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marialuciafattorelli:Downloads:GRAFICO%20DIVIDA%20EXTERNA.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pt-BR" sz="2800" b="1" dirty="0"/>
              <a:t>Dívida Interna Federal Bruta (</a:t>
            </a:r>
            <a:r>
              <a:rPr lang="pt-BR" sz="2800" b="1" dirty="0" err="1"/>
              <a:t>R</a:t>
            </a:r>
            <a:r>
              <a:rPr lang="pt-BR" sz="2800" b="1" dirty="0"/>
              <a:t>$ bilhões)</a:t>
            </a:r>
          </a:p>
        </c:rich>
      </c:tx>
      <c:layout>
        <c:manualLayout>
          <c:xMode val="edge"/>
          <c:yMode val="edge"/>
          <c:x val="0.196347129521221"/>
          <c:y val="0.0"/>
        </c:manualLayout>
      </c:layout>
      <c:overlay val="1"/>
      <c:spPr>
        <a:noFill/>
        <a:ln w="25400">
          <a:noFill/>
        </a:ln>
      </c:spPr>
    </c:title>
    <c:autoTitleDeleted val="0"/>
    <c:plotArea>
      <c:layout>
        <c:manualLayout>
          <c:layoutTarget val="inner"/>
          <c:xMode val="edge"/>
          <c:yMode val="edge"/>
          <c:x val="0.147176071741032"/>
          <c:y val="0.180403781707217"/>
          <c:w val="0.787275371828522"/>
          <c:h val="0.666762934909953"/>
        </c:manualLayout>
      </c:layout>
      <c:lineChart>
        <c:grouping val="standard"/>
        <c:varyColors val="0"/>
        <c:ser>
          <c:idx val="0"/>
          <c:order val="0"/>
          <c:tx>
            <c:strRef>
              <c:f>Plan4!$C$1</c:f>
              <c:strCache>
                <c:ptCount val="1"/>
                <c:pt idx="0">
                  <c:v>Dívida Interna Federal (R$ bilhões)</c:v>
                </c:pt>
              </c:strCache>
            </c:strRef>
          </c:tx>
          <c:spPr>
            <a:ln w="25400">
              <a:solidFill>
                <a:srgbClr val="666699"/>
              </a:solidFill>
              <a:prstDash val="solid"/>
            </a:ln>
          </c:spPr>
          <c:marker>
            <c:symbol val="none"/>
          </c:marker>
          <c:cat>
            <c:numRef>
              <c:f>Plan4!$B$2:$B$23</c:f>
              <c:numCache>
                <c:formatCode>General</c:formatCode>
                <c:ptCount val="22"/>
                <c:pt idx="0">
                  <c:v>1994.0</c:v>
                </c:pt>
                <c:pt idx="1">
                  <c:v>1995.0</c:v>
                </c:pt>
                <c:pt idx="2">
                  <c:v>1996.0</c:v>
                </c:pt>
                <c:pt idx="3">
                  <c:v>1997.0</c:v>
                </c:pt>
                <c:pt idx="4">
                  <c:v>1998.0</c:v>
                </c:pt>
                <c:pt idx="5">
                  <c:v>1999.0</c:v>
                </c:pt>
                <c:pt idx="6">
                  <c:v>2000.0</c:v>
                </c:pt>
                <c:pt idx="7">
                  <c:v>2001.0</c:v>
                </c:pt>
                <c:pt idx="8">
                  <c:v>2002.0</c:v>
                </c:pt>
                <c:pt idx="9">
                  <c:v>2003.0</c:v>
                </c:pt>
                <c:pt idx="10">
                  <c:v>2004.0</c:v>
                </c:pt>
                <c:pt idx="11">
                  <c:v>2005.0</c:v>
                </c:pt>
                <c:pt idx="12">
                  <c:v>2006.0</c:v>
                </c:pt>
                <c:pt idx="13">
                  <c:v>2007.0</c:v>
                </c:pt>
                <c:pt idx="14">
                  <c:v>2008.0</c:v>
                </c:pt>
                <c:pt idx="15">
                  <c:v>2009.0</c:v>
                </c:pt>
                <c:pt idx="16">
                  <c:v>2010.0</c:v>
                </c:pt>
                <c:pt idx="17">
                  <c:v>2011.0</c:v>
                </c:pt>
                <c:pt idx="18">
                  <c:v>2012.0</c:v>
                </c:pt>
                <c:pt idx="19">
                  <c:v>2013.0</c:v>
                </c:pt>
                <c:pt idx="20">
                  <c:v>2014.0</c:v>
                </c:pt>
                <c:pt idx="21">
                  <c:v>2015.0</c:v>
                </c:pt>
              </c:numCache>
            </c:numRef>
          </c:cat>
          <c:val>
            <c:numRef>
              <c:f>Plan4!$C$2:$C$23</c:f>
              <c:numCache>
                <c:formatCode>#,##0.00</c:formatCode>
                <c:ptCount val="22"/>
                <c:pt idx="0">
                  <c:v>85.75531430300001</c:v>
                </c:pt>
                <c:pt idx="1">
                  <c:v>133.942050833</c:v>
                </c:pt>
                <c:pt idx="2">
                  <c:v>197.879914695</c:v>
                </c:pt>
                <c:pt idx="3">
                  <c:v>290.969527996</c:v>
                </c:pt>
                <c:pt idx="4">
                  <c:v>448.529388828</c:v>
                </c:pt>
                <c:pt idx="5">
                  <c:v>527.5264207899974</c:v>
                </c:pt>
                <c:pt idx="6">
                  <c:v>641.598802965</c:v>
                </c:pt>
                <c:pt idx="7">
                  <c:v>813.526303912</c:v>
                </c:pt>
                <c:pt idx="8">
                  <c:v>905.9206973979979</c:v>
                </c:pt>
                <c:pt idx="9">
                  <c:v>1008.763194165</c:v>
                </c:pt>
                <c:pt idx="10">
                  <c:v>1113.127433446</c:v>
                </c:pt>
                <c:pt idx="11">
                  <c:v>1259.34106822</c:v>
                </c:pt>
                <c:pt idx="12">
                  <c:v>1390.693785194</c:v>
                </c:pt>
                <c:pt idx="13">
                  <c:v>1583.871437117</c:v>
                </c:pt>
                <c:pt idx="14">
                  <c:v>1759.134189187</c:v>
                </c:pt>
                <c:pt idx="15">
                  <c:v>2036.230541688</c:v>
                </c:pt>
                <c:pt idx="16">
                  <c:v>2307.14299710808</c:v>
                </c:pt>
                <c:pt idx="17">
                  <c:v>2536.06558601768</c:v>
                </c:pt>
                <c:pt idx="18">
                  <c:v>2823.0</c:v>
                </c:pt>
                <c:pt idx="19" formatCode="General">
                  <c:v>2986.224</c:v>
                </c:pt>
                <c:pt idx="20" formatCode="General">
                  <c:v>3301.0512760225</c:v>
                </c:pt>
                <c:pt idx="21" formatCode="General">
                  <c:v>3936.681</c:v>
                </c:pt>
              </c:numCache>
            </c:numRef>
          </c:val>
          <c:smooth val="0"/>
        </c:ser>
        <c:dLbls>
          <c:showLegendKey val="0"/>
          <c:showVal val="0"/>
          <c:showCatName val="0"/>
          <c:showSerName val="0"/>
          <c:showPercent val="0"/>
          <c:showBubbleSize val="0"/>
        </c:dLbls>
        <c:marker val="1"/>
        <c:smooth val="0"/>
        <c:axId val="-2133712136"/>
        <c:axId val="-2137969032"/>
      </c:lineChart>
      <c:catAx>
        <c:axId val="-2133712136"/>
        <c:scaling>
          <c:orientation val="minMax"/>
        </c:scaling>
        <c:delete val="0"/>
        <c:axPos val="b"/>
        <c:numFmt formatCode="General" sourceLinked="1"/>
        <c:majorTickMark val="out"/>
        <c:minorTickMark val="none"/>
        <c:tickLblPos val="nextTo"/>
        <c:spPr>
          <a:ln w="3175">
            <a:solidFill>
              <a:srgbClr val="808080"/>
            </a:solidFill>
            <a:prstDash val="solid"/>
          </a:ln>
        </c:spPr>
        <c:txPr>
          <a:bodyPr rot="-5400000" vert="horz"/>
          <a:lstStyle/>
          <a:p>
            <a:pPr>
              <a:defRPr sz="1200" b="0" i="0" u="none" strike="noStrike" baseline="0">
                <a:solidFill>
                  <a:srgbClr val="000000"/>
                </a:solidFill>
                <a:latin typeface="Calibri"/>
                <a:ea typeface="Calibri"/>
                <a:cs typeface="Calibri"/>
              </a:defRPr>
            </a:pPr>
            <a:endParaRPr lang="en-US"/>
          </a:p>
        </c:txPr>
        <c:crossAx val="-2137969032"/>
        <c:crosses val="autoZero"/>
        <c:auto val="1"/>
        <c:lblAlgn val="ctr"/>
        <c:lblOffset val="100"/>
        <c:noMultiLvlLbl val="0"/>
      </c:catAx>
      <c:valAx>
        <c:axId val="-2137969032"/>
        <c:scaling>
          <c:orientation val="minMax"/>
        </c:scaling>
        <c:delete val="0"/>
        <c:axPos val="l"/>
        <c:majorGridlines>
          <c:spPr>
            <a:ln w="3175">
              <a:solidFill>
                <a:srgbClr val="808080"/>
              </a:solidFill>
              <a:prstDash val="solid"/>
            </a:ln>
          </c:spPr>
        </c:majorGridlines>
        <c:numFmt formatCode="#,##0" sourceLinked="0"/>
        <c:majorTickMark val="out"/>
        <c:minorTickMark val="none"/>
        <c:tickLblPos val="nextTo"/>
        <c:spPr>
          <a:ln w="3175">
            <a:solidFill>
              <a:srgbClr val="808080"/>
            </a:solidFill>
            <a:prstDash val="solid"/>
          </a:ln>
        </c:spPr>
        <c:txPr>
          <a:bodyPr rot="0" vert="horz"/>
          <a:lstStyle/>
          <a:p>
            <a:pPr>
              <a:defRPr sz="1800" b="1" i="0" u="none" strike="noStrike" baseline="0">
                <a:solidFill>
                  <a:srgbClr val="000000"/>
                </a:solidFill>
                <a:latin typeface="Calibri"/>
                <a:ea typeface="Calibri"/>
                <a:cs typeface="Calibri"/>
              </a:defRPr>
            </a:pPr>
            <a:endParaRPr lang="en-US"/>
          </a:p>
        </c:txPr>
        <c:crossAx val="-2133712136"/>
        <c:crosses val="autoZero"/>
        <c:crossBetween val="between"/>
      </c:valAx>
      <c:spPr>
        <a:solidFill>
          <a:srgbClr val="FFFFFF"/>
        </a:solidFill>
        <a:ln w="25400">
          <a:noFill/>
        </a:ln>
      </c:spPr>
    </c:plotArea>
    <c:plotVisOnly val="1"/>
    <c:dispBlanksAs val="gap"/>
    <c:showDLblsOverMax val="0"/>
  </c:chart>
  <c:spPr>
    <a:solidFill>
      <a:srgbClr val="FFFFFF"/>
    </a:solidFill>
    <a:ln w="3175">
      <a:solidFill>
        <a:srgbClr val="80808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pt-BR" sz="2200" b="1" i="0" u="none" strike="noStrike" baseline="0" noProof="0">
                <a:solidFill>
                  <a:srgbClr val="000000"/>
                </a:solidFill>
                <a:latin typeface="Arial"/>
                <a:ea typeface="Arial"/>
                <a:cs typeface="Arial"/>
              </a:defRPr>
            </a:pPr>
            <a:r>
              <a:rPr lang="pt-BR" sz="2800" noProof="0"/>
              <a:t>Dívida Externa Bruta (US$ bilhões)</a:t>
            </a:r>
          </a:p>
        </c:rich>
      </c:tx>
      <c:layout>
        <c:manualLayout>
          <c:xMode val="edge"/>
          <c:yMode val="edge"/>
          <c:x val="0.276086911549849"/>
          <c:y val="0.0591912703825408"/>
        </c:manualLayout>
      </c:layout>
      <c:overlay val="0"/>
      <c:spPr>
        <a:noFill/>
        <a:ln w="25400">
          <a:noFill/>
        </a:ln>
      </c:spPr>
    </c:title>
    <c:autoTitleDeleted val="0"/>
    <c:plotArea>
      <c:layout>
        <c:manualLayout>
          <c:layoutTarget val="inner"/>
          <c:xMode val="edge"/>
          <c:yMode val="edge"/>
          <c:x val="0.103623188405797"/>
          <c:y val="0.199255483399317"/>
          <c:w val="0.881159420289855"/>
          <c:h val="0.677841083713563"/>
        </c:manualLayout>
      </c:layout>
      <c:lineChart>
        <c:grouping val="standard"/>
        <c:varyColors val="0"/>
        <c:ser>
          <c:idx val="0"/>
          <c:order val="0"/>
          <c:tx>
            <c:strRef>
              <c:f>Plan2!$B$1</c:f>
              <c:strCache>
                <c:ptCount val="1"/>
                <c:pt idx="0">
                  <c:v>DÍVIDA EXTERNA (US$ BILHÕES)</c:v>
                </c:pt>
              </c:strCache>
            </c:strRef>
          </c:tx>
          <c:spPr>
            <a:ln w="38100">
              <a:solidFill>
                <a:srgbClr val="000090"/>
              </a:solidFill>
              <a:prstDash val="solid"/>
            </a:ln>
          </c:spPr>
          <c:marker>
            <c:symbol val="none"/>
          </c:marker>
          <c:cat>
            <c:numRef>
              <c:f>Plan2!$A$2:$A$46</c:f>
              <c:numCache>
                <c:formatCode>General</c:formatCode>
                <c:ptCount val="45"/>
                <c:pt idx="0">
                  <c:v>1971.0</c:v>
                </c:pt>
                <c:pt idx="1">
                  <c:v>1972.0</c:v>
                </c:pt>
                <c:pt idx="2">
                  <c:v>1973.0</c:v>
                </c:pt>
                <c:pt idx="3">
                  <c:v>1974.0</c:v>
                </c:pt>
                <c:pt idx="4">
                  <c:v>1975.0</c:v>
                </c:pt>
                <c:pt idx="5">
                  <c:v>1976.0</c:v>
                </c:pt>
                <c:pt idx="6">
                  <c:v>1977.0</c:v>
                </c:pt>
                <c:pt idx="7">
                  <c:v>1978.0</c:v>
                </c:pt>
                <c:pt idx="8">
                  <c:v>1979.0</c:v>
                </c:pt>
                <c:pt idx="9">
                  <c:v>1980.0</c:v>
                </c:pt>
                <c:pt idx="10">
                  <c:v>1981.0</c:v>
                </c:pt>
                <c:pt idx="11">
                  <c:v>1982.0</c:v>
                </c:pt>
                <c:pt idx="12">
                  <c:v>1983.0</c:v>
                </c:pt>
                <c:pt idx="13">
                  <c:v>1984.0</c:v>
                </c:pt>
                <c:pt idx="14">
                  <c:v>1985.0</c:v>
                </c:pt>
                <c:pt idx="15">
                  <c:v>1986.0</c:v>
                </c:pt>
                <c:pt idx="16">
                  <c:v>1987.0</c:v>
                </c:pt>
                <c:pt idx="17">
                  <c:v>1988.0</c:v>
                </c:pt>
                <c:pt idx="18">
                  <c:v>1989.0</c:v>
                </c:pt>
                <c:pt idx="19">
                  <c:v>1990.0</c:v>
                </c:pt>
                <c:pt idx="20">
                  <c:v>1991.0</c:v>
                </c:pt>
                <c:pt idx="21">
                  <c:v>1992.0</c:v>
                </c:pt>
                <c:pt idx="22">
                  <c:v>1993.0</c:v>
                </c:pt>
                <c:pt idx="23">
                  <c:v>1994.0</c:v>
                </c:pt>
                <c:pt idx="24">
                  <c:v>1995.0</c:v>
                </c:pt>
                <c:pt idx="25">
                  <c:v>1996.0</c:v>
                </c:pt>
                <c:pt idx="26">
                  <c:v>1997.0</c:v>
                </c:pt>
                <c:pt idx="27">
                  <c:v>1998.0</c:v>
                </c:pt>
                <c:pt idx="28">
                  <c:v>1999.0</c:v>
                </c:pt>
                <c:pt idx="29">
                  <c:v>2000.0</c:v>
                </c:pt>
                <c:pt idx="30">
                  <c:v>2001.0</c:v>
                </c:pt>
                <c:pt idx="31">
                  <c:v>2002.0</c:v>
                </c:pt>
                <c:pt idx="32">
                  <c:v>2003.0</c:v>
                </c:pt>
                <c:pt idx="33">
                  <c:v>2004.0</c:v>
                </c:pt>
                <c:pt idx="34">
                  <c:v>2005.0</c:v>
                </c:pt>
                <c:pt idx="35">
                  <c:v>2006.0</c:v>
                </c:pt>
                <c:pt idx="36">
                  <c:v>2007.0</c:v>
                </c:pt>
                <c:pt idx="37">
                  <c:v>2008.0</c:v>
                </c:pt>
                <c:pt idx="38">
                  <c:v>2009.0</c:v>
                </c:pt>
                <c:pt idx="39">
                  <c:v>2010.0</c:v>
                </c:pt>
                <c:pt idx="40">
                  <c:v>2011.0</c:v>
                </c:pt>
                <c:pt idx="41">
                  <c:v>2012.0</c:v>
                </c:pt>
                <c:pt idx="42">
                  <c:v>2013.0</c:v>
                </c:pt>
                <c:pt idx="43">
                  <c:v>2014.0</c:v>
                </c:pt>
                <c:pt idx="44">
                  <c:v>2015.0</c:v>
                </c:pt>
              </c:numCache>
            </c:numRef>
          </c:cat>
          <c:val>
            <c:numRef>
              <c:f>Plan2!$B$2:$B$46</c:f>
              <c:numCache>
                <c:formatCode>#,##0</c:formatCode>
                <c:ptCount val="45"/>
                <c:pt idx="0">
                  <c:v>8.2834</c:v>
                </c:pt>
                <c:pt idx="1">
                  <c:v>11.4639</c:v>
                </c:pt>
                <c:pt idx="2">
                  <c:v>14.8572</c:v>
                </c:pt>
                <c:pt idx="3">
                  <c:v>20.0324</c:v>
                </c:pt>
                <c:pt idx="4">
                  <c:v>25.1156</c:v>
                </c:pt>
                <c:pt idx="5">
                  <c:v>32.1451</c:v>
                </c:pt>
                <c:pt idx="6">
                  <c:v>37.9507</c:v>
                </c:pt>
                <c:pt idx="7">
                  <c:v>52.1864</c:v>
                </c:pt>
                <c:pt idx="8">
                  <c:v>55.8029</c:v>
                </c:pt>
                <c:pt idx="9">
                  <c:v>64.2595</c:v>
                </c:pt>
                <c:pt idx="10">
                  <c:v>73.9628</c:v>
                </c:pt>
                <c:pt idx="11">
                  <c:v>85.4875</c:v>
                </c:pt>
                <c:pt idx="12">
                  <c:v>93.7452</c:v>
                </c:pt>
                <c:pt idx="13">
                  <c:v>102.127</c:v>
                </c:pt>
                <c:pt idx="14">
                  <c:v>105.1706</c:v>
                </c:pt>
                <c:pt idx="15">
                  <c:v>111.2027</c:v>
                </c:pt>
                <c:pt idx="16">
                  <c:v>121.1882</c:v>
                </c:pt>
                <c:pt idx="17">
                  <c:v>113.511</c:v>
                </c:pt>
                <c:pt idx="18">
                  <c:v>115.5061</c:v>
                </c:pt>
                <c:pt idx="19">
                  <c:v>123.4385</c:v>
                </c:pt>
                <c:pt idx="20">
                  <c:v>123.9104</c:v>
                </c:pt>
                <c:pt idx="21">
                  <c:v>135.9488</c:v>
                </c:pt>
                <c:pt idx="22">
                  <c:v>145.7259</c:v>
                </c:pt>
                <c:pt idx="23">
                  <c:v>148.2952</c:v>
                </c:pt>
                <c:pt idx="24">
                  <c:v>159.256</c:v>
                </c:pt>
                <c:pt idx="25">
                  <c:v>179.934</c:v>
                </c:pt>
                <c:pt idx="26">
                  <c:v>199.9975</c:v>
                </c:pt>
                <c:pt idx="27">
                  <c:v>241.64363</c:v>
                </c:pt>
                <c:pt idx="28">
                  <c:v>241.46884</c:v>
                </c:pt>
                <c:pt idx="29">
                  <c:v>236.15661</c:v>
                </c:pt>
                <c:pt idx="30">
                  <c:v>226.0672532118114</c:v>
                </c:pt>
                <c:pt idx="31">
                  <c:v>227.6893879945546</c:v>
                </c:pt>
                <c:pt idx="32">
                  <c:v>235.414127826673</c:v>
                </c:pt>
                <c:pt idx="33">
                  <c:v>220.182314781429</c:v>
                </c:pt>
                <c:pt idx="34">
                  <c:v>187.9874248928572</c:v>
                </c:pt>
                <c:pt idx="35">
                  <c:v>199.2418730010986</c:v>
                </c:pt>
                <c:pt idx="36">
                  <c:v>243.871</c:v>
                </c:pt>
                <c:pt idx="37">
                  <c:v>267.0</c:v>
                </c:pt>
                <c:pt idx="38">
                  <c:v>282.0</c:v>
                </c:pt>
                <c:pt idx="39">
                  <c:v>350.0</c:v>
                </c:pt>
                <c:pt idx="40">
                  <c:v>402.385</c:v>
                </c:pt>
                <c:pt idx="41">
                  <c:v>440.603541665848</c:v>
                </c:pt>
                <c:pt idx="42" formatCode="##\ ###\ ##0_);\-##\ ###\ ##0_);\-\ \ ">
                  <c:v>482.770797068358</c:v>
                </c:pt>
                <c:pt idx="43" formatCode="##\ ###\ ##0_);\-##\ ###\ ##0_);\-\ \ ">
                  <c:v>554.708937494013</c:v>
                </c:pt>
                <c:pt idx="44">
                  <c:v>540.4559999999979</c:v>
                </c:pt>
              </c:numCache>
            </c:numRef>
          </c:val>
          <c:smooth val="0"/>
        </c:ser>
        <c:dLbls>
          <c:showLegendKey val="0"/>
          <c:showVal val="0"/>
          <c:showCatName val="0"/>
          <c:showSerName val="0"/>
          <c:showPercent val="0"/>
          <c:showBubbleSize val="0"/>
        </c:dLbls>
        <c:marker val="1"/>
        <c:smooth val="0"/>
        <c:axId val="-2133799880"/>
        <c:axId val="-2133803304"/>
      </c:lineChart>
      <c:catAx>
        <c:axId val="-2133799880"/>
        <c:scaling>
          <c:orientation val="minMax"/>
        </c:scaling>
        <c:delete val="0"/>
        <c:axPos val="b"/>
        <c:numFmt formatCode="0" sourceLinked="0"/>
        <c:majorTickMark val="out"/>
        <c:minorTickMark val="none"/>
        <c:tickLblPos val="nextTo"/>
        <c:spPr>
          <a:ln w="3175">
            <a:solidFill>
              <a:srgbClr val="000000"/>
            </a:solidFill>
            <a:prstDash val="solid"/>
          </a:ln>
        </c:spPr>
        <c:txPr>
          <a:bodyPr rot="-5400000" vert="horz"/>
          <a:lstStyle/>
          <a:p>
            <a:pPr>
              <a:defRPr sz="1000" b="0" i="0" u="none" strike="noStrike" baseline="0">
                <a:solidFill>
                  <a:srgbClr val="000000"/>
                </a:solidFill>
                <a:latin typeface="Arial"/>
                <a:ea typeface="Arial"/>
                <a:cs typeface="Arial"/>
              </a:defRPr>
            </a:pPr>
            <a:endParaRPr lang="en-US"/>
          </a:p>
        </c:txPr>
        <c:crossAx val="-2133803304"/>
        <c:crosses val="autoZero"/>
        <c:auto val="0"/>
        <c:lblAlgn val="ctr"/>
        <c:lblOffset val="100"/>
        <c:tickLblSkip val="1"/>
        <c:tickMarkSkip val="1"/>
        <c:noMultiLvlLbl val="0"/>
      </c:catAx>
      <c:valAx>
        <c:axId val="-2133803304"/>
        <c:scaling>
          <c:orientation val="minMax"/>
        </c:scaling>
        <c:delete val="0"/>
        <c:axPos val="l"/>
        <c:majorGridlines>
          <c:spPr>
            <a:ln w="3175">
              <a:solidFill>
                <a:srgbClr val="000000"/>
              </a:solidFill>
              <a:prstDash val="solid"/>
            </a:ln>
          </c:spPr>
        </c:majorGridlines>
        <c:numFmt formatCode="#,##0" sourceLinked="1"/>
        <c:majorTickMark val="out"/>
        <c:minorTickMark val="none"/>
        <c:tickLblPos val="nextTo"/>
        <c:spPr>
          <a:ln w="3175">
            <a:solidFill>
              <a:srgbClr val="000000"/>
            </a:solidFill>
            <a:prstDash val="solid"/>
          </a:ln>
        </c:spPr>
        <c:txPr>
          <a:bodyPr rot="0" vert="horz"/>
          <a:lstStyle/>
          <a:p>
            <a:pPr>
              <a:defRPr sz="1800" b="1" i="0" u="none" strike="noStrike" baseline="0">
                <a:solidFill>
                  <a:srgbClr val="000000"/>
                </a:solidFill>
                <a:latin typeface="Arial"/>
                <a:ea typeface="Arial"/>
                <a:cs typeface="Arial"/>
              </a:defRPr>
            </a:pPr>
            <a:endParaRPr lang="en-US"/>
          </a:p>
        </c:txPr>
        <c:crossAx val="-2133799880"/>
        <c:crosses val="autoZero"/>
        <c:crossBetween val="between"/>
      </c:valAx>
      <c:spPr>
        <a:solidFill>
          <a:srgbClr val="C0C0C0"/>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900" b="0" i="0" u="none" strike="noStrike" baseline="0">
          <a:solidFill>
            <a:srgbClr val="000000"/>
          </a:solidFill>
          <a:latin typeface="Arial"/>
          <a:ea typeface="Arial"/>
          <a:cs typeface="Aria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032682-16C8-8746-92ED-AF58BF7EB348}" type="doc">
      <dgm:prSet loTypeId="urn:microsoft.com/office/officeart/2009/3/layout/CircleRelationship" loCatId="" qsTypeId="urn:microsoft.com/office/officeart/2005/8/quickstyle/3D9" qsCatId="3D" csTypeId="urn:microsoft.com/office/officeart/2005/8/colors/colorful1" csCatId="colorful" phldr="1"/>
      <dgm:spPr/>
      <dgm:t>
        <a:bodyPr/>
        <a:lstStyle/>
        <a:p>
          <a:endParaRPr lang="en-US"/>
        </a:p>
      </dgm:t>
    </dgm:pt>
    <dgm:pt modelId="{96ED5622-202F-C947-BC45-A5FA037D119B}">
      <dgm:prSet phldrT="[Text]" custT="1"/>
      <dgm:spPr>
        <a:xfrm>
          <a:off x="511962" y="787507"/>
          <a:ext cx="1170537" cy="912066"/>
        </a:xfrm>
        <a:solidFill>
          <a:srgbClr val="C0504D">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r>
            <a:rPr lang="en-US" sz="1000">
              <a:solidFill>
                <a:sysClr val="window" lastClr="FFFFFF"/>
              </a:solidFill>
              <a:latin typeface="Cambria"/>
              <a:ea typeface="+mn-ea"/>
              <a:cs typeface="+mn-cs"/>
            </a:rPr>
            <a:t>Mecanismos que Geram Dívida</a:t>
          </a:r>
        </a:p>
      </dgm:t>
    </dgm:pt>
    <dgm:pt modelId="{E230E4B1-C9C5-ED4E-B84D-26A8BAEADC6C}" type="parTrans" cxnId="{F059A85B-C569-7E4F-897B-B077F4F4470B}">
      <dgm:prSet/>
      <dgm:spPr/>
      <dgm:t>
        <a:bodyPr/>
        <a:lstStyle/>
        <a:p>
          <a:endParaRPr lang="en-US"/>
        </a:p>
      </dgm:t>
    </dgm:pt>
    <dgm:pt modelId="{E4F4EB83-3590-8248-B329-387F9D96E311}" type="sibTrans" cxnId="{F059A85B-C569-7E4F-897B-B077F4F4470B}">
      <dgm:prSet/>
      <dgm:spPr/>
      <dgm:t>
        <a:bodyPr/>
        <a:lstStyle/>
        <a:p>
          <a:endParaRPr lang="en-US"/>
        </a:p>
      </dgm:t>
    </dgm:pt>
    <dgm:pt modelId="{20780591-29E4-CF48-87F7-3F6B004E709A}">
      <dgm:prSet phldrT="[Text]" custT="1"/>
      <dgm:spPr>
        <a:xfrm>
          <a:off x="3131363" y="461259"/>
          <a:ext cx="1042180" cy="906038"/>
        </a:xfrm>
        <a:solidFill>
          <a:srgbClr val="4BACC6">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r>
            <a:rPr lang="en-US" sz="1000">
              <a:solidFill>
                <a:sysClr val="window" lastClr="FFFFFF"/>
              </a:solidFill>
              <a:latin typeface="Cambria"/>
              <a:ea typeface="+mn-ea"/>
              <a:cs typeface="+mn-cs"/>
            </a:rPr>
            <a:t>Interferência do FMI</a:t>
          </a:r>
        </a:p>
      </dgm:t>
    </dgm:pt>
    <dgm:pt modelId="{0D47A167-53AC-4249-9B81-E9FF53A09617}" type="parTrans" cxnId="{E3E4A945-C415-4A45-B7A6-1384E55746C6}">
      <dgm:prSet/>
      <dgm:spPr/>
      <dgm:t>
        <a:bodyPr/>
        <a:lstStyle/>
        <a:p>
          <a:endParaRPr lang="en-US"/>
        </a:p>
      </dgm:t>
    </dgm:pt>
    <dgm:pt modelId="{D28437DB-9B3D-BB42-9DB0-B4A5CC3AF0E1}" type="sibTrans" cxnId="{E3E4A945-C415-4A45-B7A6-1384E55746C6}">
      <dgm:prSet/>
      <dgm:spPr/>
      <dgm:t>
        <a:bodyPr/>
        <a:lstStyle/>
        <a:p>
          <a:endParaRPr lang="en-US"/>
        </a:p>
      </dgm:t>
    </dgm:pt>
    <dgm:pt modelId="{6F5795CA-FCF7-3D49-92E8-4F066CD012F3}">
      <dgm:prSet phldrT="[Text]" custT="1"/>
      <dgm:spPr>
        <a:xfrm>
          <a:off x="3324291" y="1700246"/>
          <a:ext cx="1314636" cy="847366"/>
        </a:xfrm>
        <a:solidFill>
          <a:srgbClr val="8064A2">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r>
            <a:rPr lang="en-US" sz="1000">
              <a:solidFill>
                <a:sysClr val="window" lastClr="FFFFFF"/>
              </a:solidFill>
              <a:latin typeface="Cambria"/>
              <a:ea typeface="+mn-ea"/>
              <a:cs typeface="+mn-cs"/>
            </a:rPr>
            <a:t>Privilégios Legais, Políticos, Financeiros e Econômicos</a:t>
          </a:r>
        </a:p>
      </dgm:t>
    </dgm:pt>
    <dgm:pt modelId="{D32074AE-8981-D846-BE20-9A86BCE378CB}" type="parTrans" cxnId="{1EC7D450-F28F-844C-947B-C231073515C8}">
      <dgm:prSet/>
      <dgm:spPr/>
      <dgm:t>
        <a:bodyPr/>
        <a:lstStyle/>
        <a:p>
          <a:endParaRPr lang="en-US"/>
        </a:p>
      </dgm:t>
    </dgm:pt>
    <dgm:pt modelId="{C32EE8AA-1E3E-EC45-A170-141FE8D7DE35}" type="sibTrans" cxnId="{1EC7D450-F28F-844C-947B-C231073515C8}">
      <dgm:prSet/>
      <dgm:spPr/>
      <dgm:t>
        <a:bodyPr/>
        <a:lstStyle/>
        <a:p>
          <a:endParaRPr lang="en-US"/>
        </a:p>
      </dgm:t>
    </dgm:pt>
    <dgm:pt modelId="{738A3422-D32A-114F-8E34-8A2257CE464B}">
      <dgm:prSet phldrT="[Text]" custT="1"/>
      <dgm:spPr>
        <a:xfrm>
          <a:off x="1454714" y="2265426"/>
          <a:ext cx="1035404" cy="915272"/>
        </a:xfrm>
        <a:solidFill>
          <a:srgbClr val="F79646">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r>
            <a:rPr lang="en-US" sz="1000">
              <a:solidFill>
                <a:sysClr val="window" lastClr="FFFFFF"/>
              </a:solidFill>
              <a:latin typeface="Cambria"/>
              <a:ea typeface="+mn-ea"/>
              <a:cs typeface="+mn-cs"/>
            </a:rPr>
            <a:t>Influência do Poder Financeiro </a:t>
          </a:r>
        </a:p>
      </dgm:t>
    </dgm:pt>
    <dgm:pt modelId="{0994D024-3CCB-BA47-80DB-451363439951}" type="parTrans" cxnId="{4A517BE4-C95D-DC44-967E-C03C94EE7A1E}">
      <dgm:prSet/>
      <dgm:spPr/>
      <dgm:t>
        <a:bodyPr/>
        <a:lstStyle/>
        <a:p>
          <a:endParaRPr lang="en-US"/>
        </a:p>
      </dgm:t>
    </dgm:pt>
    <dgm:pt modelId="{D846E938-A38E-3B49-BF0E-9614AE17F3AC}" type="sibTrans" cxnId="{4A517BE4-C95D-DC44-967E-C03C94EE7A1E}">
      <dgm:prSet/>
      <dgm:spPr/>
      <dgm:t>
        <a:bodyPr/>
        <a:lstStyle/>
        <a:p>
          <a:endParaRPr lang="en-US"/>
        </a:p>
      </dgm:t>
    </dgm:pt>
    <dgm:pt modelId="{86D17B7E-E696-8941-8E58-7886025557FE}">
      <dgm:prSet phldrT="[Text]" custT="1"/>
      <dgm:spPr>
        <a:xfrm>
          <a:off x="2101814" y="-103488"/>
          <a:ext cx="1076193" cy="898813"/>
        </a:xfrm>
        <a:solidFill>
          <a:srgbClr val="9BBB59">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r>
            <a:rPr lang="en-US" sz="1000">
              <a:solidFill>
                <a:sysClr val="window" lastClr="FFFFFF"/>
              </a:solidFill>
              <a:latin typeface="Cambria"/>
              <a:ea typeface="+mn-ea"/>
              <a:cs typeface="+mn-cs"/>
            </a:rPr>
            <a:t>Salvamento Bancário</a:t>
          </a:r>
        </a:p>
      </dgm:t>
    </dgm:pt>
    <dgm:pt modelId="{F2345D15-0A8A-884F-8066-05E2A55D3EF7}" type="parTrans" cxnId="{9FD33811-CF00-4241-BFA8-2214647983D2}">
      <dgm:prSet/>
      <dgm:spPr/>
      <dgm:t>
        <a:bodyPr/>
        <a:lstStyle/>
        <a:p>
          <a:endParaRPr lang="en-US"/>
        </a:p>
      </dgm:t>
    </dgm:pt>
    <dgm:pt modelId="{00F9EB27-3617-714D-BF1E-476277FE6591}" type="sibTrans" cxnId="{9FD33811-CF00-4241-BFA8-2214647983D2}">
      <dgm:prSet/>
      <dgm:spPr/>
      <dgm:t>
        <a:bodyPr/>
        <a:lstStyle/>
        <a:p>
          <a:endParaRPr lang="en-US"/>
        </a:p>
      </dgm:t>
    </dgm:pt>
    <dgm:pt modelId="{67399531-B4AD-494A-92F2-504158F3E707}">
      <dgm:prSet phldrT="[Text]" custT="1"/>
      <dgm:spPr>
        <a:xfrm>
          <a:off x="1403811" y="582709"/>
          <a:ext cx="1721710" cy="1722006"/>
        </a:xfrm>
        <a:solidFill>
          <a:srgbClr val="4F81BD">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r>
            <a:rPr lang="pt-BR" sz="1800" noProof="0" dirty="0" smtClean="0">
              <a:solidFill>
                <a:sysClr val="window" lastClr="FFFFFF"/>
              </a:solidFill>
              <a:latin typeface="Cambria"/>
              <a:ea typeface="+mn-ea"/>
              <a:cs typeface="+mn-cs"/>
            </a:rPr>
            <a:t>Sistema da Dívida</a:t>
          </a:r>
          <a:endParaRPr lang="pt-BR" sz="1800" noProof="0" dirty="0">
            <a:solidFill>
              <a:sysClr val="window" lastClr="FFFFFF"/>
            </a:solidFill>
            <a:latin typeface="Cambria"/>
            <a:ea typeface="+mn-ea"/>
            <a:cs typeface="+mn-cs"/>
          </a:endParaRPr>
        </a:p>
      </dgm:t>
    </dgm:pt>
    <dgm:pt modelId="{345BC62B-246C-6849-9929-177D18BF5EBF}" type="sibTrans" cxnId="{3F708B0D-1A69-9C40-BCD4-0BB24A0C1FB2}">
      <dgm:prSet/>
      <dgm:spPr/>
      <dgm:t>
        <a:bodyPr/>
        <a:lstStyle/>
        <a:p>
          <a:endParaRPr lang="en-US"/>
        </a:p>
      </dgm:t>
    </dgm:pt>
    <dgm:pt modelId="{E6DD8C2A-1363-3945-B76D-0B1AC5DD50DB}" type="parTrans" cxnId="{3F708B0D-1A69-9C40-BCD4-0BB24A0C1FB2}">
      <dgm:prSet/>
      <dgm:spPr/>
      <dgm:t>
        <a:bodyPr/>
        <a:lstStyle/>
        <a:p>
          <a:endParaRPr lang="en-US"/>
        </a:p>
      </dgm:t>
    </dgm:pt>
    <dgm:pt modelId="{12638A83-E4F5-674B-9467-240AA0C5FB0A}" type="pres">
      <dgm:prSet presAssocID="{91032682-16C8-8746-92ED-AF58BF7EB348}" presName="Name0" presStyleCnt="0">
        <dgm:presLayoutVars>
          <dgm:chMax val="1"/>
          <dgm:chPref val="1"/>
        </dgm:presLayoutVars>
      </dgm:prSet>
      <dgm:spPr/>
      <dgm:t>
        <a:bodyPr/>
        <a:lstStyle/>
        <a:p>
          <a:endParaRPr lang="en-US"/>
        </a:p>
      </dgm:t>
    </dgm:pt>
    <dgm:pt modelId="{CD68683C-D877-F146-989D-683FF92CCE28}" type="pres">
      <dgm:prSet presAssocID="{67399531-B4AD-494A-92F2-504158F3E707}" presName="Parent" presStyleLbl="node0" presStyleIdx="0" presStyleCnt="1">
        <dgm:presLayoutVars>
          <dgm:chMax val="5"/>
          <dgm:chPref val="5"/>
        </dgm:presLayoutVars>
      </dgm:prSet>
      <dgm:spPr>
        <a:prstGeom prst="ellipse">
          <a:avLst/>
        </a:prstGeom>
      </dgm:spPr>
      <dgm:t>
        <a:bodyPr/>
        <a:lstStyle/>
        <a:p>
          <a:endParaRPr lang="en-US"/>
        </a:p>
      </dgm:t>
    </dgm:pt>
    <dgm:pt modelId="{58D9F01F-9E18-A346-A934-8987F4284017}" type="pres">
      <dgm:prSet presAssocID="{67399531-B4AD-494A-92F2-504158F3E707}" presName="Accent2" presStyleLbl="node1" presStyleIdx="0" presStyleCnt="19"/>
      <dgm:spPr>
        <a:xfrm>
          <a:off x="1933215" y="2176704"/>
          <a:ext cx="138796" cy="138782"/>
        </a:xfrm>
        <a:prstGeom prst="ellipse">
          <a:avLst/>
        </a:prstGeom>
        <a:solidFill>
          <a:srgbClr val="C0504D">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endParaRPr lang="en-US"/>
        </a:p>
      </dgm:t>
    </dgm:pt>
    <dgm:pt modelId="{FEF05A9F-2AAC-074D-BD7A-9196CC8F387E}" type="pres">
      <dgm:prSet presAssocID="{67399531-B4AD-494A-92F2-504158F3E707}" presName="Accent3" presStyleLbl="node1" presStyleIdx="1" presStyleCnt="19"/>
      <dgm:spPr>
        <a:xfrm>
          <a:off x="3236417" y="1281543"/>
          <a:ext cx="138796" cy="138782"/>
        </a:xfrm>
        <a:prstGeom prst="ellipse">
          <a:avLst/>
        </a:prstGeom>
        <a:solidFill>
          <a:srgbClr val="9BBB59">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endParaRPr lang="en-US"/>
        </a:p>
      </dgm:t>
    </dgm:pt>
    <dgm:pt modelId="{3E2BC93E-E0ED-0A4C-904E-34FEB557D6B3}" type="pres">
      <dgm:prSet presAssocID="{67399531-B4AD-494A-92F2-504158F3E707}" presName="Accent4" presStyleLbl="node1" presStyleIdx="2" presStyleCnt="19"/>
      <dgm:spPr>
        <a:xfrm>
          <a:off x="2573161" y="2324410"/>
          <a:ext cx="191418" cy="191710"/>
        </a:xfrm>
        <a:prstGeom prst="ellipse">
          <a:avLst/>
        </a:prstGeom>
        <a:solidFill>
          <a:srgbClr val="8064A2">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endParaRPr lang="en-US"/>
        </a:p>
      </dgm:t>
    </dgm:pt>
    <dgm:pt modelId="{9AE0C5AB-F05E-C54F-946F-524451D97D6A}" type="pres">
      <dgm:prSet presAssocID="{67399531-B4AD-494A-92F2-504158F3E707}" presName="Accent5" presStyleLbl="node1" presStyleIdx="3" presStyleCnt="19"/>
      <dgm:spPr>
        <a:xfrm>
          <a:off x="1972064" y="776265"/>
          <a:ext cx="138796" cy="138782"/>
        </a:xfrm>
        <a:prstGeom prst="ellipse">
          <a:avLst/>
        </a:prstGeom>
        <a:solidFill>
          <a:srgbClr val="4BACC6">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endParaRPr lang="en-US"/>
        </a:p>
      </dgm:t>
    </dgm:pt>
    <dgm:pt modelId="{9B818891-721B-E249-A46D-3F104437D69C}" type="pres">
      <dgm:prSet presAssocID="{67399531-B4AD-494A-92F2-504158F3E707}" presName="Accent6" presStyleLbl="node1" presStyleIdx="4" presStyleCnt="19"/>
      <dgm:spPr>
        <a:xfrm>
          <a:off x="1535191" y="1570493"/>
          <a:ext cx="138796" cy="138782"/>
        </a:xfrm>
        <a:prstGeom prst="ellipse">
          <a:avLst/>
        </a:prstGeom>
        <a:solidFill>
          <a:srgbClr val="F79646">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endParaRPr lang="en-US"/>
        </a:p>
      </dgm:t>
    </dgm:pt>
    <dgm:pt modelId="{3B8012C6-BDB5-5E42-AD5B-3E946D617566}" type="pres">
      <dgm:prSet presAssocID="{96ED5622-202F-C947-BC45-A5FA037D119B}" presName="Child1" presStyleLbl="node1" presStyleIdx="5" presStyleCnt="19" custScaleX="167223" custScaleY="130283" custLinFactNeighborX="-16906">
        <dgm:presLayoutVars>
          <dgm:chMax val="0"/>
          <dgm:chPref val="0"/>
        </dgm:presLayoutVars>
      </dgm:prSet>
      <dgm:spPr>
        <a:prstGeom prst="ellipse">
          <a:avLst/>
        </a:prstGeom>
      </dgm:spPr>
      <dgm:t>
        <a:bodyPr/>
        <a:lstStyle/>
        <a:p>
          <a:endParaRPr lang="en-US"/>
        </a:p>
      </dgm:t>
    </dgm:pt>
    <dgm:pt modelId="{BB4D3749-C5A6-1F42-BA2E-174FCD75366C}" type="pres">
      <dgm:prSet presAssocID="{96ED5622-202F-C947-BC45-A5FA037D119B}" presName="Accent7" presStyleCnt="0"/>
      <dgm:spPr/>
    </dgm:pt>
    <dgm:pt modelId="{307D2AE0-B61B-3F49-AF65-492CC44B7E00}" type="pres">
      <dgm:prSet presAssocID="{96ED5622-202F-C947-BC45-A5FA037D119B}" presName="AccentHold1" presStyleLbl="node1" presStyleIdx="6" presStyleCnt="19"/>
      <dgm:spPr>
        <a:xfrm>
          <a:off x="2192796" y="782420"/>
          <a:ext cx="191418" cy="191710"/>
        </a:xfrm>
        <a:prstGeom prst="ellipse">
          <a:avLst/>
        </a:prstGeom>
        <a:solidFill>
          <a:srgbClr val="9BBB59">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endParaRPr lang="en-US"/>
        </a:p>
      </dgm:t>
    </dgm:pt>
    <dgm:pt modelId="{6B05C13D-FEEA-C64C-B5AB-429A48D8019E}" type="pres">
      <dgm:prSet presAssocID="{96ED5622-202F-C947-BC45-A5FA037D119B}" presName="Accent8" presStyleCnt="0"/>
      <dgm:spPr/>
    </dgm:pt>
    <dgm:pt modelId="{B46D02DE-DFD9-264A-9122-1B111364DA6D}" type="pres">
      <dgm:prSet presAssocID="{96ED5622-202F-C947-BC45-A5FA037D119B}" presName="AccentHold2" presStyleLbl="node1" presStyleIdx="7" presStyleCnt="19"/>
      <dgm:spPr>
        <a:xfrm>
          <a:off x="931621" y="1798514"/>
          <a:ext cx="346107" cy="346186"/>
        </a:xfrm>
        <a:prstGeom prst="ellipse">
          <a:avLst/>
        </a:prstGeom>
        <a:solidFill>
          <a:srgbClr val="8064A2">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endParaRPr lang="en-US"/>
        </a:p>
      </dgm:t>
    </dgm:pt>
    <dgm:pt modelId="{5C929E12-B5A9-524E-8637-7BDE97CEB999}" type="pres">
      <dgm:prSet presAssocID="{20780591-29E4-CF48-87F7-3F6B004E709A}" presName="Child2" presStyleLbl="node1" presStyleIdx="8" presStyleCnt="19" custScaleX="148886" custScaleY="129422">
        <dgm:presLayoutVars>
          <dgm:chMax val="0"/>
          <dgm:chPref val="0"/>
        </dgm:presLayoutVars>
      </dgm:prSet>
      <dgm:spPr>
        <a:prstGeom prst="ellipse">
          <a:avLst/>
        </a:prstGeom>
      </dgm:spPr>
      <dgm:t>
        <a:bodyPr/>
        <a:lstStyle/>
        <a:p>
          <a:endParaRPr lang="en-US"/>
        </a:p>
      </dgm:t>
    </dgm:pt>
    <dgm:pt modelId="{A458321B-FFC0-BD4F-9287-F448D405C256}" type="pres">
      <dgm:prSet presAssocID="{20780591-29E4-CF48-87F7-3F6B004E709A}" presName="Accent9" presStyleCnt="0"/>
      <dgm:spPr/>
    </dgm:pt>
    <dgm:pt modelId="{CBAE351A-2575-EB4E-BDFE-AC8C89AB19F6}" type="pres">
      <dgm:prSet presAssocID="{20780591-29E4-CF48-87F7-3F6B004E709A}" presName="AccentHold1" presStyleLbl="node1" presStyleIdx="9" presStyleCnt="19"/>
      <dgm:spPr>
        <a:xfrm>
          <a:off x="2989904" y="1047368"/>
          <a:ext cx="191418" cy="191710"/>
        </a:xfrm>
        <a:prstGeom prst="ellipse">
          <a:avLst/>
        </a:prstGeom>
        <a:solidFill>
          <a:srgbClr val="F79646">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endParaRPr lang="en-US"/>
        </a:p>
      </dgm:t>
    </dgm:pt>
    <dgm:pt modelId="{A5B4C08C-AA14-F94A-9115-1C7612570EC3}" type="pres">
      <dgm:prSet presAssocID="{20780591-29E4-CF48-87F7-3F6B004E709A}" presName="Accent10" presStyleCnt="0"/>
      <dgm:spPr/>
    </dgm:pt>
    <dgm:pt modelId="{E87B16E0-7609-B741-ADEC-7ED3166C467B}" type="pres">
      <dgm:prSet presAssocID="{20780591-29E4-CF48-87F7-3F6B004E709A}" presName="AccentHold2" presStyleLbl="node1" presStyleIdx="10" presStyleCnt="19"/>
      <dgm:spPr>
        <a:xfrm>
          <a:off x="799888" y="2210553"/>
          <a:ext cx="138796" cy="138782"/>
        </a:xfrm>
        <a:prstGeom prst="ellipse">
          <a:avLst/>
        </a:prstGeom>
        <a:solidFill>
          <a:srgbClr val="C0504D">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endParaRPr lang="en-US"/>
        </a:p>
      </dgm:t>
    </dgm:pt>
    <dgm:pt modelId="{04321634-7EAA-C442-9E3C-6235F031E2D1}" type="pres">
      <dgm:prSet presAssocID="{20780591-29E4-CF48-87F7-3F6B004E709A}" presName="Accent11" presStyleCnt="0"/>
      <dgm:spPr/>
    </dgm:pt>
    <dgm:pt modelId="{A27AE5E0-C77F-1548-B6AC-19A721F18551}" type="pres">
      <dgm:prSet presAssocID="{20780591-29E4-CF48-87F7-3F6B004E709A}" presName="AccentHold3" presStyleLbl="node1" presStyleIdx="11" presStyleCnt="19"/>
      <dgm:spPr>
        <a:xfrm>
          <a:off x="2182907" y="2012996"/>
          <a:ext cx="138796" cy="138782"/>
        </a:xfrm>
        <a:prstGeom prst="ellipse">
          <a:avLst/>
        </a:prstGeom>
        <a:solidFill>
          <a:srgbClr val="9BBB59">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endParaRPr lang="en-US"/>
        </a:p>
      </dgm:t>
    </dgm:pt>
    <dgm:pt modelId="{2C4EA2EF-7032-994A-8CDA-D08E93AE0AB3}" type="pres">
      <dgm:prSet presAssocID="{6F5795CA-FCF7-3D49-92E8-4F066CD012F3}" presName="Child3" presStyleLbl="node1" presStyleIdx="12" presStyleCnt="19" custScaleX="187809" custScaleY="121041">
        <dgm:presLayoutVars>
          <dgm:chMax val="0"/>
          <dgm:chPref val="0"/>
        </dgm:presLayoutVars>
      </dgm:prSet>
      <dgm:spPr>
        <a:prstGeom prst="ellipse">
          <a:avLst/>
        </a:prstGeom>
      </dgm:spPr>
      <dgm:t>
        <a:bodyPr/>
        <a:lstStyle/>
        <a:p>
          <a:endParaRPr lang="en-US"/>
        </a:p>
      </dgm:t>
    </dgm:pt>
    <dgm:pt modelId="{20931715-7EAE-D343-813D-4E75C341ED7C}" type="pres">
      <dgm:prSet presAssocID="{6F5795CA-FCF7-3D49-92E8-4F066CD012F3}" presName="Accent12" presStyleCnt="0"/>
      <dgm:spPr/>
    </dgm:pt>
    <dgm:pt modelId="{233E81BF-6756-1A46-9ADA-2C3EBEC9678C}" type="pres">
      <dgm:prSet presAssocID="{6F5795CA-FCF7-3D49-92E8-4F066CD012F3}" presName="AccentHold1" presStyleLbl="node1" presStyleIdx="13" presStyleCnt="19"/>
      <dgm:spPr>
        <a:xfrm>
          <a:off x="3434193" y="1749587"/>
          <a:ext cx="138796" cy="138782"/>
        </a:xfrm>
        <a:prstGeom prst="ellipse">
          <a:avLst/>
        </a:prstGeom>
        <a:solidFill>
          <a:srgbClr val="4BACC6">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endParaRPr lang="en-US"/>
        </a:p>
      </dgm:t>
    </dgm:pt>
    <dgm:pt modelId="{EAA19F38-080A-2445-9C24-BF5FCF5EAE4A}" type="pres">
      <dgm:prSet presAssocID="{738A3422-D32A-114F-8E34-8A2257CE464B}" presName="Child4" presStyleLbl="node1" presStyleIdx="14" presStyleCnt="19" custScaleX="147918" custScaleY="130741">
        <dgm:presLayoutVars>
          <dgm:chMax val="0"/>
          <dgm:chPref val="0"/>
        </dgm:presLayoutVars>
      </dgm:prSet>
      <dgm:spPr>
        <a:prstGeom prst="ellipse">
          <a:avLst/>
        </a:prstGeom>
      </dgm:spPr>
      <dgm:t>
        <a:bodyPr/>
        <a:lstStyle/>
        <a:p>
          <a:endParaRPr lang="en-US"/>
        </a:p>
      </dgm:t>
    </dgm:pt>
    <dgm:pt modelId="{4E3A32DE-4BB9-3148-B3A6-B205618EB141}" type="pres">
      <dgm:prSet presAssocID="{738A3422-D32A-114F-8E34-8A2257CE464B}" presName="Accent13" presStyleCnt="0"/>
      <dgm:spPr/>
    </dgm:pt>
    <dgm:pt modelId="{3B2A56C1-B96B-2340-9B03-CA89F8A21E79}" type="pres">
      <dgm:prSet presAssocID="{738A3422-D32A-114F-8E34-8A2257CE464B}" presName="AccentHold1" presStyleLbl="node1" presStyleIdx="15" presStyleCnt="19"/>
      <dgm:spPr>
        <a:xfrm>
          <a:off x="2247537" y="2349335"/>
          <a:ext cx="138796" cy="138782"/>
        </a:xfrm>
        <a:prstGeom prst="ellipse">
          <a:avLst/>
        </a:prstGeom>
        <a:solidFill>
          <a:srgbClr val="C0504D">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endParaRPr lang="en-US"/>
        </a:p>
      </dgm:t>
    </dgm:pt>
    <dgm:pt modelId="{C1B0984E-E3E0-C943-AF18-A37F5C5D8942}" type="pres">
      <dgm:prSet presAssocID="{86D17B7E-E696-8941-8E58-7886025557FE}" presName="Child5" presStyleLbl="node1" presStyleIdx="16" presStyleCnt="19" custScaleX="153745" custScaleY="128390">
        <dgm:presLayoutVars>
          <dgm:chMax val="0"/>
          <dgm:chPref val="0"/>
        </dgm:presLayoutVars>
      </dgm:prSet>
      <dgm:spPr>
        <a:prstGeom prst="ellipse">
          <a:avLst/>
        </a:prstGeom>
      </dgm:spPr>
      <dgm:t>
        <a:bodyPr/>
        <a:lstStyle/>
        <a:p>
          <a:endParaRPr lang="en-US"/>
        </a:p>
      </dgm:t>
    </dgm:pt>
    <dgm:pt modelId="{9EAD5373-AAF2-584E-A784-9920C80F048E}" type="pres">
      <dgm:prSet presAssocID="{86D17B7E-E696-8941-8E58-7886025557FE}" presName="Accent15" presStyleCnt="0"/>
      <dgm:spPr/>
    </dgm:pt>
    <dgm:pt modelId="{6F43751C-A657-5641-8282-9805A3E00C8B}" type="pres">
      <dgm:prSet presAssocID="{86D17B7E-E696-8941-8E58-7886025557FE}" presName="AccentHold2" presStyleLbl="node1" presStyleIdx="17" presStyleCnt="19"/>
      <dgm:spPr>
        <a:xfrm>
          <a:off x="1426767" y="754725"/>
          <a:ext cx="138796" cy="138782"/>
        </a:xfrm>
        <a:prstGeom prst="ellipse">
          <a:avLst/>
        </a:prstGeom>
        <a:solidFill>
          <a:srgbClr val="8064A2">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endParaRPr lang="en-US"/>
        </a:p>
      </dgm:t>
    </dgm:pt>
    <dgm:pt modelId="{D9700332-47BC-454C-8230-0816D8CE441B}" type="pres">
      <dgm:prSet presAssocID="{86D17B7E-E696-8941-8E58-7886025557FE}" presName="Accent16" presStyleCnt="0"/>
      <dgm:spPr/>
    </dgm:pt>
    <dgm:pt modelId="{86BA5D87-5D53-8E4A-A093-EA2F4CD7FEE5}" type="pres">
      <dgm:prSet presAssocID="{86D17B7E-E696-8941-8E58-7886025557FE}" presName="AccentHold3" presStyleLbl="node1" presStyleIdx="18" presStyleCnt="19"/>
      <dgm:spPr>
        <a:xfrm>
          <a:off x="3042879" y="168209"/>
          <a:ext cx="138796" cy="138782"/>
        </a:xfrm>
        <a:prstGeom prst="ellipse">
          <a:avLst/>
        </a:prstGeom>
        <a:solidFill>
          <a:srgbClr val="4BACC6">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gm:spPr>
      <dgm:t>
        <a:bodyPr/>
        <a:lstStyle/>
        <a:p>
          <a:endParaRPr lang="en-US"/>
        </a:p>
      </dgm:t>
    </dgm:pt>
  </dgm:ptLst>
  <dgm:cxnLst>
    <dgm:cxn modelId="{017F8ED6-A15A-9D42-B458-264090AC401B}" type="presOf" srcId="{6F5795CA-FCF7-3D49-92E8-4F066CD012F3}" destId="{2C4EA2EF-7032-994A-8CDA-D08E93AE0AB3}" srcOrd="0" destOrd="0" presId="urn:microsoft.com/office/officeart/2009/3/layout/CircleRelationship"/>
    <dgm:cxn modelId="{03049817-7CF4-AF42-8DD3-7A7518A1A897}" type="presOf" srcId="{20780591-29E4-CF48-87F7-3F6B004E709A}" destId="{5C929E12-B5A9-524E-8637-7BDE97CEB999}" srcOrd="0" destOrd="0" presId="urn:microsoft.com/office/officeart/2009/3/layout/CircleRelationship"/>
    <dgm:cxn modelId="{4A517BE4-C95D-DC44-967E-C03C94EE7A1E}" srcId="{67399531-B4AD-494A-92F2-504158F3E707}" destId="{738A3422-D32A-114F-8E34-8A2257CE464B}" srcOrd="3" destOrd="0" parTransId="{0994D024-3CCB-BA47-80DB-451363439951}" sibTransId="{D846E938-A38E-3B49-BF0E-9614AE17F3AC}"/>
    <dgm:cxn modelId="{EB45FBBE-BD5C-5942-B598-C5B41BB0B395}" type="presOf" srcId="{67399531-B4AD-494A-92F2-504158F3E707}" destId="{CD68683C-D877-F146-989D-683FF92CCE28}" srcOrd="0" destOrd="0" presId="urn:microsoft.com/office/officeart/2009/3/layout/CircleRelationship"/>
    <dgm:cxn modelId="{3F708B0D-1A69-9C40-BCD4-0BB24A0C1FB2}" srcId="{91032682-16C8-8746-92ED-AF58BF7EB348}" destId="{67399531-B4AD-494A-92F2-504158F3E707}" srcOrd="0" destOrd="0" parTransId="{E6DD8C2A-1363-3945-B76D-0B1AC5DD50DB}" sibTransId="{345BC62B-246C-6849-9929-177D18BF5EBF}"/>
    <dgm:cxn modelId="{631491D1-62FF-914C-889C-1E7EED5FF7FA}" type="presOf" srcId="{86D17B7E-E696-8941-8E58-7886025557FE}" destId="{C1B0984E-E3E0-C943-AF18-A37F5C5D8942}" srcOrd="0" destOrd="0" presId="urn:microsoft.com/office/officeart/2009/3/layout/CircleRelationship"/>
    <dgm:cxn modelId="{E3E4A945-C415-4A45-B7A6-1384E55746C6}" srcId="{67399531-B4AD-494A-92F2-504158F3E707}" destId="{20780591-29E4-CF48-87F7-3F6B004E709A}" srcOrd="1" destOrd="0" parTransId="{0D47A167-53AC-4249-9B81-E9FF53A09617}" sibTransId="{D28437DB-9B3D-BB42-9DB0-B4A5CC3AF0E1}"/>
    <dgm:cxn modelId="{5AD777AD-FA73-7D48-9C0E-EBE8EBF6D5AC}" type="presOf" srcId="{96ED5622-202F-C947-BC45-A5FA037D119B}" destId="{3B8012C6-BDB5-5E42-AD5B-3E946D617566}" srcOrd="0" destOrd="0" presId="urn:microsoft.com/office/officeart/2009/3/layout/CircleRelationship"/>
    <dgm:cxn modelId="{8A51F869-E02A-2441-91C9-B861BD82AF5B}" type="presOf" srcId="{91032682-16C8-8746-92ED-AF58BF7EB348}" destId="{12638A83-E4F5-674B-9467-240AA0C5FB0A}" srcOrd="0" destOrd="0" presId="urn:microsoft.com/office/officeart/2009/3/layout/CircleRelationship"/>
    <dgm:cxn modelId="{9FD33811-CF00-4241-BFA8-2214647983D2}" srcId="{67399531-B4AD-494A-92F2-504158F3E707}" destId="{86D17B7E-E696-8941-8E58-7886025557FE}" srcOrd="4" destOrd="0" parTransId="{F2345D15-0A8A-884F-8066-05E2A55D3EF7}" sibTransId="{00F9EB27-3617-714D-BF1E-476277FE6591}"/>
    <dgm:cxn modelId="{CDE18CC6-47E1-804C-9598-641E64CDF07C}" type="presOf" srcId="{738A3422-D32A-114F-8E34-8A2257CE464B}" destId="{EAA19F38-080A-2445-9C24-BF5FCF5EAE4A}" srcOrd="0" destOrd="0" presId="urn:microsoft.com/office/officeart/2009/3/layout/CircleRelationship"/>
    <dgm:cxn modelId="{1EC7D450-F28F-844C-947B-C231073515C8}" srcId="{67399531-B4AD-494A-92F2-504158F3E707}" destId="{6F5795CA-FCF7-3D49-92E8-4F066CD012F3}" srcOrd="2" destOrd="0" parTransId="{D32074AE-8981-D846-BE20-9A86BCE378CB}" sibTransId="{C32EE8AA-1E3E-EC45-A170-141FE8D7DE35}"/>
    <dgm:cxn modelId="{F059A85B-C569-7E4F-897B-B077F4F4470B}" srcId="{67399531-B4AD-494A-92F2-504158F3E707}" destId="{96ED5622-202F-C947-BC45-A5FA037D119B}" srcOrd="0" destOrd="0" parTransId="{E230E4B1-C9C5-ED4E-B84D-26A8BAEADC6C}" sibTransId="{E4F4EB83-3590-8248-B329-387F9D96E311}"/>
    <dgm:cxn modelId="{0CEE2C2C-F7BB-7C4F-879D-CC9F5AD056F7}" type="presParOf" srcId="{12638A83-E4F5-674B-9467-240AA0C5FB0A}" destId="{CD68683C-D877-F146-989D-683FF92CCE28}" srcOrd="0" destOrd="0" presId="urn:microsoft.com/office/officeart/2009/3/layout/CircleRelationship"/>
    <dgm:cxn modelId="{D2453F0E-5F2D-244F-B1DF-32D28D2140D8}" type="presParOf" srcId="{12638A83-E4F5-674B-9467-240AA0C5FB0A}" destId="{58D9F01F-9E18-A346-A934-8987F4284017}" srcOrd="1" destOrd="0" presId="urn:microsoft.com/office/officeart/2009/3/layout/CircleRelationship"/>
    <dgm:cxn modelId="{E76DAEFD-D0C3-574A-AB69-AEF621E67F35}" type="presParOf" srcId="{12638A83-E4F5-674B-9467-240AA0C5FB0A}" destId="{FEF05A9F-2AAC-074D-BD7A-9196CC8F387E}" srcOrd="2" destOrd="0" presId="urn:microsoft.com/office/officeart/2009/3/layout/CircleRelationship"/>
    <dgm:cxn modelId="{335BDFE5-BC79-E349-AC69-5831741B799A}" type="presParOf" srcId="{12638A83-E4F5-674B-9467-240AA0C5FB0A}" destId="{3E2BC93E-E0ED-0A4C-904E-34FEB557D6B3}" srcOrd="3" destOrd="0" presId="urn:microsoft.com/office/officeart/2009/3/layout/CircleRelationship"/>
    <dgm:cxn modelId="{7773BD38-8081-8544-BE8E-892070BE4051}" type="presParOf" srcId="{12638A83-E4F5-674B-9467-240AA0C5FB0A}" destId="{9AE0C5AB-F05E-C54F-946F-524451D97D6A}" srcOrd="4" destOrd="0" presId="urn:microsoft.com/office/officeart/2009/3/layout/CircleRelationship"/>
    <dgm:cxn modelId="{46BCAEB6-98B9-C540-8DBB-B47F684F267B}" type="presParOf" srcId="{12638A83-E4F5-674B-9467-240AA0C5FB0A}" destId="{9B818891-721B-E249-A46D-3F104437D69C}" srcOrd="5" destOrd="0" presId="urn:microsoft.com/office/officeart/2009/3/layout/CircleRelationship"/>
    <dgm:cxn modelId="{E17A4F25-F519-D74D-92C4-8DAADBC53E70}" type="presParOf" srcId="{12638A83-E4F5-674B-9467-240AA0C5FB0A}" destId="{3B8012C6-BDB5-5E42-AD5B-3E946D617566}" srcOrd="6" destOrd="0" presId="urn:microsoft.com/office/officeart/2009/3/layout/CircleRelationship"/>
    <dgm:cxn modelId="{556A6E5B-95E5-4F4C-95FC-4406CC0FF510}" type="presParOf" srcId="{12638A83-E4F5-674B-9467-240AA0C5FB0A}" destId="{BB4D3749-C5A6-1F42-BA2E-174FCD75366C}" srcOrd="7" destOrd="0" presId="urn:microsoft.com/office/officeart/2009/3/layout/CircleRelationship"/>
    <dgm:cxn modelId="{9B34B3D4-E680-B54D-A87C-FFD1B96B72EE}" type="presParOf" srcId="{BB4D3749-C5A6-1F42-BA2E-174FCD75366C}" destId="{307D2AE0-B61B-3F49-AF65-492CC44B7E00}" srcOrd="0" destOrd="0" presId="urn:microsoft.com/office/officeart/2009/3/layout/CircleRelationship"/>
    <dgm:cxn modelId="{CF093E90-5A79-9944-BB33-8D9D038D5A1A}" type="presParOf" srcId="{12638A83-E4F5-674B-9467-240AA0C5FB0A}" destId="{6B05C13D-FEEA-C64C-B5AB-429A48D8019E}" srcOrd="8" destOrd="0" presId="urn:microsoft.com/office/officeart/2009/3/layout/CircleRelationship"/>
    <dgm:cxn modelId="{97AC0F4B-082D-2B4B-8567-788B674C6B49}" type="presParOf" srcId="{6B05C13D-FEEA-C64C-B5AB-429A48D8019E}" destId="{B46D02DE-DFD9-264A-9122-1B111364DA6D}" srcOrd="0" destOrd="0" presId="urn:microsoft.com/office/officeart/2009/3/layout/CircleRelationship"/>
    <dgm:cxn modelId="{C9A7D6FF-D923-8A48-A358-61F182E9437B}" type="presParOf" srcId="{12638A83-E4F5-674B-9467-240AA0C5FB0A}" destId="{5C929E12-B5A9-524E-8637-7BDE97CEB999}" srcOrd="9" destOrd="0" presId="urn:microsoft.com/office/officeart/2009/3/layout/CircleRelationship"/>
    <dgm:cxn modelId="{D1D2B338-A753-2342-9F39-0DE3C240FAD1}" type="presParOf" srcId="{12638A83-E4F5-674B-9467-240AA0C5FB0A}" destId="{A458321B-FFC0-BD4F-9287-F448D405C256}" srcOrd="10" destOrd="0" presId="urn:microsoft.com/office/officeart/2009/3/layout/CircleRelationship"/>
    <dgm:cxn modelId="{342D7094-C3C4-F04D-A8C6-D040E2496077}" type="presParOf" srcId="{A458321B-FFC0-BD4F-9287-F448D405C256}" destId="{CBAE351A-2575-EB4E-BDFE-AC8C89AB19F6}" srcOrd="0" destOrd="0" presId="urn:microsoft.com/office/officeart/2009/3/layout/CircleRelationship"/>
    <dgm:cxn modelId="{602262F8-AC20-D646-B485-8D2D67BCA258}" type="presParOf" srcId="{12638A83-E4F5-674B-9467-240AA0C5FB0A}" destId="{A5B4C08C-AA14-F94A-9115-1C7612570EC3}" srcOrd="11" destOrd="0" presId="urn:microsoft.com/office/officeart/2009/3/layout/CircleRelationship"/>
    <dgm:cxn modelId="{C2846069-51AE-9F41-AB0E-3FF7E25C163A}" type="presParOf" srcId="{A5B4C08C-AA14-F94A-9115-1C7612570EC3}" destId="{E87B16E0-7609-B741-ADEC-7ED3166C467B}" srcOrd="0" destOrd="0" presId="urn:microsoft.com/office/officeart/2009/3/layout/CircleRelationship"/>
    <dgm:cxn modelId="{62DB517D-1217-ED44-9596-C76E5A90F840}" type="presParOf" srcId="{12638A83-E4F5-674B-9467-240AA0C5FB0A}" destId="{04321634-7EAA-C442-9E3C-6235F031E2D1}" srcOrd="12" destOrd="0" presId="urn:microsoft.com/office/officeart/2009/3/layout/CircleRelationship"/>
    <dgm:cxn modelId="{A6982B22-CF85-FF46-B693-2BA729805C60}" type="presParOf" srcId="{04321634-7EAA-C442-9E3C-6235F031E2D1}" destId="{A27AE5E0-C77F-1548-B6AC-19A721F18551}" srcOrd="0" destOrd="0" presId="urn:microsoft.com/office/officeart/2009/3/layout/CircleRelationship"/>
    <dgm:cxn modelId="{FE9E1648-D2CD-884F-92C4-17D97778C5B5}" type="presParOf" srcId="{12638A83-E4F5-674B-9467-240AA0C5FB0A}" destId="{2C4EA2EF-7032-994A-8CDA-D08E93AE0AB3}" srcOrd="13" destOrd="0" presId="urn:microsoft.com/office/officeart/2009/3/layout/CircleRelationship"/>
    <dgm:cxn modelId="{5E32454B-7171-A148-B10E-5D6BD0C0398A}" type="presParOf" srcId="{12638A83-E4F5-674B-9467-240AA0C5FB0A}" destId="{20931715-7EAE-D343-813D-4E75C341ED7C}" srcOrd="14" destOrd="0" presId="urn:microsoft.com/office/officeart/2009/3/layout/CircleRelationship"/>
    <dgm:cxn modelId="{D77D9B33-CD4E-2E49-81EB-08300D0CC412}" type="presParOf" srcId="{20931715-7EAE-D343-813D-4E75C341ED7C}" destId="{233E81BF-6756-1A46-9ADA-2C3EBEC9678C}" srcOrd="0" destOrd="0" presId="urn:microsoft.com/office/officeart/2009/3/layout/CircleRelationship"/>
    <dgm:cxn modelId="{92225CAC-B734-2D40-9E79-64D9051FD022}" type="presParOf" srcId="{12638A83-E4F5-674B-9467-240AA0C5FB0A}" destId="{EAA19F38-080A-2445-9C24-BF5FCF5EAE4A}" srcOrd="15" destOrd="0" presId="urn:microsoft.com/office/officeart/2009/3/layout/CircleRelationship"/>
    <dgm:cxn modelId="{54E7EE65-B019-4248-9383-AAACCFD4DF60}" type="presParOf" srcId="{12638A83-E4F5-674B-9467-240AA0C5FB0A}" destId="{4E3A32DE-4BB9-3148-B3A6-B205618EB141}" srcOrd="16" destOrd="0" presId="urn:microsoft.com/office/officeart/2009/3/layout/CircleRelationship"/>
    <dgm:cxn modelId="{AC9F589F-1B58-1443-AB44-6888CF809FE9}" type="presParOf" srcId="{4E3A32DE-4BB9-3148-B3A6-B205618EB141}" destId="{3B2A56C1-B96B-2340-9B03-CA89F8A21E79}" srcOrd="0" destOrd="0" presId="urn:microsoft.com/office/officeart/2009/3/layout/CircleRelationship"/>
    <dgm:cxn modelId="{E27D7914-9CF7-2242-AB54-E5EAE7AFF774}" type="presParOf" srcId="{12638A83-E4F5-674B-9467-240AA0C5FB0A}" destId="{C1B0984E-E3E0-C943-AF18-A37F5C5D8942}" srcOrd="17" destOrd="0" presId="urn:microsoft.com/office/officeart/2009/3/layout/CircleRelationship"/>
    <dgm:cxn modelId="{C177B6CA-C256-BF42-A62A-CB16AAB8ED50}" type="presParOf" srcId="{12638A83-E4F5-674B-9467-240AA0C5FB0A}" destId="{9EAD5373-AAF2-584E-A784-9920C80F048E}" srcOrd="18" destOrd="0" presId="urn:microsoft.com/office/officeart/2009/3/layout/CircleRelationship"/>
    <dgm:cxn modelId="{A7471D1E-C407-3B4E-88FF-7A2B66B108C6}" type="presParOf" srcId="{9EAD5373-AAF2-584E-A784-9920C80F048E}" destId="{6F43751C-A657-5641-8282-9805A3E00C8B}" srcOrd="0" destOrd="0" presId="urn:microsoft.com/office/officeart/2009/3/layout/CircleRelationship"/>
    <dgm:cxn modelId="{88AFC4D9-C43C-534A-A139-9B876F6D4C33}" type="presParOf" srcId="{12638A83-E4F5-674B-9467-240AA0C5FB0A}" destId="{D9700332-47BC-454C-8230-0816D8CE441B}" srcOrd="19" destOrd="0" presId="urn:microsoft.com/office/officeart/2009/3/layout/CircleRelationship"/>
    <dgm:cxn modelId="{EE45CA81-7286-254A-9CA5-9CD03E0FF637}" type="presParOf" srcId="{D9700332-47BC-454C-8230-0816D8CE441B}" destId="{86BA5D87-5D53-8E4A-A093-EA2F4CD7FEE5}"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E40D2C-DC5E-2746-A9D7-C20F00945B9D}" type="doc">
      <dgm:prSet loTypeId="urn:microsoft.com/office/officeart/2005/8/layout/gear1" loCatId="" qsTypeId="urn:microsoft.com/office/officeart/2005/8/quickstyle/simple4" qsCatId="simple" csTypeId="urn:microsoft.com/office/officeart/2005/8/colors/colorful1" csCatId="colorful" phldr="1"/>
      <dgm:spPr/>
    </dgm:pt>
    <dgm:pt modelId="{0CFFBBD6-446E-BF43-BF1E-6E8D2A995FB5}">
      <dgm:prSet phldrT="[Text]" custT="1"/>
      <dgm:spPr/>
      <dgm:t>
        <a:bodyPr/>
        <a:lstStyle/>
        <a:p>
          <a:r>
            <a:rPr lang="en-US" sz="1800" b="1" dirty="0" smtClean="0">
              <a:solidFill>
                <a:schemeClr val="tx1"/>
              </a:solidFill>
            </a:rPr>
            <a:t> JUROS ELEVADÍSSIMOS</a:t>
          </a:r>
        </a:p>
        <a:p>
          <a:r>
            <a:rPr lang="en-US" sz="1800" b="1" dirty="0" smtClean="0">
              <a:solidFill>
                <a:schemeClr val="tx1"/>
              </a:solidFill>
            </a:rPr>
            <a:t>MECANISMOS FINANCEIROS GERAM DÍVIDA PÚBLICA</a:t>
          </a:r>
        </a:p>
        <a:p>
          <a:r>
            <a:rPr lang="en-US" sz="1800" b="1" dirty="0" smtClean="0">
              <a:solidFill>
                <a:schemeClr val="tx1"/>
              </a:solidFill>
            </a:rPr>
            <a:t>RECORDE DE LUCRO DOS BANCOS</a:t>
          </a:r>
          <a:endParaRPr lang="en-US" sz="1800" b="1" dirty="0">
            <a:solidFill>
              <a:schemeClr val="tx1"/>
            </a:solidFill>
          </a:endParaRPr>
        </a:p>
      </dgm:t>
    </dgm:pt>
    <dgm:pt modelId="{301450F3-1D70-B343-A20C-89EF0D836015}" type="parTrans" cxnId="{EF691E42-F367-6A41-B2EA-98B4CB935BB0}">
      <dgm:prSet/>
      <dgm:spPr/>
      <dgm:t>
        <a:bodyPr/>
        <a:lstStyle/>
        <a:p>
          <a:endParaRPr lang="en-US"/>
        </a:p>
      </dgm:t>
    </dgm:pt>
    <dgm:pt modelId="{8C8A2182-893A-3949-925B-6712935BA850}" type="sibTrans" cxnId="{EF691E42-F367-6A41-B2EA-98B4CB935BB0}">
      <dgm:prSet/>
      <dgm:spPr/>
      <dgm:t>
        <a:bodyPr/>
        <a:lstStyle/>
        <a:p>
          <a:endParaRPr lang="en-US"/>
        </a:p>
      </dgm:t>
    </dgm:pt>
    <dgm:pt modelId="{C59E522E-87BF-C24C-B6DD-BB4EE8915C5F}">
      <dgm:prSet phldrT="[Text]"/>
      <dgm:spPr/>
      <dgm:t>
        <a:bodyPr/>
        <a:lstStyle/>
        <a:p>
          <a:r>
            <a:rPr lang="en-US" b="1" dirty="0" smtClean="0"/>
            <a:t>PACOTE DE MEDIDAS QUE FAVORECEM BANCOS E SACRIFICAM A SOCIEDADE E A NAÇÃO</a:t>
          </a:r>
          <a:endParaRPr lang="en-US" b="1" dirty="0"/>
        </a:p>
      </dgm:t>
    </dgm:pt>
    <dgm:pt modelId="{FDAA28F2-F889-5645-B44D-20FC39825DAB}" type="parTrans" cxnId="{8FFF890C-80BD-D548-866B-FBE0AFDE85ED}">
      <dgm:prSet/>
      <dgm:spPr/>
      <dgm:t>
        <a:bodyPr/>
        <a:lstStyle/>
        <a:p>
          <a:endParaRPr lang="en-US"/>
        </a:p>
      </dgm:t>
    </dgm:pt>
    <dgm:pt modelId="{7A72FDFC-ABEA-5944-BA12-589418821B3C}" type="sibTrans" cxnId="{8FFF890C-80BD-D548-866B-FBE0AFDE85ED}">
      <dgm:prSet/>
      <dgm:spPr/>
      <dgm:t>
        <a:bodyPr/>
        <a:lstStyle/>
        <a:p>
          <a:endParaRPr lang="en-US"/>
        </a:p>
      </dgm:t>
    </dgm:pt>
    <dgm:pt modelId="{9207CF13-DE89-264A-9B41-6A77F0455083}">
      <dgm:prSet phldrT="[Text]" custT="1"/>
      <dgm:spPr/>
      <dgm:t>
        <a:bodyPr/>
        <a:lstStyle/>
        <a:p>
          <a:r>
            <a:rPr lang="en-US" sz="2000" b="1" smtClean="0"/>
            <a:t>CORRUPÇÃO DOMINANTE</a:t>
          </a:r>
          <a:endParaRPr lang="en-US" sz="2000" b="1"/>
        </a:p>
      </dgm:t>
    </dgm:pt>
    <dgm:pt modelId="{3F728BED-C988-314A-85A1-3E1B4EA3D4B0}" type="parTrans" cxnId="{FF861875-9497-2F42-A220-70F675C5DAEF}">
      <dgm:prSet/>
      <dgm:spPr/>
      <dgm:t>
        <a:bodyPr/>
        <a:lstStyle/>
        <a:p>
          <a:endParaRPr lang="en-US"/>
        </a:p>
      </dgm:t>
    </dgm:pt>
    <dgm:pt modelId="{2D3F642A-EFF7-AD49-BA1F-0A0187D7B1A8}" type="sibTrans" cxnId="{FF861875-9497-2F42-A220-70F675C5DAEF}">
      <dgm:prSet/>
      <dgm:spPr/>
      <dgm:t>
        <a:bodyPr/>
        <a:lstStyle/>
        <a:p>
          <a:endParaRPr lang="en-US"/>
        </a:p>
      </dgm:t>
    </dgm:pt>
    <dgm:pt modelId="{EF5AE48B-189D-EB46-B960-5089AC2F89AC}" type="pres">
      <dgm:prSet presAssocID="{22E40D2C-DC5E-2746-A9D7-C20F00945B9D}" presName="composite" presStyleCnt="0">
        <dgm:presLayoutVars>
          <dgm:chMax val="3"/>
          <dgm:animLvl val="lvl"/>
          <dgm:resizeHandles val="exact"/>
        </dgm:presLayoutVars>
      </dgm:prSet>
      <dgm:spPr/>
    </dgm:pt>
    <dgm:pt modelId="{D400A5A1-6861-E448-A159-F46FE2A58044}" type="pres">
      <dgm:prSet presAssocID="{0CFFBBD6-446E-BF43-BF1E-6E8D2A995FB5}" presName="gear1" presStyleLbl="node1" presStyleIdx="0" presStyleCnt="3" custFlipHor="1" custScaleX="129015" custScaleY="103038">
        <dgm:presLayoutVars>
          <dgm:chMax val="1"/>
          <dgm:bulletEnabled val="1"/>
        </dgm:presLayoutVars>
      </dgm:prSet>
      <dgm:spPr/>
      <dgm:t>
        <a:bodyPr/>
        <a:lstStyle/>
        <a:p>
          <a:endParaRPr lang="en-US"/>
        </a:p>
      </dgm:t>
    </dgm:pt>
    <dgm:pt modelId="{BD1633F7-8B07-F843-B595-E4ABFC4AB77A}" type="pres">
      <dgm:prSet presAssocID="{0CFFBBD6-446E-BF43-BF1E-6E8D2A995FB5}" presName="gear1srcNode" presStyleLbl="node1" presStyleIdx="0" presStyleCnt="3"/>
      <dgm:spPr/>
      <dgm:t>
        <a:bodyPr/>
        <a:lstStyle/>
        <a:p>
          <a:endParaRPr lang="en-US"/>
        </a:p>
      </dgm:t>
    </dgm:pt>
    <dgm:pt modelId="{AF802A68-AE76-D946-B07E-782415F1D4E1}" type="pres">
      <dgm:prSet presAssocID="{0CFFBBD6-446E-BF43-BF1E-6E8D2A995FB5}" presName="gear1dstNode" presStyleLbl="node1" presStyleIdx="0" presStyleCnt="3"/>
      <dgm:spPr/>
      <dgm:t>
        <a:bodyPr/>
        <a:lstStyle/>
        <a:p>
          <a:endParaRPr lang="en-US"/>
        </a:p>
      </dgm:t>
    </dgm:pt>
    <dgm:pt modelId="{C1458025-893A-654F-BD32-C6A35675463E}" type="pres">
      <dgm:prSet presAssocID="{9207CF13-DE89-264A-9B41-6A77F0455083}" presName="gear2" presStyleLbl="node1" presStyleIdx="1" presStyleCnt="3" custScaleX="155209" custScaleY="147868" custLinFactNeighborX="-96899" custLinFactNeighborY="32946">
        <dgm:presLayoutVars>
          <dgm:chMax val="1"/>
          <dgm:bulletEnabled val="1"/>
        </dgm:presLayoutVars>
      </dgm:prSet>
      <dgm:spPr/>
      <dgm:t>
        <a:bodyPr/>
        <a:lstStyle/>
        <a:p>
          <a:endParaRPr lang="en-US"/>
        </a:p>
      </dgm:t>
    </dgm:pt>
    <dgm:pt modelId="{BB798AAD-2709-6E43-9B36-28918F8A219C}" type="pres">
      <dgm:prSet presAssocID="{9207CF13-DE89-264A-9B41-6A77F0455083}" presName="gear2srcNode" presStyleLbl="node1" presStyleIdx="1" presStyleCnt="3"/>
      <dgm:spPr/>
      <dgm:t>
        <a:bodyPr/>
        <a:lstStyle/>
        <a:p>
          <a:endParaRPr lang="en-US"/>
        </a:p>
      </dgm:t>
    </dgm:pt>
    <dgm:pt modelId="{18B8807B-C31C-E846-B487-467021A9128F}" type="pres">
      <dgm:prSet presAssocID="{9207CF13-DE89-264A-9B41-6A77F0455083}" presName="gear2dstNode" presStyleLbl="node1" presStyleIdx="1" presStyleCnt="3"/>
      <dgm:spPr/>
      <dgm:t>
        <a:bodyPr/>
        <a:lstStyle/>
        <a:p>
          <a:endParaRPr lang="en-US"/>
        </a:p>
      </dgm:t>
    </dgm:pt>
    <dgm:pt modelId="{D47C6245-71AF-2C4D-89C3-3DDBECE50A4E}" type="pres">
      <dgm:prSet presAssocID="{C59E522E-87BF-C24C-B6DD-BB4EE8915C5F}" presName="gear3" presStyleLbl="node1" presStyleIdx="2" presStyleCnt="3" custScaleX="154326" custScaleY="154130"/>
      <dgm:spPr/>
      <dgm:t>
        <a:bodyPr/>
        <a:lstStyle/>
        <a:p>
          <a:endParaRPr lang="en-US"/>
        </a:p>
      </dgm:t>
    </dgm:pt>
    <dgm:pt modelId="{901AC769-DCD2-754D-8A4A-EE787FDC897A}" type="pres">
      <dgm:prSet presAssocID="{C59E522E-87BF-C24C-B6DD-BB4EE8915C5F}" presName="gear3tx" presStyleLbl="node1" presStyleIdx="2" presStyleCnt="3">
        <dgm:presLayoutVars>
          <dgm:chMax val="1"/>
          <dgm:bulletEnabled val="1"/>
        </dgm:presLayoutVars>
      </dgm:prSet>
      <dgm:spPr/>
      <dgm:t>
        <a:bodyPr/>
        <a:lstStyle/>
        <a:p>
          <a:endParaRPr lang="en-US"/>
        </a:p>
      </dgm:t>
    </dgm:pt>
    <dgm:pt modelId="{311F9496-634F-A74C-A908-5623EDD9C35F}" type="pres">
      <dgm:prSet presAssocID="{C59E522E-87BF-C24C-B6DD-BB4EE8915C5F}" presName="gear3srcNode" presStyleLbl="node1" presStyleIdx="2" presStyleCnt="3"/>
      <dgm:spPr/>
      <dgm:t>
        <a:bodyPr/>
        <a:lstStyle/>
        <a:p>
          <a:endParaRPr lang="en-US"/>
        </a:p>
      </dgm:t>
    </dgm:pt>
    <dgm:pt modelId="{A16FCD5B-786E-9A4F-9F01-70ED051CB58E}" type="pres">
      <dgm:prSet presAssocID="{C59E522E-87BF-C24C-B6DD-BB4EE8915C5F}" presName="gear3dstNode" presStyleLbl="node1" presStyleIdx="2" presStyleCnt="3"/>
      <dgm:spPr/>
      <dgm:t>
        <a:bodyPr/>
        <a:lstStyle/>
        <a:p>
          <a:endParaRPr lang="en-US"/>
        </a:p>
      </dgm:t>
    </dgm:pt>
    <dgm:pt modelId="{BBE70C23-E896-9B47-B97A-B4B0EE0E4E88}" type="pres">
      <dgm:prSet presAssocID="{8C8A2182-893A-3949-925B-6712935BA850}" presName="connector1" presStyleLbl="sibTrans2D1" presStyleIdx="0" presStyleCnt="3"/>
      <dgm:spPr/>
      <dgm:t>
        <a:bodyPr/>
        <a:lstStyle/>
        <a:p>
          <a:endParaRPr lang="en-US"/>
        </a:p>
      </dgm:t>
    </dgm:pt>
    <dgm:pt modelId="{C867BC58-ACC5-7143-81E7-6F3EBB97BCF2}" type="pres">
      <dgm:prSet presAssocID="{2D3F642A-EFF7-AD49-BA1F-0A0187D7B1A8}" presName="connector2" presStyleLbl="sibTrans2D1" presStyleIdx="1" presStyleCnt="3" custLinFactNeighborX="-7734" custLinFactNeighborY="-17471"/>
      <dgm:spPr/>
      <dgm:t>
        <a:bodyPr/>
        <a:lstStyle/>
        <a:p>
          <a:endParaRPr lang="en-US"/>
        </a:p>
      </dgm:t>
    </dgm:pt>
    <dgm:pt modelId="{55CC3FDD-7757-B342-A37C-DC1A398CFA12}" type="pres">
      <dgm:prSet presAssocID="{7A72FDFC-ABEA-5944-BA12-589418821B3C}" presName="connector3" presStyleLbl="sibTrans2D1" presStyleIdx="2" presStyleCnt="3" custLinFactNeighborX="-16236" custLinFactNeighborY="2943"/>
      <dgm:spPr/>
      <dgm:t>
        <a:bodyPr/>
        <a:lstStyle/>
        <a:p>
          <a:endParaRPr lang="en-US"/>
        </a:p>
      </dgm:t>
    </dgm:pt>
  </dgm:ptLst>
  <dgm:cxnLst>
    <dgm:cxn modelId="{E5761168-7D0B-D740-BCE5-FFF10B2E65E1}" type="presOf" srcId="{9207CF13-DE89-264A-9B41-6A77F0455083}" destId="{C1458025-893A-654F-BD32-C6A35675463E}" srcOrd="0" destOrd="0" presId="urn:microsoft.com/office/officeart/2005/8/layout/gear1"/>
    <dgm:cxn modelId="{C4D42E51-3649-454C-924B-1A928CD8A24A}" type="presOf" srcId="{C59E522E-87BF-C24C-B6DD-BB4EE8915C5F}" destId="{901AC769-DCD2-754D-8A4A-EE787FDC897A}" srcOrd="1" destOrd="0" presId="urn:microsoft.com/office/officeart/2005/8/layout/gear1"/>
    <dgm:cxn modelId="{D3D2116C-FF08-1A4E-8B86-3B42C0B87472}" type="presOf" srcId="{C59E522E-87BF-C24C-B6DD-BB4EE8915C5F}" destId="{311F9496-634F-A74C-A908-5623EDD9C35F}" srcOrd="2" destOrd="0" presId="urn:microsoft.com/office/officeart/2005/8/layout/gear1"/>
    <dgm:cxn modelId="{8FFF890C-80BD-D548-866B-FBE0AFDE85ED}" srcId="{22E40D2C-DC5E-2746-A9D7-C20F00945B9D}" destId="{C59E522E-87BF-C24C-B6DD-BB4EE8915C5F}" srcOrd="2" destOrd="0" parTransId="{FDAA28F2-F889-5645-B44D-20FC39825DAB}" sibTransId="{7A72FDFC-ABEA-5944-BA12-589418821B3C}"/>
    <dgm:cxn modelId="{3A0EF32C-4BEC-3C45-AB9D-5F6DB0C45DB2}" type="presOf" srcId="{8C8A2182-893A-3949-925B-6712935BA850}" destId="{BBE70C23-E896-9B47-B97A-B4B0EE0E4E88}" srcOrd="0" destOrd="0" presId="urn:microsoft.com/office/officeart/2005/8/layout/gear1"/>
    <dgm:cxn modelId="{5469C308-C03E-B64E-8F58-85F384A93A65}" type="presOf" srcId="{0CFFBBD6-446E-BF43-BF1E-6E8D2A995FB5}" destId="{AF802A68-AE76-D946-B07E-782415F1D4E1}" srcOrd="2" destOrd="0" presId="urn:microsoft.com/office/officeart/2005/8/layout/gear1"/>
    <dgm:cxn modelId="{6505B2D6-392A-3C44-A922-292CBF9B2C87}" type="presOf" srcId="{9207CF13-DE89-264A-9B41-6A77F0455083}" destId="{BB798AAD-2709-6E43-9B36-28918F8A219C}" srcOrd="1" destOrd="0" presId="urn:microsoft.com/office/officeart/2005/8/layout/gear1"/>
    <dgm:cxn modelId="{25AF39F5-CB96-1940-AB9F-7413C31C807C}" type="presOf" srcId="{C59E522E-87BF-C24C-B6DD-BB4EE8915C5F}" destId="{A16FCD5B-786E-9A4F-9F01-70ED051CB58E}" srcOrd="3" destOrd="0" presId="urn:microsoft.com/office/officeart/2005/8/layout/gear1"/>
    <dgm:cxn modelId="{67D1A09B-2921-9D40-A1A0-CD21C59CB763}" type="presOf" srcId="{9207CF13-DE89-264A-9B41-6A77F0455083}" destId="{18B8807B-C31C-E846-B487-467021A9128F}" srcOrd="2" destOrd="0" presId="urn:microsoft.com/office/officeart/2005/8/layout/gear1"/>
    <dgm:cxn modelId="{EF691E42-F367-6A41-B2EA-98B4CB935BB0}" srcId="{22E40D2C-DC5E-2746-A9D7-C20F00945B9D}" destId="{0CFFBBD6-446E-BF43-BF1E-6E8D2A995FB5}" srcOrd="0" destOrd="0" parTransId="{301450F3-1D70-B343-A20C-89EF0D836015}" sibTransId="{8C8A2182-893A-3949-925B-6712935BA850}"/>
    <dgm:cxn modelId="{688E62B2-FCFC-3E4F-8161-D6BDB90E751A}" type="presOf" srcId="{0CFFBBD6-446E-BF43-BF1E-6E8D2A995FB5}" destId="{BD1633F7-8B07-F843-B595-E4ABFC4AB77A}" srcOrd="1" destOrd="0" presId="urn:microsoft.com/office/officeart/2005/8/layout/gear1"/>
    <dgm:cxn modelId="{45F8EDE3-E3D9-524C-BB48-425F582BD756}" type="presOf" srcId="{22E40D2C-DC5E-2746-A9D7-C20F00945B9D}" destId="{EF5AE48B-189D-EB46-B960-5089AC2F89AC}" srcOrd="0" destOrd="0" presId="urn:microsoft.com/office/officeart/2005/8/layout/gear1"/>
    <dgm:cxn modelId="{FF861875-9497-2F42-A220-70F675C5DAEF}" srcId="{22E40D2C-DC5E-2746-A9D7-C20F00945B9D}" destId="{9207CF13-DE89-264A-9B41-6A77F0455083}" srcOrd="1" destOrd="0" parTransId="{3F728BED-C988-314A-85A1-3E1B4EA3D4B0}" sibTransId="{2D3F642A-EFF7-AD49-BA1F-0A0187D7B1A8}"/>
    <dgm:cxn modelId="{C2331AB8-8B3A-384D-B37B-88AE344AAF26}" type="presOf" srcId="{0CFFBBD6-446E-BF43-BF1E-6E8D2A995FB5}" destId="{D400A5A1-6861-E448-A159-F46FE2A58044}" srcOrd="0" destOrd="0" presId="urn:microsoft.com/office/officeart/2005/8/layout/gear1"/>
    <dgm:cxn modelId="{691490B0-E9EA-3048-B45C-EE77A2C38628}" type="presOf" srcId="{7A72FDFC-ABEA-5944-BA12-589418821B3C}" destId="{55CC3FDD-7757-B342-A37C-DC1A398CFA12}" srcOrd="0" destOrd="0" presId="urn:microsoft.com/office/officeart/2005/8/layout/gear1"/>
    <dgm:cxn modelId="{E5276EFB-B9DC-1A40-AB1D-7FDE2E144A8F}" type="presOf" srcId="{2D3F642A-EFF7-AD49-BA1F-0A0187D7B1A8}" destId="{C867BC58-ACC5-7143-81E7-6F3EBB97BCF2}" srcOrd="0" destOrd="0" presId="urn:microsoft.com/office/officeart/2005/8/layout/gear1"/>
    <dgm:cxn modelId="{DCAD09D9-4270-D34C-90DF-128EB00214CA}" type="presOf" srcId="{C59E522E-87BF-C24C-B6DD-BB4EE8915C5F}" destId="{D47C6245-71AF-2C4D-89C3-3DDBECE50A4E}" srcOrd="0" destOrd="0" presId="urn:microsoft.com/office/officeart/2005/8/layout/gear1"/>
    <dgm:cxn modelId="{D3055EA4-28E1-174C-A581-93B17B2AB3A0}" type="presParOf" srcId="{EF5AE48B-189D-EB46-B960-5089AC2F89AC}" destId="{D400A5A1-6861-E448-A159-F46FE2A58044}" srcOrd="0" destOrd="0" presId="urn:microsoft.com/office/officeart/2005/8/layout/gear1"/>
    <dgm:cxn modelId="{184C8C50-CC27-294C-A1EC-D9F57ADE95C7}" type="presParOf" srcId="{EF5AE48B-189D-EB46-B960-5089AC2F89AC}" destId="{BD1633F7-8B07-F843-B595-E4ABFC4AB77A}" srcOrd="1" destOrd="0" presId="urn:microsoft.com/office/officeart/2005/8/layout/gear1"/>
    <dgm:cxn modelId="{07DBAE56-DDA5-5847-9C71-92BD741180E8}" type="presParOf" srcId="{EF5AE48B-189D-EB46-B960-5089AC2F89AC}" destId="{AF802A68-AE76-D946-B07E-782415F1D4E1}" srcOrd="2" destOrd="0" presId="urn:microsoft.com/office/officeart/2005/8/layout/gear1"/>
    <dgm:cxn modelId="{D89B64A1-50A1-5D43-A2CA-92486DE2A6B5}" type="presParOf" srcId="{EF5AE48B-189D-EB46-B960-5089AC2F89AC}" destId="{C1458025-893A-654F-BD32-C6A35675463E}" srcOrd="3" destOrd="0" presId="urn:microsoft.com/office/officeart/2005/8/layout/gear1"/>
    <dgm:cxn modelId="{E866215D-6775-1442-92DA-612ED95C228A}" type="presParOf" srcId="{EF5AE48B-189D-EB46-B960-5089AC2F89AC}" destId="{BB798AAD-2709-6E43-9B36-28918F8A219C}" srcOrd="4" destOrd="0" presId="urn:microsoft.com/office/officeart/2005/8/layout/gear1"/>
    <dgm:cxn modelId="{1CC02EA4-B8CE-4045-911A-18DF096068F3}" type="presParOf" srcId="{EF5AE48B-189D-EB46-B960-5089AC2F89AC}" destId="{18B8807B-C31C-E846-B487-467021A9128F}" srcOrd="5" destOrd="0" presId="urn:microsoft.com/office/officeart/2005/8/layout/gear1"/>
    <dgm:cxn modelId="{DDB0D713-30AF-2D41-BD3E-4CD3BC9558C7}" type="presParOf" srcId="{EF5AE48B-189D-EB46-B960-5089AC2F89AC}" destId="{D47C6245-71AF-2C4D-89C3-3DDBECE50A4E}" srcOrd="6" destOrd="0" presId="urn:microsoft.com/office/officeart/2005/8/layout/gear1"/>
    <dgm:cxn modelId="{1AB8E89A-D615-464F-BC77-520E572F8984}" type="presParOf" srcId="{EF5AE48B-189D-EB46-B960-5089AC2F89AC}" destId="{901AC769-DCD2-754D-8A4A-EE787FDC897A}" srcOrd="7" destOrd="0" presId="urn:microsoft.com/office/officeart/2005/8/layout/gear1"/>
    <dgm:cxn modelId="{89CD76B9-39F6-B746-8D07-2367DF6594EE}" type="presParOf" srcId="{EF5AE48B-189D-EB46-B960-5089AC2F89AC}" destId="{311F9496-634F-A74C-A908-5623EDD9C35F}" srcOrd="8" destOrd="0" presId="urn:microsoft.com/office/officeart/2005/8/layout/gear1"/>
    <dgm:cxn modelId="{B460276E-0BCF-B749-8544-5371BCB9D093}" type="presParOf" srcId="{EF5AE48B-189D-EB46-B960-5089AC2F89AC}" destId="{A16FCD5B-786E-9A4F-9F01-70ED051CB58E}" srcOrd="9" destOrd="0" presId="urn:microsoft.com/office/officeart/2005/8/layout/gear1"/>
    <dgm:cxn modelId="{5635C316-D972-2743-91C0-C4A9FA40EC02}" type="presParOf" srcId="{EF5AE48B-189D-EB46-B960-5089AC2F89AC}" destId="{BBE70C23-E896-9B47-B97A-B4B0EE0E4E88}" srcOrd="10" destOrd="0" presId="urn:microsoft.com/office/officeart/2005/8/layout/gear1"/>
    <dgm:cxn modelId="{58D6D344-BCFF-D84F-80ED-C47F176F7568}" type="presParOf" srcId="{EF5AE48B-189D-EB46-B960-5089AC2F89AC}" destId="{C867BC58-ACC5-7143-81E7-6F3EBB97BCF2}" srcOrd="11" destOrd="0" presId="urn:microsoft.com/office/officeart/2005/8/layout/gear1"/>
    <dgm:cxn modelId="{06CD63ED-FF84-6741-9090-7FF1E71DAEDE}" type="presParOf" srcId="{EF5AE48B-189D-EB46-B960-5089AC2F89AC}" destId="{55CC3FDD-7757-B342-A37C-DC1A398CFA12}"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8683C-D877-F146-989D-683FF92CCE28}">
      <dsp:nvSpPr>
        <dsp:cNvPr id="0" name=""/>
        <dsp:cNvSpPr/>
      </dsp:nvSpPr>
      <dsp:spPr>
        <a:xfrm>
          <a:off x="1523521" y="608268"/>
          <a:ext cx="1797230" cy="1797539"/>
        </a:xfrm>
        <a:prstGeom prst="ellipse">
          <a:avLst/>
        </a:prstGeom>
        <a:solidFill>
          <a:srgbClr val="4F81BD">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sp3d extrusionH="28000" prstMaterial="matte"/>
        </a:bodyPr>
        <a:lstStyle/>
        <a:p>
          <a:pPr lvl="0" algn="ctr" defTabSz="800100">
            <a:lnSpc>
              <a:spcPct val="90000"/>
            </a:lnSpc>
            <a:spcBef>
              <a:spcPct val="0"/>
            </a:spcBef>
            <a:spcAft>
              <a:spcPct val="35000"/>
            </a:spcAft>
          </a:pPr>
          <a:r>
            <a:rPr lang="pt-BR" sz="1800" kern="1200" noProof="0" dirty="0" smtClean="0">
              <a:solidFill>
                <a:sysClr val="window" lastClr="FFFFFF"/>
              </a:solidFill>
              <a:latin typeface="Cambria"/>
              <a:ea typeface="+mn-ea"/>
              <a:cs typeface="+mn-cs"/>
            </a:rPr>
            <a:t>Sistema da Dívida</a:t>
          </a:r>
          <a:endParaRPr lang="pt-BR" sz="1800" kern="1200" noProof="0" dirty="0">
            <a:solidFill>
              <a:sysClr val="window" lastClr="FFFFFF"/>
            </a:solidFill>
            <a:latin typeface="Cambria"/>
            <a:ea typeface="+mn-ea"/>
            <a:cs typeface="+mn-cs"/>
          </a:endParaRPr>
        </a:p>
      </dsp:txBody>
      <dsp:txXfrm>
        <a:off x="1786719" y="871511"/>
        <a:ext cx="1270834" cy="1271053"/>
      </dsp:txXfrm>
    </dsp:sp>
    <dsp:sp modelId="{58D9F01F-9E18-A346-A934-8987F4284017}">
      <dsp:nvSpPr>
        <dsp:cNvPr id="0" name=""/>
        <dsp:cNvSpPr/>
      </dsp:nvSpPr>
      <dsp:spPr>
        <a:xfrm>
          <a:off x="2076146" y="2272181"/>
          <a:ext cx="144884" cy="144869"/>
        </a:xfrm>
        <a:prstGeom prst="ellipse">
          <a:avLst/>
        </a:prstGeom>
        <a:solidFill>
          <a:srgbClr val="C0504D">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FEF05A9F-2AAC-074D-BD7A-9196CC8F387E}">
      <dsp:nvSpPr>
        <dsp:cNvPr id="0" name=""/>
        <dsp:cNvSpPr/>
      </dsp:nvSpPr>
      <dsp:spPr>
        <a:xfrm>
          <a:off x="3436511" y="1337756"/>
          <a:ext cx="144884" cy="144869"/>
        </a:xfrm>
        <a:prstGeom prst="ellipse">
          <a:avLst/>
        </a:prstGeom>
        <a:solidFill>
          <a:srgbClr val="9BBB59">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3E2BC93E-E0ED-0A4C-904E-34FEB557D6B3}">
      <dsp:nvSpPr>
        <dsp:cNvPr id="0" name=""/>
        <dsp:cNvSpPr/>
      </dsp:nvSpPr>
      <dsp:spPr>
        <a:xfrm>
          <a:off x="2744163" y="2426366"/>
          <a:ext cx="199815" cy="200119"/>
        </a:xfrm>
        <a:prstGeom prst="ellipse">
          <a:avLst/>
        </a:prstGeom>
        <a:solidFill>
          <a:srgbClr val="8064A2">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9AE0C5AB-F05E-C54F-946F-524451D97D6A}">
      <dsp:nvSpPr>
        <dsp:cNvPr id="0" name=""/>
        <dsp:cNvSpPr/>
      </dsp:nvSpPr>
      <dsp:spPr>
        <a:xfrm>
          <a:off x="2116699" y="810315"/>
          <a:ext cx="144884" cy="144869"/>
        </a:xfrm>
        <a:prstGeom prst="ellipse">
          <a:avLst/>
        </a:prstGeom>
        <a:solidFill>
          <a:srgbClr val="4BACC6">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9B818891-721B-E249-A46D-3F104437D69C}">
      <dsp:nvSpPr>
        <dsp:cNvPr id="0" name=""/>
        <dsp:cNvSpPr/>
      </dsp:nvSpPr>
      <dsp:spPr>
        <a:xfrm>
          <a:off x="1660664" y="1639380"/>
          <a:ext cx="144884" cy="144869"/>
        </a:xfrm>
        <a:prstGeom prst="ellipse">
          <a:avLst/>
        </a:prstGeom>
        <a:solidFill>
          <a:srgbClr val="F79646">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3B8012C6-BDB5-5E42-AD5B-3E946D617566}">
      <dsp:nvSpPr>
        <dsp:cNvPr id="0" name=""/>
        <dsp:cNvSpPr/>
      </dsp:nvSpPr>
      <dsp:spPr>
        <a:xfrm>
          <a:off x="592553" y="822049"/>
          <a:ext cx="1221880" cy="952072"/>
        </a:xfrm>
        <a:prstGeom prst="ellipse">
          <a:avLst/>
        </a:prstGeom>
        <a:solidFill>
          <a:srgbClr val="C0504D">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sp3d extrusionH="28000" prstMaterial="matte"/>
        </a:bodyPr>
        <a:lstStyle/>
        <a:p>
          <a:pPr lvl="0" algn="ctr" defTabSz="444500">
            <a:lnSpc>
              <a:spcPct val="90000"/>
            </a:lnSpc>
            <a:spcBef>
              <a:spcPct val="0"/>
            </a:spcBef>
            <a:spcAft>
              <a:spcPct val="35000"/>
            </a:spcAft>
          </a:pPr>
          <a:r>
            <a:rPr lang="en-US" sz="1000" kern="1200">
              <a:solidFill>
                <a:sysClr val="window" lastClr="FFFFFF"/>
              </a:solidFill>
              <a:latin typeface="Cambria"/>
              <a:ea typeface="+mn-ea"/>
              <a:cs typeface="+mn-cs"/>
            </a:rPr>
            <a:t>Mecanismos que Geram Dívida</a:t>
          </a:r>
        </a:p>
      </dsp:txBody>
      <dsp:txXfrm>
        <a:off x="771493" y="961477"/>
        <a:ext cx="864000" cy="673216"/>
      </dsp:txXfrm>
    </dsp:sp>
    <dsp:sp modelId="{307D2AE0-B61B-3F49-AF65-492CC44B7E00}">
      <dsp:nvSpPr>
        <dsp:cNvPr id="0" name=""/>
        <dsp:cNvSpPr/>
      </dsp:nvSpPr>
      <dsp:spPr>
        <a:xfrm>
          <a:off x="2347113" y="816739"/>
          <a:ext cx="199815" cy="200119"/>
        </a:xfrm>
        <a:prstGeom prst="ellipse">
          <a:avLst/>
        </a:prstGeom>
        <a:solidFill>
          <a:srgbClr val="9BBB59">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B46D02DE-DFD9-264A-9122-1B111364DA6D}">
      <dsp:nvSpPr>
        <dsp:cNvPr id="0" name=""/>
        <dsp:cNvSpPr/>
      </dsp:nvSpPr>
      <dsp:spPr>
        <a:xfrm>
          <a:off x="1030619" y="1877403"/>
          <a:ext cx="361289" cy="361370"/>
        </a:xfrm>
        <a:prstGeom prst="ellipse">
          <a:avLst/>
        </a:prstGeom>
        <a:solidFill>
          <a:srgbClr val="8064A2">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5C929E12-B5A9-524E-8637-7BDE97CEB999}">
      <dsp:nvSpPr>
        <dsp:cNvPr id="0" name=""/>
        <dsp:cNvSpPr/>
      </dsp:nvSpPr>
      <dsp:spPr>
        <a:xfrm>
          <a:off x="3326849" y="481491"/>
          <a:ext cx="1087893" cy="945780"/>
        </a:xfrm>
        <a:prstGeom prst="ellipse">
          <a:avLst/>
        </a:prstGeom>
        <a:solidFill>
          <a:srgbClr val="4BACC6">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sp3d extrusionH="28000" prstMaterial="matte"/>
        </a:bodyPr>
        <a:lstStyle/>
        <a:p>
          <a:pPr lvl="0" algn="ctr" defTabSz="444500">
            <a:lnSpc>
              <a:spcPct val="90000"/>
            </a:lnSpc>
            <a:spcBef>
              <a:spcPct val="0"/>
            </a:spcBef>
            <a:spcAft>
              <a:spcPct val="35000"/>
            </a:spcAft>
          </a:pPr>
          <a:r>
            <a:rPr lang="en-US" sz="1000" kern="1200">
              <a:solidFill>
                <a:sysClr val="window" lastClr="FFFFFF"/>
              </a:solidFill>
              <a:latin typeface="Cambria"/>
              <a:ea typeface="+mn-ea"/>
              <a:cs typeface="+mn-cs"/>
            </a:rPr>
            <a:t>Interferência do FMI</a:t>
          </a:r>
        </a:p>
      </dsp:txBody>
      <dsp:txXfrm>
        <a:off x="3486167" y="619997"/>
        <a:ext cx="769257" cy="668768"/>
      </dsp:txXfrm>
    </dsp:sp>
    <dsp:sp modelId="{CBAE351A-2575-EB4E-BDFE-AC8C89AB19F6}">
      <dsp:nvSpPr>
        <dsp:cNvPr id="0" name=""/>
        <dsp:cNvSpPr/>
      </dsp:nvSpPr>
      <dsp:spPr>
        <a:xfrm>
          <a:off x="3179185" y="1093308"/>
          <a:ext cx="199815" cy="200119"/>
        </a:xfrm>
        <a:prstGeom prst="ellipse">
          <a:avLst/>
        </a:prstGeom>
        <a:solidFill>
          <a:srgbClr val="F79646">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E87B16E0-7609-B741-ADEC-7ED3166C467B}">
      <dsp:nvSpPr>
        <dsp:cNvPr id="0" name=""/>
        <dsp:cNvSpPr/>
      </dsp:nvSpPr>
      <dsp:spPr>
        <a:xfrm>
          <a:off x="893108" y="2307515"/>
          <a:ext cx="144884" cy="144869"/>
        </a:xfrm>
        <a:prstGeom prst="ellipse">
          <a:avLst/>
        </a:prstGeom>
        <a:solidFill>
          <a:srgbClr val="C0504D">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A27AE5E0-C77F-1548-B6AC-19A721F18551}">
      <dsp:nvSpPr>
        <dsp:cNvPr id="0" name=""/>
        <dsp:cNvSpPr/>
      </dsp:nvSpPr>
      <dsp:spPr>
        <a:xfrm>
          <a:off x="2336791" y="2101292"/>
          <a:ext cx="144884" cy="144869"/>
        </a:xfrm>
        <a:prstGeom prst="ellipse">
          <a:avLst/>
        </a:prstGeom>
        <a:solidFill>
          <a:srgbClr val="9BBB59">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2C4EA2EF-7032-994A-8CDA-D08E93AE0AB3}">
      <dsp:nvSpPr>
        <dsp:cNvPr id="0" name=""/>
        <dsp:cNvSpPr/>
      </dsp:nvSpPr>
      <dsp:spPr>
        <a:xfrm>
          <a:off x="3528239" y="1774825"/>
          <a:ext cx="1372300" cy="884534"/>
        </a:xfrm>
        <a:prstGeom prst="ellipse">
          <a:avLst/>
        </a:prstGeom>
        <a:solidFill>
          <a:srgbClr val="8064A2">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sp3d extrusionH="28000" prstMaterial="matte"/>
        </a:bodyPr>
        <a:lstStyle/>
        <a:p>
          <a:pPr lvl="0" algn="ctr" defTabSz="444500">
            <a:lnSpc>
              <a:spcPct val="90000"/>
            </a:lnSpc>
            <a:spcBef>
              <a:spcPct val="0"/>
            </a:spcBef>
            <a:spcAft>
              <a:spcPct val="35000"/>
            </a:spcAft>
          </a:pPr>
          <a:r>
            <a:rPr lang="en-US" sz="1000" kern="1200">
              <a:solidFill>
                <a:sysClr val="window" lastClr="FFFFFF"/>
              </a:solidFill>
              <a:latin typeface="Cambria"/>
              <a:ea typeface="+mn-ea"/>
              <a:cs typeface="+mn-cs"/>
            </a:rPr>
            <a:t>Privilégios Legais, Políticos, Financeiros e Econômicos</a:t>
          </a:r>
        </a:p>
      </dsp:txBody>
      <dsp:txXfrm>
        <a:off x="3729208" y="1904362"/>
        <a:ext cx="970362" cy="625460"/>
      </dsp:txXfrm>
    </dsp:sp>
    <dsp:sp modelId="{233E81BF-6756-1A46-9ADA-2C3EBEC9678C}">
      <dsp:nvSpPr>
        <dsp:cNvPr id="0" name=""/>
        <dsp:cNvSpPr/>
      </dsp:nvSpPr>
      <dsp:spPr>
        <a:xfrm>
          <a:off x="3642962" y="1826329"/>
          <a:ext cx="144884" cy="144869"/>
        </a:xfrm>
        <a:prstGeom prst="ellipse">
          <a:avLst/>
        </a:prstGeom>
        <a:solidFill>
          <a:srgbClr val="4BACC6">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EAA19F38-080A-2445-9C24-BF5FCF5EAE4A}">
      <dsp:nvSpPr>
        <dsp:cNvPr id="0" name=""/>
        <dsp:cNvSpPr/>
      </dsp:nvSpPr>
      <dsp:spPr>
        <a:xfrm>
          <a:off x="1576657" y="2364795"/>
          <a:ext cx="1080820" cy="955419"/>
        </a:xfrm>
        <a:prstGeom prst="ellipse">
          <a:avLst/>
        </a:prstGeom>
        <a:solidFill>
          <a:srgbClr val="F79646">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sp3d extrusionH="28000" prstMaterial="matte"/>
        </a:bodyPr>
        <a:lstStyle/>
        <a:p>
          <a:pPr lvl="0" algn="ctr" defTabSz="444500">
            <a:lnSpc>
              <a:spcPct val="90000"/>
            </a:lnSpc>
            <a:spcBef>
              <a:spcPct val="0"/>
            </a:spcBef>
            <a:spcAft>
              <a:spcPct val="35000"/>
            </a:spcAft>
          </a:pPr>
          <a:r>
            <a:rPr lang="en-US" sz="1000" kern="1200">
              <a:solidFill>
                <a:sysClr val="window" lastClr="FFFFFF"/>
              </a:solidFill>
              <a:latin typeface="Cambria"/>
              <a:ea typeface="+mn-ea"/>
              <a:cs typeface="+mn-cs"/>
            </a:rPr>
            <a:t>Influência do Poder Financeiro </a:t>
          </a:r>
        </a:p>
      </dsp:txBody>
      <dsp:txXfrm>
        <a:off x="1734939" y="2504713"/>
        <a:ext cx="764256" cy="675583"/>
      </dsp:txXfrm>
    </dsp:sp>
    <dsp:sp modelId="{3B2A56C1-B96B-2340-9B03-CA89F8A21E79}">
      <dsp:nvSpPr>
        <dsp:cNvPr id="0" name=""/>
        <dsp:cNvSpPr/>
      </dsp:nvSpPr>
      <dsp:spPr>
        <a:xfrm>
          <a:off x="2404256" y="2452384"/>
          <a:ext cx="144884" cy="144869"/>
        </a:xfrm>
        <a:prstGeom prst="ellipse">
          <a:avLst/>
        </a:prstGeom>
        <a:solidFill>
          <a:srgbClr val="C0504D">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C1B0984E-E3E0-C943-AF18-A37F5C5D8942}">
      <dsp:nvSpPr>
        <dsp:cNvPr id="0" name=""/>
        <dsp:cNvSpPr/>
      </dsp:nvSpPr>
      <dsp:spPr>
        <a:xfrm>
          <a:off x="2252141" y="-108028"/>
          <a:ext cx="1123398" cy="938238"/>
        </a:xfrm>
        <a:prstGeom prst="ellipse">
          <a:avLst/>
        </a:prstGeom>
        <a:solidFill>
          <a:srgbClr val="9BBB59">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sp3d extrusionH="28000" prstMaterial="matte"/>
        </a:bodyPr>
        <a:lstStyle/>
        <a:p>
          <a:pPr lvl="0" algn="ctr" defTabSz="444500">
            <a:lnSpc>
              <a:spcPct val="90000"/>
            </a:lnSpc>
            <a:spcBef>
              <a:spcPct val="0"/>
            </a:spcBef>
            <a:spcAft>
              <a:spcPct val="35000"/>
            </a:spcAft>
          </a:pPr>
          <a:r>
            <a:rPr lang="en-US" sz="1000" kern="1200">
              <a:solidFill>
                <a:sysClr val="window" lastClr="FFFFFF"/>
              </a:solidFill>
              <a:latin typeface="Cambria"/>
              <a:ea typeface="+mn-ea"/>
              <a:cs typeface="+mn-cs"/>
            </a:rPr>
            <a:t>Salvamento Bancário</a:t>
          </a:r>
        </a:p>
      </dsp:txBody>
      <dsp:txXfrm>
        <a:off x="2416659" y="29374"/>
        <a:ext cx="794362" cy="663434"/>
      </dsp:txXfrm>
    </dsp:sp>
    <dsp:sp modelId="{6F43751C-A657-5641-8282-9805A3E00C8B}">
      <dsp:nvSpPr>
        <dsp:cNvPr id="0" name=""/>
        <dsp:cNvSpPr/>
      </dsp:nvSpPr>
      <dsp:spPr>
        <a:xfrm>
          <a:off x="1547484" y="787829"/>
          <a:ext cx="144884" cy="144869"/>
        </a:xfrm>
        <a:prstGeom prst="ellipse">
          <a:avLst/>
        </a:prstGeom>
        <a:solidFill>
          <a:srgbClr val="8064A2">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 modelId="{86BA5D87-5D53-8E4A-A093-EA2F4CD7FEE5}">
      <dsp:nvSpPr>
        <dsp:cNvPr id="0" name=""/>
        <dsp:cNvSpPr/>
      </dsp:nvSpPr>
      <dsp:spPr>
        <a:xfrm>
          <a:off x="3234484" y="175587"/>
          <a:ext cx="144884" cy="144869"/>
        </a:xfrm>
        <a:prstGeom prst="ellipse">
          <a:avLst/>
        </a:prstGeom>
        <a:solidFill>
          <a:srgbClr val="4BACC6">
            <a:hueOff val="0"/>
            <a:satOff val="0"/>
            <a:lumOff val="0"/>
            <a:alphaOff val="0"/>
          </a:srgb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00A5A1-6861-E448-A159-F46FE2A58044}">
      <dsp:nvSpPr>
        <dsp:cNvPr id="0" name=""/>
        <dsp:cNvSpPr/>
      </dsp:nvSpPr>
      <dsp:spPr>
        <a:xfrm flipH="1">
          <a:off x="2885836" y="3075178"/>
          <a:ext cx="4343127" cy="3468644"/>
        </a:xfrm>
        <a:prstGeom prst="gear9">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rPr>
            <a:t> JUROS ELEVADÍSSIMOS</a:t>
          </a:r>
        </a:p>
        <a:p>
          <a:pPr lvl="0" algn="ctr" defTabSz="800100">
            <a:lnSpc>
              <a:spcPct val="90000"/>
            </a:lnSpc>
            <a:spcBef>
              <a:spcPct val="0"/>
            </a:spcBef>
            <a:spcAft>
              <a:spcPct val="35000"/>
            </a:spcAft>
          </a:pPr>
          <a:r>
            <a:rPr lang="en-US" sz="1800" b="1" kern="1200" dirty="0" smtClean="0">
              <a:solidFill>
                <a:schemeClr val="tx1"/>
              </a:solidFill>
            </a:rPr>
            <a:t>MECANISMOS FINANCEIROS GERAM DÍVIDA PÚBLICA</a:t>
          </a:r>
        </a:p>
        <a:p>
          <a:pPr lvl="0" algn="ctr" defTabSz="800100">
            <a:lnSpc>
              <a:spcPct val="90000"/>
            </a:lnSpc>
            <a:spcBef>
              <a:spcPct val="0"/>
            </a:spcBef>
            <a:spcAft>
              <a:spcPct val="35000"/>
            </a:spcAft>
          </a:pPr>
          <a:r>
            <a:rPr lang="en-US" sz="1800" b="1" kern="1200" dirty="0" smtClean="0">
              <a:solidFill>
                <a:schemeClr val="tx1"/>
              </a:solidFill>
            </a:rPr>
            <a:t>RECORDE DE LUCRO DOS BANCOS</a:t>
          </a:r>
          <a:endParaRPr lang="en-US" sz="1800" b="1" kern="1200" dirty="0">
            <a:solidFill>
              <a:schemeClr val="tx1"/>
            </a:solidFill>
          </a:endParaRPr>
        </a:p>
      </dsp:txBody>
      <dsp:txXfrm>
        <a:off x="3693640" y="3887691"/>
        <a:ext cx="2727519" cy="1782955"/>
      </dsp:txXfrm>
    </dsp:sp>
    <dsp:sp modelId="{C1458025-893A-654F-BD32-C6A35675463E}">
      <dsp:nvSpPr>
        <dsp:cNvPr id="0" name=""/>
        <dsp:cNvSpPr/>
      </dsp:nvSpPr>
      <dsp:spPr>
        <a:xfrm>
          <a:off x="0" y="2500469"/>
          <a:ext cx="3799938" cy="3620210"/>
        </a:xfrm>
        <a:prstGeom prst="gear6">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smtClean="0"/>
            <a:t>CORRUPÇÃO DOMINANTE</a:t>
          </a:r>
          <a:endParaRPr lang="en-US" sz="2000" b="1" kern="1200"/>
        </a:p>
      </dsp:txBody>
      <dsp:txXfrm>
        <a:off x="937524" y="3417376"/>
        <a:ext cx="1924890" cy="1786396"/>
      </dsp:txXfrm>
    </dsp:sp>
    <dsp:sp modelId="{D47C6245-71AF-2C4D-89C3-3DDBECE50A4E}">
      <dsp:nvSpPr>
        <dsp:cNvPr id="0" name=""/>
        <dsp:cNvSpPr/>
      </dsp:nvSpPr>
      <dsp:spPr>
        <a:xfrm rot="20700000">
          <a:off x="2134429" y="-6809"/>
          <a:ext cx="3703703" cy="3695560"/>
        </a:xfrm>
        <a:prstGeom prst="gear6">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b="1" kern="1200" dirty="0" smtClean="0"/>
            <a:t>PACOTE DE MEDIDAS QUE FAVORECEM BANCOS E SACRIFICAM A SOCIEDADE E A NAÇÃO</a:t>
          </a:r>
          <a:endParaRPr lang="en-US" sz="2000" b="1" kern="1200" dirty="0"/>
        </a:p>
      </dsp:txBody>
      <dsp:txXfrm rot="-20700000">
        <a:off x="2947243" y="803252"/>
        <a:ext cx="2078076" cy="2075436"/>
      </dsp:txXfrm>
    </dsp:sp>
    <dsp:sp modelId="{BBE70C23-E896-9B47-B97A-B4B0EE0E4E88}">
      <dsp:nvSpPr>
        <dsp:cNvPr id="0" name=""/>
        <dsp:cNvSpPr/>
      </dsp:nvSpPr>
      <dsp:spPr>
        <a:xfrm>
          <a:off x="3137050" y="2605903"/>
          <a:ext cx="4308958" cy="4308958"/>
        </a:xfrm>
        <a:prstGeom prst="circularArrow">
          <a:avLst>
            <a:gd name="adj1" fmla="val 4687"/>
            <a:gd name="adj2" fmla="val 299029"/>
            <a:gd name="adj3" fmla="val 2548734"/>
            <a:gd name="adj4" fmla="val 15792820"/>
            <a:gd name="adj5" fmla="val 5469"/>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867BC58-ACC5-7143-81E7-6F3EBB97BCF2}">
      <dsp:nvSpPr>
        <dsp:cNvPr id="0" name=""/>
        <dsp:cNvSpPr/>
      </dsp:nvSpPr>
      <dsp:spPr>
        <a:xfrm>
          <a:off x="739881" y="1233678"/>
          <a:ext cx="3130727" cy="3130727"/>
        </a:xfrm>
        <a:prstGeom prst="leftCircularArrow">
          <a:avLst>
            <a:gd name="adj1" fmla="val 6452"/>
            <a:gd name="adj2" fmla="val 429999"/>
            <a:gd name="adj3" fmla="val 10489124"/>
            <a:gd name="adj4" fmla="val 14837806"/>
            <a:gd name="adj5" fmla="val 7527"/>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5CC3FDD-7757-B342-A37C-DC1A398CFA12}">
      <dsp:nvSpPr>
        <dsp:cNvPr id="0" name=""/>
        <dsp:cNvSpPr/>
      </dsp:nvSpPr>
      <dsp:spPr>
        <a:xfrm>
          <a:off x="1683954" y="207213"/>
          <a:ext cx="3375555" cy="3375555"/>
        </a:xfrm>
        <a:prstGeom prst="circularArrow">
          <a:avLst>
            <a:gd name="adj1" fmla="val 5984"/>
            <a:gd name="adj2" fmla="val 394124"/>
            <a:gd name="adj3" fmla="val 13313824"/>
            <a:gd name="adj4" fmla="val 10508221"/>
            <a:gd name="adj5" fmla="val 6981"/>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drawing1.xml><?xml version="1.0" encoding="utf-8"?>
<c:userShapes xmlns:c="http://schemas.openxmlformats.org/drawingml/2006/chart">
  <cdr:relSizeAnchor xmlns:cdr="http://schemas.openxmlformats.org/drawingml/2006/chartDrawing">
    <cdr:from>
      <cdr:x>0.21368</cdr:x>
      <cdr:y>0.20732</cdr:y>
    </cdr:from>
    <cdr:to>
      <cdr:x>0.55556</cdr:x>
      <cdr:y>0.59825</cdr:y>
    </cdr:to>
    <cdr:sp macro="" textlink="">
      <cdr:nvSpPr>
        <cdr:cNvPr id="2" name="CaixaDeTexto 5"/>
        <cdr:cNvSpPr txBox="1">
          <a:spLocks xmlns:a="http://schemas.openxmlformats.org/drawingml/2006/main" noChangeArrowheads="1"/>
        </cdr:cNvSpPr>
      </cdr:nvSpPr>
      <cdr:spPr bwMode="auto">
        <a:xfrm xmlns:a="http://schemas.openxmlformats.org/drawingml/2006/main">
          <a:off x="1800200" y="1224136"/>
          <a:ext cx="2880320" cy="2308324"/>
        </a:xfrm>
        <a:prstGeom xmlns:a="http://schemas.openxmlformats.org/drawingml/2006/main" prst="rect">
          <a:avLst/>
        </a:prstGeom>
        <a:solidFill xmlns:a="http://schemas.openxmlformats.org/drawingml/2006/main">
          <a:srgbClr val="FFFFFF"/>
        </a:solidFill>
        <a:ln xmlns:a="http://schemas.openxmlformats.org/drawingml/2006/main" w="9525">
          <a:solidFill>
            <a:srgbClr val="CC0000"/>
          </a:solidFill>
          <a:miter lim="800000"/>
          <a:headEnd/>
          <a:tailEnd/>
        </a:ln>
      </cdr:spPr>
      <cdr:txBody>
        <a:bodyPr xmlns:a="http://schemas.openxmlformats.org/drawingml/2006/main" wrap="square">
          <a:spAutoFit/>
        </a:bodyPr>
        <a:lstStyle xmlns:a="http://schemas.openxmlformats.org/drawingml/2006/main">
          <a:defPPr>
            <a:defRPr lang="en-US"/>
          </a:defPPr>
          <a:lvl1pPr algn="l" rtl="0" fontAlgn="base">
            <a:spcBef>
              <a:spcPct val="0"/>
            </a:spcBef>
            <a:spcAft>
              <a:spcPct val="0"/>
            </a:spcAft>
            <a:defRPr sz="2400" b="1" kern="1200">
              <a:solidFill>
                <a:srgbClr val="FF0000"/>
              </a:solidFill>
              <a:latin typeface="Times New Roman" pitchFamily="18" charset="0"/>
              <a:ea typeface="MS PGothic" pitchFamily="34" charset="-128"/>
              <a:cs typeface="+mn-cs"/>
            </a:defRPr>
          </a:lvl1pPr>
          <a:lvl2pPr marL="457200" algn="l" rtl="0" fontAlgn="base">
            <a:spcBef>
              <a:spcPct val="0"/>
            </a:spcBef>
            <a:spcAft>
              <a:spcPct val="0"/>
            </a:spcAft>
            <a:defRPr sz="2400" b="1" kern="1200">
              <a:solidFill>
                <a:srgbClr val="FF0000"/>
              </a:solidFill>
              <a:latin typeface="Times New Roman" pitchFamily="18" charset="0"/>
              <a:ea typeface="MS PGothic" pitchFamily="34" charset="-128"/>
              <a:cs typeface="+mn-cs"/>
            </a:defRPr>
          </a:lvl2pPr>
          <a:lvl3pPr marL="914400" algn="l" rtl="0" fontAlgn="base">
            <a:spcBef>
              <a:spcPct val="0"/>
            </a:spcBef>
            <a:spcAft>
              <a:spcPct val="0"/>
            </a:spcAft>
            <a:defRPr sz="2400" b="1" kern="1200">
              <a:solidFill>
                <a:srgbClr val="FF0000"/>
              </a:solidFill>
              <a:latin typeface="Times New Roman" pitchFamily="18" charset="0"/>
              <a:ea typeface="MS PGothic" pitchFamily="34" charset="-128"/>
              <a:cs typeface="+mn-cs"/>
            </a:defRPr>
          </a:lvl3pPr>
          <a:lvl4pPr marL="1371600" algn="l" rtl="0" fontAlgn="base">
            <a:spcBef>
              <a:spcPct val="0"/>
            </a:spcBef>
            <a:spcAft>
              <a:spcPct val="0"/>
            </a:spcAft>
            <a:defRPr sz="2400" b="1" kern="1200">
              <a:solidFill>
                <a:srgbClr val="FF0000"/>
              </a:solidFill>
              <a:latin typeface="Times New Roman" pitchFamily="18" charset="0"/>
              <a:ea typeface="MS PGothic" pitchFamily="34" charset="-128"/>
              <a:cs typeface="+mn-cs"/>
            </a:defRPr>
          </a:lvl4pPr>
          <a:lvl5pPr marL="1828800" algn="l" rtl="0" fontAlgn="base">
            <a:spcBef>
              <a:spcPct val="0"/>
            </a:spcBef>
            <a:spcAft>
              <a:spcPct val="0"/>
            </a:spcAft>
            <a:defRPr sz="2400" b="1" kern="1200">
              <a:solidFill>
                <a:srgbClr val="FF0000"/>
              </a:solidFill>
              <a:latin typeface="Times New Roman" pitchFamily="18" charset="0"/>
              <a:ea typeface="MS PGothic" pitchFamily="34" charset="-128"/>
              <a:cs typeface="+mn-cs"/>
            </a:defRPr>
          </a:lvl5pPr>
          <a:lvl6pPr marL="2286000" algn="l" defTabSz="914400" rtl="0" eaLnBrk="1" latinLnBrk="0" hangingPunct="1">
            <a:defRPr sz="2400" b="1" kern="1200">
              <a:solidFill>
                <a:srgbClr val="FF0000"/>
              </a:solidFill>
              <a:latin typeface="Times New Roman" pitchFamily="18" charset="0"/>
              <a:ea typeface="MS PGothic" pitchFamily="34" charset="-128"/>
              <a:cs typeface="+mn-cs"/>
            </a:defRPr>
          </a:lvl6pPr>
          <a:lvl7pPr marL="2743200" algn="l" defTabSz="914400" rtl="0" eaLnBrk="1" latinLnBrk="0" hangingPunct="1">
            <a:defRPr sz="2400" b="1" kern="1200">
              <a:solidFill>
                <a:srgbClr val="FF0000"/>
              </a:solidFill>
              <a:latin typeface="Times New Roman" pitchFamily="18" charset="0"/>
              <a:ea typeface="MS PGothic" pitchFamily="34" charset="-128"/>
              <a:cs typeface="+mn-cs"/>
            </a:defRPr>
          </a:lvl7pPr>
          <a:lvl8pPr marL="3200400" algn="l" defTabSz="914400" rtl="0" eaLnBrk="1" latinLnBrk="0" hangingPunct="1">
            <a:defRPr sz="2400" b="1" kern="1200">
              <a:solidFill>
                <a:srgbClr val="FF0000"/>
              </a:solidFill>
              <a:latin typeface="Times New Roman" pitchFamily="18" charset="0"/>
              <a:ea typeface="MS PGothic" pitchFamily="34" charset="-128"/>
              <a:cs typeface="+mn-cs"/>
            </a:defRPr>
          </a:lvl8pPr>
          <a:lvl9pPr marL="3657600" algn="l" defTabSz="914400" rtl="0" eaLnBrk="1" latinLnBrk="0" hangingPunct="1">
            <a:defRPr sz="2400" b="1" kern="1200">
              <a:solidFill>
                <a:srgbClr val="FF0000"/>
              </a:solidFill>
              <a:latin typeface="Times New Roman" pitchFamily="18" charset="0"/>
              <a:ea typeface="MS PGothic" pitchFamily="34" charset="-128"/>
              <a:cs typeface="+mn-cs"/>
            </a:defRPr>
          </a:lvl9pPr>
        </a:lstStyle>
        <a:p xmlns:a="http://schemas.openxmlformats.org/drawingml/2006/main">
          <a:pPr algn="ctr">
            <a:spcBef>
              <a:spcPct val="50000"/>
            </a:spcBef>
          </a:pPr>
          <a:r>
            <a:rPr lang="pt-BR" sz="1600" dirty="0">
              <a:solidFill>
                <a:srgbClr val="C00000"/>
              </a:solidFill>
              <a:latin typeface="Arial" charset="0"/>
              <a:cs typeface="Arial" charset="0"/>
            </a:rPr>
            <a:t>Graves indícios de ilegalidade identificados pela CPI:</a:t>
          </a:r>
        </a:p>
        <a:p xmlns:a="http://schemas.openxmlformats.org/drawingml/2006/main">
          <a:pPr algn="ctr">
            <a:spcBef>
              <a:spcPct val="50000"/>
            </a:spcBef>
          </a:pPr>
          <a:r>
            <a:rPr lang="pt-BR" sz="1600" dirty="0">
              <a:solidFill>
                <a:srgbClr val="C00000"/>
              </a:solidFill>
              <a:latin typeface="Arial" charset="0"/>
              <a:cs typeface="Arial" charset="0"/>
            </a:rPr>
            <a:t>Juros sobre juros</a:t>
          </a:r>
        </a:p>
        <a:p xmlns:a="http://schemas.openxmlformats.org/drawingml/2006/main">
          <a:pPr algn="ctr">
            <a:spcBef>
              <a:spcPct val="50000"/>
            </a:spcBef>
          </a:pPr>
          <a:r>
            <a:rPr lang="pt-BR" sz="1600" dirty="0">
              <a:solidFill>
                <a:srgbClr val="C00000"/>
              </a:solidFill>
              <a:latin typeface="Arial" charset="0"/>
              <a:cs typeface="Arial" charset="0"/>
            </a:rPr>
            <a:t>Conflito de </a:t>
          </a:r>
          <a:r>
            <a:rPr lang="pt-BR" sz="1600" dirty="0" smtClean="0">
              <a:solidFill>
                <a:srgbClr val="C00000"/>
              </a:solidFill>
              <a:latin typeface="Arial" charset="0"/>
              <a:cs typeface="Arial" charset="0"/>
            </a:rPr>
            <a:t>interesses</a:t>
          </a:r>
        </a:p>
        <a:p xmlns:a="http://schemas.openxmlformats.org/drawingml/2006/main">
          <a:pPr algn="ctr">
            <a:spcBef>
              <a:spcPct val="50000"/>
            </a:spcBef>
          </a:pPr>
          <a:r>
            <a:rPr lang="pt-BR" sz="1600" dirty="0" smtClean="0">
              <a:solidFill>
                <a:srgbClr val="C00000"/>
              </a:solidFill>
              <a:latin typeface="Arial" charset="0"/>
              <a:cs typeface="Arial" charset="0"/>
            </a:rPr>
            <a:t>Mecanismos escandalosos</a:t>
          </a:r>
          <a:endParaRPr lang="pt-BR" sz="1600" dirty="0">
            <a:solidFill>
              <a:srgbClr val="C00000"/>
            </a:solidFill>
            <a:latin typeface="Arial" charset="0"/>
            <a:cs typeface="Arial" charset="0"/>
          </a:endParaRPr>
        </a:p>
        <a:p xmlns:a="http://schemas.openxmlformats.org/drawingml/2006/main">
          <a:pPr algn="ctr">
            <a:spcBef>
              <a:spcPct val="50000"/>
            </a:spcBef>
          </a:pPr>
          <a:r>
            <a:rPr lang="pt-BR" sz="1600" dirty="0">
              <a:solidFill>
                <a:srgbClr val="C00000"/>
              </a:solidFill>
              <a:latin typeface="Arial" charset="0"/>
              <a:cs typeface="Arial" charset="0"/>
            </a:rPr>
            <a:t>Falta de transparência</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0213" cy="485775"/>
          </a:xfrm>
          <a:prstGeom prst="rect">
            <a:avLst/>
          </a:prstGeom>
          <a:noFill/>
          <a:ln w="12700" cap="sq">
            <a:noFill/>
            <a:miter lim="800000"/>
            <a:headEnd type="none" w="sm" len="sm"/>
            <a:tailEnd type="none" w="sm" len="sm"/>
          </a:ln>
          <a:effectLst/>
        </p:spPr>
        <p:txBody>
          <a:bodyPr vert="horz" wrap="square" lIns="94348" tIns="47174" rIns="94348" bIns="47174" numCol="1" anchor="t" anchorCtr="0" compatLnSpc="1">
            <a:prstTxWarp prst="textNoShape">
              <a:avLst/>
            </a:prstTxWarp>
          </a:bodyPr>
          <a:lstStyle>
            <a:lvl1pPr algn="l" defTabSz="942975" eaLnBrk="0" hangingPunct="0">
              <a:spcBef>
                <a:spcPct val="0"/>
              </a:spcBef>
              <a:defRPr sz="1200" b="0">
                <a:solidFill>
                  <a:schemeClr val="tx1"/>
                </a:solidFill>
                <a:latin typeface="Times New Roman" pitchFamily="18" charset="0"/>
                <a:ea typeface="+mn-ea"/>
                <a:cs typeface="+mn-cs"/>
              </a:defRPr>
            </a:lvl1pPr>
          </a:lstStyle>
          <a:p>
            <a:pPr>
              <a:defRPr/>
            </a:pPr>
            <a:endParaRPr lang="pt-BR"/>
          </a:p>
        </p:txBody>
      </p:sp>
      <p:sp>
        <p:nvSpPr>
          <p:cNvPr id="66563" name="Rectangle 3"/>
          <p:cNvSpPr>
            <a:spLocks noGrp="1" noChangeArrowheads="1"/>
          </p:cNvSpPr>
          <p:nvPr>
            <p:ph type="dt" sz="quarter" idx="1"/>
          </p:nvPr>
        </p:nvSpPr>
        <p:spPr bwMode="auto">
          <a:xfrm>
            <a:off x="3887788" y="0"/>
            <a:ext cx="2970212" cy="485775"/>
          </a:xfrm>
          <a:prstGeom prst="rect">
            <a:avLst/>
          </a:prstGeom>
          <a:noFill/>
          <a:ln w="12700" cap="sq">
            <a:noFill/>
            <a:miter lim="800000"/>
            <a:headEnd type="none" w="sm" len="sm"/>
            <a:tailEnd type="none" w="sm" len="sm"/>
          </a:ln>
          <a:effectLst/>
        </p:spPr>
        <p:txBody>
          <a:bodyPr vert="horz" wrap="square" lIns="94348" tIns="47174" rIns="94348" bIns="47174" numCol="1" anchor="t" anchorCtr="0" compatLnSpc="1">
            <a:prstTxWarp prst="textNoShape">
              <a:avLst/>
            </a:prstTxWarp>
          </a:bodyPr>
          <a:lstStyle>
            <a:lvl1pPr algn="r" defTabSz="942975" eaLnBrk="0" hangingPunct="0">
              <a:spcBef>
                <a:spcPct val="0"/>
              </a:spcBef>
              <a:defRPr sz="1200" b="0">
                <a:solidFill>
                  <a:schemeClr val="tx1"/>
                </a:solidFill>
                <a:latin typeface="Times New Roman" pitchFamily="18" charset="0"/>
                <a:ea typeface="+mn-ea"/>
                <a:cs typeface="+mn-cs"/>
              </a:defRPr>
            </a:lvl1pPr>
          </a:lstStyle>
          <a:p>
            <a:pPr>
              <a:defRPr/>
            </a:pPr>
            <a:endParaRPr lang="pt-BR"/>
          </a:p>
        </p:txBody>
      </p:sp>
      <p:sp>
        <p:nvSpPr>
          <p:cNvPr id="66564" name="Rectangle 4"/>
          <p:cNvSpPr>
            <a:spLocks noGrp="1" noChangeArrowheads="1"/>
          </p:cNvSpPr>
          <p:nvPr>
            <p:ph type="ftr" sz="quarter" idx="2"/>
          </p:nvPr>
        </p:nvSpPr>
        <p:spPr bwMode="auto">
          <a:xfrm>
            <a:off x="0" y="9224963"/>
            <a:ext cx="2970213" cy="485775"/>
          </a:xfrm>
          <a:prstGeom prst="rect">
            <a:avLst/>
          </a:prstGeom>
          <a:noFill/>
          <a:ln w="12700" cap="sq">
            <a:noFill/>
            <a:miter lim="800000"/>
            <a:headEnd type="none" w="sm" len="sm"/>
            <a:tailEnd type="none" w="sm" len="sm"/>
          </a:ln>
          <a:effectLst/>
        </p:spPr>
        <p:txBody>
          <a:bodyPr vert="horz" wrap="square" lIns="94348" tIns="47174" rIns="94348" bIns="47174" numCol="1" anchor="b" anchorCtr="0" compatLnSpc="1">
            <a:prstTxWarp prst="textNoShape">
              <a:avLst/>
            </a:prstTxWarp>
          </a:bodyPr>
          <a:lstStyle>
            <a:lvl1pPr algn="l" defTabSz="942975" eaLnBrk="0" hangingPunct="0">
              <a:spcBef>
                <a:spcPct val="0"/>
              </a:spcBef>
              <a:defRPr sz="1200" b="0">
                <a:solidFill>
                  <a:schemeClr val="tx1"/>
                </a:solidFill>
                <a:latin typeface="Times New Roman" pitchFamily="18" charset="0"/>
                <a:ea typeface="+mn-ea"/>
                <a:cs typeface="+mn-cs"/>
              </a:defRPr>
            </a:lvl1pPr>
          </a:lstStyle>
          <a:p>
            <a:pPr>
              <a:defRPr/>
            </a:pPr>
            <a:endParaRPr lang="pt-BR"/>
          </a:p>
        </p:txBody>
      </p:sp>
      <p:sp>
        <p:nvSpPr>
          <p:cNvPr id="66565" name="Rectangle 5"/>
          <p:cNvSpPr>
            <a:spLocks noGrp="1" noChangeArrowheads="1"/>
          </p:cNvSpPr>
          <p:nvPr>
            <p:ph type="sldNum" sz="quarter" idx="3"/>
          </p:nvPr>
        </p:nvSpPr>
        <p:spPr bwMode="auto">
          <a:xfrm>
            <a:off x="3887788" y="9224963"/>
            <a:ext cx="2970212" cy="485775"/>
          </a:xfrm>
          <a:prstGeom prst="rect">
            <a:avLst/>
          </a:prstGeom>
          <a:noFill/>
          <a:ln w="12700" cap="sq">
            <a:noFill/>
            <a:miter lim="800000"/>
            <a:headEnd type="none" w="sm" len="sm"/>
            <a:tailEnd type="none" w="sm" len="sm"/>
          </a:ln>
          <a:effectLst/>
        </p:spPr>
        <p:txBody>
          <a:bodyPr vert="horz" wrap="square" lIns="94348" tIns="47174" rIns="94348" bIns="47174" numCol="1" anchor="b" anchorCtr="0" compatLnSpc="1">
            <a:prstTxWarp prst="textNoShape">
              <a:avLst/>
            </a:prstTxWarp>
          </a:bodyPr>
          <a:lstStyle>
            <a:lvl1pPr algn="r" defTabSz="942975" eaLnBrk="0" hangingPunct="0">
              <a:defRPr sz="1200" b="0" smtClean="0">
                <a:solidFill>
                  <a:schemeClr val="tx1"/>
                </a:solidFill>
                <a:cs typeface="Arial" pitchFamily="34" charset="0"/>
              </a:defRPr>
            </a:lvl1pPr>
          </a:lstStyle>
          <a:p>
            <a:pPr>
              <a:defRPr/>
            </a:pPr>
            <a:fld id="{F024D98F-44DE-4652-8BDD-FC88CEFFDF44}" type="slidenum">
              <a:rPr lang="pt-BR"/>
              <a:pPr>
                <a:defRPr/>
              </a:pPr>
              <a:t>‹#›</a:t>
            </a:fld>
            <a:endParaRPr lang="pt-BR"/>
          </a:p>
        </p:txBody>
      </p:sp>
    </p:spTree>
    <p:extLst>
      <p:ext uri="{BB962C8B-B14F-4D97-AF65-F5344CB8AC3E}">
        <p14:creationId xmlns:p14="http://schemas.microsoft.com/office/powerpoint/2010/main" val="33094953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970213" cy="485775"/>
          </a:xfrm>
          <a:prstGeom prst="rect">
            <a:avLst/>
          </a:prstGeom>
          <a:noFill/>
          <a:ln w="12700" cap="sq">
            <a:noFill/>
            <a:miter lim="800000"/>
            <a:headEnd type="none" w="sm" len="sm"/>
            <a:tailEnd type="none" w="sm" len="sm"/>
          </a:ln>
          <a:effectLst/>
        </p:spPr>
        <p:txBody>
          <a:bodyPr vert="horz" wrap="square" lIns="94348" tIns="47174" rIns="94348" bIns="47174" numCol="1" anchor="t" anchorCtr="0" compatLnSpc="1">
            <a:prstTxWarp prst="textNoShape">
              <a:avLst/>
            </a:prstTxWarp>
          </a:bodyPr>
          <a:lstStyle>
            <a:lvl1pPr algn="l" defTabSz="942975" eaLnBrk="0" hangingPunct="0">
              <a:spcBef>
                <a:spcPct val="0"/>
              </a:spcBef>
              <a:defRPr sz="1200" b="0">
                <a:solidFill>
                  <a:schemeClr val="tx1"/>
                </a:solidFill>
                <a:latin typeface="Times New Roman" pitchFamily="18" charset="0"/>
                <a:ea typeface="+mn-ea"/>
                <a:cs typeface="+mn-cs"/>
              </a:defRPr>
            </a:lvl1pPr>
          </a:lstStyle>
          <a:p>
            <a:pPr>
              <a:defRPr/>
            </a:pPr>
            <a:endParaRPr lang="pt-BR"/>
          </a:p>
        </p:txBody>
      </p:sp>
      <p:sp>
        <p:nvSpPr>
          <p:cNvPr id="65539" name="Rectangle 3"/>
          <p:cNvSpPr>
            <a:spLocks noGrp="1" noChangeArrowheads="1"/>
          </p:cNvSpPr>
          <p:nvPr>
            <p:ph type="dt" idx="1"/>
          </p:nvPr>
        </p:nvSpPr>
        <p:spPr bwMode="auto">
          <a:xfrm>
            <a:off x="3887788" y="0"/>
            <a:ext cx="2970212" cy="485775"/>
          </a:xfrm>
          <a:prstGeom prst="rect">
            <a:avLst/>
          </a:prstGeom>
          <a:noFill/>
          <a:ln w="12700" cap="sq">
            <a:noFill/>
            <a:miter lim="800000"/>
            <a:headEnd type="none" w="sm" len="sm"/>
            <a:tailEnd type="none" w="sm" len="sm"/>
          </a:ln>
          <a:effectLst/>
        </p:spPr>
        <p:txBody>
          <a:bodyPr vert="horz" wrap="square" lIns="94348" tIns="47174" rIns="94348" bIns="47174" numCol="1" anchor="t" anchorCtr="0" compatLnSpc="1">
            <a:prstTxWarp prst="textNoShape">
              <a:avLst/>
            </a:prstTxWarp>
          </a:bodyPr>
          <a:lstStyle>
            <a:lvl1pPr algn="r" defTabSz="942975" eaLnBrk="0" hangingPunct="0">
              <a:spcBef>
                <a:spcPct val="0"/>
              </a:spcBef>
              <a:defRPr sz="1200" b="0">
                <a:solidFill>
                  <a:schemeClr val="tx1"/>
                </a:solidFill>
                <a:latin typeface="Times New Roman" pitchFamily="18" charset="0"/>
                <a:ea typeface="+mn-ea"/>
                <a:cs typeface="+mn-cs"/>
              </a:defRPr>
            </a:lvl1pPr>
          </a:lstStyle>
          <a:p>
            <a:pPr>
              <a:defRPr/>
            </a:pPr>
            <a:endParaRPr lang="pt-BR"/>
          </a:p>
        </p:txBody>
      </p:sp>
      <p:sp>
        <p:nvSpPr>
          <p:cNvPr id="34820" name="Rectangle 4"/>
          <p:cNvSpPr>
            <a:spLocks noGrp="1" noRot="1" noChangeAspect="1" noChangeArrowheads="1" noTextEdit="1"/>
          </p:cNvSpPr>
          <p:nvPr>
            <p:ph type="sldImg" idx="2"/>
          </p:nvPr>
        </p:nvSpPr>
        <p:spPr bwMode="auto">
          <a:xfrm>
            <a:off x="800100" y="728663"/>
            <a:ext cx="5257800" cy="3641725"/>
          </a:xfrm>
          <a:prstGeom prst="rect">
            <a:avLst/>
          </a:prstGeom>
          <a:noFill/>
          <a:ln w="9525">
            <a:solidFill>
              <a:srgbClr val="000000"/>
            </a:solidFill>
            <a:miter lim="800000"/>
            <a:headEnd/>
            <a:tailEnd/>
          </a:ln>
        </p:spPr>
      </p:sp>
      <p:sp>
        <p:nvSpPr>
          <p:cNvPr id="65541" name="Rectangle 5"/>
          <p:cNvSpPr>
            <a:spLocks noGrp="1" noChangeArrowheads="1"/>
          </p:cNvSpPr>
          <p:nvPr>
            <p:ph type="body" sz="quarter" idx="3"/>
          </p:nvPr>
        </p:nvSpPr>
        <p:spPr bwMode="auto">
          <a:xfrm>
            <a:off x="914400" y="4611688"/>
            <a:ext cx="5029200" cy="4370387"/>
          </a:xfrm>
          <a:prstGeom prst="rect">
            <a:avLst/>
          </a:prstGeom>
          <a:noFill/>
          <a:ln w="12700" cap="sq">
            <a:noFill/>
            <a:miter lim="800000"/>
            <a:headEnd type="none" w="sm" len="sm"/>
            <a:tailEnd type="none" w="sm" len="sm"/>
          </a:ln>
          <a:effectLst/>
        </p:spPr>
        <p:txBody>
          <a:bodyPr vert="horz" wrap="square" lIns="94348" tIns="47174" rIns="94348" bIns="47174"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65542" name="Rectangle 6"/>
          <p:cNvSpPr>
            <a:spLocks noGrp="1" noChangeArrowheads="1"/>
          </p:cNvSpPr>
          <p:nvPr>
            <p:ph type="ftr" sz="quarter" idx="4"/>
          </p:nvPr>
        </p:nvSpPr>
        <p:spPr bwMode="auto">
          <a:xfrm>
            <a:off x="0" y="9224963"/>
            <a:ext cx="2970213" cy="485775"/>
          </a:xfrm>
          <a:prstGeom prst="rect">
            <a:avLst/>
          </a:prstGeom>
          <a:noFill/>
          <a:ln w="12700" cap="sq">
            <a:noFill/>
            <a:miter lim="800000"/>
            <a:headEnd type="none" w="sm" len="sm"/>
            <a:tailEnd type="none" w="sm" len="sm"/>
          </a:ln>
          <a:effectLst/>
        </p:spPr>
        <p:txBody>
          <a:bodyPr vert="horz" wrap="square" lIns="94348" tIns="47174" rIns="94348" bIns="47174" numCol="1" anchor="b" anchorCtr="0" compatLnSpc="1">
            <a:prstTxWarp prst="textNoShape">
              <a:avLst/>
            </a:prstTxWarp>
          </a:bodyPr>
          <a:lstStyle>
            <a:lvl1pPr algn="l" defTabSz="942975" eaLnBrk="0" hangingPunct="0">
              <a:spcBef>
                <a:spcPct val="0"/>
              </a:spcBef>
              <a:defRPr sz="1200" b="0">
                <a:solidFill>
                  <a:schemeClr val="tx1"/>
                </a:solidFill>
                <a:latin typeface="Times New Roman" pitchFamily="18" charset="0"/>
                <a:ea typeface="+mn-ea"/>
                <a:cs typeface="+mn-cs"/>
              </a:defRPr>
            </a:lvl1pPr>
          </a:lstStyle>
          <a:p>
            <a:pPr>
              <a:defRPr/>
            </a:pPr>
            <a:endParaRPr lang="pt-BR"/>
          </a:p>
        </p:txBody>
      </p:sp>
      <p:sp>
        <p:nvSpPr>
          <p:cNvPr id="65543" name="Rectangle 7"/>
          <p:cNvSpPr>
            <a:spLocks noGrp="1" noChangeArrowheads="1"/>
          </p:cNvSpPr>
          <p:nvPr>
            <p:ph type="sldNum" sz="quarter" idx="5"/>
          </p:nvPr>
        </p:nvSpPr>
        <p:spPr bwMode="auto">
          <a:xfrm>
            <a:off x="3887788" y="9224963"/>
            <a:ext cx="2970212" cy="485775"/>
          </a:xfrm>
          <a:prstGeom prst="rect">
            <a:avLst/>
          </a:prstGeom>
          <a:noFill/>
          <a:ln w="12700" cap="sq">
            <a:noFill/>
            <a:miter lim="800000"/>
            <a:headEnd type="none" w="sm" len="sm"/>
            <a:tailEnd type="none" w="sm" len="sm"/>
          </a:ln>
          <a:effectLst/>
        </p:spPr>
        <p:txBody>
          <a:bodyPr vert="horz" wrap="square" lIns="94348" tIns="47174" rIns="94348" bIns="47174" numCol="1" anchor="b" anchorCtr="0" compatLnSpc="1">
            <a:prstTxWarp prst="textNoShape">
              <a:avLst/>
            </a:prstTxWarp>
          </a:bodyPr>
          <a:lstStyle>
            <a:lvl1pPr algn="r" defTabSz="942975" eaLnBrk="0" hangingPunct="0">
              <a:defRPr sz="1200" b="0" smtClean="0">
                <a:solidFill>
                  <a:schemeClr val="tx1"/>
                </a:solidFill>
                <a:cs typeface="Arial" pitchFamily="34" charset="0"/>
              </a:defRPr>
            </a:lvl1pPr>
          </a:lstStyle>
          <a:p>
            <a:pPr>
              <a:defRPr/>
            </a:pPr>
            <a:fld id="{782EE3F9-7737-4159-829A-3817412F95DB}" type="slidenum">
              <a:rPr lang="pt-BR"/>
              <a:pPr>
                <a:defRPr/>
              </a:pPr>
              <a:t>‹#›</a:t>
            </a:fld>
            <a:endParaRPr lang="pt-BR"/>
          </a:p>
        </p:txBody>
      </p:sp>
    </p:spTree>
    <p:extLst>
      <p:ext uri="{BB962C8B-B14F-4D97-AF65-F5344CB8AC3E}">
        <p14:creationId xmlns:p14="http://schemas.microsoft.com/office/powerpoint/2010/main" val="12736603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ço Reservado para Imagem de Slide 1"/>
          <p:cNvSpPr>
            <a:spLocks noGrp="1" noRot="1" noChangeAspect="1" noTextEdit="1"/>
          </p:cNvSpPr>
          <p:nvPr>
            <p:ph type="sldImg"/>
          </p:nvPr>
        </p:nvSpPr>
        <p:spPr>
          <a:ln/>
        </p:spPr>
      </p:sp>
      <p:sp>
        <p:nvSpPr>
          <p:cNvPr id="35843" name="Espaço Reservado para Número de Slide 3"/>
          <p:cNvSpPr>
            <a:spLocks noGrp="1"/>
          </p:cNvSpPr>
          <p:nvPr>
            <p:ph type="sldNum" sz="quarter" idx="5"/>
          </p:nvPr>
        </p:nvSpPr>
        <p:spPr>
          <a:noFill/>
          <a:ln w="9525"/>
        </p:spPr>
        <p:txBody>
          <a:bodyPr/>
          <a:lstStyle/>
          <a:p>
            <a:fld id="{22CC8550-034B-471F-B1C8-A2B3976FE141}" type="slidenum">
              <a:rPr lang="pt-BR">
                <a:cs typeface="Arial" charset="0"/>
              </a:rPr>
              <a:pPr/>
              <a:t>1</a:t>
            </a:fld>
            <a:endParaRPr lang="pt-BR">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ＭＳ Ｐゴシック" charset="0"/>
                <a:cs typeface="Arial" charset="0"/>
              </a:defRPr>
            </a:lvl1pPr>
            <a:lvl2pPr marL="742950" indent="-285750" eaLnBrk="0" hangingPunct="0">
              <a:defRPr sz="2400" b="1">
                <a:solidFill>
                  <a:srgbClr val="FF0000"/>
                </a:solidFill>
                <a:latin typeface="Times New Roman" charset="0"/>
                <a:ea typeface="Arial" charset="0"/>
                <a:cs typeface="Arial" charset="0"/>
              </a:defRPr>
            </a:lvl2pPr>
            <a:lvl3pPr marL="1143000" indent="-228600" eaLnBrk="0" hangingPunct="0">
              <a:defRPr sz="2400" b="1">
                <a:solidFill>
                  <a:srgbClr val="FF0000"/>
                </a:solidFill>
                <a:latin typeface="Times New Roman" charset="0"/>
                <a:ea typeface="Arial" charset="0"/>
                <a:cs typeface="Arial" charset="0"/>
              </a:defRPr>
            </a:lvl3pPr>
            <a:lvl4pPr marL="1600200" indent="-228600" eaLnBrk="0" hangingPunct="0">
              <a:defRPr sz="2400" b="1">
                <a:solidFill>
                  <a:srgbClr val="FF0000"/>
                </a:solidFill>
                <a:latin typeface="Times New Roman" charset="0"/>
                <a:ea typeface="Arial" charset="0"/>
                <a:cs typeface="Arial" charset="0"/>
              </a:defRPr>
            </a:lvl4pPr>
            <a:lvl5pPr marL="2057400" indent="-228600" eaLnBrk="0" hangingPunct="0">
              <a:defRPr sz="2400" b="1">
                <a:solidFill>
                  <a:srgbClr val="FF0000"/>
                </a:solidFill>
                <a:latin typeface="Times New Roman" charset="0"/>
                <a:ea typeface="Arial" charset="0"/>
                <a:cs typeface="Arial" charset="0"/>
              </a:defRPr>
            </a:lvl5pPr>
            <a:lvl6pPr marL="2514600" indent="-228600" eaLnBrk="0" fontAlgn="base" hangingPunct="0">
              <a:spcBef>
                <a:spcPct val="0"/>
              </a:spcBef>
              <a:spcAft>
                <a:spcPct val="0"/>
              </a:spcAft>
              <a:defRPr sz="2400" b="1">
                <a:solidFill>
                  <a:srgbClr val="FF0000"/>
                </a:solidFill>
                <a:latin typeface="Times New Roman" charset="0"/>
                <a:ea typeface="Arial" charset="0"/>
                <a:cs typeface="Arial" charset="0"/>
              </a:defRPr>
            </a:lvl6pPr>
            <a:lvl7pPr marL="2971800" indent="-228600" eaLnBrk="0" fontAlgn="base" hangingPunct="0">
              <a:spcBef>
                <a:spcPct val="0"/>
              </a:spcBef>
              <a:spcAft>
                <a:spcPct val="0"/>
              </a:spcAft>
              <a:defRPr sz="2400" b="1">
                <a:solidFill>
                  <a:srgbClr val="FF0000"/>
                </a:solidFill>
                <a:latin typeface="Times New Roman" charset="0"/>
                <a:ea typeface="Arial" charset="0"/>
                <a:cs typeface="Arial" charset="0"/>
              </a:defRPr>
            </a:lvl7pPr>
            <a:lvl8pPr marL="3429000" indent="-228600" eaLnBrk="0" fontAlgn="base" hangingPunct="0">
              <a:spcBef>
                <a:spcPct val="0"/>
              </a:spcBef>
              <a:spcAft>
                <a:spcPct val="0"/>
              </a:spcAft>
              <a:defRPr sz="2400" b="1">
                <a:solidFill>
                  <a:srgbClr val="FF0000"/>
                </a:solidFill>
                <a:latin typeface="Times New Roman" charset="0"/>
                <a:ea typeface="Arial" charset="0"/>
                <a:cs typeface="Arial" charset="0"/>
              </a:defRPr>
            </a:lvl8pPr>
            <a:lvl9pPr marL="3886200" indent="-228600" eaLnBrk="0" fontAlgn="base" hangingPunct="0">
              <a:spcBef>
                <a:spcPct val="0"/>
              </a:spcBef>
              <a:spcAft>
                <a:spcPct val="0"/>
              </a:spcAft>
              <a:defRPr sz="2400" b="1">
                <a:solidFill>
                  <a:srgbClr val="FF0000"/>
                </a:solidFill>
                <a:latin typeface="Times New Roman" charset="0"/>
                <a:ea typeface="Arial" charset="0"/>
                <a:cs typeface="Arial"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ＭＳ Ｐゴシック" charset="0"/>
                <a:cs typeface="Arial" charset="0"/>
              </a:defRPr>
            </a:lvl1pPr>
            <a:lvl2pPr marL="742950" indent="-285750" eaLnBrk="0" hangingPunct="0">
              <a:defRPr sz="2400" b="1">
                <a:solidFill>
                  <a:srgbClr val="FF0000"/>
                </a:solidFill>
                <a:latin typeface="Times New Roman" charset="0"/>
                <a:ea typeface="Arial" charset="0"/>
                <a:cs typeface="Arial" charset="0"/>
              </a:defRPr>
            </a:lvl2pPr>
            <a:lvl3pPr marL="1143000" indent="-228600" eaLnBrk="0" hangingPunct="0">
              <a:defRPr sz="2400" b="1">
                <a:solidFill>
                  <a:srgbClr val="FF0000"/>
                </a:solidFill>
                <a:latin typeface="Times New Roman" charset="0"/>
                <a:ea typeface="Arial" charset="0"/>
                <a:cs typeface="Arial" charset="0"/>
              </a:defRPr>
            </a:lvl3pPr>
            <a:lvl4pPr marL="1600200" indent="-228600" eaLnBrk="0" hangingPunct="0">
              <a:defRPr sz="2400" b="1">
                <a:solidFill>
                  <a:srgbClr val="FF0000"/>
                </a:solidFill>
                <a:latin typeface="Times New Roman" charset="0"/>
                <a:ea typeface="Arial" charset="0"/>
                <a:cs typeface="Arial" charset="0"/>
              </a:defRPr>
            </a:lvl4pPr>
            <a:lvl5pPr marL="2057400" indent="-228600" eaLnBrk="0" hangingPunct="0">
              <a:defRPr sz="2400" b="1">
                <a:solidFill>
                  <a:srgbClr val="FF0000"/>
                </a:solidFill>
                <a:latin typeface="Times New Roman" charset="0"/>
                <a:ea typeface="Arial" charset="0"/>
                <a:cs typeface="Arial" charset="0"/>
              </a:defRPr>
            </a:lvl5pPr>
            <a:lvl6pPr marL="2514600" indent="-228600" eaLnBrk="0" fontAlgn="base" hangingPunct="0">
              <a:spcBef>
                <a:spcPct val="0"/>
              </a:spcBef>
              <a:spcAft>
                <a:spcPct val="0"/>
              </a:spcAft>
              <a:defRPr sz="2400" b="1">
                <a:solidFill>
                  <a:srgbClr val="FF0000"/>
                </a:solidFill>
                <a:latin typeface="Times New Roman" charset="0"/>
                <a:ea typeface="Arial" charset="0"/>
                <a:cs typeface="Arial" charset="0"/>
              </a:defRPr>
            </a:lvl6pPr>
            <a:lvl7pPr marL="2971800" indent="-228600" eaLnBrk="0" fontAlgn="base" hangingPunct="0">
              <a:spcBef>
                <a:spcPct val="0"/>
              </a:spcBef>
              <a:spcAft>
                <a:spcPct val="0"/>
              </a:spcAft>
              <a:defRPr sz="2400" b="1">
                <a:solidFill>
                  <a:srgbClr val="FF0000"/>
                </a:solidFill>
                <a:latin typeface="Times New Roman" charset="0"/>
                <a:ea typeface="Arial" charset="0"/>
                <a:cs typeface="Arial" charset="0"/>
              </a:defRPr>
            </a:lvl7pPr>
            <a:lvl8pPr marL="3429000" indent="-228600" eaLnBrk="0" fontAlgn="base" hangingPunct="0">
              <a:spcBef>
                <a:spcPct val="0"/>
              </a:spcBef>
              <a:spcAft>
                <a:spcPct val="0"/>
              </a:spcAft>
              <a:defRPr sz="2400" b="1">
                <a:solidFill>
                  <a:srgbClr val="FF0000"/>
                </a:solidFill>
                <a:latin typeface="Times New Roman" charset="0"/>
                <a:ea typeface="Arial" charset="0"/>
                <a:cs typeface="Arial" charset="0"/>
              </a:defRPr>
            </a:lvl8pPr>
            <a:lvl9pPr marL="3886200" indent="-228600" eaLnBrk="0" fontAlgn="base" hangingPunct="0">
              <a:spcBef>
                <a:spcPct val="0"/>
              </a:spcBef>
              <a:spcAft>
                <a:spcPct val="0"/>
              </a:spcAft>
              <a:defRPr sz="2400" b="1">
                <a:solidFill>
                  <a:srgbClr val="FF0000"/>
                </a:solidFill>
                <a:latin typeface="Times New Roman" charset="0"/>
                <a:ea typeface="Arial" charset="0"/>
                <a:cs typeface="Arial"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extLst>
      <p:ext uri="{BB962C8B-B14F-4D97-AF65-F5344CB8AC3E}">
        <p14:creationId xmlns:p14="http://schemas.microsoft.com/office/powerpoint/2010/main" val="235121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ＭＳ Ｐゴシック" charset="0"/>
                <a:cs typeface="Arial" charset="0"/>
              </a:defRPr>
            </a:lvl1pPr>
            <a:lvl2pPr marL="742950" indent="-285750" eaLnBrk="0" hangingPunct="0">
              <a:defRPr sz="2400" b="1">
                <a:solidFill>
                  <a:srgbClr val="FF0000"/>
                </a:solidFill>
                <a:latin typeface="Times New Roman" charset="0"/>
                <a:ea typeface="Arial" charset="0"/>
                <a:cs typeface="Arial" charset="0"/>
              </a:defRPr>
            </a:lvl2pPr>
            <a:lvl3pPr marL="1143000" indent="-228600" eaLnBrk="0" hangingPunct="0">
              <a:defRPr sz="2400" b="1">
                <a:solidFill>
                  <a:srgbClr val="FF0000"/>
                </a:solidFill>
                <a:latin typeface="Times New Roman" charset="0"/>
                <a:ea typeface="Arial" charset="0"/>
                <a:cs typeface="Arial" charset="0"/>
              </a:defRPr>
            </a:lvl3pPr>
            <a:lvl4pPr marL="1600200" indent="-228600" eaLnBrk="0" hangingPunct="0">
              <a:defRPr sz="2400" b="1">
                <a:solidFill>
                  <a:srgbClr val="FF0000"/>
                </a:solidFill>
                <a:latin typeface="Times New Roman" charset="0"/>
                <a:ea typeface="Arial" charset="0"/>
                <a:cs typeface="Arial" charset="0"/>
              </a:defRPr>
            </a:lvl4pPr>
            <a:lvl5pPr marL="2057400" indent="-228600" eaLnBrk="0" hangingPunct="0">
              <a:defRPr sz="2400" b="1">
                <a:solidFill>
                  <a:srgbClr val="FF0000"/>
                </a:solidFill>
                <a:latin typeface="Times New Roman" charset="0"/>
                <a:ea typeface="Arial" charset="0"/>
                <a:cs typeface="Arial" charset="0"/>
              </a:defRPr>
            </a:lvl5pPr>
            <a:lvl6pPr marL="2514600" indent="-228600" eaLnBrk="0" fontAlgn="base" hangingPunct="0">
              <a:spcBef>
                <a:spcPct val="0"/>
              </a:spcBef>
              <a:spcAft>
                <a:spcPct val="0"/>
              </a:spcAft>
              <a:defRPr sz="2400" b="1">
                <a:solidFill>
                  <a:srgbClr val="FF0000"/>
                </a:solidFill>
                <a:latin typeface="Times New Roman" charset="0"/>
                <a:ea typeface="Arial" charset="0"/>
                <a:cs typeface="Arial" charset="0"/>
              </a:defRPr>
            </a:lvl6pPr>
            <a:lvl7pPr marL="2971800" indent="-228600" eaLnBrk="0" fontAlgn="base" hangingPunct="0">
              <a:spcBef>
                <a:spcPct val="0"/>
              </a:spcBef>
              <a:spcAft>
                <a:spcPct val="0"/>
              </a:spcAft>
              <a:defRPr sz="2400" b="1">
                <a:solidFill>
                  <a:srgbClr val="FF0000"/>
                </a:solidFill>
                <a:latin typeface="Times New Roman" charset="0"/>
                <a:ea typeface="Arial" charset="0"/>
                <a:cs typeface="Arial" charset="0"/>
              </a:defRPr>
            </a:lvl7pPr>
            <a:lvl8pPr marL="3429000" indent="-228600" eaLnBrk="0" fontAlgn="base" hangingPunct="0">
              <a:spcBef>
                <a:spcPct val="0"/>
              </a:spcBef>
              <a:spcAft>
                <a:spcPct val="0"/>
              </a:spcAft>
              <a:defRPr sz="2400" b="1">
                <a:solidFill>
                  <a:srgbClr val="FF0000"/>
                </a:solidFill>
                <a:latin typeface="Times New Roman" charset="0"/>
                <a:ea typeface="Arial" charset="0"/>
                <a:cs typeface="Arial" charset="0"/>
              </a:defRPr>
            </a:lvl8pPr>
            <a:lvl9pPr marL="3886200" indent="-228600" eaLnBrk="0" fontAlgn="base" hangingPunct="0">
              <a:spcBef>
                <a:spcPct val="0"/>
              </a:spcBef>
              <a:spcAft>
                <a:spcPct val="0"/>
              </a:spcAft>
              <a:defRPr sz="2400" b="1">
                <a:solidFill>
                  <a:srgbClr val="FF0000"/>
                </a:solidFill>
                <a:latin typeface="Times New Roman" charset="0"/>
                <a:ea typeface="Arial" charset="0"/>
                <a:cs typeface="Arial"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ＭＳ Ｐゴシック"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CaixaDeTexto 3"/>
          <p:cNvSpPr txBox="1">
            <a:spLocks noChangeArrowheads="1"/>
          </p:cNvSpPr>
          <p:nvPr/>
        </p:nvSpPr>
        <p:spPr bwMode="auto">
          <a:xfrm>
            <a:off x="642938" y="4711700"/>
            <a:ext cx="5786437"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ＭＳ Ｐゴシック" charset="0"/>
                <a:cs typeface="ＭＳ Ｐゴシック" charset="0"/>
              </a:defRPr>
            </a:lvl1pPr>
            <a:lvl2pPr marL="742950" indent="-285750" eaLnBrk="0" hangingPunct="0">
              <a:defRPr sz="2400" b="1">
                <a:solidFill>
                  <a:srgbClr val="FF0000"/>
                </a:solidFill>
                <a:latin typeface="Times New Roman" charset="0"/>
                <a:ea typeface="ＭＳ Ｐゴシック" charset="0"/>
              </a:defRPr>
            </a:lvl2pPr>
            <a:lvl3pPr marL="1143000" indent="-228600" eaLnBrk="0" hangingPunct="0">
              <a:defRPr sz="2400" b="1">
                <a:solidFill>
                  <a:srgbClr val="FF0000"/>
                </a:solidFill>
                <a:latin typeface="Times New Roman" charset="0"/>
                <a:ea typeface="ＭＳ Ｐゴシック" charset="0"/>
              </a:defRPr>
            </a:lvl3pPr>
            <a:lvl4pPr marL="1600200" indent="-228600" eaLnBrk="0" hangingPunct="0">
              <a:defRPr sz="2400" b="1">
                <a:solidFill>
                  <a:srgbClr val="FF0000"/>
                </a:solidFill>
                <a:latin typeface="Times New Roman" charset="0"/>
                <a:ea typeface="ＭＳ Ｐゴシック" charset="0"/>
              </a:defRPr>
            </a:lvl4pPr>
            <a:lvl5pPr marL="2057400" indent="-228600" eaLnBrk="0" hangingPunct="0">
              <a:defRPr sz="2400" b="1">
                <a:solidFill>
                  <a:srgbClr val="FF0000"/>
                </a:solidFill>
                <a:latin typeface="Times New Roman" charset="0"/>
                <a:ea typeface="ＭＳ Ｐゴシック" charset="0"/>
              </a:defRPr>
            </a:lvl5pPr>
            <a:lvl6pPr marL="2514600" indent="-228600" eaLnBrk="0" fontAlgn="base" hangingPunct="0">
              <a:spcBef>
                <a:spcPct val="0"/>
              </a:spcBef>
              <a:spcAft>
                <a:spcPct val="0"/>
              </a:spcAft>
              <a:defRPr sz="2400" b="1">
                <a:solidFill>
                  <a:srgbClr val="FF0000"/>
                </a:solidFill>
                <a:latin typeface="Times New Roman" charset="0"/>
                <a:ea typeface="ＭＳ Ｐゴシック" charset="0"/>
              </a:defRPr>
            </a:lvl6pPr>
            <a:lvl7pPr marL="2971800" indent="-228600" eaLnBrk="0" fontAlgn="base" hangingPunct="0">
              <a:spcBef>
                <a:spcPct val="0"/>
              </a:spcBef>
              <a:spcAft>
                <a:spcPct val="0"/>
              </a:spcAft>
              <a:defRPr sz="2400" b="1">
                <a:solidFill>
                  <a:srgbClr val="FF0000"/>
                </a:solidFill>
                <a:latin typeface="Times New Roman" charset="0"/>
                <a:ea typeface="ＭＳ Ｐゴシック" charset="0"/>
              </a:defRPr>
            </a:lvl7pPr>
            <a:lvl8pPr marL="3429000" indent="-228600" eaLnBrk="0" fontAlgn="base" hangingPunct="0">
              <a:spcBef>
                <a:spcPct val="0"/>
              </a:spcBef>
              <a:spcAft>
                <a:spcPct val="0"/>
              </a:spcAft>
              <a:defRPr sz="2400" b="1">
                <a:solidFill>
                  <a:srgbClr val="FF0000"/>
                </a:solidFill>
                <a:latin typeface="Times New Roman" charset="0"/>
                <a:ea typeface="ＭＳ Ｐゴシック" charset="0"/>
              </a:defRPr>
            </a:lvl8pPr>
            <a:lvl9pPr marL="3886200" indent="-228600" eaLnBrk="0" fontAlgn="base" hangingPunct="0">
              <a:spcBef>
                <a:spcPct val="0"/>
              </a:spcBef>
              <a:spcAft>
                <a:spcPct val="0"/>
              </a:spcAft>
              <a:defRPr sz="2400" b="1">
                <a:solidFill>
                  <a:srgbClr val="FF0000"/>
                </a:solidFill>
                <a:latin typeface="Times New Roman" charset="0"/>
                <a:ea typeface="ＭＳ Ｐゴシック" charset="0"/>
              </a:defRPr>
            </a:lvl9pPr>
          </a:lstStyle>
          <a:p>
            <a:pPr eaLnBrk="1" hangingPunct="1"/>
            <a:r>
              <a:rPr lang="pt-BR" sz="1200">
                <a:solidFill>
                  <a:schemeClr val="tx1"/>
                </a:solidFill>
              </a:rPr>
              <a:t>Recursos desvinculados de áreas sociais em outra cor, pois podem ser tributários. </a:t>
            </a:r>
          </a:p>
          <a:p>
            <a:pPr eaLnBrk="1" hangingPunct="1"/>
            <a:r>
              <a:rPr lang="pt-BR" sz="1200">
                <a:solidFill>
                  <a:schemeClr val="tx1"/>
                </a:solidFill>
              </a:rPr>
              <a:t>Com a desvinculação permitida pelas MP 435 e 450 foram destinados diretamente para pagar dívida. </a:t>
            </a:r>
          </a:p>
          <a:p>
            <a:pPr eaLnBrk="1" hangingPunct="1"/>
            <a:r>
              <a:rPr lang="pt-BR" sz="1200">
                <a:solidFill>
                  <a:schemeClr val="tx1"/>
                </a:solidFill>
              </a:rPr>
              <a:t>DE QUE ADIANTA REDUZIR O SUPERÁVIT PRIMÁRIO EM R$ 23 BILHÕES SE JÁ FORAM DESVINCULADOS EM 2008 R$ 50 BILHÕES DAS ÁREAS SOCIAIS COM AS MPS 435 E 450, PARA O PAGAMENTO DA DÍVIDA???????</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wrap="none" anchor="ctr"/>
          <a:lstStyle/>
          <a:p>
            <a:endParaRPr lang="es-ES">
              <a:latin typeface="Times New Roman" charset="0"/>
              <a:ea typeface="MS PGothic"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wrap="none" anchor="ctr"/>
          <a:lstStyle/>
          <a:p>
            <a:endParaRPr lang="es-ES">
              <a:latin typeface="Times New Roman" charset="0"/>
              <a:ea typeface="MS PGothic"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wrap="none" anchor="ctr"/>
          <a:lstStyle/>
          <a:p>
            <a:endParaRPr lang="es-ES">
              <a:latin typeface="Times New Roman" charset="0"/>
              <a:ea typeface="MS P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a:ln/>
        </p:spPr>
      </p:sp>
      <p:sp>
        <p:nvSpPr>
          <p:cNvPr id="9219"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2EE3F9-7737-4159-829A-3817412F95DB}" type="slidenum">
              <a:rPr lang="pt-BR" smtClean="0"/>
              <a:pPr>
                <a:defRPr/>
              </a:pPr>
              <a:t>47</a:t>
            </a:fld>
            <a:endParaRPr lang="pt-BR"/>
          </a:p>
        </p:txBody>
      </p:sp>
    </p:spTree>
    <p:extLst>
      <p:ext uri="{BB962C8B-B14F-4D97-AF65-F5344CB8AC3E}">
        <p14:creationId xmlns:p14="http://schemas.microsoft.com/office/powerpoint/2010/main" val="2989990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ＭＳ Ｐゴシック" charset="0"/>
                <a:cs typeface="ＭＳ Ｐゴシック" charset="0"/>
              </a:defRPr>
            </a:lvl1pPr>
            <a:lvl2pPr marL="742950" indent="-285750" eaLnBrk="0" hangingPunct="0">
              <a:defRPr sz="2400" b="1">
                <a:solidFill>
                  <a:srgbClr val="FF0000"/>
                </a:solidFill>
                <a:latin typeface="Times New Roman" charset="0"/>
                <a:ea typeface="ＭＳ Ｐゴシック" charset="0"/>
              </a:defRPr>
            </a:lvl2pPr>
            <a:lvl3pPr marL="1143000" indent="-228600" eaLnBrk="0" hangingPunct="0">
              <a:defRPr sz="2400" b="1">
                <a:solidFill>
                  <a:srgbClr val="FF0000"/>
                </a:solidFill>
                <a:latin typeface="Times New Roman" charset="0"/>
                <a:ea typeface="ＭＳ Ｐゴシック" charset="0"/>
              </a:defRPr>
            </a:lvl3pPr>
            <a:lvl4pPr marL="1600200" indent="-228600" eaLnBrk="0" hangingPunct="0">
              <a:defRPr sz="2400" b="1">
                <a:solidFill>
                  <a:srgbClr val="FF0000"/>
                </a:solidFill>
                <a:latin typeface="Times New Roman" charset="0"/>
                <a:ea typeface="ＭＳ Ｐゴシック" charset="0"/>
              </a:defRPr>
            </a:lvl4pPr>
            <a:lvl5pPr marL="2057400" indent="-228600" eaLnBrk="0" hangingPunct="0">
              <a:defRPr sz="2400" b="1">
                <a:solidFill>
                  <a:srgbClr val="FF0000"/>
                </a:solidFill>
                <a:latin typeface="Times New Roman" charset="0"/>
                <a:ea typeface="ＭＳ Ｐゴシック" charset="0"/>
              </a:defRPr>
            </a:lvl5pPr>
            <a:lvl6pPr marL="2514600" indent="-228600" eaLnBrk="0" fontAlgn="base" hangingPunct="0">
              <a:spcBef>
                <a:spcPct val="0"/>
              </a:spcBef>
              <a:spcAft>
                <a:spcPct val="0"/>
              </a:spcAft>
              <a:defRPr sz="2400" b="1">
                <a:solidFill>
                  <a:srgbClr val="FF0000"/>
                </a:solidFill>
                <a:latin typeface="Times New Roman" charset="0"/>
                <a:ea typeface="ＭＳ Ｐゴシック" charset="0"/>
              </a:defRPr>
            </a:lvl6pPr>
            <a:lvl7pPr marL="2971800" indent="-228600" eaLnBrk="0" fontAlgn="base" hangingPunct="0">
              <a:spcBef>
                <a:spcPct val="0"/>
              </a:spcBef>
              <a:spcAft>
                <a:spcPct val="0"/>
              </a:spcAft>
              <a:defRPr sz="2400" b="1">
                <a:solidFill>
                  <a:srgbClr val="FF0000"/>
                </a:solidFill>
                <a:latin typeface="Times New Roman" charset="0"/>
                <a:ea typeface="ＭＳ Ｐゴシック" charset="0"/>
              </a:defRPr>
            </a:lvl7pPr>
            <a:lvl8pPr marL="3429000" indent="-228600" eaLnBrk="0" fontAlgn="base" hangingPunct="0">
              <a:spcBef>
                <a:spcPct val="0"/>
              </a:spcBef>
              <a:spcAft>
                <a:spcPct val="0"/>
              </a:spcAft>
              <a:defRPr sz="2400" b="1">
                <a:solidFill>
                  <a:srgbClr val="FF0000"/>
                </a:solidFill>
                <a:latin typeface="Times New Roman" charset="0"/>
                <a:ea typeface="ＭＳ Ｐゴシック" charset="0"/>
              </a:defRPr>
            </a:lvl8pPr>
            <a:lvl9pPr marL="3886200" indent="-228600" eaLnBrk="0" fontAlgn="base" hangingPunct="0">
              <a:spcBef>
                <a:spcPct val="0"/>
              </a:spcBef>
              <a:spcAft>
                <a:spcPct val="0"/>
              </a:spcAft>
              <a:defRPr sz="2400" b="1">
                <a:solidFill>
                  <a:srgbClr val="FF0000"/>
                </a:solidFill>
                <a:latin typeface="Times New Roman" charset="0"/>
                <a:ea typeface="ＭＳ Ｐゴシック"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ＭＳ Ｐゴシック" charset="0"/>
                <a:cs typeface="ＭＳ Ｐゴシック" charset="0"/>
              </a:defRPr>
            </a:lvl1pPr>
            <a:lvl2pPr marL="742950" indent="-285750" eaLnBrk="0" hangingPunct="0">
              <a:defRPr sz="2400" b="1">
                <a:solidFill>
                  <a:srgbClr val="FF0000"/>
                </a:solidFill>
                <a:latin typeface="Times New Roman" charset="0"/>
                <a:ea typeface="ＭＳ Ｐゴシック" charset="0"/>
              </a:defRPr>
            </a:lvl2pPr>
            <a:lvl3pPr marL="1143000" indent="-228600" eaLnBrk="0" hangingPunct="0">
              <a:defRPr sz="2400" b="1">
                <a:solidFill>
                  <a:srgbClr val="FF0000"/>
                </a:solidFill>
                <a:latin typeface="Times New Roman" charset="0"/>
                <a:ea typeface="ＭＳ Ｐゴシック" charset="0"/>
              </a:defRPr>
            </a:lvl3pPr>
            <a:lvl4pPr marL="1600200" indent="-228600" eaLnBrk="0" hangingPunct="0">
              <a:defRPr sz="2400" b="1">
                <a:solidFill>
                  <a:srgbClr val="FF0000"/>
                </a:solidFill>
                <a:latin typeface="Times New Roman" charset="0"/>
                <a:ea typeface="ＭＳ Ｐゴシック" charset="0"/>
              </a:defRPr>
            </a:lvl4pPr>
            <a:lvl5pPr marL="2057400" indent="-228600" eaLnBrk="0" hangingPunct="0">
              <a:defRPr sz="2400" b="1">
                <a:solidFill>
                  <a:srgbClr val="FF0000"/>
                </a:solidFill>
                <a:latin typeface="Times New Roman" charset="0"/>
                <a:ea typeface="ＭＳ Ｐゴシック" charset="0"/>
              </a:defRPr>
            </a:lvl5pPr>
            <a:lvl6pPr marL="2514600" indent="-228600" eaLnBrk="0" fontAlgn="base" hangingPunct="0">
              <a:spcBef>
                <a:spcPct val="0"/>
              </a:spcBef>
              <a:spcAft>
                <a:spcPct val="0"/>
              </a:spcAft>
              <a:defRPr sz="2400" b="1">
                <a:solidFill>
                  <a:srgbClr val="FF0000"/>
                </a:solidFill>
                <a:latin typeface="Times New Roman" charset="0"/>
                <a:ea typeface="ＭＳ Ｐゴシック" charset="0"/>
              </a:defRPr>
            </a:lvl6pPr>
            <a:lvl7pPr marL="2971800" indent="-228600" eaLnBrk="0" fontAlgn="base" hangingPunct="0">
              <a:spcBef>
                <a:spcPct val="0"/>
              </a:spcBef>
              <a:spcAft>
                <a:spcPct val="0"/>
              </a:spcAft>
              <a:defRPr sz="2400" b="1">
                <a:solidFill>
                  <a:srgbClr val="FF0000"/>
                </a:solidFill>
                <a:latin typeface="Times New Roman" charset="0"/>
                <a:ea typeface="ＭＳ Ｐゴシック" charset="0"/>
              </a:defRPr>
            </a:lvl7pPr>
            <a:lvl8pPr marL="3429000" indent="-228600" eaLnBrk="0" fontAlgn="base" hangingPunct="0">
              <a:spcBef>
                <a:spcPct val="0"/>
              </a:spcBef>
              <a:spcAft>
                <a:spcPct val="0"/>
              </a:spcAft>
              <a:defRPr sz="2400" b="1">
                <a:solidFill>
                  <a:srgbClr val="FF0000"/>
                </a:solidFill>
                <a:latin typeface="Times New Roman" charset="0"/>
                <a:ea typeface="ＭＳ Ｐゴシック" charset="0"/>
              </a:defRPr>
            </a:lvl8pPr>
            <a:lvl9pPr marL="3886200" indent="-228600" eaLnBrk="0" fontAlgn="base" hangingPunct="0">
              <a:spcBef>
                <a:spcPct val="0"/>
              </a:spcBef>
              <a:spcAft>
                <a:spcPct val="0"/>
              </a:spcAft>
              <a:defRPr sz="2400" b="1">
                <a:solidFill>
                  <a:srgbClr val="FF0000"/>
                </a:solidFill>
                <a:latin typeface="Times New Roman" charset="0"/>
                <a:ea typeface="ＭＳ Ｐゴシック"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ＭＳ Ｐゴシック" charset="0"/>
                <a:cs typeface="ＭＳ Ｐゴシック" charset="0"/>
              </a:defRPr>
            </a:lvl1pPr>
            <a:lvl2pPr marL="742950" indent="-285750" eaLnBrk="0" hangingPunct="0">
              <a:defRPr sz="2400" b="1">
                <a:solidFill>
                  <a:srgbClr val="FF0000"/>
                </a:solidFill>
                <a:latin typeface="Times New Roman" charset="0"/>
                <a:ea typeface="ＭＳ Ｐゴシック" charset="0"/>
              </a:defRPr>
            </a:lvl2pPr>
            <a:lvl3pPr marL="1143000" indent="-228600" eaLnBrk="0" hangingPunct="0">
              <a:defRPr sz="2400" b="1">
                <a:solidFill>
                  <a:srgbClr val="FF0000"/>
                </a:solidFill>
                <a:latin typeface="Times New Roman" charset="0"/>
                <a:ea typeface="ＭＳ Ｐゴシック" charset="0"/>
              </a:defRPr>
            </a:lvl3pPr>
            <a:lvl4pPr marL="1600200" indent="-228600" eaLnBrk="0" hangingPunct="0">
              <a:defRPr sz="2400" b="1">
                <a:solidFill>
                  <a:srgbClr val="FF0000"/>
                </a:solidFill>
                <a:latin typeface="Times New Roman" charset="0"/>
                <a:ea typeface="ＭＳ Ｐゴシック" charset="0"/>
              </a:defRPr>
            </a:lvl4pPr>
            <a:lvl5pPr marL="2057400" indent="-228600" eaLnBrk="0" hangingPunct="0">
              <a:defRPr sz="2400" b="1">
                <a:solidFill>
                  <a:srgbClr val="FF0000"/>
                </a:solidFill>
                <a:latin typeface="Times New Roman" charset="0"/>
                <a:ea typeface="ＭＳ Ｐゴシック" charset="0"/>
              </a:defRPr>
            </a:lvl5pPr>
            <a:lvl6pPr marL="2514600" indent="-228600" eaLnBrk="0" fontAlgn="base" hangingPunct="0">
              <a:spcBef>
                <a:spcPct val="0"/>
              </a:spcBef>
              <a:spcAft>
                <a:spcPct val="0"/>
              </a:spcAft>
              <a:defRPr sz="2400" b="1">
                <a:solidFill>
                  <a:srgbClr val="FF0000"/>
                </a:solidFill>
                <a:latin typeface="Times New Roman" charset="0"/>
                <a:ea typeface="ＭＳ Ｐゴシック" charset="0"/>
              </a:defRPr>
            </a:lvl6pPr>
            <a:lvl7pPr marL="2971800" indent="-228600" eaLnBrk="0" fontAlgn="base" hangingPunct="0">
              <a:spcBef>
                <a:spcPct val="0"/>
              </a:spcBef>
              <a:spcAft>
                <a:spcPct val="0"/>
              </a:spcAft>
              <a:defRPr sz="2400" b="1">
                <a:solidFill>
                  <a:srgbClr val="FF0000"/>
                </a:solidFill>
                <a:latin typeface="Times New Roman" charset="0"/>
                <a:ea typeface="ＭＳ Ｐゴシック" charset="0"/>
              </a:defRPr>
            </a:lvl7pPr>
            <a:lvl8pPr marL="3429000" indent="-228600" eaLnBrk="0" fontAlgn="base" hangingPunct="0">
              <a:spcBef>
                <a:spcPct val="0"/>
              </a:spcBef>
              <a:spcAft>
                <a:spcPct val="0"/>
              </a:spcAft>
              <a:defRPr sz="2400" b="1">
                <a:solidFill>
                  <a:srgbClr val="FF0000"/>
                </a:solidFill>
                <a:latin typeface="Times New Roman" charset="0"/>
                <a:ea typeface="ＭＳ Ｐゴシック" charset="0"/>
              </a:defRPr>
            </a:lvl8pPr>
            <a:lvl9pPr marL="3886200" indent="-228600" eaLnBrk="0" fontAlgn="base" hangingPunct="0">
              <a:spcBef>
                <a:spcPct val="0"/>
              </a:spcBef>
              <a:spcAft>
                <a:spcPct val="0"/>
              </a:spcAft>
              <a:defRPr sz="2400" b="1">
                <a:solidFill>
                  <a:srgbClr val="FF0000"/>
                </a:solidFill>
                <a:latin typeface="Times New Roman" charset="0"/>
                <a:ea typeface="ＭＳ Ｐゴシック"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ço Reservado para Imagem de Slide 1"/>
          <p:cNvSpPr>
            <a:spLocks noGrp="1" noRot="1" noChangeAspect="1" noTextEdit="1"/>
          </p:cNvSpPr>
          <p:nvPr>
            <p:ph type="sldImg"/>
          </p:nvPr>
        </p:nvSpPr>
        <p:spPr>
          <a:ln/>
        </p:spPr>
      </p:sp>
      <p:sp>
        <p:nvSpPr>
          <p:cNvPr id="27651" name="Espaço Reservado para Anotaçõ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pt-BR" altLang="pt-BR" smtClean="0"/>
          </a:p>
        </p:txBody>
      </p:sp>
      <p:sp>
        <p:nvSpPr>
          <p:cNvPr id="27652" name="Espaço Reservado para Número de Slide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defTabSz="942975" eaLnBrk="0" hangingPunct="0">
              <a:spcBef>
                <a:spcPct val="30000"/>
              </a:spcBef>
              <a:defRPr sz="1200">
                <a:solidFill>
                  <a:schemeClr val="tx1"/>
                </a:solidFill>
                <a:latin typeface="Times New Roman" pitchFamily="18" charset="0"/>
                <a:ea typeface="MS PGothic" pitchFamily="34" charset="-128"/>
              </a:defRPr>
            </a:lvl1pPr>
            <a:lvl2pPr marL="742950" indent="-285750" defTabSz="942975" eaLnBrk="0" hangingPunct="0">
              <a:spcBef>
                <a:spcPct val="30000"/>
              </a:spcBef>
              <a:defRPr sz="1200">
                <a:solidFill>
                  <a:schemeClr val="tx1"/>
                </a:solidFill>
                <a:latin typeface="Times New Roman" pitchFamily="18" charset="0"/>
                <a:ea typeface="MS PGothic" pitchFamily="34" charset="-128"/>
              </a:defRPr>
            </a:lvl2pPr>
            <a:lvl3pPr marL="1143000" indent="-228600" defTabSz="942975" eaLnBrk="0" hangingPunct="0">
              <a:spcBef>
                <a:spcPct val="30000"/>
              </a:spcBef>
              <a:defRPr sz="1200">
                <a:solidFill>
                  <a:schemeClr val="tx1"/>
                </a:solidFill>
                <a:latin typeface="Times New Roman" pitchFamily="18" charset="0"/>
                <a:ea typeface="MS PGothic" pitchFamily="34" charset="-128"/>
              </a:defRPr>
            </a:lvl3pPr>
            <a:lvl4pPr marL="1600200" indent="-228600" defTabSz="942975" eaLnBrk="0" hangingPunct="0">
              <a:spcBef>
                <a:spcPct val="30000"/>
              </a:spcBef>
              <a:defRPr sz="1200">
                <a:solidFill>
                  <a:schemeClr val="tx1"/>
                </a:solidFill>
                <a:latin typeface="Times New Roman" pitchFamily="18" charset="0"/>
                <a:ea typeface="MS PGothic" pitchFamily="34" charset="-128"/>
              </a:defRPr>
            </a:lvl4pPr>
            <a:lvl5pPr marL="2057400" indent="-228600" defTabSz="942975" eaLnBrk="0" hangingPunct="0">
              <a:spcBef>
                <a:spcPct val="30000"/>
              </a:spcBef>
              <a:defRPr sz="1200">
                <a:solidFill>
                  <a:schemeClr val="tx1"/>
                </a:solidFill>
                <a:latin typeface="Times New Roman" pitchFamily="18" charset="0"/>
                <a:ea typeface="MS PGothic" pitchFamily="34" charset="-128"/>
              </a:defRPr>
            </a:lvl5pPr>
            <a:lvl6pPr marL="2514600" indent="-228600" defTabSz="942975"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800" indent="-228600" defTabSz="942975"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9000" indent="-228600" defTabSz="942975"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6200" indent="-228600" defTabSz="942975"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a:spcBef>
                <a:spcPct val="0"/>
              </a:spcBef>
            </a:pPr>
            <a:fld id="{2A5295A6-F505-47D4-8E30-996DF2495BD8}" type="slidenum">
              <a:rPr lang="pt-BR" altLang="pt-BR" smtClean="0">
                <a:cs typeface="Arial" charset="0"/>
              </a:rPr>
              <a:pPr>
                <a:spcBef>
                  <a:spcPct val="0"/>
                </a:spcBef>
              </a:pPr>
              <a:t>53</a:t>
            </a:fld>
            <a:endParaRPr lang="pt-BR" altLang="pt-BR" smtClean="0">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ＭＳ Ｐゴシック" charset="0"/>
                <a:cs typeface="ＭＳ Ｐゴシック" charset="0"/>
              </a:defRPr>
            </a:lvl1pPr>
            <a:lvl2pPr marL="742950" indent="-285750" eaLnBrk="0" hangingPunct="0">
              <a:defRPr sz="2400" b="1">
                <a:solidFill>
                  <a:srgbClr val="FF0000"/>
                </a:solidFill>
                <a:latin typeface="Times New Roman" charset="0"/>
                <a:ea typeface="ＭＳ Ｐゴシック" charset="0"/>
              </a:defRPr>
            </a:lvl2pPr>
            <a:lvl3pPr marL="1143000" indent="-228600" eaLnBrk="0" hangingPunct="0">
              <a:defRPr sz="2400" b="1">
                <a:solidFill>
                  <a:srgbClr val="FF0000"/>
                </a:solidFill>
                <a:latin typeface="Times New Roman" charset="0"/>
                <a:ea typeface="ＭＳ Ｐゴシック" charset="0"/>
              </a:defRPr>
            </a:lvl3pPr>
            <a:lvl4pPr marL="1600200" indent="-228600" eaLnBrk="0" hangingPunct="0">
              <a:defRPr sz="2400" b="1">
                <a:solidFill>
                  <a:srgbClr val="FF0000"/>
                </a:solidFill>
                <a:latin typeface="Times New Roman" charset="0"/>
                <a:ea typeface="ＭＳ Ｐゴシック" charset="0"/>
              </a:defRPr>
            </a:lvl4pPr>
            <a:lvl5pPr marL="2057400" indent="-228600" eaLnBrk="0" hangingPunct="0">
              <a:defRPr sz="2400" b="1">
                <a:solidFill>
                  <a:srgbClr val="FF0000"/>
                </a:solidFill>
                <a:latin typeface="Times New Roman" charset="0"/>
                <a:ea typeface="ＭＳ Ｐゴシック" charset="0"/>
              </a:defRPr>
            </a:lvl5pPr>
            <a:lvl6pPr marL="2514600" indent="-228600" eaLnBrk="0" fontAlgn="base" hangingPunct="0">
              <a:spcBef>
                <a:spcPct val="0"/>
              </a:spcBef>
              <a:spcAft>
                <a:spcPct val="0"/>
              </a:spcAft>
              <a:defRPr sz="2400" b="1">
                <a:solidFill>
                  <a:srgbClr val="FF0000"/>
                </a:solidFill>
                <a:latin typeface="Times New Roman" charset="0"/>
                <a:ea typeface="ＭＳ Ｐゴシック" charset="0"/>
              </a:defRPr>
            </a:lvl6pPr>
            <a:lvl7pPr marL="2971800" indent="-228600" eaLnBrk="0" fontAlgn="base" hangingPunct="0">
              <a:spcBef>
                <a:spcPct val="0"/>
              </a:spcBef>
              <a:spcAft>
                <a:spcPct val="0"/>
              </a:spcAft>
              <a:defRPr sz="2400" b="1">
                <a:solidFill>
                  <a:srgbClr val="FF0000"/>
                </a:solidFill>
                <a:latin typeface="Times New Roman" charset="0"/>
                <a:ea typeface="ＭＳ Ｐゴシック" charset="0"/>
              </a:defRPr>
            </a:lvl7pPr>
            <a:lvl8pPr marL="3429000" indent="-228600" eaLnBrk="0" fontAlgn="base" hangingPunct="0">
              <a:spcBef>
                <a:spcPct val="0"/>
              </a:spcBef>
              <a:spcAft>
                <a:spcPct val="0"/>
              </a:spcAft>
              <a:defRPr sz="2400" b="1">
                <a:solidFill>
                  <a:srgbClr val="FF0000"/>
                </a:solidFill>
                <a:latin typeface="Times New Roman" charset="0"/>
                <a:ea typeface="ＭＳ Ｐゴシック" charset="0"/>
              </a:defRPr>
            </a:lvl8pPr>
            <a:lvl9pPr marL="3886200" indent="-228600" eaLnBrk="0" fontAlgn="base" hangingPunct="0">
              <a:spcBef>
                <a:spcPct val="0"/>
              </a:spcBef>
              <a:spcAft>
                <a:spcPct val="0"/>
              </a:spcAft>
              <a:defRPr sz="2400" b="1">
                <a:solidFill>
                  <a:srgbClr val="FF0000"/>
                </a:solidFill>
                <a:latin typeface="Times New Roman" charset="0"/>
                <a:ea typeface="ＭＳ Ｐゴシック" charset="0"/>
              </a:defRPr>
            </a:lvl9pPr>
          </a:lstStyle>
          <a:p>
            <a:pPr algn="ctr">
              <a:spcBef>
                <a:spcPct val="50000"/>
              </a:spcBef>
            </a:pPr>
            <a:r>
              <a:rPr lang="pt-BR" sz="1200">
                <a:solidFill>
                  <a:schemeClr val="tx1"/>
                </a:solidFill>
                <a:ea typeface="MS PGothic" charset="0"/>
                <a:cs typeface="MS PGothic" charset="0"/>
              </a:rPr>
              <a:t>Suspensão pagamento encargos aos rentistas (Bonos Global 2012 e 2030) desde novembro/2008</a:t>
            </a:r>
          </a:p>
          <a:p>
            <a:pPr algn="ctr">
              <a:spcBef>
                <a:spcPct val="50000"/>
              </a:spcBef>
            </a:pPr>
            <a:r>
              <a:rPr lang="pt-BR" sz="1200">
                <a:solidFill>
                  <a:schemeClr val="tx1"/>
                </a:solidFill>
                <a:ea typeface="MS PGothic" charset="0"/>
                <a:cs typeface="MS PGothic" charset="0"/>
              </a:rPr>
              <a:t> </a:t>
            </a:r>
          </a:p>
          <a:p>
            <a:pPr algn="ctr">
              <a:spcBef>
                <a:spcPct val="50000"/>
              </a:spcBef>
            </a:pPr>
            <a:r>
              <a:rPr lang="pt-BR" sz="1200">
                <a:solidFill>
                  <a:schemeClr val="tx1"/>
                </a:solidFill>
                <a:ea typeface="MS PGothic" charset="0"/>
                <a:cs typeface="MS PGothic" charset="0"/>
              </a:rPr>
              <a:t> Proposta soberana de recompra do restante da dívida por no máximo 30% de seu valor nominal</a:t>
            </a:r>
          </a:p>
          <a:p>
            <a:pPr algn="ctr">
              <a:spcBef>
                <a:spcPct val="50000"/>
              </a:spcBef>
            </a:pPr>
            <a:r>
              <a:rPr lang="pt-BR" sz="1200">
                <a:solidFill>
                  <a:schemeClr val="tx1"/>
                </a:solidFill>
                <a:ea typeface="MS PGothic" charset="0"/>
                <a:cs typeface="MS PGothic" charset="0"/>
              </a:rPr>
              <a:t> </a:t>
            </a:r>
          </a:p>
          <a:p>
            <a:pPr algn="ctr">
              <a:spcBef>
                <a:spcPct val="50000"/>
              </a:spcBef>
            </a:pPr>
            <a:r>
              <a:rPr lang="pt-BR" sz="1200">
                <a:solidFill>
                  <a:schemeClr val="tx1"/>
                </a:solidFill>
                <a:ea typeface="MS PGothic" charset="0"/>
                <a:cs typeface="MS PGothic" charset="0"/>
              </a:rPr>
              <a:t>The Economist (23/04/2009):   </a:t>
            </a:r>
            <a:r>
              <a:rPr lang="pt-BR" sz="1200" i="1">
                <a:solidFill>
                  <a:schemeClr val="tx1"/>
                </a:solidFill>
                <a:ea typeface="MS PGothic" charset="0"/>
                <a:cs typeface="MS PGothic" charset="0"/>
              </a:rPr>
              <a:t>“Sr. Correa parece ser incorruptível (...) gasto público cresceu 71% em 2008, resultado de investimentos em escolas e hospitais”</a:t>
            </a:r>
          </a:p>
          <a:p>
            <a:pPr algn="ctr">
              <a:spcBef>
                <a:spcPct val="50000"/>
              </a:spcBef>
            </a:pPr>
            <a:endParaRPr lang="pt-BR" sz="1200" i="1">
              <a:solidFill>
                <a:schemeClr val="tx1"/>
              </a:solidFill>
              <a:ea typeface="MS PGothic" charset="0"/>
              <a:cs typeface="MS PGothic" charset="0"/>
            </a:endParaRPr>
          </a:p>
          <a:p>
            <a:pPr algn="ctr">
              <a:spcBef>
                <a:spcPct val="50000"/>
              </a:spcBef>
            </a:pPr>
            <a:r>
              <a:rPr lang="pt-BR" sz="1200" i="1">
                <a:solidFill>
                  <a:schemeClr val="tx1"/>
                </a:solidFill>
                <a:ea typeface="MS PGothic" charset="0"/>
                <a:cs typeface="MS PGothic" charset="0"/>
              </a:rPr>
              <a:t>ESTA É A PROVA DA VIABILIDADE POLÍTICA DA AUDITORIA DA DÍVIDA </a:t>
            </a:r>
            <a:endParaRPr lang="pt-BR" sz="1200">
              <a:solidFill>
                <a:schemeClr val="tx1"/>
              </a:solidFill>
              <a:ea typeface="MS PGothic" charset="0"/>
              <a:cs typeface="MS PGothic" charset="0"/>
            </a:endParaRPr>
          </a:p>
          <a:p>
            <a:pPr algn="ctr">
              <a:spcBef>
                <a:spcPct val="50000"/>
              </a:spcBef>
            </a:pPr>
            <a:endParaRPr lang="pt-BR" sz="1200" i="1">
              <a:solidFill>
                <a:schemeClr val="tx1"/>
              </a:solidFill>
              <a:ea typeface="MS PGothic" charset="0"/>
              <a:cs typeface="MS PGothic" charset="0"/>
            </a:endParaRPr>
          </a:p>
          <a:p>
            <a:pPr algn="ctr">
              <a:spcBef>
                <a:spcPct val="50000"/>
              </a:spcBef>
            </a:pPr>
            <a:r>
              <a:rPr lang="pt-BR" sz="1200" i="1">
                <a:solidFill>
                  <a:schemeClr val="tx1"/>
                </a:solidFill>
                <a:ea typeface="MS PGothic" charset="0"/>
                <a:cs typeface="MS PGothic" charset="0"/>
              </a:rPr>
              <a:t>ENQUANTO ISSO, O GOVERNO BRASILEIRO RECOMPRA TÍTULOS DA DÍVIDA EXTERNA A 130% DO VALOR DE FACE, EM MÉDIA</a:t>
            </a:r>
          </a:p>
          <a:p>
            <a:pPr algn="ctr">
              <a:spcBef>
                <a:spcPct val="50000"/>
              </a:spcBef>
            </a:pPr>
            <a:endParaRPr lang="pt-BR" sz="1200" i="1">
              <a:solidFill>
                <a:schemeClr val="tx1"/>
              </a:solidFill>
              <a:ea typeface="MS PGothic" charset="0"/>
              <a:cs typeface="MS PGothic" charset="0"/>
            </a:endParaRPr>
          </a:p>
          <a:p>
            <a:pPr algn="ctr">
              <a:spcBef>
                <a:spcPct val="50000"/>
              </a:spcBef>
            </a:pPr>
            <a:r>
              <a:rPr lang="pt-BR" sz="1200">
                <a:solidFill>
                  <a:schemeClr val="tx1"/>
                </a:solidFill>
                <a:ea typeface="MS PGothic" charset="0"/>
                <a:cs typeface="MS PGothic" charset="0"/>
              </a:rPr>
              <a:t> </a:t>
            </a:r>
          </a:p>
          <a:p>
            <a:pPr algn="ctr">
              <a:spcBef>
                <a:spcPct val="50000"/>
              </a:spcBef>
            </a:pPr>
            <a:endParaRPr lang="pt-BR" sz="1200">
              <a:ea typeface="MS PGothic" charset="0"/>
              <a:cs typeface="MS PGothic"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2EE3F9-7737-4159-829A-3817412F95DB}" type="slidenum">
              <a:rPr lang="pt-BR" smtClean="0"/>
              <a:pPr>
                <a:defRPr/>
              </a:pPr>
              <a:t>55</a:t>
            </a:fld>
            <a:endParaRPr lang="pt-BR"/>
          </a:p>
        </p:txBody>
      </p:sp>
    </p:spTree>
    <p:extLst>
      <p:ext uri="{BB962C8B-B14F-4D97-AF65-F5344CB8AC3E}">
        <p14:creationId xmlns:p14="http://schemas.microsoft.com/office/powerpoint/2010/main" val="18683515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ço Reservado para Imagem de Slide 1"/>
          <p:cNvSpPr>
            <a:spLocks noGrp="1" noRot="1" noChangeAspect="1" noTextEdit="1"/>
          </p:cNvSpPr>
          <p:nvPr>
            <p:ph type="sldImg"/>
          </p:nvPr>
        </p:nvSpPr>
        <p:spPr>
          <a:ln/>
        </p:spPr>
      </p:sp>
      <p:sp>
        <p:nvSpPr>
          <p:cNvPr id="35843" name="Espaço Reservado para Número de Slide 3"/>
          <p:cNvSpPr>
            <a:spLocks noGrp="1"/>
          </p:cNvSpPr>
          <p:nvPr>
            <p:ph type="sldNum" sz="quarter" idx="5"/>
          </p:nvPr>
        </p:nvSpPr>
        <p:spPr>
          <a:noFill/>
          <a:ln w="9525"/>
        </p:spPr>
        <p:txBody>
          <a:bodyPr/>
          <a:lstStyle/>
          <a:p>
            <a:fld id="{22CC8550-034B-471F-B1C8-A2B3976FE141}" type="slidenum">
              <a:rPr lang="pt-BR">
                <a:cs typeface="Arial" charset="0"/>
              </a:rPr>
              <a:pPr/>
              <a:t>60</a:t>
            </a:fld>
            <a:endParaRPr lang="pt-BR">
              <a:cs typeface="Arial" charset="0"/>
            </a:endParaRPr>
          </a:p>
        </p:txBody>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ço Reservado para Imagem de Slide 1"/>
          <p:cNvSpPr>
            <a:spLocks noGrp="1" noRot="1" noChangeAspect="1" noTextEdit="1"/>
          </p:cNvSpPr>
          <p:nvPr>
            <p:ph type="sldImg"/>
          </p:nvPr>
        </p:nvSpPr>
        <p:spPr>
          <a:ln/>
        </p:spPr>
      </p:sp>
      <p:sp>
        <p:nvSpPr>
          <p:cNvPr id="35843" name="Espaço Reservado para Número de Slide 3"/>
          <p:cNvSpPr>
            <a:spLocks noGrp="1"/>
          </p:cNvSpPr>
          <p:nvPr>
            <p:ph type="sldNum" sz="quarter" idx="5"/>
          </p:nvPr>
        </p:nvSpPr>
        <p:spPr>
          <a:noFill/>
          <a:ln w="9525"/>
        </p:spPr>
        <p:txBody>
          <a:bodyPr/>
          <a:lstStyle/>
          <a:p>
            <a:fld id="{22CC8550-034B-471F-B1C8-A2B3976FE141}" type="slidenum">
              <a:rPr lang="pt-BR">
                <a:cs typeface="Arial" charset="0"/>
              </a:rPr>
              <a:pPr/>
              <a:t>61</a:t>
            </a:fld>
            <a:endParaRPr lang="pt-BR">
              <a:cs typeface="Arial" charset="0"/>
            </a:endParaRPr>
          </a:p>
        </p:txBody>
      </p:sp>
      <p:sp>
        <p:nvSpPr>
          <p:cNvPr id="2" name="Notes Placeholder 1"/>
          <p:cNvSpPr>
            <a:spLocks noGrp="1"/>
          </p:cNvSpPr>
          <p:nvPr>
            <p:ph type="body" idx="1"/>
          </p:nvPr>
        </p:nvSpPr>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2EE3F9-7737-4159-829A-3817412F95DB}" type="slidenum">
              <a:rPr lang="pt-BR" smtClean="0"/>
              <a:pPr>
                <a:defRPr/>
              </a:pPr>
              <a:t>62</a:t>
            </a:fld>
            <a:endParaRPr lang="pt-BR"/>
          </a:p>
        </p:txBody>
      </p:sp>
    </p:spTree>
    <p:extLst>
      <p:ext uri="{BB962C8B-B14F-4D97-AF65-F5344CB8AC3E}">
        <p14:creationId xmlns:p14="http://schemas.microsoft.com/office/powerpoint/2010/main" val="18683515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82EE3F9-7737-4159-829A-3817412F95DB}" type="slidenum">
              <a:rPr lang="pt-BR" smtClean="0"/>
              <a:pPr>
                <a:defRPr/>
              </a:pPr>
              <a:t>64</a:t>
            </a:fld>
            <a:endParaRPr lang="pt-BR"/>
          </a:p>
        </p:txBody>
      </p:sp>
    </p:spTree>
    <p:extLst>
      <p:ext uri="{BB962C8B-B14F-4D97-AF65-F5344CB8AC3E}">
        <p14:creationId xmlns:p14="http://schemas.microsoft.com/office/powerpoint/2010/main" val="18683515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ＭＳ Ｐゴシック" charset="0"/>
                <a:cs typeface="ＭＳ Ｐゴシック" charset="0"/>
              </a:defRPr>
            </a:lvl1pPr>
            <a:lvl2pPr marL="742950" indent="-285750" eaLnBrk="0" hangingPunct="0">
              <a:defRPr sz="2400" b="1">
                <a:solidFill>
                  <a:srgbClr val="FF0000"/>
                </a:solidFill>
                <a:latin typeface="Times New Roman" charset="0"/>
                <a:ea typeface="ＭＳ Ｐゴシック" charset="0"/>
              </a:defRPr>
            </a:lvl2pPr>
            <a:lvl3pPr marL="1143000" indent="-228600" eaLnBrk="0" hangingPunct="0">
              <a:defRPr sz="2400" b="1">
                <a:solidFill>
                  <a:srgbClr val="FF0000"/>
                </a:solidFill>
                <a:latin typeface="Times New Roman" charset="0"/>
                <a:ea typeface="ＭＳ Ｐゴシック" charset="0"/>
              </a:defRPr>
            </a:lvl3pPr>
            <a:lvl4pPr marL="1600200" indent="-228600" eaLnBrk="0" hangingPunct="0">
              <a:defRPr sz="2400" b="1">
                <a:solidFill>
                  <a:srgbClr val="FF0000"/>
                </a:solidFill>
                <a:latin typeface="Times New Roman" charset="0"/>
                <a:ea typeface="ＭＳ Ｐゴシック" charset="0"/>
              </a:defRPr>
            </a:lvl4pPr>
            <a:lvl5pPr marL="2057400" indent="-228600" eaLnBrk="0" hangingPunct="0">
              <a:defRPr sz="2400" b="1">
                <a:solidFill>
                  <a:srgbClr val="FF0000"/>
                </a:solidFill>
                <a:latin typeface="Times New Roman" charset="0"/>
                <a:ea typeface="ＭＳ Ｐゴシック" charset="0"/>
              </a:defRPr>
            </a:lvl5pPr>
            <a:lvl6pPr marL="2514600" indent="-228600" eaLnBrk="0" fontAlgn="base" hangingPunct="0">
              <a:spcBef>
                <a:spcPct val="0"/>
              </a:spcBef>
              <a:spcAft>
                <a:spcPct val="0"/>
              </a:spcAft>
              <a:defRPr sz="2400" b="1">
                <a:solidFill>
                  <a:srgbClr val="FF0000"/>
                </a:solidFill>
                <a:latin typeface="Times New Roman" charset="0"/>
                <a:ea typeface="ＭＳ Ｐゴシック" charset="0"/>
              </a:defRPr>
            </a:lvl6pPr>
            <a:lvl7pPr marL="2971800" indent="-228600" eaLnBrk="0" fontAlgn="base" hangingPunct="0">
              <a:spcBef>
                <a:spcPct val="0"/>
              </a:spcBef>
              <a:spcAft>
                <a:spcPct val="0"/>
              </a:spcAft>
              <a:defRPr sz="2400" b="1">
                <a:solidFill>
                  <a:srgbClr val="FF0000"/>
                </a:solidFill>
                <a:latin typeface="Times New Roman" charset="0"/>
                <a:ea typeface="ＭＳ Ｐゴシック" charset="0"/>
              </a:defRPr>
            </a:lvl7pPr>
            <a:lvl8pPr marL="3429000" indent="-228600" eaLnBrk="0" fontAlgn="base" hangingPunct="0">
              <a:spcBef>
                <a:spcPct val="0"/>
              </a:spcBef>
              <a:spcAft>
                <a:spcPct val="0"/>
              </a:spcAft>
              <a:defRPr sz="2400" b="1">
                <a:solidFill>
                  <a:srgbClr val="FF0000"/>
                </a:solidFill>
                <a:latin typeface="Times New Roman" charset="0"/>
                <a:ea typeface="ＭＳ Ｐゴシック" charset="0"/>
              </a:defRPr>
            </a:lvl8pPr>
            <a:lvl9pPr marL="3886200" indent="-228600" eaLnBrk="0" fontAlgn="base" hangingPunct="0">
              <a:spcBef>
                <a:spcPct val="0"/>
              </a:spcBef>
              <a:spcAft>
                <a:spcPct val="0"/>
              </a:spcAft>
              <a:defRPr sz="2400" b="1">
                <a:solidFill>
                  <a:srgbClr val="FF0000"/>
                </a:solidFill>
                <a:latin typeface="Times New Roman" charset="0"/>
                <a:ea typeface="ＭＳ Ｐゴシック"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ＭＳ Ｐゴシック" charset="0"/>
                <a:cs typeface="ＭＳ Ｐゴシック" charset="0"/>
              </a:defRPr>
            </a:lvl1pPr>
            <a:lvl2pPr marL="742950" indent="-285750" eaLnBrk="0" hangingPunct="0">
              <a:defRPr sz="2400" b="1">
                <a:solidFill>
                  <a:srgbClr val="FF0000"/>
                </a:solidFill>
                <a:latin typeface="Times New Roman" charset="0"/>
                <a:ea typeface="ＭＳ Ｐゴシック" charset="0"/>
              </a:defRPr>
            </a:lvl2pPr>
            <a:lvl3pPr marL="1143000" indent="-228600" eaLnBrk="0" hangingPunct="0">
              <a:defRPr sz="2400" b="1">
                <a:solidFill>
                  <a:srgbClr val="FF0000"/>
                </a:solidFill>
                <a:latin typeface="Times New Roman" charset="0"/>
                <a:ea typeface="ＭＳ Ｐゴシック" charset="0"/>
              </a:defRPr>
            </a:lvl3pPr>
            <a:lvl4pPr marL="1600200" indent="-228600" eaLnBrk="0" hangingPunct="0">
              <a:defRPr sz="2400" b="1">
                <a:solidFill>
                  <a:srgbClr val="FF0000"/>
                </a:solidFill>
                <a:latin typeface="Times New Roman" charset="0"/>
                <a:ea typeface="ＭＳ Ｐゴシック" charset="0"/>
              </a:defRPr>
            </a:lvl4pPr>
            <a:lvl5pPr marL="2057400" indent="-228600" eaLnBrk="0" hangingPunct="0">
              <a:defRPr sz="2400" b="1">
                <a:solidFill>
                  <a:srgbClr val="FF0000"/>
                </a:solidFill>
                <a:latin typeface="Times New Roman" charset="0"/>
                <a:ea typeface="ＭＳ Ｐゴシック" charset="0"/>
              </a:defRPr>
            </a:lvl5pPr>
            <a:lvl6pPr marL="2514600" indent="-228600" eaLnBrk="0" fontAlgn="base" hangingPunct="0">
              <a:spcBef>
                <a:spcPct val="0"/>
              </a:spcBef>
              <a:spcAft>
                <a:spcPct val="0"/>
              </a:spcAft>
              <a:defRPr sz="2400" b="1">
                <a:solidFill>
                  <a:srgbClr val="FF0000"/>
                </a:solidFill>
                <a:latin typeface="Times New Roman" charset="0"/>
                <a:ea typeface="ＭＳ Ｐゴシック" charset="0"/>
              </a:defRPr>
            </a:lvl6pPr>
            <a:lvl7pPr marL="2971800" indent="-228600" eaLnBrk="0" fontAlgn="base" hangingPunct="0">
              <a:spcBef>
                <a:spcPct val="0"/>
              </a:spcBef>
              <a:spcAft>
                <a:spcPct val="0"/>
              </a:spcAft>
              <a:defRPr sz="2400" b="1">
                <a:solidFill>
                  <a:srgbClr val="FF0000"/>
                </a:solidFill>
                <a:latin typeface="Times New Roman" charset="0"/>
                <a:ea typeface="ＭＳ Ｐゴシック" charset="0"/>
              </a:defRPr>
            </a:lvl7pPr>
            <a:lvl8pPr marL="3429000" indent="-228600" eaLnBrk="0" fontAlgn="base" hangingPunct="0">
              <a:spcBef>
                <a:spcPct val="0"/>
              </a:spcBef>
              <a:spcAft>
                <a:spcPct val="0"/>
              </a:spcAft>
              <a:defRPr sz="2400" b="1">
                <a:solidFill>
                  <a:srgbClr val="FF0000"/>
                </a:solidFill>
                <a:latin typeface="Times New Roman" charset="0"/>
                <a:ea typeface="ＭＳ Ｐゴシック" charset="0"/>
              </a:defRPr>
            </a:lvl8pPr>
            <a:lvl9pPr marL="3886200" indent="-228600" eaLnBrk="0" fontAlgn="base" hangingPunct="0">
              <a:spcBef>
                <a:spcPct val="0"/>
              </a:spcBef>
              <a:spcAft>
                <a:spcPct val="0"/>
              </a:spcAft>
              <a:defRPr sz="2400" b="1">
                <a:solidFill>
                  <a:srgbClr val="FF0000"/>
                </a:solidFill>
                <a:latin typeface="Times New Roman" charset="0"/>
                <a:ea typeface="ＭＳ Ｐゴシック" charset="0"/>
              </a:defRPr>
            </a:lvl9pPr>
          </a:lstStyle>
          <a:p>
            <a:pPr algn="ctr">
              <a:spcBef>
                <a:spcPct val="50000"/>
              </a:spcBef>
            </a:pPr>
            <a:r>
              <a:rPr lang="pt-BR" sz="1200">
                <a:solidFill>
                  <a:schemeClr val="tx1"/>
                </a:solidFill>
                <a:ea typeface="MS PGothic" charset="0"/>
                <a:cs typeface="MS PGothic" charset="0"/>
              </a:rPr>
              <a:t>Suspensão pagamento encargos aos rentistas (Bonos Global 2012 e 2030) desde novembro/2008</a:t>
            </a:r>
          </a:p>
          <a:p>
            <a:pPr algn="ctr">
              <a:spcBef>
                <a:spcPct val="50000"/>
              </a:spcBef>
            </a:pPr>
            <a:r>
              <a:rPr lang="pt-BR" sz="1200">
                <a:solidFill>
                  <a:schemeClr val="tx1"/>
                </a:solidFill>
                <a:ea typeface="MS PGothic" charset="0"/>
                <a:cs typeface="MS PGothic" charset="0"/>
              </a:rPr>
              <a:t> </a:t>
            </a:r>
          </a:p>
          <a:p>
            <a:pPr algn="ctr">
              <a:spcBef>
                <a:spcPct val="50000"/>
              </a:spcBef>
            </a:pPr>
            <a:r>
              <a:rPr lang="pt-BR" sz="1200">
                <a:solidFill>
                  <a:schemeClr val="tx1"/>
                </a:solidFill>
                <a:ea typeface="MS PGothic" charset="0"/>
                <a:cs typeface="MS PGothic" charset="0"/>
              </a:rPr>
              <a:t> Proposta soberana de recompra do restante da dívida por no máximo 30% de seu valor nominal</a:t>
            </a:r>
          </a:p>
          <a:p>
            <a:pPr algn="ctr">
              <a:spcBef>
                <a:spcPct val="50000"/>
              </a:spcBef>
            </a:pPr>
            <a:r>
              <a:rPr lang="pt-BR" sz="1200">
                <a:solidFill>
                  <a:schemeClr val="tx1"/>
                </a:solidFill>
                <a:ea typeface="MS PGothic" charset="0"/>
                <a:cs typeface="MS PGothic" charset="0"/>
              </a:rPr>
              <a:t> </a:t>
            </a:r>
          </a:p>
          <a:p>
            <a:pPr algn="ctr">
              <a:spcBef>
                <a:spcPct val="50000"/>
              </a:spcBef>
            </a:pPr>
            <a:r>
              <a:rPr lang="pt-BR" sz="1200">
                <a:solidFill>
                  <a:schemeClr val="tx1"/>
                </a:solidFill>
                <a:ea typeface="MS PGothic" charset="0"/>
                <a:cs typeface="MS PGothic" charset="0"/>
              </a:rPr>
              <a:t>The Economist (23/04/2009):   </a:t>
            </a:r>
            <a:r>
              <a:rPr lang="pt-BR" sz="1200" i="1">
                <a:solidFill>
                  <a:schemeClr val="tx1"/>
                </a:solidFill>
                <a:ea typeface="MS PGothic" charset="0"/>
                <a:cs typeface="MS PGothic" charset="0"/>
              </a:rPr>
              <a:t>“Sr. Correa parece ser incorruptível (...) gasto público cresceu 71% em 2008, resultado de investimentos em escolas e hospitais”</a:t>
            </a:r>
          </a:p>
          <a:p>
            <a:pPr algn="ctr">
              <a:spcBef>
                <a:spcPct val="50000"/>
              </a:spcBef>
            </a:pPr>
            <a:endParaRPr lang="pt-BR" sz="1200" i="1">
              <a:solidFill>
                <a:schemeClr val="tx1"/>
              </a:solidFill>
              <a:ea typeface="MS PGothic" charset="0"/>
              <a:cs typeface="MS PGothic" charset="0"/>
            </a:endParaRPr>
          </a:p>
          <a:p>
            <a:pPr algn="ctr">
              <a:spcBef>
                <a:spcPct val="50000"/>
              </a:spcBef>
            </a:pPr>
            <a:r>
              <a:rPr lang="pt-BR" sz="1200" i="1">
                <a:solidFill>
                  <a:schemeClr val="tx1"/>
                </a:solidFill>
                <a:ea typeface="MS PGothic" charset="0"/>
                <a:cs typeface="MS PGothic" charset="0"/>
              </a:rPr>
              <a:t>ESTA É A PROVA DA VIABILIDADE POLÍTICA DA AUDITORIA DA DÍVIDA </a:t>
            </a:r>
            <a:endParaRPr lang="pt-BR" sz="1200">
              <a:solidFill>
                <a:schemeClr val="tx1"/>
              </a:solidFill>
              <a:ea typeface="MS PGothic" charset="0"/>
              <a:cs typeface="MS PGothic" charset="0"/>
            </a:endParaRPr>
          </a:p>
          <a:p>
            <a:pPr algn="ctr">
              <a:spcBef>
                <a:spcPct val="50000"/>
              </a:spcBef>
            </a:pPr>
            <a:endParaRPr lang="pt-BR" sz="1200" i="1">
              <a:solidFill>
                <a:schemeClr val="tx1"/>
              </a:solidFill>
              <a:ea typeface="MS PGothic" charset="0"/>
              <a:cs typeface="MS PGothic" charset="0"/>
            </a:endParaRPr>
          </a:p>
          <a:p>
            <a:pPr algn="ctr">
              <a:spcBef>
                <a:spcPct val="50000"/>
              </a:spcBef>
            </a:pPr>
            <a:r>
              <a:rPr lang="pt-BR" sz="1200" i="1">
                <a:solidFill>
                  <a:schemeClr val="tx1"/>
                </a:solidFill>
                <a:ea typeface="MS PGothic" charset="0"/>
                <a:cs typeface="MS PGothic" charset="0"/>
              </a:rPr>
              <a:t>ENQUANTO ISSO, O GOVERNO BRASILEIRO RECOMPRA TÍTULOS DA DÍVIDA EXTERNA A 130% DO VALOR DE FACE, EM MÉDIA</a:t>
            </a:r>
          </a:p>
          <a:p>
            <a:pPr algn="ctr">
              <a:spcBef>
                <a:spcPct val="50000"/>
              </a:spcBef>
            </a:pPr>
            <a:endParaRPr lang="pt-BR" sz="1200" i="1">
              <a:solidFill>
                <a:schemeClr val="tx1"/>
              </a:solidFill>
              <a:ea typeface="MS PGothic" charset="0"/>
              <a:cs typeface="MS PGothic" charset="0"/>
            </a:endParaRPr>
          </a:p>
          <a:p>
            <a:pPr algn="ctr">
              <a:spcBef>
                <a:spcPct val="50000"/>
              </a:spcBef>
            </a:pPr>
            <a:r>
              <a:rPr lang="pt-BR" sz="1200">
                <a:solidFill>
                  <a:schemeClr val="tx1"/>
                </a:solidFill>
                <a:ea typeface="MS PGothic" charset="0"/>
                <a:cs typeface="MS PGothic" charset="0"/>
              </a:rPr>
              <a:t> </a:t>
            </a:r>
          </a:p>
          <a:p>
            <a:pPr algn="ctr">
              <a:spcBef>
                <a:spcPct val="50000"/>
              </a:spcBef>
            </a:pPr>
            <a:endParaRPr lang="pt-BR" sz="1200">
              <a:ea typeface="MS PGothic" charset="0"/>
              <a:cs typeface="MS PGothic"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ço Reservado para Imagem de Slide 1"/>
          <p:cNvSpPr>
            <a:spLocks noGrp="1" noRot="1" noChangeAspect="1" noTextEdit="1"/>
          </p:cNvSpPr>
          <p:nvPr>
            <p:ph type="sldImg"/>
          </p:nvPr>
        </p:nvSpPr>
        <p:spPr>
          <a:ln/>
        </p:spPr>
      </p:sp>
      <p:sp>
        <p:nvSpPr>
          <p:cNvPr id="34819" name="Espaço Reservado para Anotaçõ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pt-BR" smtClean="0"/>
          </a:p>
        </p:txBody>
      </p:sp>
      <p:sp>
        <p:nvSpPr>
          <p:cNvPr id="65540" name="Espaço Reservado para Número de Slide 3"/>
          <p:cNvSpPr>
            <a:spLocks noGrp="1"/>
          </p:cNvSpPr>
          <p:nvPr>
            <p:ph type="sldNum" sz="quarter" idx="5"/>
          </p:nvPr>
        </p:nvSpPr>
        <p:spPr>
          <a:ln w="9525"/>
          <a:extLst/>
        </p:spPr>
        <p:txBody>
          <a:bodyPr/>
          <a:lstStyle>
            <a:lvl1pPr algn="ctr" defTabSz="942975" eaLnBrk="0" hangingPunct="0">
              <a:spcBef>
                <a:spcPct val="50000"/>
              </a:spcBef>
              <a:defRPr sz="2400" b="1">
                <a:solidFill>
                  <a:srgbClr val="FF0000"/>
                </a:solidFill>
                <a:latin typeface="Times New Roman" pitchFamily="18" charset="0"/>
              </a:defRPr>
            </a:lvl1pPr>
            <a:lvl2pPr marL="742950" indent="-285750" algn="ctr" defTabSz="942975" eaLnBrk="0" hangingPunct="0">
              <a:spcBef>
                <a:spcPct val="50000"/>
              </a:spcBef>
              <a:defRPr sz="2400" b="1">
                <a:solidFill>
                  <a:srgbClr val="FF0000"/>
                </a:solidFill>
                <a:latin typeface="Times New Roman" pitchFamily="18" charset="0"/>
              </a:defRPr>
            </a:lvl2pPr>
            <a:lvl3pPr marL="1143000" indent="-228600" algn="ctr" defTabSz="942975" eaLnBrk="0" hangingPunct="0">
              <a:spcBef>
                <a:spcPct val="50000"/>
              </a:spcBef>
              <a:defRPr sz="2400" b="1">
                <a:solidFill>
                  <a:srgbClr val="FF0000"/>
                </a:solidFill>
                <a:latin typeface="Times New Roman" pitchFamily="18" charset="0"/>
              </a:defRPr>
            </a:lvl3pPr>
            <a:lvl4pPr marL="1600200" indent="-228600" algn="ctr" defTabSz="942975" eaLnBrk="0" hangingPunct="0">
              <a:spcBef>
                <a:spcPct val="50000"/>
              </a:spcBef>
              <a:defRPr sz="2400" b="1">
                <a:solidFill>
                  <a:srgbClr val="FF0000"/>
                </a:solidFill>
                <a:latin typeface="Times New Roman" pitchFamily="18" charset="0"/>
              </a:defRPr>
            </a:lvl4pPr>
            <a:lvl5pPr marL="2057400" indent="-228600" algn="ctr" defTabSz="942975" eaLnBrk="0" hangingPunct="0">
              <a:spcBef>
                <a:spcPct val="50000"/>
              </a:spcBef>
              <a:defRPr sz="2400" b="1">
                <a:solidFill>
                  <a:srgbClr val="FF0000"/>
                </a:solidFill>
                <a:latin typeface="Times New Roman" pitchFamily="18" charset="0"/>
              </a:defRPr>
            </a:lvl5pPr>
            <a:lvl6pPr marL="2514600" indent="-228600" algn="ctr" defTabSz="942975" eaLnBrk="0" fontAlgn="base" hangingPunct="0">
              <a:spcBef>
                <a:spcPct val="50000"/>
              </a:spcBef>
              <a:spcAft>
                <a:spcPct val="0"/>
              </a:spcAft>
              <a:defRPr sz="2400" b="1">
                <a:solidFill>
                  <a:srgbClr val="FF0000"/>
                </a:solidFill>
                <a:latin typeface="Times New Roman" pitchFamily="18" charset="0"/>
              </a:defRPr>
            </a:lvl6pPr>
            <a:lvl7pPr marL="2971800" indent="-228600" algn="ctr" defTabSz="942975" eaLnBrk="0" fontAlgn="base" hangingPunct="0">
              <a:spcBef>
                <a:spcPct val="50000"/>
              </a:spcBef>
              <a:spcAft>
                <a:spcPct val="0"/>
              </a:spcAft>
              <a:defRPr sz="2400" b="1">
                <a:solidFill>
                  <a:srgbClr val="FF0000"/>
                </a:solidFill>
                <a:latin typeface="Times New Roman" pitchFamily="18" charset="0"/>
              </a:defRPr>
            </a:lvl7pPr>
            <a:lvl8pPr marL="3429000" indent="-228600" algn="ctr" defTabSz="942975" eaLnBrk="0" fontAlgn="base" hangingPunct="0">
              <a:spcBef>
                <a:spcPct val="50000"/>
              </a:spcBef>
              <a:spcAft>
                <a:spcPct val="0"/>
              </a:spcAft>
              <a:defRPr sz="2400" b="1">
                <a:solidFill>
                  <a:srgbClr val="FF0000"/>
                </a:solidFill>
                <a:latin typeface="Times New Roman" pitchFamily="18" charset="0"/>
              </a:defRPr>
            </a:lvl8pPr>
            <a:lvl9pPr marL="3886200" indent="-228600" algn="ctr" defTabSz="942975" eaLnBrk="0" fontAlgn="base" hangingPunct="0">
              <a:spcBef>
                <a:spcPct val="50000"/>
              </a:spcBef>
              <a:spcAft>
                <a:spcPct val="0"/>
              </a:spcAft>
              <a:defRPr sz="2400" b="1">
                <a:solidFill>
                  <a:srgbClr val="FF0000"/>
                </a:solidFill>
                <a:latin typeface="Times New Roman" pitchFamily="18" charset="0"/>
              </a:defRPr>
            </a:lvl9pPr>
          </a:lstStyle>
          <a:p>
            <a:pPr algn="r">
              <a:spcBef>
                <a:spcPct val="0"/>
              </a:spcBef>
              <a:defRPr/>
            </a:pPr>
            <a:fld id="{A78C9D80-3D77-4A6E-AC7D-3E21F2FD1D08}" type="slidenum">
              <a:rPr lang="pt-BR" sz="1200" b="0" smtClean="0">
                <a:solidFill>
                  <a:schemeClr val="tx1"/>
                </a:solidFill>
              </a:rPr>
              <a:pPr algn="r">
                <a:spcBef>
                  <a:spcPct val="0"/>
                </a:spcBef>
                <a:defRPr/>
              </a:pPr>
              <a:t>95</a:t>
            </a:fld>
            <a:endParaRPr lang="pt-BR" sz="1200" b="0" smtClean="0">
              <a:solidFill>
                <a:schemeClr val="tx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9"/>
          <p:cNvSpPr txBox="1">
            <a:spLocks noGrp="1" noChangeArrowheads="1"/>
          </p:cNvSpPr>
          <p:nvPr/>
        </p:nvSpPr>
        <p:spPr bwMode="auto">
          <a:xfrm>
            <a:off x="3887788" y="9224963"/>
            <a:ext cx="297021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4348" tIns="47174" rIns="94348" bIns="47174" anchor="b"/>
          <a:lstStyle>
            <a:lvl1pPr defTabSz="942975" eaLnBrk="0" hangingPunct="0">
              <a:defRPr sz="2400" b="1">
                <a:solidFill>
                  <a:srgbClr val="FF0000"/>
                </a:solidFill>
                <a:latin typeface="Times New Roman" pitchFamily="18" charset="0"/>
                <a:cs typeface="Arial" charset="0"/>
              </a:defRPr>
            </a:lvl1pPr>
            <a:lvl2pPr marL="742950" indent="-285750" defTabSz="942975" eaLnBrk="0" hangingPunct="0">
              <a:defRPr sz="2400" b="1">
                <a:solidFill>
                  <a:srgbClr val="FF0000"/>
                </a:solidFill>
                <a:latin typeface="Times New Roman" pitchFamily="18" charset="0"/>
                <a:cs typeface="Arial" charset="0"/>
              </a:defRPr>
            </a:lvl2pPr>
            <a:lvl3pPr marL="1143000" indent="-228600" defTabSz="942975" eaLnBrk="0" hangingPunct="0">
              <a:defRPr sz="2400" b="1">
                <a:solidFill>
                  <a:srgbClr val="FF0000"/>
                </a:solidFill>
                <a:latin typeface="Times New Roman" pitchFamily="18" charset="0"/>
                <a:cs typeface="Arial" charset="0"/>
              </a:defRPr>
            </a:lvl3pPr>
            <a:lvl4pPr marL="1600200" indent="-228600" defTabSz="942975" eaLnBrk="0" hangingPunct="0">
              <a:defRPr sz="2400" b="1">
                <a:solidFill>
                  <a:srgbClr val="FF0000"/>
                </a:solidFill>
                <a:latin typeface="Times New Roman" pitchFamily="18" charset="0"/>
                <a:cs typeface="Arial" charset="0"/>
              </a:defRPr>
            </a:lvl4pPr>
            <a:lvl5pPr marL="2057400" indent="-228600" defTabSz="942975" eaLnBrk="0" hangingPunct="0">
              <a:defRPr sz="2400" b="1">
                <a:solidFill>
                  <a:srgbClr val="FF0000"/>
                </a:solidFill>
                <a:latin typeface="Times New Roman" pitchFamily="18" charset="0"/>
                <a:cs typeface="Arial" charset="0"/>
              </a:defRPr>
            </a:lvl5pPr>
            <a:lvl6pPr marL="2514600" indent="-228600" defTabSz="942975" eaLnBrk="0" fontAlgn="base" hangingPunct="0">
              <a:spcBef>
                <a:spcPct val="0"/>
              </a:spcBef>
              <a:spcAft>
                <a:spcPct val="0"/>
              </a:spcAft>
              <a:defRPr sz="2400" b="1">
                <a:solidFill>
                  <a:srgbClr val="FF0000"/>
                </a:solidFill>
                <a:latin typeface="Times New Roman" pitchFamily="18" charset="0"/>
                <a:cs typeface="Arial" charset="0"/>
              </a:defRPr>
            </a:lvl6pPr>
            <a:lvl7pPr marL="2971800" indent="-228600" defTabSz="942975" eaLnBrk="0" fontAlgn="base" hangingPunct="0">
              <a:spcBef>
                <a:spcPct val="0"/>
              </a:spcBef>
              <a:spcAft>
                <a:spcPct val="0"/>
              </a:spcAft>
              <a:defRPr sz="2400" b="1">
                <a:solidFill>
                  <a:srgbClr val="FF0000"/>
                </a:solidFill>
                <a:latin typeface="Times New Roman" pitchFamily="18" charset="0"/>
                <a:cs typeface="Arial" charset="0"/>
              </a:defRPr>
            </a:lvl7pPr>
            <a:lvl8pPr marL="3429000" indent="-228600" defTabSz="942975" eaLnBrk="0" fontAlgn="base" hangingPunct="0">
              <a:spcBef>
                <a:spcPct val="0"/>
              </a:spcBef>
              <a:spcAft>
                <a:spcPct val="0"/>
              </a:spcAft>
              <a:defRPr sz="2400" b="1">
                <a:solidFill>
                  <a:srgbClr val="FF0000"/>
                </a:solidFill>
                <a:latin typeface="Times New Roman" pitchFamily="18" charset="0"/>
                <a:cs typeface="Arial" charset="0"/>
              </a:defRPr>
            </a:lvl8pPr>
            <a:lvl9pPr marL="3886200" indent="-228600" defTabSz="942975" eaLnBrk="0" fontAlgn="base" hangingPunct="0">
              <a:spcBef>
                <a:spcPct val="0"/>
              </a:spcBef>
              <a:spcAft>
                <a:spcPct val="0"/>
              </a:spcAft>
              <a:defRPr sz="2400" b="1">
                <a:solidFill>
                  <a:srgbClr val="FF0000"/>
                </a:solidFill>
                <a:latin typeface="Times New Roman" pitchFamily="18" charset="0"/>
                <a:cs typeface="Arial" charset="0"/>
              </a:defRPr>
            </a:lvl9pPr>
          </a:lstStyle>
          <a:p>
            <a:pPr algn="r">
              <a:buFont typeface="Times New Roman" pitchFamily="18" charset="0"/>
              <a:buNone/>
            </a:pPr>
            <a:fld id="{C409C96F-584C-464E-9A4A-A79B0F5F2C23}" type="slidenum">
              <a:rPr lang="en-GB" sz="1200" b="0">
                <a:solidFill>
                  <a:schemeClr val="tx1"/>
                </a:solidFill>
                <a:ea typeface="Arial Unicode MS" pitchFamily="34" charset="-128"/>
                <a:cs typeface="Arial Unicode MS" pitchFamily="34" charset="-128"/>
              </a:rPr>
              <a:pPr algn="r">
                <a:buFont typeface="Times New Roman" pitchFamily="18" charset="0"/>
                <a:buNone/>
              </a:pPr>
              <a:t>96</a:t>
            </a:fld>
            <a:endParaRPr lang="en-GB" sz="1200" b="0">
              <a:solidFill>
                <a:schemeClr val="tx1"/>
              </a:solidFill>
              <a:ea typeface="Arial Unicode MS" pitchFamily="34" charset="-128"/>
              <a:cs typeface="Arial Unicode MS" pitchFamily="34" charset="-128"/>
            </a:endParaRPr>
          </a:p>
        </p:txBody>
      </p:sp>
      <p:sp>
        <p:nvSpPr>
          <p:cNvPr id="35843" name="Text Box 1"/>
          <p:cNvSpPr txBox="1">
            <a:spLocks noChangeArrowheads="1"/>
          </p:cNvSpPr>
          <p:nvPr/>
        </p:nvSpPr>
        <p:spPr bwMode="auto">
          <a:xfrm>
            <a:off x="1258888" y="728663"/>
            <a:ext cx="4340225" cy="3641725"/>
          </a:xfrm>
          <a:prstGeom prst="rect">
            <a:avLst/>
          </a:prstGeom>
          <a:solidFill>
            <a:srgbClr val="FFFFFF"/>
          </a:solidFill>
          <a:ln w="9360">
            <a:solidFill>
              <a:srgbClr val="000000"/>
            </a:solidFill>
            <a:miter lim="800000"/>
            <a:headEnd/>
            <a:tailEnd/>
          </a:ln>
        </p:spPr>
        <p:txBody>
          <a:bodyPr wrap="none" anchor="ctr"/>
          <a:lstStyle>
            <a:lvl1pPr eaLnBrk="0" hangingPunct="0">
              <a:defRPr sz="2400" b="1">
                <a:solidFill>
                  <a:srgbClr val="FF0000"/>
                </a:solidFill>
                <a:latin typeface="Times New Roman" pitchFamily="18" charset="0"/>
                <a:cs typeface="Arial" charset="0"/>
              </a:defRPr>
            </a:lvl1pPr>
            <a:lvl2pPr marL="742950" indent="-285750" eaLnBrk="0" hangingPunct="0">
              <a:defRPr sz="2400" b="1">
                <a:solidFill>
                  <a:srgbClr val="FF0000"/>
                </a:solidFill>
                <a:latin typeface="Times New Roman" pitchFamily="18" charset="0"/>
                <a:cs typeface="Arial" charset="0"/>
              </a:defRPr>
            </a:lvl2pPr>
            <a:lvl3pPr marL="1143000" indent="-228600" eaLnBrk="0" hangingPunct="0">
              <a:defRPr sz="2400" b="1">
                <a:solidFill>
                  <a:srgbClr val="FF0000"/>
                </a:solidFill>
                <a:latin typeface="Times New Roman" pitchFamily="18" charset="0"/>
                <a:cs typeface="Arial" charset="0"/>
              </a:defRPr>
            </a:lvl3pPr>
            <a:lvl4pPr marL="1600200" indent="-228600" eaLnBrk="0" hangingPunct="0">
              <a:defRPr sz="2400" b="1">
                <a:solidFill>
                  <a:srgbClr val="FF0000"/>
                </a:solidFill>
                <a:latin typeface="Times New Roman" pitchFamily="18" charset="0"/>
                <a:cs typeface="Arial" charset="0"/>
              </a:defRPr>
            </a:lvl4pPr>
            <a:lvl5pPr marL="2057400" indent="-228600" eaLnBrk="0" hangingPunct="0">
              <a:defRPr sz="2400" b="1">
                <a:solidFill>
                  <a:srgbClr val="FF0000"/>
                </a:solidFill>
                <a:latin typeface="Times New Roman" pitchFamily="18" charset="0"/>
                <a:cs typeface="Arial" charset="0"/>
              </a:defRPr>
            </a:lvl5pPr>
            <a:lvl6pPr marL="2514600" indent="-228600" eaLnBrk="0" fontAlgn="base" hangingPunct="0">
              <a:spcBef>
                <a:spcPct val="0"/>
              </a:spcBef>
              <a:spcAft>
                <a:spcPct val="0"/>
              </a:spcAft>
              <a:defRPr sz="2400" b="1">
                <a:solidFill>
                  <a:srgbClr val="FF0000"/>
                </a:solidFill>
                <a:latin typeface="Times New Roman" pitchFamily="18" charset="0"/>
                <a:cs typeface="Arial" charset="0"/>
              </a:defRPr>
            </a:lvl6pPr>
            <a:lvl7pPr marL="2971800" indent="-228600" eaLnBrk="0" fontAlgn="base" hangingPunct="0">
              <a:spcBef>
                <a:spcPct val="0"/>
              </a:spcBef>
              <a:spcAft>
                <a:spcPct val="0"/>
              </a:spcAft>
              <a:defRPr sz="2400" b="1">
                <a:solidFill>
                  <a:srgbClr val="FF0000"/>
                </a:solidFill>
                <a:latin typeface="Times New Roman" pitchFamily="18" charset="0"/>
                <a:cs typeface="Arial" charset="0"/>
              </a:defRPr>
            </a:lvl7pPr>
            <a:lvl8pPr marL="3429000" indent="-228600" eaLnBrk="0" fontAlgn="base" hangingPunct="0">
              <a:spcBef>
                <a:spcPct val="0"/>
              </a:spcBef>
              <a:spcAft>
                <a:spcPct val="0"/>
              </a:spcAft>
              <a:defRPr sz="2400" b="1">
                <a:solidFill>
                  <a:srgbClr val="FF0000"/>
                </a:solidFill>
                <a:latin typeface="Times New Roman" pitchFamily="18" charset="0"/>
                <a:cs typeface="Arial" charset="0"/>
              </a:defRPr>
            </a:lvl8pPr>
            <a:lvl9pPr marL="3886200" indent="-228600" eaLnBrk="0" fontAlgn="base" hangingPunct="0">
              <a:spcBef>
                <a:spcPct val="0"/>
              </a:spcBef>
              <a:spcAft>
                <a:spcPct val="0"/>
              </a:spcAft>
              <a:defRPr sz="2400" b="1">
                <a:solidFill>
                  <a:srgbClr val="FF0000"/>
                </a:solidFill>
                <a:latin typeface="Times New Roman" pitchFamily="18" charset="0"/>
                <a:cs typeface="Arial" charset="0"/>
              </a:defRPr>
            </a:lvl9pPr>
          </a:lstStyle>
          <a:p>
            <a:pPr algn="ctr">
              <a:spcBef>
                <a:spcPct val="50000"/>
              </a:spcBef>
            </a:pPr>
            <a:endParaRPr lang="pt-BR"/>
          </a:p>
        </p:txBody>
      </p:sp>
      <p:sp>
        <p:nvSpPr>
          <p:cNvPr id="35844" name="Rectangle 2"/>
          <p:cNvSpPr>
            <a:spLocks noGrp="1" noChangeArrowheads="1"/>
          </p:cNvSpPr>
          <p:nvPr>
            <p:ph type="body"/>
          </p:nvPr>
        </p:nvSpPr>
        <p:spPr>
          <a:xfrm>
            <a:off x="914400" y="4611688"/>
            <a:ext cx="5026025" cy="43703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wrap="none" anchor="ctr"/>
          <a:lstStyle/>
          <a:p>
            <a:endParaRPr lang="pt-BR"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Marcador de imagen de diapositiva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Calibri" charset="0"/>
            </a:endParaRPr>
          </a:p>
        </p:txBody>
      </p:sp>
      <p:sp>
        <p:nvSpPr>
          <p:cNvPr id="62467"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57066" indent="-291179" eaLnBrk="0" hangingPunct="0">
              <a:defRPr sz="2400">
                <a:solidFill>
                  <a:schemeClr val="tx1"/>
                </a:solidFill>
                <a:latin typeface="Arial" charset="0"/>
                <a:ea typeface="ＭＳ Ｐゴシック" charset="0"/>
              </a:defRPr>
            </a:lvl2pPr>
            <a:lvl3pPr marL="1164717" indent="-232943" eaLnBrk="0" hangingPunct="0">
              <a:defRPr sz="2400">
                <a:solidFill>
                  <a:schemeClr val="tx1"/>
                </a:solidFill>
                <a:latin typeface="Arial" charset="0"/>
                <a:ea typeface="ＭＳ Ｐゴシック" charset="0"/>
              </a:defRPr>
            </a:lvl3pPr>
            <a:lvl4pPr marL="1630604" indent="-232943" eaLnBrk="0" hangingPunct="0">
              <a:defRPr sz="2400">
                <a:solidFill>
                  <a:schemeClr val="tx1"/>
                </a:solidFill>
                <a:latin typeface="Arial" charset="0"/>
                <a:ea typeface="ＭＳ Ｐゴシック" charset="0"/>
              </a:defRPr>
            </a:lvl4pPr>
            <a:lvl5pPr marL="2096491" indent="-232943" eaLnBrk="0" hangingPunct="0">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737D27-42EF-E64A-B8C2-B8A6D5884C78}" type="slidenum">
              <a:rPr lang="es-ES" sz="1200">
                <a:latin typeface="Calibri" charset="0"/>
                <a:cs typeface="Arial" charset="0"/>
              </a:rPr>
              <a:pPr eaLnBrk="1" hangingPunct="1"/>
              <a:t>98</a:t>
            </a:fld>
            <a:endParaRPr lang="es-ES" sz="1200">
              <a:latin typeface="Calibri" charset="0"/>
              <a:cs typeface="Arial"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ço Reservado para Imagem de Slide 1"/>
          <p:cNvSpPr>
            <a:spLocks noGrp="1" noRot="1" noChangeAspect="1" noTextEdit="1"/>
          </p:cNvSpPr>
          <p:nvPr>
            <p:ph type="sldImg"/>
          </p:nvPr>
        </p:nvSpPr>
        <p:spPr>
          <a:ln/>
        </p:spPr>
      </p:sp>
      <p:sp>
        <p:nvSpPr>
          <p:cNvPr id="27651" name="Espaço Reservado para Anotaçõ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p>
            <a:endParaRPr lang="pt-BR" altLang="pt-BR" smtClean="0"/>
          </a:p>
        </p:txBody>
      </p:sp>
      <p:sp>
        <p:nvSpPr>
          <p:cNvPr id="27652" name="Espaço Reservado para Número de Slide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defTabSz="942975" eaLnBrk="0" hangingPunct="0">
              <a:spcBef>
                <a:spcPct val="30000"/>
              </a:spcBef>
              <a:defRPr sz="1200">
                <a:solidFill>
                  <a:schemeClr val="tx1"/>
                </a:solidFill>
                <a:latin typeface="Times New Roman" pitchFamily="18" charset="0"/>
                <a:ea typeface="MS PGothic" pitchFamily="34" charset="-128"/>
              </a:defRPr>
            </a:lvl1pPr>
            <a:lvl2pPr marL="742950" indent="-285750" defTabSz="942975" eaLnBrk="0" hangingPunct="0">
              <a:spcBef>
                <a:spcPct val="30000"/>
              </a:spcBef>
              <a:defRPr sz="1200">
                <a:solidFill>
                  <a:schemeClr val="tx1"/>
                </a:solidFill>
                <a:latin typeface="Times New Roman" pitchFamily="18" charset="0"/>
                <a:ea typeface="MS PGothic" pitchFamily="34" charset="-128"/>
              </a:defRPr>
            </a:lvl2pPr>
            <a:lvl3pPr marL="1143000" indent="-228600" defTabSz="942975" eaLnBrk="0" hangingPunct="0">
              <a:spcBef>
                <a:spcPct val="30000"/>
              </a:spcBef>
              <a:defRPr sz="1200">
                <a:solidFill>
                  <a:schemeClr val="tx1"/>
                </a:solidFill>
                <a:latin typeface="Times New Roman" pitchFamily="18" charset="0"/>
                <a:ea typeface="MS PGothic" pitchFamily="34" charset="-128"/>
              </a:defRPr>
            </a:lvl3pPr>
            <a:lvl4pPr marL="1600200" indent="-228600" defTabSz="942975" eaLnBrk="0" hangingPunct="0">
              <a:spcBef>
                <a:spcPct val="30000"/>
              </a:spcBef>
              <a:defRPr sz="1200">
                <a:solidFill>
                  <a:schemeClr val="tx1"/>
                </a:solidFill>
                <a:latin typeface="Times New Roman" pitchFamily="18" charset="0"/>
                <a:ea typeface="MS PGothic" pitchFamily="34" charset="-128"/>
              </a:defRPr>
            </a:lvl4pPr>
            <a:lvl5pPr marL="2057400" indent="-228600" defTabSz="942975" eaLnBrk="0" hangingPunct="0">
              <a:spcBef>
                <a:spcPct val="30000"/>
              </a:spcBef>
              <a:defRPr sz="1200">
                <a:solidFill>
                  <a:schemeClr val="tx1"/>
                </a:solidFill>
                <a:latin typeface="Times New Roman" pitchFamily="18" charset="0"/>
                <a:ea typeface="MS PGothic" pitchFamily="34" charset="-128"/>
              </a:defRPr>
            </a:lvl5pPr>
            <a:lvl6pPr marL="2514600" indent="-228600" defTabSz="942975"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971800" indent="-228600" defTabSz="942975"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429000" indent="-228600" defTabSz="942975"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86200" indent="-228600" defTabSz="942975"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a:spcBef>
                <a:spcPct val="0"/>
              </a:spcBef>
            </a:pPr>
            <a:fld id="{2A5295A6-F505-47D4-8E30-996DF2495BD8}" type="slidenum">
              <a:rPr lang="pt-BR" altLang="pt-BR" smtClean="0">
                <a:cs typeface="Arial" charset="0"/>
              </a:rPr>
              <a:pPr>
                <a:spcBef>
                  <a:spcPct val="0"/>
                </a:spcBef>
              </a:pPr>
              <a:t>99</a:t>
            </a:fld>
            <a:endParaRPr lang="pt-BR" altLang="pt-BR" smtClean="0">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ço Reservado para Imagem de Slide 1"/>
          <p:cNvSpPr>
            <a:spLocks noGrp="1" noRot="1" noChangeAspect="1" noTextEdit="1"/>
          </p:cNvSpPr>
          <p:nvPr>
            <p:ph type="sldImg"/>
          </p:nvPr>
        </p:nvSpPr>
        <p:spPr>
          <a:ln/>
        </p:spPr>
      </p:sp>
      <p:sp>
        <p:nvSpPr>
          <p:cNvPr id="35843" name="Espaço Reservado para Número de Slide 3"/>
          <p:cNvSpPr>
            <a:spLocks noGrp="1"/>
          </p:cNvSpPr>
          <p:nvPr>
            <p:ph type="sldNum" sz="quarter" idx="5"/>
          </p:nvPr>
        </p:nvSpPr>
        <p:spPr>
          <a:noFill/>
          <a:ln w="9525"/>
        </p:spPr>
        <p:txBody>
          <a:bodyPr/>
          <a:lstStyle/>
          <a:p>
            <a:fld id="{22CC8550-034B-471F-B1C8-A2B3976FE141}" type="slidenum">
              <a:rPr lang="pt-BR">
                <a:cs typeface="Arial" charset="0"/>
              </a:rPr>
              <a:pPr/>
              <a:t>100</a:t>
            </a:fld>
            <a:endParaRPr lang="pt-BR">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Espaço Reservado para Imagem de Slide 1"/>
          <p:cNvSpPr>
            <a:spLocks noGrp="1" noRot="1" noChangeAspect="1" noTextEdit="1"/>
          </p:cNvSpPr>
          <p:nvPr>
            <p:ph type="sldImg"/>
          </p:nvPr>
        </p:nvSpPr>
        <p:spPr>
          <a:ln/>
        </p:spPr>
      </p:sp>
      <p:sp>
        <p:nvSpPr>
          <p:cNvPr id="186370" name="Espaço Reservado para Anotações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pt-BR">
              <a:latin typeface="Times New Roman" charset="0"/>
            </a:endParaRPr>
          </a:p>
        </p:txBody>
      </p:sp>
      <p:sp>
        <p:nvSpPr>
          <p:cNvPr id="186371" name="Espaço Reservado para Número de Slide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Lst>
        </p:spPr>
        <p:txBody>
          <a:bodyPr/>
          <a:lstStyle>
            <a:lvl1pPr defTabSz="942975" eaLnBrk="0" hangingPunct="0">
              <a:defRPr sz="2400" b="1">
                <a:solidFill>
                  <a:srgbClr val="FF0000"/>
                </a:solidFill>
                <a:latin typeface="Times New Roman" charset="0"/>
                <a:ea typeface="ＭＳ Ｐゴシック" charset="0"/>
                <a:cs typeface="ＭＳ Ｐゴシック" charset="0"/>
              </a:defRPr>
            </a:lvl1pPr>
            <a:lvl2pPr marL="742950" indent="-285750" defTabSz="942975" eaLnBrk="0" hangingPunct="0">
              <a:defRPr sz="2400" b="1">
                <a:solidFill>
                  <a:srgbClr val="FF0000"/>
                </a:solidFill>
                <a:latin typeface="Times New Roman" charset="0"/>
                <a:ea typeface="ＭＳ Ｐゴシック" charset="0"/>
              </a:defRPr>
            </a:lvl2pPr>
            <a:lvl3pPr marL="1143000" indent="-228600" defTabSz="942975" eaLnBrk="0" hangingPunct="0">
              <a:defRPr sz="2400" b="1">
                <a:solidFill>
                  <a:srgbClr val="FF0000"/>
                </a:solidFill>
                <a:latin typeface="Times New Roman" charset="0"/>
                <a:ea typeface="ＭＳ Ｐゴシック" charset="0"/>
              </a:defRPr>
            </a:lvl3pPr>
            <a:lvl4pPr marL="1600200" indent="-228600" defTabSz="942975" eaLnBrk="0" hangingPunct="0">
              <a:defRPr sz="2400" b="1">
                <a:solidFill>
                  <a:srgbClr val="FF0000"/>
                </a:solidFill>
                <a:latin typeface="Times New Roman" charset="0"/>
                <a:ea typeface="ＭＳ Ｐゴシック" charset="0"/>
              </a:defRPr>
            </a:lvl4pPr>
            <a:lvl5pPr marL="2057400" indent="-228600" defTabSz="942975" eaLnBrk="0" hangingPunct="0">
              <a:defRPr sz="2400" b="1">
                <a:solidFill>
                  <a:srgbClr val="FF0000"/>
                </a:solidFill>
                <a:latin typeface="Times New Roman" charset="0"/>
                <a:ea typeface="ＭＳ Ｐゴシック" charset="0"/>
              </a:defRPr>
            </a:lvl5pPr>
            <a:lvl6pPr marL="2514600" indent="-228600" defTabSz="942975" eaLnBrk="0" fontAlgn="base" hangingPunct="0">
              <a:spcBef>
                <a:spcPct val="0"/>
              </a:spcBef>
              <a:spcAft>
                <a:spcPct val="0"/>
              </a:spcAft>
              <a:defRPr sz="2400" b="1">
                <a:solidFill>
                  <a:srgbClr val="FF0000"/>
                </a:solidFill>
                <a:latin typeface="Times New Roman" charset="0"/>
                <a:ea typeface="ＭＳ Ｐゴシック" charset="0"/>
              </a:defRPr>
            </a:lvl6pPr>
            <a:lvl7pPr marL="2971800" indent="-228600" defTabSz="942975" eaLnBrk="0" fontAlgn="base" hangingPunct="0">
              <a:spcBef>
                <a:spcPct val="0"/>
              </a:spcBef>
              <a:spcAft>
                <a:spcPct val="0"/>
              </a:spcAft>
              <a:defRPr sz="2400" b="1">
                <a:solidFill>
                  <a:srgbClr val="FF0000"/>
                </a:solidFill>
                <a:latin typeface="Times New Roman" charset="0"/>
                <a:ea typeface="ＭＳ Ｐゴシック" charset="0"/>
              </a:defRPr>
            </a:lvl7pPr>
            <a:lvl8pPr marL="3429000" indent="-228600" defTabSz="942975" eaLnBrk="0" fontAlgn="base" hangingPunct="0">
              <a:spcBef>
                <a:spcPct val="0"/>
              </a:spcBef>
              <a:spcAft>
                <a:spcPct val="0"/>
              </a:spcAft>
              <a:defRPr sz="2400" b="1">
                <a:solidFill>
                  <a:srgbClr val="FF0000"/>
                </a:solidFill>
                <a:latin typeface="Times New Roman" charset="0"/>
                <a:ea typeface="ＭＳ Ｐゴシック" charset="0"/>
              </a:defRPr>
            </a:lvl8pPr>
            <a:lvl9pPr marL="3886200" indent="-228600" defTabSz="942975" eaLnBrk="0" fontAlgn="base" hangingPunct="0">
              <a:spcBef>
                <a:spcPct val="0"/>
              </a:spcBef>
              <a:spcAft>
                <a:spcPct val="0"/>
              </a:spcAft>
              <a:defRPr sz="2400" b="1">
                <a:solidFill>
                  <a:srgbClr val="FF0000"/>
                </a:solidFill>
                <a:latin typeface="Times New Roman" charset="0"/>
                <a:ea typeface="ＭＳ Ｐゴシック" charset="0"/>
              </a:defRPr>
            </a:lvl9pPr>
          </a:lstStyle>
          <a:p>
            <a:fld id="{81672414-0B41-764B-B1B1-9CA392A2E1F2}" type="slidenum">
              <a:rPr lang="pt-BR" sz="1200" b="0">
                <a:solidFill>
                  <a:schemeClr val="tx1"/>
                </a:solidFill>
              </a:rPr>
              <a:pPr/>
              <a:t>101</a:t>
            </a:fld>
            <a:endParaRPr lang="pt-BR" sz="1200" b="0">
              <a:solidFill>
                <a:schemeClr val="tx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ＭＳ Ｐゴシック" charset="0"/>
                <a:cs typeface="ＭＳ Ｐゴシック" charset="0"/>
              </a:defRPr>
            </a:lvl1pPr>
            <a:lvl2pPr marL="742950" indent="-285750" eaLnBrk="0" hangingPunct="0">
              <a:defRPr sz="2400" b="1">
                <a:solidFill>
                  <a:srgbClr val="FF0000"/>
                </a:solidFill>
                <a:latin typeface="Times New Roman" charset="0"/>
                <a:ea typeface="ＭＳ Ｐゴシック" charset="0"/>
              </a:defRPr>
            </a:lvl2pPr>
            <a:lvl3pPr marL="1143000" indent="-228600" eaLnBrk="0" hangingPunct="0">
              <a:defRPr sz="2400" b="1">
                <a:solidFill>
                  <a:srgbClr val="FF0000"/>
                </a:solidFill>
                <a:latin typeface="Times New Roman" charset="0"/>
                <a:ea typeface="ＭＳ Ｐゴシック" charset="0"/>
              </a:defRPr>
            </a:lvl3pPr>
            <a:lvl4pPr marL="1600200" indent="-228600" eaLnBrk="0" hangingPunct="0">
              <a:defRPr sz="2400" b="1">
                <a:solidFill>
                  <a:srgbClr val="FF0000"/>
                </a:solidFill>
                <a:latin typeface="Times New Roman" charset="0"/>
                <a:ea typeface="ＭＳ Ｐゴシック" charset="0"/>
              </a:defRPr>
            </a:lvl4pPr>
            <a:lvl5pPr marL="2057400" indent="-228600" eaLnBrk="0" hangingPunct="0">
              <a:defRPr sz="2400" b="1">
                <a:solidFill>
                  <a:srgbClr val="FF0000"/>
                </a:solidFill>
                <a:latin typeface="Times New Roman" charset="0"/>
                <a:ea typeface="ＭＳ Ｐゴシック" charset="0"/>
              </a:defRPr>
            </a:lvl5pPr>
            <a:lvl6pPr marL="2514600" indent="-228600" eaLnBrk="0" fontAlgn="base" hangingPunct="0">
              <a:spcBef>
                <a:spcPct val="0"/>
              </a:spcBef>
              <a:spcAft>
                <a:spcPct val="0"/>
              </a:spcAft>
              <a:defRPr sz="2400" b="1">
                <a:solidFill>
                  <a:srgbClr val="FF0000"/>
                </a:solidFill>
                <a:latin typeface="Times New Roman" charset="0"/>
                <a:ea typeface="ＭＳ Ｐゴシック" charset="0"/>
              </a:defRPr>
            </a:lvl6pPr>
            <a:lvl7pPr marL="2971800" indent="-228600" eaLnBrk="0" fontAlgn="base" hangingPunct="0">
              <a:spcBef>
                <a:spcPct val="0"/>
              </a:spcBef>
              <a:spcAft>
                <a:spcPct val="0"/>
              </a:spcAft>
              <a:defRPr sz="2400" b="1">
                <a:solidFill>
                  <a:srgbClr val="FF0000"/>
                </a:solidFill>
                <a:latin typeface="Times New Roman" charset="0"/>
                <a:ea typeface="ＭＳ Ｐゴシック" charset="0"/>
              </a:defRPr>
            </a:lvl7pPr>
            <a:lvl8pPr marL="3429000" indent="-228600" eaLnBrk="0" fontAlgn="base" hangingPunct="0">
              <a:spcBef>
                <a:spcPct val="0"/>
              </a:spcBef>
              <a:spcAft>
                <a:spcPct val="0"/>
              </a:spcAft>
              <a:defRPr sz="2400" b="1">
                <a:solidFill>
                  <a:srgbClr val="FF0000"/>
                </a:solidFill>
                <a:latin typeface="Times New Roman" charset="0"/>
                <a:ea typeface="ＭＳ Ｐゴシック" charset="0"/>
              </a:defRPr>
            </a:lvl8pPr>
            <a:lvl9pPr marL="3886200" indent="-228600" eaLnBrk="0" fontAlgn="base" hangingPunct="0">
              <a:spcBef>
                <a:spcPct val="0"/>
              </a:spcBef>
              <a:spcAft>
                <a:spcPct val="0"/>
              </a:spcAft>
              <a:defRPr sz="2400" b="1">
                <a:solidFill>
                  <a:srgbClr val="FF0000"/>
                </a:solidFill>
                <a:latin typeface="Times New Roman" charset="0"/>
                <a:ea typeface="ＭＳ Ｐゴシック" charset="0"/>
              </a:defRPr>
            </a:lvl9pPr>
          </a:lstStyle>
          <a:p>
            <a:pPr algn="ctr">
              <a:spcBef>
                <a:spcPct val="50000"/>
              </a:spcBef>
            </a:pPr>
            <a:r>
              <a:rPr lang="pt-BR" sz="1200">
                <a:solidFill>
                  <a:schemeClr val="tx1"/>
                </a:solidFill>
                <a:ea typeface="MS PGothic" charset="0"/>
                <a:cs typeface="MS PGothic" charset="0"/>
              </a:rPr>
              <a:t>Suspensão pagamento encargos aos rentistas (Bonos Global 2012 e 2030) desde novembro/2008</a:t>
            </a:r>
          </a:p>
          <a:p>
            <a:pPr algn="ctr">
              <a:spcBef>
                <a:spcPct val="50000"/>
              </a:spcBef>
            </a:pPr>
            <a:r>
              <a:rPr lang="pt-BR" sz="1200">
                <a:solidFill>
                  <a:schemeClr val="tx1"/>
                </a:solidFill>
                <a:ea typeface="MS PGothic" charset="0"/>
                <a:cs typeface="MS PGothic" charset="0"/>
              </a:rPr>
              <a:t> </a:t>
            </a:r>
          </a:p>
          <a:p>
            <a:pPr algn="ctr">
              <a:spcBef>
                <a:spcPct val="50000"/>
              </a:spcBef>
            </a:pPr>
            <a:r>
              <a:rPr lang="pt-BR" sz="1200">
                <a:solidFill>
                  <a:schemeClr val="tx1"/>
                </a:solidFill>
                <a:ea typeface="MS PGothic" charset="0"/>
                <a:cs typeface="MS PGothic" charset="0"/>
              </a:rPr>
              <a:t> Proposta soberana de recompra do restante da dívida por no máximo 30% de seu valor nominal</a:t>
            </a:r>
          </a:p>
          <a:p>
            <a:pPr algn="ctr">
              <a:spcBef>
                <a:spcPct val="50000"/>
              </a:spcBef>
            </a:pPr>
            <a:r>
              <a:rPr lang="pt-BR" sz="1200">
                <a:solidFill>
                  <a:schemeClr val="tx1"/>
                </a:solidFill>
                <a:ea typeface="MS PGothic" charset="0"/>
                <a:cs typeface="MS PGothic" charset="0"/>
              </a:rPr>
              <a:t> </a:t>
            </a:r>
          </a:p>
          <a:p>
            <a:pPr algn="ctr">
              <a:spcBef>
                <a:spcPct val="50000"/>
              </a:spcBef>
            </a:pPr>
            <a:r>
              <a:rPr lang="pt-BR" sz="1200">
                <a:solidFill>
                  <a:schemeClr val="tx1"/>
                </a:solidFill>
                <a:ea typeface="MS PGothic" charset="0"/>
                <a:cs typeface="MS PGothic" charset="0"/>
              </a:rPr>
              <a:t>The Economist (23/04/2009):   </a:t>
            </a:r>
            <a:r>
              <a:rPr lang="pt-BR" sz="1200" i="1">
                <a:solidFill>
                  <a:schemeClr val="tx1"/>
                </a:solidFill>
                <a:ea typeface="MS PGothic" charset="0"/>
                <a:cs typeface="MS PGothic" charset="0"/>
              </a:rPr>
              <a:t>“Sr. Correa parece ser incorruptível (...) gasto público cresceu 71% em 2008, resultado de investimentos em escolas e hospitais”</a:t>
            </a:r>
          </a:p>
          <a:p>
            <a:pPr algn="ctr">
              <a:spcBef>
                <a:spcPct val="50000"/>
              </a:spcBef>
            </a:pPr>
            <a:endParaRPr lang="pt-BR" sz="1200" i="1">
              <a:solidFill>
                <a:schemeClr val="tx1"/>
              </a:solidFill>
              <a:ea typeface="MS PGothic" charset="0"/>
              <a:cs typeface="MS PGothic" charset="0"/>
            </a:endParaRPr>
          </a:p>
          <a:p>
            <a:pPr algn="ctr">
              <a:spcBef>
                <a:spcPct val="50000"/>
              </a:spcBef>
            </a:pPr>
            <a:r>
              <a:rPr lang="pt-BR" sz="1200" i="1">
                <a:solidFill>
                  <a:schemeClr val="tx1"/>
                </a:solidFill>
                <a:ea typeface="MS PGothic" charset="0"/>
                <a:cs typeface="MS PGothic" charset="0"/>
              </a:rPr>
              <a:t>ESTA É A PROVA DA VIABILIDADE POLÍTICA DA AUDITORIA DA DÍVIDA </a:t>
            </a:r>
            <a:endParaRPr lang="pt-BR" sz="1200">
              <a:solidFill>
                <a:schemeClr val="tx1"/>
              </a:solidFill>
              <a:ea typeface="MS PGothic" charset="0"/>
              <a:cs typeface="MS PGothic" charset="0"/>
            </a:endParaRPr>
          </a:p>
          <a:p>
            <a:pPr algn="ctr">
              <a:spcBef>
                <a:spcPct val="50000"/>
              </a:spcBef>
            </a:pPr>
            <a:endParaRPr lang="pt-BR" sz="1200" i="1">
              <a:solidFill>
                <a:schemeClr val="tx1"/>
              </a:solidFill>
              <a:ea typeface="MS PGothic" charset="0"/>
              <a:cs typeface="MS PGothic" charset="0"/>
            </a:endParaRPr>
          </a:p>
          <a:p>
            <a:pPr algn="ctr">
              <a:spcBef>
                <a:spcPct val="50000"/>
              </a:spcBef>
            </a:pPr>
            <a:r>
              <a:rPr lang="pt-BR" sz="1200" i="1">
                <a:solidFill>
                  <a:schemeClr val="tx1"/>
                </a:solidFill>
                <a:ea typeface="MS PGothic" charset="0"/>
                <a:cs typeface="MS PGothic" charset="0"/>
              </a:rPr>
              <a:t>ENQUANTO ISSO, O GOVERNO BRASILEIRO RECOMPRA TÍTULOS DA DÍVIDA EXTERNA A 130% DO VALOR DE FACE, EM MÉDIA</a:t>
            </a:r>
          </a:p>
          <a:p>
            <a:pPr algn="ctr">
              <a:spcBef>
                <a:spcPct val="50000"/>
              </a:spcBef>
            </a:pPr>
            <a:endParaRPr lang="pt-BR" sz="1200" i="1">
              <a:solidFill>
                <a:schemeClr val="tx1"/>
              </a:solidFill>
              <a:ea typeface="MS PGothic" charset="0"/>
              <a:cs typeface="MS PGothic" charset="0"/>
            </a:endParaRPr>
          </a:p>
          <a:p>
            <a:pPr algn="ctr">
              <a:spcBef>
                <a:spcPct val="50000"/>
              </a:spcBef>
            </a:pPr>
            <a:r>
              <a:rPr lang="pt-BR" sz="1200">
                <a:solidFill>
                  <a:schemeClr val="tx1"/>
                </a:solidFill>
                <a:ea typeface="MS PGothic" charset="0"/>
                <a:cs typeface="MS PGothic" charset="0"/>
              </a:rPr>
              <a:t> </a:t>
            </a:r>
          </a:p>
          <a:p>
            <a:pPr algn="ctr">
              <a:spcBef>
                <a:spcPct val="50000"/>
              </a:spcBef>
            </a:pPr>
            <a:endParaRPr lang="pt-BR" sz="1200">
              <a:ea typeface="MS PGothic" charset="0"/>
              <a:cs typeface="MS PGothic"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ＭＳ Ｐゴシック" charset="0"/>
                <a:cs typeface="ＭＳ Ｐゴシック" charset="0"/>
              </a:defRPr>
            </a:lvl1pPr>
            <a:lvl2pPr marL="742950" indent="-285750" eaLnBrk="0" hangingPunct="0">
              <a:defRPr sz="2400" b="1">
                <a:solidFill>
                  <a:srgbClr val="FF0000"/>
                </a:solidFill>
                <a:latin typeface="Times New Roman" charset="0"/>
                <a:ea typeface="ＭＳ Ｐゴシック" charset="0"/>
              </a:defRPr>
            </a:lvl2pPr>
            <a:lvl3pPr marL="1143000" indent="-228600" eaLnBrk="0" hangingPunct="0">
              <a:defRPr sz="2400" b="1">
                <a:solidFill>
                  <a:srgbClr val="FF0000"/>
                </a:solidFill>
                <a:latin typeface="Times New Roman" charset="0"/>
                <a:ea typeface="ＭＳ Ｐゴシック" charset="0"/>
              </a:defRPr>
            </a:lvl3pPr>
            <a:lvl4pPr marL="1600200" indent="-228600" eaLnBrk="0" hangingPunct="0">
              <a:defRPr sz="2400" b="1">
                <a:solidFill>
                  <a:srgbClr val="FF0000"/>
                </a:solidFill>
                <a:latin typeface="Times New Roman" charset="0"/>
                <a:ea typeface="ＭＳ Ｐゴシック" charset="0"/>
              </a:defRPr>
            </a:lvl4pPr>
            <a:lvl5pPr marL="2057400" indent="-228600" eaLnBrk="0" hangingPunct="0">
              <a:defRPr sz="2400" b="1">
                <a:solidFill>
                  <a:srgbClr val="FF0000"/>
                </a:solidFill>
                <a:latin typeface="Times New Roman" charset="0"/>
                <a:ea typeface="ＭＳ Ｐゴシック" charset="0"/>
              </a:defRPr>
            </a:lvl5pPr>
            <a:lvl6pPr marL="2514600" indent="-228600" eaLnBrk="0" fontAlgn="base" hangingPunct="0">
              <a:spcBef>
                <a:spcPct val="0"/>
              </a:spcBef>
              <a:spcAft>
                <a:spcPct val="0"/>
              </a:spcAft>
              <a:defRPr sz="2400" b="1">
                <a:solidFill>
                  <a:srgbClr val="FF0000"/>
                </a:solidFill>
                <a:latin typeface="Times New Roman" charset="0"/>
                <a:ea typeface="ＭＳ Ｐゴシック" charset="0"/>
              </a:defRPr>
            </a:lvl6pPr>
            <a:lvl7pPr marL="2971800" indent="-228600" eaLnBrk="0" fontAlgn="base" hangingPunct="0">
              <a:spcBef>
                <a:spcPct val="0"/>
              </a:spcBef>
              <a:spcAft>
                <a:spcPct val="0"/>
              </a:spcAft>
              <a:defRPr sz="2400" b="1">
                <a:solidFill>
                  <a:srgbClr val="FF0000"/>
                </a:solidFill>
                <a:latin typeface="Times New Roman" charset="0"/>
                <a:ea typeface="ＭＳ Ｐゴシック" charset="0"/>
              </a:defRPr>
            </a:lvl7pPr>
            <a:lvl8pPr marL="3429000" indent="-228600" eaLnBrk="0" fontAlgn="base" hangingPunct="0">
              <a:spcBef>
                <a:spcPct val="0"/>
              </a:spcBef>
              <a:spcAft>
                <a:spcPct val="0"/>
              </a:spcAft>
              <a:defRPr sz="2400" b="1">
                <a:solidFill>
                  <a:srgbClr val="FF0000"/>
                </a:solidFill>
                <a:latin typeface="Times New Roman" charset="0"/>
                <a:ea typeface="ＭＳ Ｐゴシック" charset="0"/>
              </a:defRPr>
            </a:lvl8pPr>
            <a:lvl9pPr marL="3886200" indent="-228600" eaLnBrk="0" fontAlgn="base" hangingPunct="0">
              <a:spcBef>
                <a:spcPct val="0"/>
              </a:spcBef>
              <a:spcAft>
                <a:spcPct val="0"/>
              </a:spcAft>
              <a:defRPr sz="2400" b="1">
                <a:solidFill>
                  <a:srgbClr val="FF0000"/>
                </a:solidFill>
                <a:latin typeface="Times New Roman" charset="0"/>
                <a:ea typeface="ＭＳ Ｐゴシック"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ln/>
        </p:spPr>
      </p:sp>
      <p:sp>
        <p:nvSpPr>
          <p:cNvPr id="105475" name="CaixaDeTexto 3"/>
          <p:cNvSpPr txBox="1">
            <a:spLocks noChangeArrowheads="1"/>
          </p:cNvSpPr>
          <p:nvPr/>
        </p:nvSpPr>
        <p:spPr bwMode="auto">
          <a:xfrm>
            <a:off x="714375" y="4568825"/>
            <a:ext cx="5357813"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ＭＳ Ｐゴシック" charset="0"/>
                <a:cs typeface="ＭＳ Ｐゴシック" charset="0"/>
              </a:defRPr>
            </a:lvl1pPr>
            <a:lvl2pPr marL="742950" indent="-285750" eaLnBrk="0" hangingPunct="0">
              <a:defRPr sz="2400" b="1">
                <a:solidFill>
                  <a:srgbClr val="FF0000"/>
                </a:solidFill>
                <a:latin typeface="Times New Roman" charset="0"/>
                <a:ea typeface="ＭＳ Ｐゴシック" charset="0"/>
              </a:defRPr>
            </a:lvl2pPr>
            <a:lvl3pPr marL="1143000" indent="-228600" eaLnBrk="0" hangingPunct="0">
              <a:defRPr sz="2400" b="1">
                <a:solidFill>
                  <a:srgbClr val="FF0000"/>
                </a:solidFill>
                <a:latin typeface="Times New Roman" charset="0"/>
                <a:ea typeface="ＭＳ Ｐゴシック" charset="0"/>
              </a:defRPr>
            </a:lvl3pPr>
            <a:lvl4pPr marL="1600200" indent="-228600" eaLnBrk="0" hangingPunct="0">
              <a:defRPr sz="2400" b="1">
                <a:solidFill>
                  <a:srgbClr val="FF0000"/>
                </a:solidFill>
                <a:latin typeface="Times New Roman" charset="0"/>
                <a:ea typeface="ＭＳ Ｐゴシック" charset="0"/>
              </a:defRPr>
            </a:lvl4pPr>
            <a:lvl5pPr marL="2057400" indent="-228600" eaLnBrk="0" hangingPunct="0">
              <a:defRPr sz="2400" b="1">
                <a:solidFill>
                  <a:srgbClr val="FF0000"/>
                </a:solidFill>
                <a:latin typeface="Times New Roman" charset="0"/>
                <a:ea typeface="ＭＳ Ｐゴシック" charset="0"/>
              </a:defRPr>
            </a:lvl5pPr>
            <a:lvl6pPr marL="2514600" indent="-228600" eaLnBrk="0" fontAlgn="base" hangingPunct="0">
              <a:spcBef>
                <a:spcPct val="0"/>
              </a:spcBef>
              <a:spcAft>
                <a:spcPct val="0"/>
              </a:spcAft>
              <a:defRPr sz="2400" b="1">
                <a:solidFill>
                  <a:srgbClr val="FF0000"/>
                </a:solidFill>
                <a:latin typeface="Times New Roman" charset="0"/>
                <a:ea typeface="ＭＳ Ｐゴシック" charset="0"/>
              </a:defRPr>
            </a:lvl6pPr>
            <a:lvl7pPr marL="2971800" indent="-228600" eaLnBrk="0" fontAlgn="base" hangingPunct="0">
              <a:spcBef>
                <a:spcPct val="0"/>
              </a:spcBef>
              <a:spcAft>
                <a:spcPct val="0"/>
              </a:spcAft>
              <a:defRPr sz="2400" b="1">
                <a:solidFill>
                  <a:srgbClr val="FF0000"/>
                </a:solidFill>
                <a:latin typeface="Times New Roman" charset="0"/>
                <a:ea typeface="ＭＳ Ｐゴシック" charset="0"/>
              </a:defRPr>
            </a:lvl7pPr>
            <a:lvl8pPr marL="3429000" indent="-228600" eaLnBrk="0" fontAlgn="base" hangingPunct="0">
              <a:spcBef>
                <a:spcPct val="0"/>
              </a:spcBef>
              <a:spcAft>
                <a:spcPct val="0"/>
              </a:spcAft>
              <a:defRPr sz="2400" b="1">
                <a:solidFill>
                  <a:srgbClr val="FF0000"/>
                </a:solidFill>
                <a:latin typeface="Times New Roman" charset="0"/>
                <a:ea typeface="ＭＳ Ｐゴシック" charset="0"/>
              </a:defRPr>
            </a:lvl8pPr>
            <a:lvl9pPr marL="3886200" indent="-228600" eaLnBrk="0" fontAlgn="base" hangingPunct="0">
              <a:spcBef>
                <a:spcPct val="0"/>
              </a:spcBef>
              <a:spcAft>
                <a:spcPct val="0"/>
              </a:spcAft>
              <a:defRPr sz="2400" b="1">
                <a:solidFill>
                  <a:srgbClr val="FF0000"/>
                </a:solidFill>
                <a:latin typeface="Times New Roman" charset="0"/>
                <a:ea typeface="ＭＳ Ｐゴシック" charset="0"/>
              </a:defRPr>
            </a:lvl9pPr>
          </a:lstStyle>
          <a:p>
            <a:pPr algn="ctr">
              <a:spcBef>
                <a:spcPct val="50000"/>
              </a:spcBef>
            </a:pPr>
            <a:r>
              <a:rPr lang="pt-BR" sz="1200">
                <a:solidFill>
                  <a:schemeClr val="tx1"/>
                </a:solidFill>
              </a:rPr>
              <a:t>Suspensão pagamento encargos aos rentistas (Bonos Global 2012 e 2030) desde novembro/2008</a:t>
            </a:r>
          </a:p>
          <a:p>
            <a:pPr algn="ctr">
              <a:spcBef>
                <a:spcPct val="50000"/>
              </a:spcBef>
            </a:pPr>
            <a:r>
              <a:rPr lang="pt-BR" sz="1200">
                <a:solidFill>
                  <a:schemeClr val="tx1"/>
                </a:solidFill>
              </a:rPr>
              <a:t> </a:t>
            </a:r>
          </a:p>
          <a:p>
            <a:pPr algn="ctr">
              <a:spcBef>
                <a:spcPct val="50000"/>
              </a:spcBef>
            </a:pPr>
            <a:r>
              <a:rPr lang="pt-BR" sz="1200">
                <a:solidFill>
                  <a:schemeClr val="tx1"/>
                </a:solidFill>
              </a:rPr>
              <a:t> Proposta soberana de recompra do restante da dívida por no máximo 30% de seu valor nominal</a:t>
            </a:r>
          </a:p>
          <a:p>
            <a:pPr algn="ctr">
              <a:spcBef>
                <a:spcPct val="50000"/>
              </a:spcBef>
            </a:pPr>
            <a:r>
              <a:rPr lang="pt-BR" sz="1200">
                <a:solidFill>
                  <a:schemeClr val="tx1"/>
                </a:solidFill>
              </a:rPr>
              <a:t> </a:t>
            </a:r>
          </a:p>
          <a:p>
            <a:pPr algn="ctr">
              <a:spcBef>
                <a:spcPct val="50000"/>
              </a:spcBef>
            </a:pPr>
            <a:r>
              <a:rPr lang="pt-BR" sz="1200">
                <a:solidFill>
                  <a:schemeClr val="tx1"/>
                </a:solidFill>
              </a:rPr>
              <a:t>The Economist (23/04/2009):   </a:t>
            </a:r>
            <a:r>
              <a:rPr lang="pt-BR" sz="1200" i="1">
                <a:solidFill>
                  <a:schemeClr val="tx1"/>
                </a:solidFill>
              </a:rPr>
              <a:t>“Sr. Correa parece ser incorruptível (...) gasto público cresceu 71% em 2008, resultado de investimentos em escolas e hospitais”</a:t>
            </a:r>
          </a:p>
          <a:p>
            <a:pPr algn="ctr">
              <a:spcBef>
                <a:spcPct val="50000"/>
              </a:spcBef>
            </a:pPr>
            <a:endParaRPr lang="pt-BR" sz="1200" i="1">
              <a:solidFill>
                <a:schemeClr val="tx1"/>
              </a:solidFill>
            </a:endParaRPr>
          </a:p>
          <a:p>
            <a:pPr algn="ctr">
              <a:spcBef>
                <a:spcPct val="50000"/>
              </a:spcBef>
            </a:pPr>
            <a:r>
              <a:rPr lang="pt-BR" sz="1200" i="1">
                <a:solidFill>
                  <a:schemeClr val="tx1"/>
                </a:solidFill>
              </a:rPr>
              <a:t>ESTA É A PROVA DA VIABILIDADE POLÍTICA DA AUDITORIA DA DÍVIDA </a:t>
            </a:r>
            <a:endParaRPr lang="pt-BR" sz="1200">
              <a:solidFill>
                <a:schemeClr val="tx1"/>
              </a:solidFill>
            </a:endParaRPr>
          </a:p>
          <a:p>
            <a:pPr algn="ctr">
              <a:spcBef>
                <a:spcPct val="50000"/>
              </a:spcBef>
            </a:pPr>
            <a:endParaRPr lang="pt-BR" sz="1200" i="1">
              <a:solidFill>
                <a:schemeClr val="tx1"/>
              </a:solidFill>
            </a:endParaRPr>
          </a:p>
          <a:p>
            <a:pPr algn="ctr">
              <a:spcBef>
                <a:spcPct val="50000"/>
              </a:spcBef>
            </a:pPr>
            <a:r>
              <a:rPr lang="pt-BR" sz="1200" i="1">
                <a:solidFill>
                  <a:schemeClr val="tx1"/>
                </a:solidFill>
              </a:rPr>
              <a:t>ENQUANTO ISSO, O GOVERNO BRASILEIRO RECOMPRA TÍTULOS DA DÍVIDA EXTERNA A 130% DO VALOR DE FACE, EM MÉDIA</a:t>
            </a:r>
          </a:p>
          <a:p>
            <a:pPr algn="ctr">
              <a:spcBef>
                <a:spcPct val="50000"/>
              </a:spcBef>
            </a:pPr>
            <a:endParaRPr lang="pt-BR" sz="1200" i="1">
              <a:solidFill>
                <a:schemeClr val="tx1"/>
              </a:solidFill>
            </a:endParaRPr>
          </a:p>
          <a:p>
            <a:pPr algn="ctr">
              <a:spcBef>
                <a:spcPct val="50000"/>
              </a:spcBef>
            </a:pPr>
            <a:r>
              <a:rPr lang="pt-BR" sz="1200">
                <a:solidFill>
                  <a:schemeClr val="tx1"/>
                </a:solidFill>
              </a:rPr>
              <a:t> </a:t>
            </a:r>
          </a:p>
          <a:p>
            <a:pPr algn="ctr">
              <a:spcBef>
                <a:spcPct val="50000"/>
              </a:spcBef>
            </a:pPr>
            <a:endParaRPr lang="pt-B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e conteúdo">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5816" y="274954"/>
            <a:ext cx="8914369" cy="1143000"/>
          </a:xfrm>
          <a:prstGeom prst="rect">
            <a:avLst/>
          </a:prstGeom>
        </p:spPr>
        <p:txBody>
          <a:bodyPr lIns="83988" tIns="41994" rIns="83988" bIns="41994"/>
          <a:lstStyle/>
          <a:p>
            <a:r>
              <a:rPr lang="es-ES_tradnl" smtClean="0"/>
              <a:t>Click to edit Master title style</a:t>
            </a:r>
            <a:endParaRPr lang="en-US"/>
          </a:p>
        </p:txBody>
      </p:sp>
      <p:sp>
        <p:nvSpPr>
          <p:cNvPr id="3" name="Content Placeholder 2"/>
          <p:cNvSpPr>
            <a:spLocks noGrp="1"/>
          </p:cNvSpPr>
          <p:nvPr>
            <p:ph idx="1"/>
          </p:nvPr>
        </p:nvSpPr>
        <p:spPr>
          <a:xfrm>
            <a:off x="495816" y="1600776"/>
            <a:ext cx="8914369" cy="4525935"/>
          </a:xfrm>
          <a:prstGeom prst="rect">
            <a:avLst/>
          </a:prstGeom>
        </p:spPr>
        <p:txBody>
          <a:bodyPr lIns="83988" tIns="41994" rIns="83988" bIns="41994"/>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Date Placeholder 3"/>
          <p:cNvSpPr>
            <a:spLocks noGrp="1"/>
          </p:cNvSpPr>
          <p:nvPr>
            <p:ph type="dt" sz="half" idx="10"/>
          </p:nvPr>
        </p:nvSpPr>
        <p:spPr>
          <a:xfrm>
            <a:off x="495816" y="6357038"/>
            <a:ext cx="2311350" cy="364206"/>
          </a:xfrm>
          <a:prstGeom prst="rect">
            <a:avLst/>
          </a:prstGeom>
        </p:spPr>
        <p:txBody>
          <a:bodyPr lIns="83988" tIns="41994" rIns="83988" bIns="41994"/>
          <a:lstStyle>
            <a:lvl1pPr>
              <a:defRPr/>
            </a:lvl1pPr>
          </a:lstStyle>
          <a:p>
            <a:fld id="{6A3FC4A5-D5A2-4704-9BA2-BD0568096A67}" type="datetimeFigureOut">
              <a:rPr lang="es-EC"/>
              <a:pPr/>
              <a:t>28/05/17</a:t>
            </a:fld>
            <a:endParaRPr lang="es-EC"/>
          </a:p>
        </p:txBody>
      </p:sp>
      <p:sp>
        <p:nvSpPr>
          <p:cNvPr id="5" name="Footer Placeholder 4"/>
          <p:cNvSpPr>
            <a:spLocks noGrp="1"/>
          </p:cNvSpPr>
          <p:nvPr>
            <p:ph type="ftr" sz="quarter" idx="11"/>
          </p:nvPr>
        </p:nvSpPr>
        <p:spPr>
          <a:xfrm>
            <a:off x="3383900" y="6357038"/>
            <a:ext cx="3138200" cy="364206"/>
          </a:xfrm>
          <a:prstGeom prst="rect">
            <a:avLst/>
          </a:prstGeom>
        </p:spPr>
        <p:txBody>
          <a:bodyPr lIns="83988" tIns="41994" rIns="83988" bIns="41994"/>
          <a:lstStyle>
            <a:lvl1pPr>
              <a:defRPr/>
            </a:lvl1pPr>
          </a:lstStyle>
          <a:p>
            <a:pPr>
              <a:defRPr/>
            </a:pPr>
            <a:endParaRPr lang="es-EC"/>
          </a:p>
        </p:txBody>
      </p:sp>
      <p:sp>
        <p:nvSpPr>
          <p:cNvPr id="6" name="Slide Number Placeholder 5"/>
          <p:cNvSpPr>
            <a:spLocks noGrp="1"/>
          </p:cNvSpPr>
          <p:nvPr>
            <p:ph type="sldNum" sz="quarter" idx="12"/>
          </p:nvPr>
        </p:nvSpPr>
        <p:spPr>
          <a:xfrm>
            <a:off x="7098834" y="6357038"/>
            <a:ext cx="2311350" cy="364206"/>
          </a:xfrm>
          <a:prstGeom prst="rect">
            <a:avLst/>
          </a:prstGeom>
        </p:spPr>
        <p:txBody>
          <a:bodyPr lIns="83988" tIns="41994" rIns="83988" bIns="41994"/>
          <a:lstStyle>
            <a:lvl1pPr>
              <a:defRPr/>
            </a:lvl1pPr>
          </a:lstStyle>
          <a:p>
            <a:fld id="{3554A291-22B0-403D-B363-E3ED04CBDAE3}" type="slidenum">
              <a:rPr lang="es-EC"/>
              <a:pPr/>
              <a:t>‹#›</a:t>
            </a:fld>
            <a:endParaRPr lang="es-EC"/>
          </a:p>
        </p:txBody>
      </p:sp>
    </p:spTree>
    <p:extLst>
      <p:ext uri="{BB962C8B-B14F-4D97-AF65-F5344CB8AC3E}">
        <p14:creationId xmlns:p14="http://schemas.microsoft.com/office/powerpoint/2010/main" val="356668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a:prstGeom prst="rect">
            <a:avLst/>
          </a:prstGeom>
        </p:spPr>
        <p:txBody>
          <a:bodyPr vert="horz"/>
          <a:lstStyle/>
          <a:p>
            <a:r>
              <a:rPr lang="x-none" smtClean="0"/>
              <a:t>Click to edit Master title style</a:t>
            </a:r>
            <a:endParaRPr lang="pt-BR"/>
          </a:p>
        </p:txBody>
      </p:sp>
    </p:spTree>
    <p:extLst>
      <p:ext uri="{BB962C8B-B14F-4D97-AF65-F5344CB8AC3E}">
        <p14:creationId xmlns:p14="http://schemas.microsoft.com/office/powerpoint/2010/main" val="4608589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invGray">
          <a:xfrm>
            <a:off x="9542463" y="0"/>
            <a:ext cx="363537"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lgn="ctr" eaLnBrk="0" hangingPunct="0">
              <a:spcBef>
                <a:spcPct val="50000"/>
              </a:spcBef>
              <a:defRPr/>
            </a:pPr>
            <a:endParaRPr lang="pt-BR">
              <a:ea typeface="+mn-ea"/>
            </a:endParaRPr>
          </a:p>
        </p:txBody>
      </p:sp>
      <p:sp>
        <p:nvSpPr>
          <p:cNvPr id="1027" name="Freeform 8"/>
          <p:cNvSpPr>
            <a:spLocks/>
          </p:cNvSpPr>
          <p:nvPr/>
        </p:nvSpPr>
        <p:spPr bwMode="white">
          <a:xfrm>
            <a:off x="0" y="-20638"/>
            <a:ext cx="9906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p:spPr>
        <p:txBody>
          <a:bodyPr/>
          <a:lstStyle/>
          <a:p>
            <a:endParaRPr lang="es-EC"/>
          </a:p>
        </p:txBody>
      </p:sp>
      <p:sp>
        <p:nvSpPr>
          <p:cNvPr id="1028" name="Freeform 9"/>
          <p:cNvSpPr>
            <a:spLocks/>
          </p:cNvSpPr>
          <p:nvPr/>
        </p:nvSpPr>
        <p:spPr bwMode="white">
          <a:xfrm>
            <a:off x="0" y="-20638"/>
            <a:ext cx="90868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p:spPr>
        <p:txBody>
          <a:bodyPr/>
          <a:lstStyle/>
          <a:p>
            <a:endParaRPr lang="es-EC"/>
          </a:p>
        </p:txBody>
      </p:sp>
      <p:sp>
        <p:nvSpPr>
          <p:cNvPr id="1029" name="Freeform 10"/>
          <p:cNvSpPr>
            <a:spLocks/>
          </p:cNvSpPr>
          <p:nvPr/>
        </p:nvSpPr>
        <p:spPr bwMode="white">
          <a:xfrm>
            <a:off x="0" y="-20638"/>
            <a:ext cx="4959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p:spPr>
        <p:txBody>
          <a:bodyPr/>
          <a:lstStyle/>
          <a:p>
            <a:endParaRPr lang="es-EC"/>
          </a:p>
        </p:txBody>
      </p:sp>
      <p:sp>
        <p:nvSpPr>
          <p:cNvPr id="17" name="16 Rectángulo"/>
          <p:cNvSpPr/>
          <p:nvPr userDrawn="1"/>
        </p:nvSpPr>
        <p:spPr bwMode="auto">
          <a:xfrm>
            <a:off x="-15875" y="-65088"/>
            <a:ext cx="10239375" cy="7072313"/>
          </a:xfrm>
          <a:prstGeom prst="rect">
            <a:avLst/>
          </a:prstGeom>
          <a:solidFill>
            <a:schemeClr val="bg2">
              <a:lumMod val="85000"/>
              <a:lumOff val="15000"/>
            </a:schemeClr>
          </a:solidFill>
          <a:ln w="12700" cap="sq" cmpd="sng" algn="ctr">
            <a:solidFill>
              <a:schemeClr val="bg2"/>
            </a:solidFill>
            <a:prstDash val="solid"/>
            <a:round/>
            <a:headEnd type="none" w="med" len="med"/>
            <a:tailEnd type="none" w="med" len="med"/>
          </a:ln>
          <a:effectLst/>
        </p:spPr>
        <p:txBody>
          <a:bodyPr>
            <a:spAutoFit/>
          </a:bodyPr>
          <a:lstStyle/>
          <a:p>
            <a:pPr algn="ctr" eaLnBrk="0" hangingPunct="0">
              <a:spcBef>
                <a:spcPct val="50000"/>
              </a:spcBef>
              <a:defRPr/>
            </a:pPr>
            <a:endParaRPr lang="es-EC">
              <a:ea typeface="+mn-ea"/>
            </a:endParaRPr>
          </a:p>
        </p:txBody>
      </p:sp>
    </p:spTree>
  </p:cSld>
  <p:clrMap bg1="dk2" tx1="lt1" bg2="dk1"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1746"/>
                                        </p:tgtEl>
                                        <p:attrNameLst>
                                          <p:attrName>style.visibility</p:attrName>
                                        </p:attrNameLst>
                                      </p:cBhvr>
                                      <p:to>
                                        <p:strVal val="visible"/>
                                      </p:to>
                                    </p:set>
                                    <p:anim calcmode="lin" valueType="num">
                                      <p:cBhvr additive="base">
                                        <p:cTn id="7" dur="500" fill="hold"/>
                                        <p:tgtEl>
                                          <p:spTgt spid="31746"/>
                                        </p:tgtEl>
                                        <p:attrNameLst>
                                          <p:attrName>ppt_x</p:attrName>
                                        </p:attrNameLst>
                                      </p:cBhvr>
                                      <p:tavLst>
                                        <p:tav tm="0">
                                          <p:val>
                                            <p:strVal val="0-#ppt_w/2"/>
                                          </p:val>
                                        </p:tav>
                                        <p:tav tm="100000">
                                          <p:val>
                                            <p:strVal val="#ppt_x"/>
                                          </p:val>
                                        </p:tav>
                                      </p:tavLst>
                                    </p:anim>
                                    <p:anim calcmode="lin" valueType="num">
                                      <p:cBhvr additive="base">
                                        <p:cTn id="8" dur="500" fill="hold"/>
                                        <p:tgtEl>
                                          <p:spTgt spid="3174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174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6" grpId="1" animBg="1"/>
      <p:bldP spid="31746" grpId="2" animBg="1"/>
      <p:bldP spid="31746" grpId="3" animBg="1"/>
      <p:bldP spid="31746" grpId="4" animBg="1"/>
      <p:bldP spid="31746" grpId="5" animBg="1"/>
      <p:bldP spid="31746" grpId="6" animBg="1"/>
      <p:bldP spid="31746" grpId="7" animBg="1"/>
      <p:bldP spid="31746" grpId="8" animBg="1"/>
      <p:bldP spid="31746" grpId="9" animBg="1"/>
      <p:bldP spid="31746" grpId="10" animBg="1"/>
      <p:bldP spid="31746" grpId="11" animBg="1"/>
      <p:bldP spid="31746" grpId="12" animBg="1"/>
    </p:bldLst>
  </p:timing>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63.png"/></Relationships>
</file>

<file path=ppt/slides/_rels/slide101.xml.rels><?xml version="1.0" encoding="UTF-8" standalone="yes"?>
<Relationships xmlns="http://schemas.openxmlformats.org/package/2006/relationships"><Relationship Id="rId3" Type="http://schemas.openxmlformats.org/officeDocument/2006/relationships/hyperlink" Target="http://www.auditoriacidada.org.br" TargetMode="External"/><Relationship Id="rId4" Type="http://schemas.openxmlformats.org/officeDocument/2006/relationships/hyperlink" Target="http://www.facebook.com/auditoriacidada.pagina" TargetMode="External"/><Relationship Id="rId5" Type="http://schemas.openxmlformats.org/officeDocument/2006/relationships/image" Target="../media/image64.png"/><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aladeimprensa.ibge.gov.br/noticias?view=noticia&amp;id=1&amp;busca=1&amp;idnoticia=3433"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gazetadopovo.com.br/opiniao/artigos/o-banco-central-esta-suicidando-o-brasil-dh5s162swds5080e0d20jsmpc"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hyperlink" Target="http://www.bcb.gov.br/htms/infecon/seriehistdivliq-p.asp" TargetMode="External"/><Relationship Id="rId4" Type="http://schemas.openxmlformats.org/officeDocument/2006/relationships/hyperlink" Target="http://www.bcb.gov.br/ftp/notaecon/ni201609pfp.zip" TargetMode="External"/><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hyperlink" Target="http://iepecdg.com.br/uploads/artigos/SSRN-id2479685.pdf" TargetMode="External"/><Relationship Id="rId4" Type="http://schemas.openxmlformats.org/officeDocument/2006/relationships/hyperlink" Target="http://data.worldbank.org/indicator/SI.POV.GINI" TargetMode="External"/><Relationship Id="rId1" Type="http://schemas.openxmlformats.org/officeDocument/2006/relationships/slideLayout" Target="../slideLayouts/slideLayout1.xml"/><Relationship Id="rId2" Type="http://schemas.openxmlformats.org/officeDocument/2006/relationships/image" Target="../media/image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package" Target="../embeddings/Microsoft_Word_Document1.docx"/><Relationship Id="rId5" Type="http://schemas.openxmlformats.org/officeDocument/2006/relationships/image" Target="../media/image8.png"/><Relationship Id="rId1" Type="http://schemas.openxmlformats.org/officeDocument/2006/relationships/vmlDrawing" Target="../drawings/vmlDrawing1.vml"/><Relationship Id="rId2"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chart" Target="../charts/char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chart" Target="../charts/char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 Id="rId3" Type="http://schemas.openxmlformats.org/officeDocument/2006/relationships/hyperlink" Target="https://goo.gl/7sPvEB"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 Id="rId3" Type="http://schemas.openxmlformats.org/officeDocument/2006/relationships/image" Target="../media/image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goo.gl/1KsT7h"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hyperlink" Target="http://www4.bcb.gov.br/top50/port/top50.asp" TargetMode="External"/><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www.auditoriacidada.org.br/blog/2016/08/15/documentos-da-cpi-da-divida-publica-20092010/"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hyperlink" Target="http://www.auditoriacidada.org.br/wp-content/uploads/2012/06/Informativo-ESTADOS-III.pdf" TargetMode="External"/><Relationship Id="rId4" Type="http://schemas.openxmlformats.org/officeDocument/2006/relationships/hyperlink" Target="http://www.auditoriacidada.org.br/wp-content/uploads/2013/12/Carta-Senadores-II-2013-.pdf" TargetMode="External"/><Relationship Id="rId5" Type="http://schemas.openxmlformats.org/officeDocument/2006/relationships/hyperlink" Target="http://www.auditoriacidada.org.br/cobertura-da-imprensa-sobre-o-seminario-internacional/" TargetMode="External"/><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goo.gl/pz0iM8"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www.auditoriacidada.org.br/blog/2017/02/22/em-dia-marcado-por-reunioes-auditoria-cidada-reforca-prioridade-do-debate-sobre-divida-publica/"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55.xml.rels><?xml version="1.0" encoding="UTF-8" standalone="yes"?>
<Relationships xmlns="http://schemas.openxmlformats.org/package/2006/relationships"><Relationship Id="rId3" Type="http://schemas.openxmlformats.org/officeDocument/2006/relationships/hyperlink" Target="http://www.irishstatutebook.ie/2010/en/act/pub/0016/print.html" TargetMode="External"/><Relationship Id="rId4" Type="http://schemas.openxmlformats.org/officeDocument/2006/relationships/image" Target="../media/image20.pn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png"/><Relationship Id="rId3" Type="http://schemas.openxmlformats.org/officeDocument/2006/relationships/image" Target="../media/image2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 Id="rId3"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6.png"/><Relationship Id="rId3" Type="http://schemas.openxmlformats.org/officeDocument/2006/relationships/image" Target="../media/image3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8.png"/><Relationship Id="rId3" Type="http://schemas.openxmlformats.org/officeDocument/2006/relationships/image" Target="../media/image3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0.png"/></Relationships>
</file>

<file path=ppt/slides/_rels/slide68.xml.rels><?xml version="1.0" encoding="UTF-8" standalone="yes"?>
<Relationships xmlns="http://schemas.openxmlformats.org/package/2006/relationships"><Relationship Id="rId3" Type="http://schemas.openxmlformats.org/officeDocument/2006/relationships/hyperlink" Target="https://drive.google.com/file/d/0B4876KbhMtiod1RCbndQaXJoR2x4LVdFYl9GZVh5MFpTdndB/view" TargetMode="External"/><Relationship Id="rId4" Type="http://schemas.openxmlformats.org/officeDocument/2006/relationships/hyperlink" Target="http://www.febrafite.org.br/as-inavalidezes-juridica-e-social-das-sociedades-de-economia-mista-geradoras-de-ativos-estatais/" TargetMode="External"/><Relationship Id="rId1" Type="http://schemas.openxmlformats.org/officeDocument/2006/relationships/slideLayout" Target="../slideLayouts/slideLayout3.xml"/><Relationship Id="rId2" Type="http://schemas.openxmlformats.org/officeDocument/2006/relationships/hyperlink" Target="https://drive.google.com/file/d/0B4876KbhMtioWGtPVnc5ZHdKMEU/view?pref=2&amp;pli=1"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hyperlink" Target="http://goo.gl/yCCpue" TargetMode="External"/><Relationship Id="rId4" Type="http://schemas.openxmlformats.org/officeDocument/2006/relationships/hyperlink" Target="http://goo.gl/3X9LVf" TargetMode="External"/><Relationship Id="rId5" Type="http://schemas.openxmlformats.org/officeDocument/2006/relationships/hyperlink" Target="http://goo.gl/uu9Opc" TargetMode="External"/><Relationship Id="rId1" Type="http://schemas.openxmlformats.org/officeDocument/2006/relationships/slideLayout" Target="../slideLayouts/slideLayout3.xml"/><Relationship Id="rId2" Type="http://schemas.openxmlformats.org/officeDocument/2006/relationships/hyperlink" Target="https://goo.gl/B2L1pT"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2.png"/><Relationship Id="rId3" Type="http://schemas.openxmlformats.org/officeDocument/2006/relationships/image" Target="../media/image4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9.png"/><Relationship Id="rId3" Type="http://schemas.openxmlformats.org/officeDocument/2006/relationships/image" Target="../media/image5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www.gazetadopovo.com.br/opiniao/artigos/o-banco-central-esta-suicidando-o-brasil-dh5s162swds5080e0d20jsmpc"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1.png"/></Relationships>
</file>

<file path=ppt/slides/_rels/slide87.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3.xml"/><Relationship Id="rId2" Type="http://schemas.openxmlformats.org/officeDocument/2006/relationships/image" Target="../media/image52.png"/></Relationships>
</file>

<file path=ppt/slides/_rels/slide8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3.xml"/><Relationship Id="rId2" Type="http://schemas.openxmlformats.org/officeDocument/2006/relationships/image" Target="../media/image55.png"/></Relationships>
</file>

<file path=ppt/slides/_rels/slide8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hyperlink" Target="http://www.stf.jus.br/portal/processo/verProcessoAndamento.asp?incidente=5114413" TargetMode="External"/><Relationship Id="rId1" Type="http://schemas.openxmlformats.org/officeDocument/2006/relationships/slideLayout" Target="../slideLayouts/slideLayout1.xml"/><Relationship Id="rId2" Type="http://schemas.openxmlformats.org/officeDocument/2006/relationships/image" Target="../media/image5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www.gao.gov/products/GAO-11-696"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3.xml"/><Relationship Id="rId2" Type="http://schemas.openxmlformats.org/officeDocument/2006/relationships/diagramData" Target="../diagrams/data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hyperlink" Target="http://www.divida-auditoriacidada.org.br/"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62.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p:cNvSpPr txBox="1">
            <a:spLocks noChangeArrowheads="1"/>
          </p:cNvSpPr>
          <p:nvPr/>
        </p:nvSpPr>
        <p:spPr bwMode="auto">
          <a:xfrm>
            <a:off x="272480" y="274172"/>
            <a:ext cx="9793088" cy="6758772"/>
          </a:xfrm>
          <a:prstGeom prst="rect">
            <a:avLst/>
          </a:prstGeom>
          <a:noFill/>
          <a:ln w="12700" cap="sq">
            <a:noFill/>
            <a:miter lim="800000"/>
            <a:headEnd type="none" w="sm" len="sm"/>
            <a:tailEnd type="none" w="sm" len="sm"/>
          </a:ln>
        </p:spPr>
        <p:txBody>
          <a:bodyPr wrap="square">
            <a:spAutoFit/>
          </a:bodyPr>
          <a:lstStyle/>
          <a:p>
            <a:pPr algn="ctr" eaLnBrk="0" hangingPunct="0">
              <a:spcBef>
                <a:spcPct val="50000"/>
              </a:spcBef>
            </a:pPr>
            <a:endParaRPr lang="pt-BR" sz="3200" u="sng" dirty="0">
              <a:solidFill>
                <a:srgbClr val="FFFF00"/>
              </a:solidFill>
            </a:endParaRPr>
          </a:p>
          <a:p>
            <a:pPr algn="ctr" eaLnBrk="0" hangingPunct="0">
              <a:spcBef>
                <a:spcPct val="50000"/>
              </a:spcBef>
            </a:pPr>
            <a:endParaRPr lang="pt-BR" sz="4400" i="1" u="sng" dirty="0" smtClean="0">
              <a:solidFill>
                <a:srgbClr val="FFFF00"/>
              </a:solidFill>
            </a:endParaRPr>
          </a:p>
          <a:p>
            <a:pPr algn="ctr" eaLnBrk="0" hangingPunct="0"/>
            <a:endParaRPr lang="pt-BR" sz="3000" b="0" i="1" u="sng" dirty="0">
              <a:solidFill>
                <a:srgbClr val="FFFF00"/>
              </a:solidFill>
            </a:endParaRPr>
          </a:p>
          <a:p>
            <a:pPr algn="ctr" eaLnBrk="0" hangingPunct="0"/>
            <a:endParaRPr lang="pt-BR" sz="3000" b="0" i="1" u="sng" dirty="0">
              <a:solidFill>
                <a:srgbClr val="FFFF00"/>
              </a:solidFill>
            </a:endParaRPr>
          </a:p>
          <a:p>
            <a:pPr algn="ctr" eaLnBrk="0" hangingPunct="0"/>
            <a:endParaRPr lang="pt-BR" sz="3000" b="0" i="1" u="sng" dirty="0">
              <a:solidFill>
                <a:srgbClr val="FFFF00"/>
              </a:solidFill>
            </a:endParaRPr>
          </a:p>
          <a:p>
            <a:pPr algn="ctr" eaLnBrk="0" hangingPunct="0"/>
            <a:endParaRPr lang="pt-BR" sz="3000" b="0" i="1" u="sng" dirty="0">
              <a:solidFill>
                <a:srgbClr val="FFFF00"/>
              </a:solidFill>
            </a:endParaRPr>
          </a:p>
          <a:p>
            <a:pPr algn="ctr" eaLnBrk="0" hangingPunct="0"/>
            <a:endParaRPr lang="pt-BR" sz="2700" u="sng" dirty="0" smtClean="0">
              <a:solidFill>
                <a:srgbClr val="FFFF00"/>
              </a:solidFill>
            </a:endParaRPr>
          </a:p>
          <a:p>
            <a:pPr algn="ctr" eaLnBrk="0" hangingPunct="0"/>
            <a:endParaRPr lang="pt-BR" sz="2700" u="sng" dirty="0">
              <a:solidFill>
                <a:srgbClr val="FFFF00"/>
              </a:solidFill>
            </a:endParaRPr>
          </a:p>
          <a:p>
            <a:pPr algn="ctr" eaLnBrk="0" hangingPunct="0"/>
            <a:endParaRPr lang="pt-BR" b="0" i="1" dirty="0" smtClean="0">
              <a:solidFill>
                <a:schemeClr val="tx1"/>
              </a:solidFill>
              <a:latin typeface="Tahoma"/>
              <a:cs typeface="Tahoma"/>
            </a:endParaRPr>
          </a:p>
          <a:p>
            <a:pPr algn="ctr" eaLnBrk="0" hangingPunct="0"/>
            <a:endParaRPr lang="pt-BR" b="0" i="1" dirty="0">
              <a:solidFill>
                <a:schemeClr val="tx1"/>
              </a:solidFill>
              <a:latin typeface="Tahoma"/>
              <a:cs typeface="Tahoma"/>
            </a:endParaRPr>
          </a:p>
          <a:p>
            <a:pPr algn="ctr" eaLnBrk="0" hangingPunct="0"/>
            <a:r>
              <a:rPr lang="pt-BR" b="0" i="1" dirty="0" smtClean="0">
                <a:solidFill>
                  <a:schemeClr val="tx1"/>
                </a:solidFill>
                <a:latin typeface="Tahoma"/>
                <a:cs typeface="Tahoma"/>
              </a:rPr>
              <a:t>Maria Lucia Fattorelli</a:t>
            </a:r>
            <a:endParaRPr lang="pt-BR" b="0" i="1" dirty="0">
              <a:solidFill>
                <a:schemeClr val="tx1"/>
              </a:solidFill>
              <a:latin typeface="Tahoma"/>
              <a:cs typeface="Tahoma"/>
            </a:endParaRPr>
          </a:p>
          <a:p>
            <a:pPr algn="ctr"/>
            <a:endParaRPr lang="en-US" b="0" i="1" dirty="0" smtClean="0">
              <a:solidFill>
                <a:srgbClr val="FFFFFF"/>
              </a:solidFill>
              <a:latin typeface="Tahoma" charset="0"/>
              <a:cs typeface="Tahoma" charset="0"/>
            </a:endParaRPr>
          </a:p>
          <a:p>
            <a:pPr algn="ctr">
              <a:lnSpc>
                <a:spcPct val="90000"/>
              </a:lnSpc>
            </a:pPr>
            <a:r>
              <a:rPr lang="pt-BR" b="0" dirty="0" smtClean="0">
                <a:solidFill>
                  <a:srgbClr val="92D050"/>
                </a:solidFill>
                <a:latin typeface="Tahoma" pitchFamily="34" charset="0"/>
                <a:cs typeface="Tahoma" pitchFamily="34" charset="0"/>
              </a:rPr>
              <a:t>Curso “Instrumentos de Regulação Econômica” da Escola Superior do Ministério Público </a:t>
            </a:r>
          </a:p>
          <a:p>
            <a:pPr algn="ctr">
              <a:lnSpc>
                <a:spcPct val="90000"/>
              </a:lnSpc>
            </a:pPr>
            <a:r>
              <a:rPr lang="pt-BR" b="0" dirty="0" smtClean="0">
                <a:solidFill>
                  <a:srgbClr val="92D050"/>
                </a:solidFill>
                <a:latin typeface="Tahoma" pitchFamily="34" charset="0"/>
                <a:cs typeface="Tahoma" pitchFamily="34" charset="0"/>
              </a:rPr>
              <a:t>Brasília, 22 de maio de 2017</a:t>
            </a:r>
            <a:endParaRPr lang="pt-BR" b="0" dirty="0">
              <a:solidFill>
                <a:srgbClr val="92D050"/>
              </a:solidFill>
              <a:latin typeface="Tahoma" pitchFamily="34" charset="0"/>
              <a:cs typeface="Tahoma" pitchFamily="34" charset="0"/>
            </a:endParaRPr>
          </a:p>
        </p:txBody>
      </p:sp>
      <p:sp>
        <p:nvSpPr>
          <p:cNvPr id="3075" name="CaixaDeTexto 3"/>
          <p:cNvSpPr txBox="1">
            <a:spLocks noChangeArrowheads="1"/>
          </p:cNvSpPr>
          <p:nvPr/>
        </p:nvSpPr>
        <p:spPr bwMode="auto">
          <a:xfrm>
            <a:off x="560512" y="2565401"/>
            <a:ext cx="9001000" cy="2111347"/>
          </a:xfrm>
          <a:prstGeom prst="rect">
            <a:avLst/>
          </a:prstGeom>
          <a:noFill/>
          <a:ln w="9525">
            <a:noFill/>
            <a:miter lim="800000"/>
            <a:headEnd/>
            <a:tailEnd/>
          </a:ln>
        </p:spPr>
        <p:txBody>
          <a:bodyPr wrap="square">
            <a:spAutoFit/>
          </a:bodyPr>
          <a:lstStyle/>
          <a:p>
            <a:pPr algn="ctr"/>
            <a:endParaRPr lang="pt-BR" sz="800" dirty="0">
              <a:solidFill>
                <a:schemeClr val="tx1"/>
              </a:solidFill>
              <a:latin typeface="Tahoma" pitchFamily="34" charset="0"/>
              <a:cs typeface="Tahoma" pitchFamily="34" charset="0"/>
            </a:endParaRPr>
          </a:p>
          <a:p>
            <a:pPr algn="ctr">
              <a:lnSpc>
                <a:spcPct val="130000"/>
              </a:lnSpc>
            </a:pPr>
            <a:r>
              <a:rPr lang="pt-BR" sz="3200" dirty="0" smtClean="0">
                <a:solidFill>
                  <a:schemeClr val="tx1"/>
                </a:solidFill>
                <a:latin typeface="Tahoma" pitchFamily="34" charset="0"/>
                <a:cs typeface="Tahoma" pitchFamily="34" charset="0"/>
              </a:rPr>
              <a:t>A DÍVIDA PÚBLICA E SEUS REFLEXOS SOBRE DIREITOS SOCIAIS, TRABALHISTAS E PREVIDENCIÁRIOS</a:t>
            </a:r>
          </a:p>
        </p:txBody>
      </p:sp>
      <p:pic>
        <p:nvPicPr>
          <p:cNvPr id="5" name="Picture 5"/>
          <p:cNvPicPr>
            <a:picLocks noChangeAspect="1" noChangeArrowheads="1"/>
          </p:cNvPicPr>
          <p:nvPr/>
        </p:nvPicPr>
        <p:blipFill>
          <a:blip r:embed="rId3"/>
          <a:srcRect/>
          <a:stretch>
            <a:fillRect/>
          </a:stretch>
        </p:blipFill>
        <p:spPr bwMode="auto">
          <a:xfrm>
            <a:off x="488504" y="548680"/>
            <a:ext cx="5438775" cy="1857375"/>
          </a:xfrm>
          <a:prstGeom prst="rect">
            <a:avLst/>
          </a:prstGeom>
          <a:noFill/>
          <a:ln w="9525">
            <a:noFill/>
            <a:miter lim="800000"/>
            <a:headEnd/>
            <a:tailEnd/>
          </a:ln>
          <a:effectLst>
            <a:prstShdw prst="shdw17" dist="17961" dir="2700000">
              <a:schemeClr val="accent1">
                <a:gamma/>
                <a:shade val="60000"/>
                <a:invGamma/>
              </a:schemeClr>
            </a:prst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2051"/>
                                        </p:tgtEl>
                                        <p:attrNameLst>
                                          <p:attrName>style.visibility</p:attrName>
                                        </p:attrNameLst>
                                      </p:cBhvr>
                                      <p:to>
                                        <p:strVal val="visible"/>
                                      </p:to>
                                    </p:set>
                                    <p:animEffect transition="in" filter="dissolve">
                                      <p:cBhvr>
                                        <p:cTn id="7" dur="75"/>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Box 2"/>
          <p:cNvSpPr txBox="1">
            <a:spLocks noChangeArrowheads="1"/>
          </p:cNvSpPr>
          <p:nvPr/>
        </p:nvSpPr>
        <p:spPr bwMode="auto">
          <a:xfrm>
            <a:off x="193675" y="214313"/>
            <a:ext cx="9440863"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9pPr>
          </a:lstStyle>
          <a:p>
            <a:pPr>
              <a:spcBef>
                <a:spcPts val="1800"/>
              </a:spcBef>
              <a:buClr>
                <a:srgbClr val="FF9900"/>
              </a:buClr>
            </a:pPr>
            <a:r>
              <a:rPr lang="pt-BR" dirty="0" smtClean="0">
                <a:solidFill>
                  <a:srgbClr val="92D050"/>
                </a:solidFill>
                <a:latin typeface="Tahoma" charset="0"/>
                <a:cs typeface="Tahoma" charset="0"/>
              </a:rPr>
              <a:t>Concentração de Controle Corporativo: EMPRESAS e BANCO</a:t>
            </a:r>
            <a:endParaRPr lang="pt-BR" sz="2000" b="0" dirty="0">
              <a:solidFill>
                <a:srgbClr val="FFFFFF"/>
              </a:solidFill>
              <a:latin typeface="Tahoma" charset="0"/>
              <a:cs typeface="Tahoma" charset="0"/>
            </a:endParaRPr>
          </a:p>
        </p:txBody>
      </p:sp>
      <p:pic>
        <p:nvPicPr>
          <p:cNvPr id="2" name="Picture 1"/>
          <p:cNvPicPr>
            <a:picLocks noChangeAspect="1"/>
          </p:cNvPicPr>
          <p:nvPr/>
        </p:nvPicPr>
        <p:blipFill>
          <a:blip r:embed="rId3"/>
          <a:stretch>
            <a:fillRect/>
          </a:stretch>
        </p:blipFill>
        <p:spPr>
          <a:xfrm>
            <a:off x="776536" y="1043857"/>
            <a:ext cx="8568952" cy="5631824"/>
          </a:xfrm>
          <a:prstGeom prst="rect">
            <a:avLst/>
          </a:prstGeom>
        </p:spPr>
      </p:pic>
    </p:spTree>
    <p:extLst>
      <p:ext uri="{BB962C8B-B14F-4D97-AF65-F5344CB8AC3E}">
        <p14:creationId xmlns:p14="http://schemas.microsoft.com/office/powerpoint/2010/main" val="161087562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p:cNvSpPr txBox="1">
            <a:spLocks noChangeArrowheads="1"/>
          </p:cNvSpPr>
          <p:nvPr/>
        </p:nvSpPr>
        <p:spPr bwMode="auto">
          <a:xfrm>
            <a:off x="128464" y="-171400"/>
            <a:ext cx="9777536" cy="4862870"/>
          </a:xfrm>
          <a:prstGeom prst="rect">
            <a:avLst/>
          </a:prstGeom>
          <a:noFill/>
          <a:ln w="12700" cap="sq">
            <a:noFill/>
            <a:miter lim="800000"/>
            <a:headEnd type="none" w="sm" len="sm"/>
            <a:tailEnd type="none" w="sm" len="sm"/>
          </a:ln>
        </p:spPr>
        <p:txBody>
          <a:bodyPr wrap="square">
            <a:spAutoFit/>
          </a:bodyPr>
          <a:lstStyle/>
          <a:p>
            <a:pPr algn="ctr" eaLnBrk="0" hangingPunct="0">
              <a:spcBef>
                <a:spcPct val="50000"/>
              </a:spcBef>
            </a:pPr>
            <a:endParaRPr lang="pt-BR" sz="3200" u="sng" dirty="0">
              <a:solidFill>
                <a:srgbClr val="FFFF00"/>
              </a:solidFill>
            </a:endParaRPr>
          </a:p>
          <a:p>
            <a:pPr algn="ctr" eaLnBrk="0" hangingPunct="0">
              <a:spcBef>
                <a:spcPct val="50000"/>
              </a:spcBef>
            </a:pPr>
            <a:endParaRPr lang="pt-BR" sz="4400" i="1" u="sng" dirty="0" smtClean="0">
              <a:solidFill>
                <a:srgbClr val="FFFF00"/>
              </a:solidFill>
            </a:endParaRPr>
          </a:p>
          <a:p>
            <a:pPr algn="ctr" eaLnBrk="0" hangingPunct="0"/>
            <a:endParaRPr lang="pt-BR" sz="3000" b="0" i="1" u="sng" dirty="0">
              <a:solidFill>
                <a:srgbClr val="FFFF00"/>
              </a:solidFill>
            </a:endParaRPr>
          </a:p>
          <a:p>
            <a:pPr algn="ctr" eaLnBrk="0" hangingPunct="0"/>
            <a:endParaRPr lang="pt-BR" sz="3000" b="0" i="1" u="sng" dirty="0">
              <a:solidFill>
                <a:srgbClr val="FFFF00"/>
              </a:solidFill>
            </a:endParaRPr>
          </a:p>
          <a:p>
            <a:pPr algn="ctr" eaLnBrk="0" hangingPunct="0"/>
            <a:endParaRPr lang="pt-BR" sz="3000" b="0" i="1" u="sng" dirty="0">
              <a:solidFill>
                <a:srgbClr val="FFFF00"/>
              </a:solidFill>
            </a:endParaRPr>
          </a:p>
          <a:p>
            <a:pPr algn="ctr" eaLnBrk="0" hangingPunct="0"/>
            <a:endParaRPr lang="pt-BR" sz="3000" b="0" i="1" u="sng" dirty="0">
              <a:solidFill>
                <a:srgbClr val="FFFF00"/>
              </a:solidFill>
            </a:endParaRPr>
          </a:p>
          <a:p>
            <a:pPr algn="ctr" eaLnBrk="0" hangingPunct="0"/>
            <a:endParaRPr lang="pt-BR" sz="2700" u="sng" dirty="0">
              <a:solidFill>
                <a:srgbClr val="FFFF00"/>
              </a:solidFill>
            </a:endParaRPr>
          </a:p>
          <a:p>
            <a:pPr algn="ctr" eaLnBrk="0" hangingPunct="0"/>
            <a:endParaRPr lang="pt-BR" sz="500" i="1" u="sng" dirty="0">
              <a:solidFill>
                <a:schemeClr val="accent1"/>
              </a:solidFill>
            </a:endParaRPr>
          </a:p>
          <a:p>
            <a:pPr algn="ctr" eaLnBrk="0" hangingPunct="0"/>
            <a:endParaRPr lang="pt-BR" sz="500" i="1" u="sng" dirty="0">
              <a:solidFill>
                <a:schemeClr val="accent1"/>
              </a:solidFill>
            </a:endParaRPr>
          </a:p>
          <a:p>
            <a:pPr algn="ctr" eaLnBrk="0" hangingPunct="0"/>
            <a:endParaRPr lang="pt-BR" sz="500" b="0" i="1" u="sng" dirty="0">
              <a:solidFill>
                <a:srgbClr val="92D050"/>
              </a:solidFill>
              <a:latin typeface="Tahoma" pitchFamily="34" charset="0"/>
              <a:cs typeface="Tahoma" pitchFamily="34" charset="0"/>
            </a:endParaRPr>
          </a:p>
          <a:p>
            <a:pPr algn="ctr"/>
            <a:endParaRPr lang="en-US" sz="2500" b="0" i="1" dirty="0" smtClean="0">
              <a:solidFill>
                <a:srgbClr val="FFFFFF"/>
              </a:solidFill>
              <a:latin typeface="Tahoma" charset="0"/>
              <a:cs typeface="Tahoma" charset="0"/>
            </a:endParaRPr>
          </a:p>
          <a:p>
            <a:pPr algn="ctr"/>
            <a:endParaRPr lang="en-US" sz="2500" b="0" i="1" dirty="0" smtClean="0">
              <a:solidFill>
                <a:srgbClr val="FFFFFF"/>
              </a:solidFill>
              <a:latin typeface="Tahoma" charset="0"/>
              <a:cs typeface="Tahoma" charset="0"/>
            </a:endParaRPr>
          </a:p>
        </p:txBody>
      </p:sp>
      <p:sp>
        <p:nvSpPr>
          <p:cNvPr id="3075" name="CaixaDeTexto 3"/>
          <p:cNvSpPr txBox="1">
            <a:spLocks noChangeArrowheads="1"/>
          </p:cNvSpPr>
          <p:nvPr/>
        </p:nvSpPr>
        <p:spPr bwMode="auto">
          <a:xfrm flipH="1">
            <a:off x="0" y="0"/>
            <a:ext cx="10137576" cy="1163395"/>
          </a:xfrm>
          <a:prstGeom prst="rect">
            <a:avLst/>
          </a:prstGeom>
          <a:noFill/>
          <a:ln w="9525">
            <a:noFill/>
            <a:miter lim="800000"/>
            <a:headEnd/>
            <a:tailEnd/>
          </a:ln>
        </p:spPr>
        <p:txBody>
          <a:bodyPr wrap="square">
            <a:spAutoFit/>
          </a:bodyPr>
          <a:lstStyle/>
          <a:p>
            <a:pPr algn="ctr">
              <a:lnSpc>
                <a:spcPct val="120000"/>
              </a:lnSpc>
            </a:pPr>
            <a:r>
              <a:rPr lang="pt-BR" sz="2800" dirty="0" smtClean="0">
                <a:solidFill>
                  <a:schemeClr val="accent1"/>
                </a:solidFill>
                <a:latin typeface="Tahoma" pitchFamily="34" charset="0"/>
                <a:cs typeface="Tahoma" pitchFamily="34" charset="0"/>
              </a:rPr>
              <a:t>É URGENTE MOBILIZAR A SOCIEDADE </a:t>
            </a:r>
            <a:endParaRPr lang="pt-BR" sz="2800" b="0" dirty="0" smtClean="0">
              <a:solidFill>
                <a:schemeClr val="accent1"/>
              </a:solidFill>
              <a:latin typeface="Tahoma" pitchFamily="34" charset="0"/>
              <a:cs typeface="Tahoma" pitchFamily="34" charset="0"/>
            </a:endParaRPr>
          </a:p>
          <a:p>
            <a:endParaRPr lang="pt-BR" sz="1200" b="0" dirty="0">
              <a:solidFill>
                <a:srgbClr val="FFFFFF"/>
              </a:solidFill>
            </a:endParaRPr>
          </a:p>
          <a:p>
            <a:endParaRPr lang="pt-BR" b="0" dirty="0">
              <a:solidFill>
                <a:srgbClr val="FFFFFF"/>
              </a:solidFill>
              <a:latin typeface="Tahoma" pitchFamily="34" charset="0"/>
              <a:cs typeface="Tahoma" pitchFamily="34" charset="0"/>
            </a:endParaRPr>
          </a:p>
        </p:txBody>
      </p:sp>
      <p:pic>
        <p:nvPicPr>
          <p:cNvPr id="2" name="Picture 1"/>
          <p:cNvPicPr>
            <a:picLocks noChangeAspect="1"/>
          </p:cNvPicPr>
          <p:nvPr/>
        </p:nvPicPr>
        <p:blipFill>
          <a:blip r:embed="rId3"/>
          <a:stretch>
            <a:fillRect/>
          </a:stretch>
        </p:blipFill>
        <p:spPr>
          <a:xfrm>
            <a:off x="532148" y="643934"/>
            <a:ext cx="9101372" cy="5593378"/>
          </a:xfrm>
          <a:prstGeom prst="rect">
            <a:avLst/>
          </a:prstGeom>
        </p:spPr>
      </p:pic>
      <p:sp>
        <p:nvSpPr>
          <p:cNvPr id="4" name="TextBox 3"/>
          <p:cNvSpPr txBox="1"/>
          <p:nvPr/>
        </p:nvSpPr>
        <p:spPr>
          <a:xfrm>
            <a:off x="560512" y="6237312"/>
            <a:ext cx="9145016" cy="584776"/>
          </a:xfrm>
          <a:prstGeom prst="rect">
            <a:avLst/>
          </a:prstGeom>
          <a:noFill/>
        </p:spPr>
        <p:txBody>
          <a:bodyPr wrap="square" rtlCol="0">
            <a:spAutoFit/>
          </a:bodyPr>
          <a:lstStyle/>
          <a:p>
            <a:pPr algn="ctr"/>
            <a:r>
              <a:rPr lang="en-US" sz="3200" dirty="0" smtClean="0">
                <a:solidFill>
                  <a:srgbClr val="FFFFFF"/>
                </a:solidFill>
                <a:latin typeface="Tahoma"/>
                <a:cs typeface="Tahoma"/>
              </a:rPr>
              <a:t>www.consultanacional2017.com.br</a:t>
            </a:r>
            <a:endParaRPr lang="en-US" sz="3200" dirty="0">
              <a:solidFill>
                <a:srgbClr val="FFFFFF"/>
              </a:solidFill>
              <a:latin typeface="Tahoma"/>
              <a:cs typeface="Tahoma"/>
            </a:endParaRPr>
          </a:p>
        </p:txBody>
      </p:sp>
    </p:spTree>
    <p:extLst>
      <p:ext uri="{BB962C8B-B14F-4D97-AF65-F5344CB8AC3E}">
        <p14:creationId xmlns:p14="http://schemas.microsoft.com/office/powerpoint/2010/main" val="39359590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nodePh="1">
                                  <p:stCondLst>
                                    <p:cond delay="0"/>
                                  </p:stCondLst>
                                  <p:endCondLst>
                                    <p:cond evt="begin" delay="0">
                                      <p:tn val="5"/>
                                    </p:cond>
                                  </p:endCondLst>
                                  <p:iterate type="lt">
                                    <p:tmPct val="100000"/>
                                  </p:iterate>
                                  <p:childTnLst>
                                    <p:set>
                                      <p:cBhvr>
                                        <p:cTn id="6" dur="1" fill="hold">
                                          <p:stCondLst>
                                            <p:cond delay="0"/>
                                          </p:stCondLst>
                                        </p:cTn>
                                        <p:tgtEl>
                                          <p:spTgt spid="2051"/>
                                        </p:tgtEl>
                                        <p:attrNameLst>
                                          <p:attrName>style.visibility</p:attrName>
                                        </p:attrNameLst>
                                      </p:cBhvr>
                                      <p:to>
                                        <p:strVal val="visible"/>
                                      </p:to>
                                    </p:set>
                                    <p:animEffect transition="in" filter="dissolve">
                                      <p:cBhvr>
                                        <p:cTn id="7" dur="75"/>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ChangeArrowheads="1"/>
          </p:cNvSpPr>
          <p:nvPr/>
        </p:nvSpPr>
        <p:spPr bwMode="auto">
          <a:xfrm>
            <a:off x="0" y="1219200"/>
            <a:ext cx="10425608"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gn="ctr" eaLnBrk="0" hangingPunct="0">
              <a:spcBef>
                <a:spcPct val="50000"/>
              </a:spcBef>
            </a:pPr>
            <a:endParaRPr lang="pt-BR" sz="3000" dirty="0" smtClean="0">
              <a:solidFill>
                <a:srgbClr val="92D050"/>
              </a:solidFill>
              <a:latin typeface="Verdana" charset="0"/>
            </a:endParaRPr>
          </a:p>
          <a:p>
            <a:pPr algn="ctr" eaLnBrk="0" hangingPunct="0">
              <a:spcBef>
                <a:spcPct val="50000"/>
              </a:spcBef>
            </a:pPr>
            <a:endParaRPr lang="pt-BR" sz="3000" dirty="0">
              <a:solidFill>
                <a:srgbClr val="92D050"/>
              </a:solidFill>
              <a:latin typeface="Verdana" charset="0"/>
            </a:endParaRPr>
          </a:p>
          <a:p>
            <a:pPr algn="ctr" eaLnBrk="0" hangingPunct="0">
              <a:spcBef>
                <a:spcPct val="50000"/>
              </a:spcBef>
            </a:pPr>
            <a:endParaRPr lang="pt-BR" sz="3000" dirty="0" smtClean="0">
              <a:solidFill>
                <a:srgbClr val="92D050"/>
              </a:solidFill>
              <a:latin typeface="Verdana" charset="0"/>
            </a:endParaRPr>
          </a:p>
          <a:p>
            <a:pPr algn="ctr" eaLnBrk="0" hangingPunct="0">
              <a:spcBef>
                <a:spcPct val="50000"/>
              </a:spcBef>
            </a:pPr>
            <a:endParaRPr lang="pt-BR" sz="2800" dirty="0" smtClean="0">
              <a:solidFill>
                <a:srgbClr val="92D050"/>
              </a:solidFill>
              <a:latin typeface="Verdana" charset="0"/>
            </a:endParaRPr>
          </a:p>
          <a:p>
            <a:pPr algn="ctr" eaLnBrk="0" hangingPunct="0">
              <a:spcBef>
                <a:spcPct val="50000"/>
              </a:spcBef>
            </a:pPr>
            <a:r>
              <a:rPr lang="pt-BR" dirty="0" smtClean="0">
                <a:solidFill>
                  <a:srgbClr val="92D050"/>
                </a:solidFill>
                <a:latin typeface="Verdana" charset="0"/>
              </a:rPr>
              <a:t>Muito grata</a:t>
            </a:r>
            <a:endParaRPr lang="pt-BR" dirty="0">
              <a:solidFill>
                <a:srgbClr val="92D050"/>
              </a:solidFill>
              <a:latin typeface="Verdana" charset="0"/>
            </a:endParaRPr>
          </a:p>
          <a:p>
            <a:pPr algn="ctr" eaLnBrk="0" hangingPunct="0">
              <a:spcBef>
                <a:spcPct val="50000"/>
              </a:spcBef>
            </a:pPr>
            <a:endParaRPr lang="pt-BR" sz="1800" i="1" dirty="0" smtClean="0">
              <a:solidFill>
                <a:srgbClr val="92D050"/>
              </a:solidFill>
              <a:latin typeface="Verdana" charset="0"/>
            </a:endParaRPr>
          </a:p>
          <a:p>
            <a:pPr algn="ctr" eaLnBrk="0" hangingPunct="0">
              <a:spcBef>
                <a:spcPct val="50000"/>
              </a:spcBef>
            </a:pPr>
            <a:endParaRPr lang="pt-BR" sz="1800" i="1" dirty="0">
              <a:solidFill>
                <a:srgbClr val="92D050"/>
              </a:solidFill>
              <a:latin typeface="Verdana" charset="0"/>
            </a:endParaRPr>
          </a:p>
          <a:p>
            <a:pPr algn="ctr" eaLnBrk="0" hangingPunct="0">
              <a:spcBef>
                <a:spcPct val="50000"/>
              </a:spcBef>
            </a:pPr>
            <a:endParaRPr lang="pt-BR" sz="1800" i="1" dirty="0" smtClean="0">
              <a:solidFill>
                <a:srgbClr val="92D050"/>
              </a:solidFill>
              <a:latin typeface="Verdana" charset="0"/>
            </a:endParaRPr>
          </a:p>
          <a:p>
            <a:pPr algn="ctr" eaLnBrk="0" hangingPunct="0">
              <a:spcBef>
                <a:spcPct val="50000"/>
              </a:spcBef>
            </a:pPr>
            <a:r>
              <a:rPr lang="pt-BR" sz="1800" i="1" dirty="0" smtClean="0">
                <a:solidFill>
                  <a:srgbClr val="92D050"/>
                </a:solidFill>
                <a:latin typeface="Verdana" charset="0"/>
              </a:rPr>
              <a:t>Maria </a:t>
            </a:r>
            <a:r>
              <a:rPr lang="pt-BR" sz="1800" i="1" dirty="0">
                <a:solidFill>
                  <a:srgbClr val="92D050"/>
                </a:solidFill>
                <a:latin typeface="Verdana" charset="0"/>
              </a:rPr>
              <a:t>Lucia </a:t>
            </a:r>
            <a:r>
              <a:rPr lang="pt-BR" sz="1800" i="1" dirty="0" smtClean="0">
                <a:solidFill>
                  <a:srgbClr val="92D050"/>
                </a:solidFill>
                <a:latin typeface="Verdana" charset="0"/>
              </a:rPr>
              <a:t>Fattorelli</a:t>
            </a:r>
            <a:endParaRPr lang="pt-BR" sz="1800" dirty="0">
              <a:solidFill>
                <a:srgbClr val="FFFFFF"/>
              </a:solidFill>
              <a:latin typeface="Verdana" charset="0"/>
            </a:endParaRPr>
          </a:p>
          <a:p>
            <a:pPr algn="ctr" eaLnBrk="0" hangingPunct="0">
              <a:spcBef>
                <a:spcPct val="50000"/>
              </a:spcBef>
            </a:pPr>
            <a:r>
              <a:rPr lang="pt-BR" sz="1800" b="0" dirty="0" smtClean="0">
                <a:solidFill>
                  <a:srgbClr val="FFFFFF"/>
                </a:solidFill>
                <a:latin typeface="Verdana" charset="0"/>
                <a:hlinkClick r:id="rId3"/>
              </a:rPr>
              <a:t>www.auditoriacidada.org.br</a:t>
            </a:r>
            <a:endParaRPr lang="pt-BR" sz="1800" b="0" dirty="0" smtClean="0">
              <a:solidFill>
                <a:srgbClr val="FFFFFF"/>
              </a:solidFill>
              <a:latin typeface="Verdana" charset="0"/>
            </a:endParaRPr>
          </a:p>
          <a:p>
            <a:pPr algn="ctr" eaLnBrk="0" hangingPunct="0">
              <a:spcBef>
                <a:spcPct val="50000"/>
              </a:spcBef>
            </a:pPr>
            <a:r>
              <a:rPr lang="pt-BR" sz="1800" b="0" dirty="0" smtClean="0">
                <a:solidFill>
                  <a:srgbClr val="FFFFFF"/>
                </a:solidFill>
                <a:latin typeface="Verdana" charset="0"/>
                <a:hlinkClick r:id="rId4"/>
              </a:rPr>
              <a:t>www.facebook.com</a:t>
            </a:r>
            <a:r>
              <a:rPr lang="pt-BR" sz="1800" b="0" dirty="0">
                <a:solidFill>
                  <a:srgbClr val="FFFFFF"/>
                </a:solidFill>
                <a:latin typeface="Verdana" charset="0"/>
                <a:hlinkClick r:id="rId4"/>
              </a:rPr>
              <a:t>/</a:t>
            </a:r>
            <a:r>
              <a:rPr lang="pt-BR" sz="1800" b="0" dirty="0" smtClean="0">
                <a:solidFill>
                  <a:srgbClr val="FFFFFF"/>
                </a:solidFill>
                <a:latin typeface="Verdana" charset="0"/>
                <a:hlinkClick r:id="rId4"/>
              </a:rPr>
              <a:t>auditoriacidada.pagina</a:t>
            </a:r>
            <a:endParaRPr lang="pt-BR" sz="1800" b="0" dirty="0" smtClean="0">
              <a:solidFill>
                <a:srgbClr val="FFFFFF"/>
              </a:solidFill>
              <a:latin typeface="Verdana" charset="0"/>
            </a:endParaRPr>
          </a:p>
        </p:txBody>
      </p:sp>
      <p:sp>
        <p:nvSpPr>
          <p:cNvPr id="3" name="TextBox 2"/>
          <p:cNvSpPr txBox="1"/>
          <p:nvPr/>
        </p:nvSpPr>
        <p:spPr>
          <a:xfrm>
            <a:off x="704528" y="0"/>
            <a:ext cx="9001000" cy="830997"/>
          </a:xfrm>
          <a:prstGeom prst="rect">
            <a:avLst/>
          </a:prstGeom>
          <a:noFill/>
        </p:spPr>
        <p:txBody>
          <a:bodyPr wrap="square" rtlCol="0">
            <a:spAutoFit/>
          </a:bodyPr>
          <a:lstStyle/>
          <a:p>
            <a:endParaRPr lang="pt-BR" b="0" i="1" dirty="0" smtClean="0">
              <a:solidFill>
                <a:srgbClr val="FFFFFF"/>
              </a:solidFill>
              <a:latin typeface="Tahoma"/>
              <a:cs typeface="Tahoma"/>
            </a:endParaRPr>
          </a:p>
          <a:p>
            <a:endParaRPr lang="pt-BR" b="0" i="1" dirty="0">
              <a:solidFill>
                <a:srgbClr val="FFFFFF"/>
              </a:solidFill>
              <a:latin typeface="Tahoma"/>
              <a:cs typeface="Tahoma"/>
            </a:endParaRPr>
          </a:p>
        </p:txBody>
      </p:sp>
      <p:pic>
        <p:nvPicPr>
          <p:cNvPr id="4" name="Picture 3"/>
          <p:cNvPicPr/>
          <p:nvPr/>
        </p:nvPicPr>
        <p:blipFill>
          <a:blip r:embed="rId5">
            <a:extLst>
              <a:ext uri="{28A0092B-C50C-407E-A947-70E740481C1C}">
                <a14:useLocalDpi xmlns:a14="http://schemas.microsoft.com/office/drawing/2010/main" val="0"/>
              </a:ext>
            </a:extLst>
          </a:blip>
          <a:srcRect/>
          <a:stretch>
            <a:fillRect/>
          </a:stretch>
        </p:blipFill>
        <p:spPr bwMode="auto">
          <a:xfrm>
            <a:off x="342663" y="1556792"/>
            <a:ext cx="9561512" cy="3959056"/>
          </a:xfrm>
          <a:prstGeom prst="rect">
            <a:avLst/>
          </a:prstGeom>
          <a:noFill/>
          <a:ln>
            <a:noFill/>
          </a:ln>
        </p:spPr>
      </p:pic>
      <p:sp>
        <p:nvSpPr>
          <p:cNvPr id="2" name="TextBox 1"/>
          <p:cNvSpPr txBox="1"/>
          <p:nvPr/>
        </p:nvSpPr>
        <p:spPr>
          <a:xfrm>
            <a:off x="272480" y="188640"/>
            <a:ext cx="9633520" cy="1680460"/>
          </a:xfrm>
          <a:prstGeom prst="rect">
            <a:avLst/>
          </a:prstGeom>
          <a:noFill/>
        </p:spPr>
        <p:txBody>
          <a:bodyPr wrap="square" rtlCol="0">
            <a:spAutoFit/>
          </a:bodyPr>
          <a:lstStyle/>
          <a:p>
            <a:pPr algn="ctr">
              <a:lnSpc>
                <a:spcPct val="110000"/>
              </a:lnSpc>
            </a:pPr>
            <a:r>
              <a:rPr lang="pt-BR" sz="1800" dirty="0">
                <a:solidFill>
                  <a:schemeClr val="tx1"/>
                </a:solidFill>
                <a:latin typeface="Verdana"/>
                <a:cs typeface="Verdana"/>
              </a:rPr>
              <a:t>A apenas 15 quilômetros do Palácio do Planalto, centenas de brasileiros e brasileiras, inclusive idosos e crianças, disputam o lixo de </a:t>
            </a:r>
            <a:r>
              <a:rPr lang="pt-BR" sz="1800" dirty="0" smtClean="0">
                <a:solidFill>
                  <a:schemeClr val="tx1"/>
                </a:solidFill>
                <a:latin typeface="Verdana"/>
                <a:cs typeface="Verdana"/>
              </a:rPr>
              <a:t>Brasília para sobreviver. Isso é consequência do Sistema da Dívida. É urgente sairmos desse cenário de escassez.  </a:t>
            </a:r>
            <a:endParaRPr lang="pt-BR" sz="1800" dirty="0">
              <a:solidFill>
                <a:schemeClr val="tx1"/>
              </a:solidFill>
              <a:latin typeface="Verdana"/>
              <a:cs typeface="Verdana"/>
            </a:endParaRPr>
          </a:p>
          <a:p>
            <a:endParaRPr lang="en-US" dirty="0"/>
          </a:p>
        </p:txBody>
      </p:sp>
    </p:spTree>
    <p:extLst>
      <p:ext uri="{BB962C8B-B14F-4D97-AF65-F5344CB8AC3E}">
        <p14:creationId xmlns:p14="http://schemas.microsoft.com/office/powerpoint/2010/main" val="205398131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p:cNvSpPr txBox="1">
            <a:spLocks noChangeArrowheads="1"/>
          </p:cNvSpPr>
          <p:nvPr/>
        </p:nvSpPr>
        <p:spPr bwMode="auto">
          <a:xfrm>
            <a:off x="193675" y="188913"/>
            <a:ext cx="9712325" cy="609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349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9pPr>
          </a:lstStyle>
          <a:p>
            <a:pPr algn="ctr">
              <a:lnSpc>
                <a:spcPct val="120000"/>
              </a:lnSpc>
              <a:spcBef>
                <a:spcPts val="1200"/>
              </a:spcBef>
              <a:buClr>
                <a:srgbClr val="FF9900"/>
              </a:buClr>
              <a:buFont typeface="Times New Roman" charset="0"/>
              <a:buNone/>
            </a:pPr>
            <a:r>
              <a:rPr lang="pt-BR" sz="2800" dirty="0" smtClean="0">
                <a:solidFill>
                  <a:srgbClr val="92D050"/>
                </a:solidFill>
                <a:latin typeface="Tahoma"/>
                <a:cs typeface="Tahoma"/>
              </a:rPr>
              <a:t>Conjuntura Econômica Nacional e Internacional</a:t>
            </a:r>
          </a:p>
          <a:p>
            <a:pPr algn="ctr">
              <a:lnSpc>
                <a:spcPct val="120000"/>
              </a:lnSpc>
              <a:spcBef>
                <a:spcPts val="1200"/>
              </a:spcBef>
              <a:buClr>
                <a:srgbClr val="FF9900"/>
              </a:buClr>
              <a:buFont typeface="Times New Roman" charset="0"/>
              <a:buNone/>
            </a:pPr>
            <a:endParaRPr lang="pt-BR" sz="1500" dirty="0" smtClean="0">
              <a:solidFill>
                <a:srgbClr val="92D050"/>
              </a:solidFill>
              <a:latin typeface="Tahoma"/>
              <a:cs typeface="Tahoma"/>
            </a:endParaRPr>
          </a:p>
          <a:p>
            <a:pPr marL="377825" indent="-342900" algn="ctr">
              <a:spcBef>
                <a:spcPts val="1800"/>
              </a:spcBef>
              <a:buClr>
                <a:srgbClr val="FF9900"/>
              </a:buClr>
              <a:buFont typeface="Arial"/>
              <a:buChar char="•"/>
            </a:pPr>
            <a:r>
              <a:rPr lang="pt-BR" dirty="0">
                <a:solidFill>
                  <a:schemeClr val="tx1"/>
                </a:solidFill>
                <a:latin typeface="Tahoma"/>
                <a:cs typeface="Tahoma"/>
              </a:rPr>
              <a:t>Crises: intrínsecas ao </a:t>
            </a:r>
            <a:r>
              <a:rPr lang="pt-BR" dirty="0" smtClean="0">
                <a:solidFill>
                  <a:schemeClr val="tx1"/>
                </a:solidFill>
                <a:latin typeface="Tahoma"/>
                <a:cs typeface="Tahoma"/>
              </a:rPr>
              <a:t>Capitalismo</a:t>
            </a:r>
          </a:p>
          <a:p>
            <a:pPr algn="ctr">
              <a:spcBef>
                <a:spcPts val="1800"/>
              </a:spcBef>
              <a:buClr>
                <a:srgbClr val="FF9900"/>
              </a:buClr>
            </a:pPr>
            <a:endParaRPr lang="pt-BR" dirty="0" smtClean="0">
              <a:solidFill>
                <a:schemeClr val="tx1"/>
              </a:solidFill>
              <a:latin typeface="Tahoma"/>
              <a:cs typeface="Tahoma"/>
            </a:endParaRPr>
          </a:p>
          <a:p>
            <a:pPr marL="377825" indent="-342900">
              <a:lnSpc>
                <a:spcPct val="130000"/>
              </a:lnSpc>
              <a:spcBef>
                <a:spcPts val="1800"/>
              </a:spcBef>
              <a:buClr>
                <a:srgbClr val="FF9900"/>
              </a:buClr>
              <a:buFont typeface="Arial"/>
              <a:buChar char="•"/>
            </a:pPr>
            <a:r>
              <a:rPr lang="pt-BR" b="0" dirty="0" smtClean="0">
                <a:solidFill>
                  <a:schemeClr val="tx1"/>
                </a:solidFill>
                <a:latin typeface="Tahoma"/>
                <a:cs typeface="Tahoma"/>
              </a:rPr>
              <a:t>Soluções geralmente dadas pelos países: salvar os bancos e grandes empresas. Para o povo, AJUSTE FISCAL</a:t>
            </a:r>
            <a:endParaRPr lang="pt-BR" b="0" dirty="0">
              <a:solidFill>
                <a:schemeClr val="tx1"/>
              </a:solidFill>
              <a:latin typeface="Tahoma"/>
              <a:cs typeface="Tahoma"/>
            </a:endParaRPr>
          </a:p>
          <a:p>
            <a:pPr marL="377825" indent="-342900">
              <a:lnSpc>
                <a:spcPct val="130000"/>
              </a:lnSpc>
              <a:spcBef>
                <a:spcPts val="1800"/>
              </a:spcBef>
              <a:buClr>
                <a:srgbClr val="FF9900"/>
              </a:buClr>
              <a:buFont typeface="Arial"/>
              <a:buChar char="•"/>
            </a:pPr>
            <a:r>
              <a:rPr lang="pt-BR" b="0" dirty="0">
                <a:solidFill>
                  <a:schemeClr val="tx1"/>
                </a:solidFill>
                <a:latin typeface="Tahoma"/>
                <a:cs typeface="Tahoma"/>
              </a:rPr>
              <a:t>Quem se </a:t>
            </a:r>
            <a:r>
              <a:rPr lang="pt-BR" b="0" dirty="0" smtClean="0">
                <a:solidFill>
                  <a:schemeClr val="tx1"/>
                </a:solidFill>
                <a:latin typeface="Tahoma"/>
                <a:cs typeface="Tahoma"/>
              </a:rPr>
              <a:t>salva </a:t>
            </a:r>
            <a:r>
              <a:rPr lang="pt-BR" b="0" dirty="0">
                <a:solidFill>
                  <a:schemeClr val="tx1"/>
                </a:solidFill>
                <a:latin typeface="Tahoma"/>
                <a:cs typeface="Tahoma"/>
              </a:rPr>
              <a:t>da crise é</a:t>
            </a:r>
            <a:r>
              <a:rPr lang="pt-BR" b="0" dirty="0" smtClean="0">
                <a:solidFill>
                  <a:schemeClr val="tx1"/>
                </a:solidFill>
                <a:latin typeface="Tahoma"/>
                <a:cs typeface="Tahoma"/>
              </a:rPr>
              <a:t> </a:t>
            </a:r>
            <a:r>
              <a:rPr lang="pt-BR" b="0" dirty="0">
                <a:solidFill>
                  <a:schemeClr val="tx1"/>
                </a:solidFill>
                <a:latin typeface="Tahoma"/>
                <a:cs typeface="Tahoma"/>
              </a:rPr>
              <a:t>quem se </a:t>
            </a:r>
            <a:r>
              <a:rPr lang="pt-BR" b="0" dirty="0" smtClean="0">
                <a:solidFill>
                  <a:schemeClr val="tx1"/>
                </a:solidFill>
                <a:latin typeface="Tahoma"/>
                <a:cs typeface="Tahoma"/>
              </a:rPr>
              <a:t>beneficia das políticas de aumento de gasto do Estado</a:t>
            </a:r>
            <a:endParaRPr lang="pt-BR" b="0" dirty="0">
              <a:solidFill>
                <a:schemeClr val="tx1"/>
              </a:solidFill>
              <a:latin typeface="Tahoma"/>
              <a:cs typeface="Tahoma"/>
            </a:endParaRPr>
          </a:p>
          <a:p>
            <a:pPr marL="377825" indent="-342900">
              <a:lnSpc>
                <a:spcPct val="130000"/>
              </a:lnSpc>
              <a:spcBef>
                <a:spcPts val="1800"/>
              </a:spcBef>
              <a:buClr>
                <a:srgbClr val="FF9900"/>
              </a:buClr>
              <a:buFont typeface="Arial"/>
              <a:buChar char="•"/>
            </a:pPr>
            <a:r>
              <a:rPr lang="pt-BR" b="0" dirty="0" smtClean="0">
                <a:solidFill>
                  <a:schemeClr val="tx1"/>
                </a:solidFill>
                <a:latin typeface="Tahoma"/>
                <a:cs typeface="Tahoma"/>
              </a:rPr>
              <a:t>Grande mentira: dizer que a saída para a crise é cortar os gastos sociais e fazer reformas</a:t>
            </a:r>
          </a:p>
          <a:p>
            <a:pPr marL="377825" indent="-342900" algn="ctr">
              <a:spcBef>
                <a:spcPts val="1200"/>
              </a:spcBef>
              <a:buClr>
                <a:srgbClr val="FF9900"/>
              </a:buClr>
              <a:buFont typeface="Arial"/>
              <a:buChar char="•"/>
            </a:pPr>
            <a:endParaRPr lang="pt-BR" sz="800" dirty="0">
              <a:solidFill>
                <a:schemeClr val="tx1"/>
              </a:solidFill>
              <a:latin typeface="Tahoma"/>
              <a:cs typeface="Tahoma"/>
            </a:endParaRPr>
          </a:p>
        </p:txBody>
      </p:sp>
    </p:spTree>
    <p:extLst>
      <p:ext uri="{BB962C8B-B14F-4D97-AF65-F5344CB8AC3E}">
        <p14:creationId xmlns:p14="http://schemas.microsoft.com/office/powerpoint/2010/main" val="168192222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p:cNvSpPr txBox="1">
            <a:spLocks noChangeArrowheads="1"/>
          </p:cNvSpPr>
          <p:nvPr/>
        </p:nvSpPr>
        <p:spPr bwMode="auto">
          <a:xfrm>
            <a:off x="193675" y="188913"/>
            <a:ext cx="9712325" cy="4221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349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9pPr>
          </a:lstStyle>
          <a:p>
            <a:pPr algn="ctr">
              <a:lnSpc>
                <a:spcPct val="120000"/>
              </a:lnSpc>
              <a:spcBef>
                <a:spcPts val="1200"/>
              </a:spcBef>
              <a:buClr>
                <a:srgbClr val="FF9900"/>
              </a:buClr>
              <a:buFont typeface="Times New Roman" charset="0"/>
              <a:buNone/>
            </a:pPr>
            <a:r>
              <a:rPr lang="pt-BR" smtClean="0">
                <a:solidFill>
                  <a:srgbClr val="92D050"/>
                </a:solidFill>
                <a:latin typeface="Tahoma"/>
                <a:cs typeface="Tahoma"/>
              </a:rPr>
              <a:t>MEIRELLES: “BRASIL JÁ ESTÁ DECOLANDO” (17/5/2017)</a:t>
            </a:r>
          </a:p>
          <a:p>
            <a:pPr algn="ctr">
              <a:lnSpc>
                <a:spcPct val="120000"/>
              </a:lnSpc>
              <a:spcBef>
                <a:spcPts val="1200"/>
              </a:spcBef>
              <a:buClr>
                <a:srgbClr val="FF9900"/>
              </a:buClr>
              <a:buFont typeface="Times New Roman" charset="0"/>
              <a:buNone/>
            </a:pPr>
            <a:endParaRPr lang="pt-BR" sz="500" smtClean="0">
              <a:solidFill>
                <a:schemeClr val="tx1"/>
              </a:solidFill>
              <a:latin typeface="Tahoma"/>
              <a:cs typeface="Tahoma"/>
            </a:endParaRPr>
          </a:p>
          <a:p>
            <a:pPr algn="ctr">
              <a:lnSpc>
                <a:spcPct val="120000"/>
              </a:lnSpc>
              <a:spcBef>
                <a:spcPts val="1200"/>
              </a:spcBef>
              <a:buClr>
                <a:srgbClr val="FF9900"/>
              </a:buClr>
              <a:buFont typeface="Times New Roman" charset="0"/>
              <a:buNone/>
            </a:pPr>
            <a:r>
              <a:rPr lang="pt-BR" sz="2000">
                <a:solidFill>
                  <a:schemeClr val="tx1"/>
                </a:solidFill>
                <a:latin typeface="Tahoma"/>
                <a:cs typeface="Tahoma"/>
              </a:rPr>
              <a:t>PNAD </a:t>
            </a:r>
            <a:r>
              <a:rPr lang="pt-BR" sz="2000" smtClean="0">
                <a:solidFill>
                  <a:schemeClr val="tx1"/>
                </a:solidFill>
                <a:latin typeface="Tahoma"/>
                <a:cs typeface="Tahoma"/>
              </a:rPr>
              <a:t>Contínua </a:t>
            </a:r>
            <a:r>
              <a:rPr lang="pt-BR" sz="2000">
                <a:solidFill>
                  <a:schemeClr val="tx1"/>
                </a:solidFill>
                <a:latin typeface="Tahoma"/>
                <a:cs typeface="Tahoma"/>
              </a:rPr>
              <a:t>(IBGE), divulgada </a:t>
            </a:r>
            <a:r>
              <a:rPr lang="pt-BR" sz="2000" smtClean="0">
                <a:solidFill>
                  <a:schemeClr val="tx1"/>
                </a:solidFill>
                <a:latin typeface="Tahoma"/>
                <a:cs typeface="Tahoma"/>
              </a:rPr>
              <a:t>em 18/5/2017</a:t>
            </a:r>
            <a:endParaRPr lang="pt-BR" sz="2000">
              <a:solidFill>
                <a:schemeClr val="tx1"/>
              </a:solidFill>
              <a:latin typeface="Tahoma"/>
              <a:cs typeface="Tahoma"/>
            </a:endParaRPr>
          </a:p>
          <a:p>
            <a:pPr algn="ctr">
              <a:lnSpc>
                <a:spcPct val="120000"/>
              </a:lnSpc>
              <a:spcBef>
                <a:spcPts val="1200"/>
              </a:spcBef>
              <a:buClr>
                <a:srgbClr val="FF9900"/>
              </a:buClr>
              <a:buFont typeface="Times New Roman" charset="0"/>
              <a:buNone/>
            </a:pPr>
            <a:endParaRPr lang="pt-BR" sz="500" smtClean="0">
              <a:solidFill>
                <a:srgbClr val="92D050"/>
              </a:solidFill>
              <a:latin typeface="Tahoma"/>
              <a:cs typeface="Tahoma"/>
            </a:endParaRPr>
          </a:p>
          <a:p>
            <a:pPr marL="377825" indent="-342900" algn="ctr">
              <a:lnSpc>
                <a:spcPct val="120000"/>
              </a:lnSpc>
              <a:spcBef>
                <a:spcPts val="600"/>
              </a:spcBef>
              <a:buClr>
                <a:srgbClr val="FF9900"/>
              </a:buClr>
              <a:buFontTx/>
              <a:buChar char="-"/>
            </a:pPr>
            <a:r>
              <a:rPr lang="pt-BR" sz="2000">
                <a:solidFill>
                  <a:schemeClr val="tx1"/>
                </a:solidFill>
                <a:latin typeface="Tahoma"/>
                <a:cs typeface="Tahoma"/>
              </a:rPr>
              <a:t>No 1º trimestre de 2017, a taxa composta da subutilização da força de trabalho (que agrega os desocupados, os subocupados por insuficiência de horas e os que fazem parte da força de trabalho potencial) ficou em 24,1%, o que representa 26,5 milhões de pessoas. N</a:t>
            </a:r>
            <a:r>
              <a:rPr lang="pt-BR" sz="2000" smtClean="0">
                <a:solidFill>
                  <a:schemeClr val="tx1"/>
                </a:solidFill>
                <a:latin typeface="Tahoma"/>
                <a:cs typeface="Tahoma"/>
              </a:rPr>
              <a:t>o </a:t>
            </a:r>
            <a:r>
              <a:rPr lang="pt-BR" sz="2000">
                <a:solidFill>
                  <a:schemeClr val="tx1"/>
                </a:solidFill>
                <a:latin typeface="Tahoma"/>
                <a:cs typeface="Tahoma"/>
              </a:rPr>
              <a:t>1º trimestre de 2016, </a:t>
            </a:r>
            <a:r>
              <a:rPr lang="pt-BR" sz="2000" smtClean="0">
                <a:solidFill>
                  <a:schemeClr val="tx1"/>
                </a:solidFill>
                <a:latin typeface="Tahoma"/>
                <a:cs typeface="Tahoma"/>
              </a:rPr>
              <a:t>tal percentual era de </a:t>
            </a:r>
            <a:r>
              <a:rPr lang="pt-BR" sz="2000">
                <a:solidFill>
                  <a:schemeClr val="tx1"/>
                </a:solidFill>
                <a:latin typeface="Tahoma"/>
                <a:cs typeface="Tahoma"/>
              </a:rPr>
              <a:t>19,3</a:t>
            </a:r>
            <a:r>
              <a:rPr lang="pt-BR" sz="2000" smtClean="0">
                <a:solidFill>
                  <a:schemeClr val="tx1"/>
                </a:solidFill>
                <a:latin typeface="Tahoma"/>
                <a:cs typeface="Tahoma"/>
              </a:rPr>
              <a:t>%.</a:t>
            </a:r>
          </a:p>
          <a:p>
            <a:pPr marL="377825" indent="-342900" algn="ctr">
              <a:lnSpc>
                <a:spcPct val="120000"/>
              </a:lnSpc>
              <a:spcBef>
                <a:spcPts val="600"/>
              </a:spcBef>
              <a:buClr>
                <a:srgbClr val="FF9900"/>
              </a:buClr>
              <a:buFontTx/>
              <a:buChar char="-"/>
            </a:pPr>
            <a:endParaRPr lang="pt-BR" sz="2000" smtClean="0">
              <a:solidFill>
                <a:schemeClr val="tx1"/>
              </a:solidFill>
              <a:latin typeface="Tahoma"/>
              <a:cs typeface="Tahoma"/>
            </a:endParaRPr>
          </a:p>
          <a:p>
            <a:pPr marL="377825" indent="-342900" algn="ctr">
              <a:lnSpc>
                <a:spcPct val="120000"/>
              </a:lnSpc>
              <a:spcBef>
                <a:spcPts val="600"/>
              </a:spcBef>
              <a:buClr>
                <a:srgbClr val="FF9900"/>
              </a:buClr>
              <a:buFontTx/>
              <a:buChar char="-"/>
            </a:pPr>
            <a:r>
              <a:rPr lang="pt-BR" sz="1200" smtClean="0">
                <a:solidFill>
                  <a:schemeClr val="tx1"/>
                </a:solidFill>
                <a:latin typeface="Tahoma"/>
                <a:cs typeface="Tahoma"/>
              </a:rPr>
              <a:t>Fonte</a:t>
            </a:r>
            <a:r>
              <a:rPr lang="pt-BR" sz="1200">
                <a:solidFill>
                  <a:schemeClr val="tx1"/>
                </a:solidFill>
                <a:latin typeface="Tahoma"/>
                <a:cs typeface="Tahoma"/>
              </a:rPr>
              <a:t>: </a:t>
            </a:r>
            <a:r>
              <a:rPr lang="pt-BR" sz="1200">
                <a:solidFill>
                  <a:schemeClr val="tx1"/>
                </a:solidFill>
                <a:latin typeface="Tahoma"/>
                <a:cs typeface="Tahoma"/>
                <a:hlinkClick r:id="rId3"/>
              </a:rPr>
              <a:t>http://</a:t>
            </a:r>
            <a:r>
              <a:rPr lang="pt-BR" sz="1200" smtClean="0">
                <a:solidFill>
                  <a:schemeClr val="tx1"/>
                </a:solidFill>
                <a:latin typeface="Tahoma"/>
                <a:cs typeface="Tahoma"/>
                <a:hlinkClick r:id="rId3"/>
              </a:rPr>
              <a:t>saladeimprensa.ibge.gov.br/noticias?view=noticia&amp;id=1&amp;busca=1&amp;idnoticia=3433</a:t>
            </a:r>
            <a:r>
              <a:rPr lang="pt-BR" sz="1200" smtClean="0">
                <a:solidFill>
                  <a:schemeClr val="tx1"/>
                </a:solidFill>
                <a:latin typeface="Tahoma"/>
                <a:cs typeface="Tahoma"/>
              </a:rPr>
              <a:t> </a:t>
            </a:r>
            <a:endParaRPr lang="pt-BR" sz="1200">
              <a:solidFill>
                <a:schemeClr val="tx1"/>
              </a:solidFill>
              <a:latin typeface="Tahoma"/>
              <a:cs typeface="Tahoma"/>
            </a:endParaRPr>
          </a:p>
        </p:txBody>
      </p:sp>
      <p:sp>
        <p:nvSpPr>
          <p:cNvPr id="2" name="CaixaDeTexto 1"/>
          <p:cNvSpPr txBox="1"/>
          <p:nvPr/>
        </p:nvSpPr>
        <p:spPr>
          <a:xfrm>
            <a:off x="776536" y="4797152"/>
            <a:ext cx="8856984" cy="1569660"/>
          </a:xfrm>
          <a:prstGeom prst="rect">
            <a:avLst/>
          </a:prstGeom>
          <a:noFill/>
        </p:spPr>
        <p:txBody>
          <a:bodyPr wrap="square" rtlCol="0">
            <a:spAutoFit/>
          </a:bodyPr>
          <a:lstStyle/>
          <a:p>
            <a:endParaRPr lang="pt-BR" dirty="0"/>
          </a:p>
          <a:p>
            <a:pPr algn="ctr"/>
            <a:r>
              <a:rPr lang="pt-BR" dirty="0" smtClean="0">
                <a:solidFill>
                  <a:schemeClr val="accent1"/>
                </a:solidFill>
                <a:latin typeface="Tahoma" panose="020B0604030504040204" pitchFamily="34" charset="0"/>
                <a:ea typeface="Tahoma" panose="020B0604030504040204" pitchFamily="34" charset="0"/>
                <a:cs typeface="Tahoma" panose="020B0604030504040204" pitchFamily="34" charset="0"/>
              </a:rPr>
              <a:t>TUDO ISSO DECORRE DA POLÍTICA DE JUROS ALTOS E CORTES DE GASTOS SOCIAIS, QUE PRIVILEGIA OS RENTISTAS DA DÍVIDA PÚBLICA </a:t>
            </a:r>
            <a:endParaRPr lang="pt-BR"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643708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542365" y="188640"/>
            <a:ext cx="8819331"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cs typeface="Arial"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2pPr>
            <a:lvl3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9pPr>
          </a:lstStyle>
          <a:p>
            <a:pPr algn="ctr"/>
            <a:r>
              <a:rPr lang="pt-BR" sz="2800" dirty="0" smtClean="0">
                <a:solidFill>
                  <a:srgbClr val="94C600"/>
                </a:solidFill>
                <a:latin typeface="Tahoma"/>
                <a:cs typeface="Tahoma"/>
              </a:rPr>
              <a:t>CONJUNTURA NACIONAL</a:t>
            </a:r>
            <a:endParaRPr lang="pt-BR" sz="2800" dirty="0">
              <a:solidFill>
                <a:srgbClr val="94C600"/>
              </a:solidFill>
              <a:latin typeface="Tahoma"/>
              <a:cs typeface="Tahoma"/>
            </a:endParaRPr>
          </a:p>
        </p:txBody>
      </p:sp>
      <p:sp>
        <p:nvSpPr>
          <p:cNvPr id="5" name="Text Box 2"/>
          <p:cNvSpPr txBox="1">
            <a:spLocks noChangeArrowheads="1"/>
          </p:cNvSpPr>
          <p:nvPr/>
        </p:nvSpPr>
        <p:spPr bwMode="auto">
          <a:xfrm>
            <a:off x="542365" y="1052736"/>
            <a:ext cx="8819331" cy="433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cs typeface="Arial"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2pPr>
            <a:lvl3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9pPr>
          </a:lstStyle>
          <a:p>
            <a:pPr marL="457200" indent="-457200">
              <a:lnSpc>
                <a:spcPct val="200000"/>
              </a:lnSpc>
              <a:buFont typeface="Wingdings" charset="2"/>
              <a:buChar char="ü"/>
            </a:pPr>
            <a:r>
              <a:rPr lang="pt-BR" sz="2800" dirty="0">
                <a:solidFill>
                  <a:schemeClr val="tx1"/>
                </a:solidFill>
                <a:latin typeface="Tahoma"/>
                <a:cs typeface="Tahoma"/>
              </a:rPr>
              <a:t>CORRUPÇÃO GENERALIZADA</a:t>
            </a:r>
          </a:p>
          <a:p>
            <a:pPr marL="457200" indent="-457200">
              <a:lnSpc>
                <a:spcPct val="200000"/>
              </a:lnSpc>
              <a:buFont typeface="Wingdings" charset="2"/>
              <a:buChar char="ü"/>
            </a:pPr>
            <a:r>
              <a:rPr lang="pt-BR" sz="2800" dirty="0">
                <a:solidFill>
                  <a:schemeClr val="tx1"/>
                </a:solidFill>
                <a:latin typeface="Tahoma"/>
                <a:cs typeface="Tahoma"/>
              </a:rPr>
              <a:t>AVALANCHE DE REFORMAS</a:t>
            </a:r>
          </a:p>
          <a:p>
            <a:pPr marL="1828800" lvl="3" indent="-457200">
              <a:lnSpc>
                <a:spcPct val="200000"/>
              </a:lnSpc>
              <a:buFont typeface="Arial"/>
              <a:buChar char="•"/>
            </a:pPr>
            <a:r>
              <a:rPr lang="pt-BR" sz="2800" b="0" dirty="0">
                <a:solidFill>
                  <a:schemeClr val="tx1"/>
                </a:solidFill>
                <a:latin typeface="Tahoma"/>
                <a:cs typeface="Tahoma"/>
              </a:rPr>
              <a:t>CONEXÃO</a:t>
            </a:r>
          </a:p>
          <a:p>
            <a:pPr marL="1828800" lvl="3" indent="-457200">
              <a:lnSpc>
                <a:spcPct val="200000"/>
              </a:lnSpc>
              <a:buFont typeface="Arial"/>
              <a:buChar char="•"/>
            </a:pPr>
            <a:r>
              <a:rPr lang="pt-BR" sz="2800" b="0" dirty="0">
                <a:solidFill>
                  <a:schemeClr val="tx1"/>
                </a:solidFill>
                <a:latin typeface="Tahoma"/>
                <a:cs typeface="Tahoma"/>
              </a:rPr>
              <a:t>JUSTIFICATIVA: AJUSTE </a:t>
            </a:r>
            <a:r>
              <a:rPr lang="pt-BR" sz="2800" b="0" dirty="0" smtClean="0">
                <a:solidFill>
                  <a:schemeClr val="tx1"/>
                </a:solidFill>
                <a:latin typeface="Tahoma"/>
                <a:cs typeface="Tahoma"/>
              </a:rPr>
              <a:t>FISCAL e CRISE</a:t>
            </a:r>
            <a:endParaRPr lang="pt-BR" sz="2800" b="0" dirty="0">
              <a:solidFill>
                <a:schemeClr val="tx1"/>
              </a:solidFill>
              <a:latin typeface="Tahoma"/>
              <a:cs typeface="Tahoma"/>
            </a:endParaRPr>
          </a:p>
          <a:p>
            <a:pPr marL="1828800" lvl="3" indent="-457200">
              <a:lnSpc>
                <a:spcPct val="200000"/>
              </a:lnSpc>
              <a:buFont typeface="Arial"/>
              <a:buChar char="•"/>
            </a:pPr>
            <a:r>
              <a:rPr lang="pt-BR" sz="2800" b="0" dirty="0">
                <a:solidFill>
                  <a:schemeClr val="tx1"/>
                </a:solidFill>
                <a:latin typeface="Tahoma"/>
                <a:cs typeface="Tahoma"/>
              </a:rPr>
              <a:t>MAIS RECURSOS PARA A DÍVIDA PÚBLICA</a:t>
            </a:r>
          </a:p>
        </p:txBody>
      </p:sp>
    </p:spTree>
    <p:extLst>
      <p:ext uri="{BB962C8B-B14F-4D97-AF65-F5344CB8AC3E}">
        <p14:creationId xmlns:p14="http://schemas.microsoft.com/office/powerpoint/2010/main" val="123728480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542365" y="188640"/>
            <a:ext cx="8819331"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cs typeface="Arial"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2pPr>
            <a:lvl3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9pPr>
          </a:lstStyle>
          <a:p>
            <a:pPr algn="ctr"/>
            <a:r>
              <a:rPr lang="pt-BR" sz="2800" dirty="0">
                <a:solidFill>
                  <a:srgbClr val="94C600"/>
                </a:solidFill>
                <a:latin typeface="Tahoma"/>
                <a:cs typeface="Tahoma"/>
              </a:rPr>
              <a:t>AVALANCHE DE REFORMAS</a:t>
            </a:r>
          </a:p>
        </p:txBody>
      </p:sp>
      <p:sp>
        <p:nvSpPr>
          <p:cNvPr id="5" name="Text Box 2"/>
          <p:cNvSpPr txBox="1">
            <a:spLocks noChangeArrowheads="1"/>
          </p:cNvSpPr>
          <p:nvPr/>
        </p:nvSpPr>
        <p:spPr bwMode="auto">
          <a:xfrm>
            <a:off x="200472" y="749138"/>
            <a:ext cx="9577064" cy="5834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cs typeface="Arial"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2pPr>
            <a:lvl3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9pPr>
          </a:lstStyle>
          <a:p>
            <a:r>
              <a:rPr lang="pt-BR" sz="2300" b="0" dirty="0">
                <a:solidFill>
                  <a:schemeClr val="tx1"/>
                </a:solidFill>
              </a:rPr>
              <a:t>Reforma da Previdência - PEC 287 </a:t>
            </a:r>
          </a:p>
          <a:p>
            <a:r>
              <a:rPr lang="pt-BR" sz="2300" b="0" dirty="0">
                <a:solidFill>
                  <a:schemeClr val="tx1"/>
                </a:solidFill>
              </a:rPr>
              <a:t>Reforma Trabalhista</a:t>
            </a:r>
          </a:p>
          <a:p>
            <a:r>
              <a:rPr lang="pt-BR" sz="2300" b="0" dirty="0">
                <a:solidFill>
                  <a:schemeClr val="tx1"/>
                </a:solidFill>
              </a:rPr>
              <a:t>Reforma Tributária</a:t>
            </a:r>
          </a:p>
          <a:p>
            <a:endParaRPr lang="pt-BR" sz="2300" b="0" dirty="0">
              <a:solidFill>
                <a:schemeClr val="tx1"/>
              </a:solidFill>
            </a:endParaRPr>
          </a:p>
          <a:p>
            <a:pPr algn="just"/>
            <a:r>
              <a:rPr lang="pt-BR" sz="2300" b="0" dirty="0">
                <a:solidFill>
                  <a:schemeClr val="tx1"/>
                </a:solidFill>
              </a:rPr>
              <a:t>Já aprovada a PEC 55; a terceirização ampla; a Lei nº 13.416 que autoriza a produção da nossa moeda no exterior; a EC-93 que aumentou para DRU 30% e criou a DREM para estados e municípios; a Lei 13.334 que acelera as privatizações; a Lei 13.341 da reforma administrativa; a Lei 13.428 que regulariza recursos sonegados e remetidos ao exterior, que nem precisarão ser repatriados; </a:t>
            </a:r>
            <a:r>
              <a:rPr lang="pt-BR" sz="2300" b="0" dirty="0" smtClean="0">
                <a:solidFill>
                  <a:schemeClr val="tx1"/>
                </a:solidFill>
              </a:rPr>
              <a:t>avança </a:t>
            </a:r>
            <a:r>
              <a:rPr lang="pt-BR" sz="2300" b="0" dirty="0">
                <a:solidFill>
                  <a:schemeClr val="tx1"/>
                </a:solidFill>
              </a:rPr>
              <a:t>o PLP 343/2017 que submete estados a reproduzirem o desmonte de direitos sociais e privatizar patrimônio, além da tentativa de “legalização” esquema fraudulento que envolve dezenas de “empresas estatais não dependentes que emitem debêntures” (PLS 204/2016, PLP 181/2015, PL 3337/2015), entre diversos outros retrocessos em </a:t>
            </a:r>
            <a:r>
              <a:rPr lang="pt-BR" sz="2300" b="0" dirty="0" smtClean="0">
                <a:solidFill>
                  <a:schemeClr val="tx1"/>
                </a:solidFill>
              </a:rPr>
              <a:t>diversas áreas.</a:t>
            </a:r>
          </a:p>
          <a:p>
            <a:pPr algn="just"/>
            <a:endParaRPr lang="pt-BR" sz="2300" b="0" dirty="0">
              <a:solidFill>
                <a:schemeClr val="tx1"/>
              </a:solidFill>
            </a:endParaRPr>
          </a:p>
          <a:p>
            <a:pPr algn="ctr"/>
            <a:r>
              <a:rPr lang="pt-BR" sz="2000" dirty="0" smtClean="0">
                <a:solidFill>
                  <a:srgbClr val="94C600"/>
                </a:solidFill>
                <a:latin typeface="Tahoma"/>
                <a:cs typeface="Tahoma"/>
              </a:rPr>
              <a:t>RISCO À SOBERANIA E AOS DIREITOS SOCIAIS</a:t>
            </a:r>
            <a:endParaRPr lang="pt-BR" sz="2300" b="0" dirty="0">
              <a:solidFill>
                <a:schemeClr val="tx1"/>
              </a:solidFill>
            </a:endParaRPr>
          </a:p>
        </p:txBody>
      </p:sp>
      <p:sp>
        <p:nvSpPr>
          <p:cNvPr id="2" name="TextBox 1"/>
          <p:cNvSpPr txBox="1"/>
          <p:nvPr/>
        </p:nvSpPr>
        <p:spPr>
          <a:xfrm>
            <a:off x="-1524000" y="3750235"/>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1665804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38125" y="142875"/>
            <a:ext cx="9827443" cy="487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1pPr>
            <a:lvl2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2pPr>
            <a:lvl3pPr marL="179388"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9pPr>
          </a:lstStyle>
          <a:p>
            <a:pPr algn="ctr"/>
            <a:r>
              <a:rPr lang="pt-BR" dirty="0">
                <a:solidFill>
                  <a:schemeClr val="tx1"/>
                </a:solidFill>
                <a:latin typeface="Tahoma" pitchFamily="34" charset="0"/>
                <a:cs typeface="Tahoma" pitchFamily="34" charset="0"/>
              </a:rPr>
              <a:t>A DÍVIDA PÚBLICA E SEUS REFLEXOS SOBRE DIREITOS SOCIAIS, TRABALHISTAS E PREVIDENCIÁRIOS</a:t>
            </a:r>
          </a:p>
          <a:p>
            <a:endParaRPr lang="pt-BR" b="0" dirty="0" smtClean="0">
              <a:solidFill>
                <a:srgbClr val="FFFFFF"/>
              </a:solidFill>
              <a:latin typeface="Tahoma" charset="0"/>
              <a:cs typeface="Tahoma" charset="0"/>
            </a:endParaRPr>
          </a:p>
          <a:p>
            <a:pPr algn="ctr">
              <a:lnSpc>
                <a:spcPct val="120000"/>
              </a:lnSpc>
            </a:pPr>
            <a:endParaRPr lang="pt-BR" sz="4000" b="0" dirty="0" smtClean="0">
              <a:solidFill>
                <a:srgbClr val="92D050"/>
              </a:solidFill>
              <a:latin typeface="Tahoma" charset="0"/>
              <a:cs typeface="Tahoma" charset="0"/>
            </a:endParaRPr>
          </a:p>
          <a:p>
            <a:pPr algn="ctr">
              <a:lnSpc>
                <a:spcPct val="120000"/>
              </a:lnSpc>
            </a:pPr>
            <a:endParaRPr lang="pt-BR" sz="4000" b="0" dirty="0">
              <a:solidFill>
                <a:srgbClr val="92D050"/>
              </a:solidFill>
              <a:latin typeface="Tahoma" charset="0"/>
              <a:cs typeface="Tahoma" charset="0"/>
            </a:endParaRPr>
          </a:p>
          <a:p>
            <a:pPr algn="ctr">
              <a:lnSpc>
                <a:spcPct val="120000"/>
              </a:lnSpc>
            </a:pPr>
            <a:r>
              <a:rPr lang="pt-BR" sz="4000" b="0" dirty="0" smtClean="0">
                <a:solidFill>
                  <a:srgbClr val="92D050"/>
                </a:solidFill>
                <a:latin typeface="Tahoma" charset="0"/>
                <a:cs typeface="Tahoma" charset="0"/>
              </a:rPr>
              <a:t>Fatores determinantes do Cenário de Escassez apesar da </a:t>
            </a:r>
            <a:r>
              <a:rPr lang="pt-BR" sz="4000" b="0" dirty="0">
                <a:solidFill>
                  <a:srgbClr val="92D050"/>
                </a:solidFill>
                <a:latin typeface="Tahoma" charset="0"/>
                <a:cs typeface="Tahoma" charset="0"/>
              </a:rPr>
              <a:t>Realidade de </a:t>
            </a:r>
            <a:r>
              <a:rPr lang="pt-BR" sz="4000" b="0" dirty="0" smtClean="0">
                <a:solidFill>
                  <a:srgbClr val="92D050"/>
                </a:solidFill>
                <a:latin typeface="Tahoma" charset="0"/>
                <a:cs typeface="Tahoma" charset="0"/>
              </a:rPr>
              <a:t>Abundância no Brasil</a:t>
            </a:r>
          </a:p>
        </p:txBody>
      </p:sp>
    </p:spTree>
    <p:extLst>
      <p:ext uri="{BB962C8B-B14F-4D97-AF65-F5344CB8AC3E}">
        <p14:creationId xmlns:p14="http://schemas.microsoft.com/office/powerpoint/2010/main" val="393933966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238125" y="142875"/>
            <a:ext cx="9899451" cy="52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cs typeface="Arial"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2pPr>
            <a:lvl3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Arial" charset="0"/>
                <a:cs typeface="Arial" charset="0"/>
              </a:defRPr>
            </a:lvl9pPr>
          </a:lstStyle>
          <a:p>
            <a:pPr algn="ctr">
              <a:spcBef>
                <a:spcPts val="600"/>
              </a:spcBef>
            </a:pPr>
            <a:r>
              <a:rPr lang="pt-BR" dirty="0" smtClean="0">
                <a:solidFill>
                  <a:srgbClr val="92D050"/>
                </a:solidFill>
                <a:latin typeface="Tahoma" charset="0"/>
                <a:cs typeface="Tahoma" charset="0"/>
              </a:rPr>
              <a:t>POR QUE RETIRAR DIREITOS SE O BRASIL É TÃO RICO?</a:t>
            </a:r>
            <a:r>
              <a:rPr lang="pt-BR" sz="2800" dirty="0" smtClean="0">
                <a:solidFill>
                  <a:srgbClr val="92D050"/>
                </a:solidFill>
                <a:latin typeface="Tahoma" charset="0"/>
                <a:cs typeface="Tahoma" charset="0"/>
              </a:rPr>
              <a:t> </a:t>
            </a:r>
            <a:endParaRPr lang="pt-BR" sz="2800" dirty="0">
              <a:solidFill>
                <a:srgbClr val="92D050"/>
              </a:solidFill>
              <a:latin typeface="Tahoma" charset="0"/>
              <a:cs typeface="Tahoma"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440056226"/>
              </p:ext>
            </p:extLst>
          </p:nvPr>
        </p:nvGraphicFramePr>
        <p:xfrm>
          <a:off x="416496" y="836712"/>
          <a:ext cx="9217024" cy="6035041"/>
        </p:xfrm>
        <a:graphic>
          <a:graphicData uri="http://schemas.openxmlformats.org/drawingml/2006/table">
            <a:tbl>
              <a:tblPr firstRow="1" bandRow="1">
                <a:tableStyleId>{5C22544A-7EE6-4342-B048-85BDC9FD1C3A}</a:tableStyleId>
              </a:tblPr>
              <a:tblGrid>
                <a:gridCol w="4896544"/>
                <a:gridCol w="4320480"/>
              </a:tblGrid>
              <a:tr h="5558036">
                <a:tc>
                  <a:txBody>
                    <a:bodyPr/>
                    <a:lstStyle/>
                    <a:p>
                      <a:pPr algn="ctr">
                        <a:spcBef>
                          <a:spcPts val="600"/>
                        </a:spcBef>
                      </a:pPr>
                      <a:r>
                        <a:rPr lang="pt-BR" sz="1800" dirty="0" smtClean="0">
                          <a:solidFill>
                            <a:schemeClr val="bg2"/>
                          </a:solidFill>
                          <a:latin typeface="Tahoma"/>
                          <a:cs typeface="Tahoma"/>
                        </a:rPr>
                        <a:t>9ª Maior Economia Mundial</a:t>
                      </a:r>
                    </a:p>
                    <a:p>
                      <a:pPr algn="ctr">
                        <a:spcBef>
                          <a:spcPts val="600"/>
                        </a:spcBef>
                      </a:pPr>
                      <a:r>
                        <a:rPr lang="pt-BR" sz="1800" dirty="0" smtClean="0">
                          <a:solidFill>
                            <a:schemeClr val="bg2"/>
                          </a:solidFill>
                          <a:latin typeface="Tahoma"/>
                          <a:cs typeface="Tahoma"/>
                        </a:rPr>
                        <a:t>IMENSAS POTENCIALIDADES  </a:t>
                      </a:r>
                      <a:r>
                        <a:rPr lang="pt-BR" sz="1800" dirty="0" smtClean="0">
                          <a:solidFill>
                            <a:srgbClr val="CC0000"/>
                          </a:solidFill>
                          <a:latin typeface="Tahoma"/>
                          <a:cs typeface="Tahoma"/>
                        </a:rPr>
                        <a:t>ABUNDÂNCIA</a:t>
                      </a:r>
                      <a:endParaRPr lang="en-US" sz="1800" dirty="0" smtClean="0">
                        <a:solidFill>
                          <a:srgbClr val="CC0000"/>
                        </a:solidFill>
                        <a:latin typeface="Tahoma"/>
                        <a:cs typeface="Tahoma"/>
                      </a:endParaRPr>
                    </a:p>
                    <a:p>
                      <a:pPr marL="342900" indent="-342900">
                        <a:lnSpc>
                          <a:spcPct val="110000"/>
                        </a:lnSpc>
                        <a:spcBef>
                          <a:spcPts val="0"/>
                        </a:spcBef>
                        <a:spcAft>
                          <a:spcPts val="0"/>
                        </a:spcAft>
                        <a:buFont typeface="Arial"/>
                        <a:buChar char="•"/>
                      </a:pPr>
                      <a:r>
                        <a:rPr lang="pt-BR" sz="1800" b="0" dirty="0" smtClean="0">
                          <a:solidFill>
                            <a:schemeClr val="tx1"/>
                          </a:solidFill>
                          <a:latin typeface="Tahoma"/>
                          <a:cs typeface="Tahoma"/>
                        </a:rPr>
                        <a:t>Maior reserva de Nióbio do mundo </a:t>
                      </a:r>
                    </a:p>
                    <a:p>
                      <a:pPr marL="342900" indent="-342900">
                        <a:lnSpc>
                          <a:spcPct val="110000"/>
                        </a:lnSpc>
                        <a:spcBef>
                          <a:spcPts val="0"/>
                        </a:spcBef>
                        <a:spcAft>
                          <a:spcPts val="0"/>
                        </a:spcAft>
                        <a:buFont typeface="Arial"/>
                        <a:buChar char="•"/>
                      </a:pPr>
                      <a:r>
                        <a:rPr lang="pt-BR" sz="1800" b="0" dirty="0" smtClean="0">
                          <a:solidFill>
                            <a:schemeClr val="tx1"/>
                          </a:solidFill>
                          <a:latin typeface="Tahoma"/>
                          <a:cs typeface="Tahoma"/>
                        </a:rPr>
                        <a:t>Terceira maior reserva de petróleo</a:t>
                      </a:r>
                    </a:p>
                    <a:p>
                      <a:pPr marL="342900" indent="-342900">
                        <a:lnSpc>
                          <a:spcPct val="110000"/>
                        </a:lnSpc>
                        <a:spcBef>
                          <a:spcPts val="0"/>
                        </a:spcBef>
                        <a:spcAft>
                          <a:spcPts val="0"/>
                        </a:spcAft>
                        <a:buFont typeface="Arial"/>
                        <a:buChar char="•"/>
                      </a:pPr>
                      <a:r>
                        <a:rPr lang="pt-BR" sz="1800" b="0" dirty="0" smtClean="0">
                          <a:solidFill>
                            <a:schemeClr val="tx1"/>
                          </a:solidFill>
                          <a:latin typeface="Tahoma"/>
                          <a:cs typeface="Tahoma"/>
                        </a:rPr>
                        <a:t>Maior reserva de água potável do mundo</a:t>
                      </a:r>
                    </a:p>
                    <a:p>
                      <a:pPr marL="342900" indent="-342900">
                        <a:lnSpc>
                          <a:spcPct val="110000"/>
                        </a:lnSpc>
                        <a:spcBef>
                          <a:spcPts val="0"/>
                        </a:spcBef>
                        <a:spcAft>
                          <a:spcPts val="0"/>
                        </a:spcAft>
                        <a:buFont typeface="Arial"/>
                        <a:buChar char="•"/>
                      </a:pPr>
                      <a:r>
                        <a:rPr lang="pt-BR" sz="1800" b="0" dirty="0" smtClean="0">
                          <a:solidFill>
                            <a:schemeClr val="tx1"/>
                          </a:solidFill>
                          <a:latin typeface="Tahoma"/>
                          <a:cs typeface="Tahoma"/>
                        </a:rPr>
                        <a:t>Maior área agriculturável do mundo</a:t>
                      </a:r>
                    </a:p>
                    <a:p>
                      <a:pPr marL="342900" indent="-342900">
                        <a:lnSpc>
                          <a:spcPct val="110000"/>
                        </a:lnSpc>
                        <a:spcBef>
                          <a:spcPts val="0"/>
                        </a:spcBef>
                        <a:spcAft>
                          <a:spcPts val="0"/>
                        </a:spcAft>
                        <a:buFont typeface="Arial"/>
                        <a:buChar char="•"/>
                      </a:pPr>
                      <a:r>
                        <a:rPr lang="pt-BR" sz="1800" b="0" dirty="0" smtClean="0">
                          <a:solidFill>
                            <a:schemeClr val="tx1"/>
                          </a:solidFill>
                          <a:latin typeface="Tahoma"/>
                          <a:cs typeface="Tahoma"/>
                        </a:rPr>
                        <a:t>Riquezas minerais diversas e Terras Raras</a:t>
                      </a:r>
                    </a:p>
                    <a:p>
                      <a:pPr marL="342900" indent="-342900">
                        <a:lnSpc>
                          <a:spcPct val="110000"/>
                        </a:lnSpc>
                        <a:spcBef>
                          <a:spcPts val="0"/>
                        </a:spcBef>
                        <a:spcAft>
                          <a:spcPts val="0"/>
                        </a:spcAft>
                        <a:buFont typeface="Arial"/>
                        <a:buChar char="•"/>
                      </a:pPr>
                      <a:r>
                        <a:rPr lang="pt-BR" sz="1800" b="0" dirty="0" smtClean="0">
                          <a:solidFill>
                            <a:schemeClr val="tx1"/>
                          </a:solidFill>
                          <a:latin typeface="Tahoma"/>
                          <a:cs typeface="Tahoma"/>
                        </a:rPr>
                        <a:t>Riquezas biológicas: fauna e flora</a:t>
                      </a:r>
                    </a:p>
                    <a:p>
                      <a:pPr marL="342900" indent="-342900">
                        <a:lnSpc>
                          <a:spcPct val="110000"/>
                        </a:lnSpc>
                        <a:spcBef>
                          <a:spcPts val="0"/>
                        </a:spcBef>
                        <a:spcAft>
                          <a:spcPts val="0"/>
                        </a:spcAft>
                        <a:buFont typeface="Arial"/>
                        <a:buChar char="•"/>
                      </a:pPr>
                      <a:r>
                        <a:rPr lang="pt-BR" sz="1800" b="0" dirty="0" smtClean="0">
                          <a:solidFill>
                            <a:schemeClr val="tx1"/>
                          </a:solidFill>
                          <a:latin typeface="Tahoma"/>
                          <a:cs typeface="Tahoma"/>
                        </a:rPr>
                        <a:t>Extensão territorial e mesmo idioma </a:t>
                      </a:r>
                    </a:p>
                    <a:p>
                      <a:pPr marL="342900" indent="-342900">
                        <a:lnSpc>
                          <a:spcPct val="110000"/>
                        </a:lnSpc>
                        <a:spcBef>
                          <a:spcPts val="0"/>
                        </a:spcBef>
                        <a:spcAft>
                          <a:spcPts val="0"/>
                        </a:spcAft>
                        <a:buFont typeface="Arial"/>
                        <a:buChar char="•"/>
                      </a:pPr>
                      <a:r>
                        <a:rPr lang="pt-BR" sz="1800" b="0" dirty="0" smtClean="0">
                          <a:solidFill>
                            <a:schemeClr val="tx1"/>
                          </a:solidFill>
                          <a:latin typeface="Tahoma"/>
                          <a:cs typeface="Tahoma"/>
                        </a:rPr>
                        <a:t>Clima favorável, recorde de safra</a:t>
                      </a:r>
                    </a:p>
                    <a:p>
                      <a:pPr marL="342900" indent="-342900">
                        <a:lnSpc>
                          <a:spcPct val="110000"/>
                        </a:lnSpc>
                        <a:spcBef>
                          <a:spcPts val="0"/>
                        </a:spcBef>
                        <a:spcAft>
                          <a:spcPts val="0"/>
                        </a:spcAft>
                        <a:buFont typeface="Arial"/>
                        <a:buChar char="•"/>
                      </a:pPr>
                      <a:r>
                        <a:rPr lang="pt-BR" sz="1800" b="0" dirty="0" smtClean="0">
                          <a:solidFill>
                            <a:schemeClr val="tx1"/>
                          </a:solidFill>
                          <a:latin typeface="Tahoma"/>
                          <a:cs typeface="Tahoma"/>
                        </a:rPr>
                        <a:t>Potencial energético, industrial e comercial</a:t>
                      </a:r>
                    </a:p>
                    <a:p>
                      <a:pPr marL="342900" indent="-342900">
                        <a:lnSpc>
                          <a:spcPct val="110000"/>
                        </a:lnSpc>
                        <a:spcBef>
                          <a:spcPts val="0"/>
                        </a:spcBef>
                        <a:spcAft>
                          <a:spcPts val="0"/>
                        </a:spcAft>
                        <a:buFont typeface="Arial"/>
                        <a:buChar char="•"/>
                      </a:pPr>
                      <a:r>
                        <a:rPr lang="pt-BR" sz="1800" b="0" dirty="0" smtClean="0">
                          <a:solidFill>
                            <a:schemeClr val="tx1"/>
                          </a:solidFill>
                          <a:latin typeface="Tahoma"/>
                          <a:cs typeface="Tahoma"/>
                        </a:rPr>
                        <a:t>Riqueza humana e cultural</a:t>
                      </a:r>
                    </a:p>
                    <a:p>
                      <a:pPr marL="342900" indent="-342900">
                        <a:lnSpc>
                          <a:spcPct val="110000"/>
                        </a:lnSpc>
                        <a:spcBef>
                          <a:spcPts val="0"/>
                        </a:spcBef>
                        <a:spcAft>
                          <a:spcPts val="0"/>
                        </a:spcAft>
                        <a:buFont typeface="Arial"/>
                        <a:buChar char="•"/>
                      </a:pPr>
                      <a:r>
                        <a:rPr lang="pt-BR" sz="1800" b="0" dirty="0" smtClean="0">
                          <a:solidFill>
                            <a:schemeClr val="tx1"/>
                          </a:solidFill>
                          <a:latin typeface="Tahoma"/>
                          <a:cs typeface="Tahoma"/>
                        </a:rPr>
                        <a:t>Reservas Internacionais US$375 Bi</a:t>
                      </a:r>
                    </a:p>
                    <a:p>
                      <a:pPr marL="342900" indent="-342900">
                        <a:lnSpc>
                          <a:spcPct val="110000"/>
                        </a:lnSpc>
                        <a:spcBef>
                          <a:spcPts val="0"/>
                        </a:spcBef>
                        <a:spcAft>
                          <a:spcPts val="0"/>
                        </a:spcAft>
                        <a:buFont typeface="Arial"/>
                        <a:buChar char="•"/>
                      </a:pPr>
                      <a:r>
                        <a:rPr lang="pt-BR" sz="1800" b="0" dirty="0" err="1" smtClean="0">
                          <a:solidFill>
                            <a:schemeClr val="tx1"/>
                          </a:solidFill>
                          <a:latin typeface="Tahoma"/>
                          <a:cs typeface="Tahoma"/>
                        </a:rPr>
                        <a:t>R</a:t>
                      </a:r>
                      <a:r>
                        <a:rPr lang="pt-BR" sz="1800" b="0" dirty="0" smtClean="0">
                          <a:solidFill>
                            <a:schemeClr val="tx1"/>
                          </a:solidFill>
                          <a:latin typeface="Tahoma"/>
                          <a:cs typeface="Tahoma"/>
                        </a:rPr>
                        <a:t>$ 1 Trilhão esterilizados no Banco Central</a:t>
                      </a:r>
                    </a:p>
                    <a:p>
                      <a:pPr marL="342900" indent="-342900">
                        <a:lnSpc>
                          <a:spcPct val="110000"/>
                        </a:lnSpc>
                        <a:spcBef>
                          <a:spcPts val="0"/>
                        </a:spcBef>
                        <a:spcAft>
                          <a:spcPts val="0"/>
                        </a:spcAft>
                        <a:buFont typeface="Arial"/>
                        <a:buChar char="•"/>
                      </a:pPr>
                      <a:r>
                        <a:rPr lang="pt-BR" sz="1800" b="0" dirty="0" err="1" smtClean="0">
                          <a:solidFill>
                            <a:schemeClr val="tx1"/>
                          </a:solidFill>
                          <a:latin typeface="Tahoma"/>
                          <a:cs typeface="Tahoma"/>
                        </a:rPr>
                        <a:t>R</a:t>
                      </a:r>
                      <a:r>
                        <a:rPr lang="pt-BR" sz="1800" b="0" dirty="0" smtClean="0">
                          <a:solidFill>
                            <a:schemeClr val="tx1"/>
                          </a:solidFill>
                          <a:latin typeface="Tahoma"/>
                          <a:cs typeface="Tahoma"/>
                        </a:rPr>
                        <a:t>$ 480 bilhões de “sobra” em 2015 e </a:t>
                      </a:r>
                      <a:r>
                        <a:rPr lang="pt-BR" sz="1800" b="0" dirty="0" err="1" smtClean="0">
                          <a:solidFill>
                            <a:schemeClr val="tx1"/>
                          </a:solidFill>
                          <a:latin typeface="Tahoma"/>
                          <a:cs typeface="Tahoma"/>
                        </a:rPr>
                        <a:t>R</a:t>
                      </a:r>
                      <a:r>
                        <a:rPr lang="pt-BR" sz="1800" b="0" dirty="0" smtClean="0">
                          <a:solidFill>
                            <a:schemeClr val="tx1"/>
                          </a:solidFill>
                          <a:latin typeface="Tahoma"/>
                          <a:cs typeface="Tahoma"/>
                        </a:rPr>
                        <a:t>$ 268 bilhões em 2016</a:t>
                      </a:r>
                    </a:p>
                    <a:p>
                      <a:pPr marL="342900" indent="-342900">
                        <a:lnSpc>
                          <a:spcPct val="110000"/>
                        </a:lnSpc>
                        <a:spcBef>
                          <a:spcPts val="0"/>
                        </a:spcBef>
                        <a:spcAft>
                          <a:spcPts val="0"/>
                        </a:spcAft>
                        <a:buFont typeface="Arial"/>
                        <a:buChar char="•"/>
                      </a:pPr>
                      <a:r>
                        <a:rPr lang="pt-BR" sz="1800" b="0" dirty="0" smtClean="0">
                          <a:solidFill>
                            <a:schemeClr val="tx1"/>
                          </a:solidFill>
                          <a:latin typeface="Tahoma"/>
                          <a:cs typeface="Tahoma"/>
                        </a:rPr>
                        <a:t>Dívida Ecológica histórica</a:t>
                      </a:r>
                    </a:p>
                    <a:p>
                      <a:pPr marL="342900" indent="-342900">
                        <a:lnSpc>
                          <a:spcPct val="110000"/>
                        </a:lnSpc>
                        <a:spcBef>
                          <a:spcPts val="0"/>
                        </a:spcBef>
                        <a:spcAft>
                          <a:spcPts val="0"/>
                        </a:spcAft>
                        <a:buFont typeface="Arial"/>
                        <a:buChar char="•"/>
                      </a:pPr>
                      <a:r>
                        <a:rPr lang="pt-BR" sz="1800" b="0" dirty="0" smtClean="0">
                          <a:solidFill>
                            <a:schemeClr val="tx1"/>
                          </a:solidFill>
                          <a:latin typeface="Tahoma"/>
                          <a:cs typeface="Tahoma"/>
                        </a:rPr>
                        <a:t>Potencial de arrecadação tributária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600" dirty="0" smtClean="0">
                          <a:solidFill>
                            <a:srgbClr val="000000"/>
                          </a:solidFill>
                          <a:latin typeface="Tahoma" charset="0"/>
                          <a:cs typeface="Tahoma" charset="0"/>
                        </a:rPr>
                        <a:t>CENÁRIO 2015-2017 </a:t>
                      </a:r>
                    </a:p>
                    <a:p>
                      <a:pPr marL="0" marR="0" indent="0" algn="ctr" defTabSz="914400" rtl="0" eaLnBrk="1" fontAlgn="auto" latinLnBrk="0" hangingPunct="1">
                        <a:lnSpc>
                          <a:spcPct val="100000"/>
                        </a:lnSpc>
                        <a:spcBef>
                          <a:spcPts val="0"/>
                        </a:spcBef>
                        <a:spcAft>
                          <a:spcPts val="0"/>
                        </a:spcAft>
                        <a:buClrTx/>
                        <a:buSzTx/>
                        <a:buFontTx/>
                        <a:buNone/>
                        <a:tabLst/>
                        <a:defRPr/>
                      </a:pPr>
                      <a:r>
                        <a:rPr lang="pt-BR" sz="1600" dirty="0" smtClean="0">
                          <a:solidFill>
                            <a:srgbClr val="CC0000"/>
                          </a:solidFill>
                          <a:latin typeface="Tahoma" charset="0"/>
                          <a:cs typeface="Tahoma" charset="0"/>
                        </a:rPr>
                        <a:t>ESCASSEZ</a:t>
                      </a:r>
                      <a:endParaRPr lang="en-US" sz="1600" dirty="0" smtClean="0">
                        <a:solidFill>
                          <a:srgbClr val="CC0000"/>
                        </a:solidFill>
                      </a:endParaRPr>
                    </a:p>
                    <a:p>
                      <a:pPr>
                        <a:lnSpc>
                          <a:spcPct val="100000"/>
                        </a:lnSpc>
                        <a:spcBef>
                          <a:spcPts val="600"/>
                        </a:spcBef>
                      </a:pPr>
                      <a:r>
                        <a:rPr lang="pt-BR" sz="1600" dirty="0" smtClean="0">
                          <a:solidFill>
                            <a:srgbClr val="FFFFFF"/>
                          </a:solidFill>
                          <a:latin typeface="Tahoma" charset="0"/>
                          <a:cs typeface="Tahoma" charset="0"/>
                        </a:rPr>
                        <a:t>CRISES</a:t>
                      </a:r>
                    </a:p>
                    <a:p>
                      <a:pPr marL="457200" indent="-457200">
                        <a:lnSpc>
                          <a:spcPct val="100000"/>
                        </a:lnSpc>
                        <a:spcBef>
                          <a:spcPts val="600"/>
                        </a:spcBef>
                        <a:buFont typeface="Wingdings" charset="2"/>
                        <a:buChar char="Ø"/>
                      </a:pPr>
                      <a:r>
                        <a:rPr lang="pt-BR" sz="1600" dirty="0" smtClean="0">
                          <a:solidFill>
                            <a:srgbClr val="FFFFFF"/>
                          </a:solidFill>
                          <a:latin typeface="Tahoma" charset="0"/>
                          <a:cs typeface="Tahoma" charset="0"/>
                        </a:rPr>
                        <a:t>Econômica seletiva</a:t>
                      </a:r>
                    </a:p>
                    <a:p>
                      <a:pPr marL="1200150" lvl="1" indent="-457200">
                        <a:lnSpc>
                          <a:spcPct val="100000"/>
                        </a:lnSpc>
                        <a:spcBef>
                          <a:spcPts val="600"/>
                        </a:spcBef>
                        <a:buFont typeface="Arial"/>
                        <a:buChar char="•"/>
                      </a:pPr>
                      <a:r>
                        <a:rPr lang="pt-BR" sz="1600" b="0" dirty="0" smtClean="0">
                          <a:solidFill>
                            <a:srgbClr val="FFFFFF"/>
                          </a:solidFill>
                          <a:latin typeface="Tahoma" charset="0"/>
                          <a:ea typeface="ＭＳ Ｐゴシック" charset="0"/>
                          <a:cs typeface="Tahoma" charset="0"/>
                        </a:rPr>
                        <a:t>Desindustrialização</a:t>
                      </a:r>
                    </a:p>
                    <a:p>
                      <a:pPr marL="1200150" lvl="1" indent="-457200">
                        <a:lnSpc>
                          <a:spcPct val="100000"/>
                        </a:lnSpc>
                        <a:spcBef>
                          <a:spcPts val="600"/>
                        </a:spcBef>
                        <a:buFont typeface="Arial"/>
                        <a:buChar char="•"/>
                      </a:pPr>
                      <a:r>
                        <a:rPr lang="pt-BR" sz="1600" b="0" dirty="0" smtClean="0">
                          <a:solidFill>
                            <a:srgbClr val="FFFFFF"/>
                          </a:solidFill>
                          <a:latin typeface="Tahoma" charset="0"/>
                          <a:ea typeface="ＭＳ Ｐゴシック" charset="0"/>
                          <a:cs typeface="Tahoma" charset="0"/>
                        </a:rPr>
                        <a:t>Queda da atividade comercial </a:t>
                      </a:r>
                    </a:p>
                    <a:p>
                      <a:pPr marL="1200150" lvl="1" indent="-457200">
                        <a:lnSpc>
                          <a:spcPct val="100000"/>
                        </a:lnSpc>
                        <a:spcBef>
                          <a:spcPts val="600"/>
                        </a:spcBef>
                        <a:buFont typeface="Arial"/>
                        <a:buChar char="•"/>
                      </a:pPr>
                      <a:r>
                        <a:rPr lang="pt-BR" sz="1600" b="0" dirty="0" smtClean="0">
                          <a:solidFill>
                            <a:srgbClr val="FFFFFF"/>
                          </a:solidFill>
                          <a:latin typeface="Tahoma" charset="0"/>
                          <a:ea typeface="ＭＳ Ｐゴシック" charset="0"/>
                          <a:cs typeface="Tahoma" charset="0"/>
                        </a:rPr>
                        <a:t>Desemprego</a:t>
                      </a:r>
                    </a:p>
                    <a:p>
                      <a:pPr marL="1200150" lvl="1" indent="-457200">
                        <a:lnSpc>
                          <a:spcPct val="100000"/>
                        </a:lnSpc>
                        <a:spcBef>
                          <a:spcPts val="600"/>
                        </a:spcBef>
                        <a:buFont typeface="Arial"/>
                        <a:buChar char="•"/>
                      </a:pPr>
                      <a:r>
                        <a:rPr lang="pt-BR" sz="1600" b="0" dirty="0" smtClean="0">
                          <a:solidFill>
                            <a:srgbClr val="FFFFFF"/>
                          </a:solidFill>
                          <a:latin typeface="Tahoma" charset="0"/>
                          <a:ea typeface="ＭＳ Ｐゴシック" charset="0"/>
                          <a:cs typeface="Tahoma" charset="0"/>
                        </a:rPr>
                        <a:t>Perdas salariais</a:t>
                      </a:r>
                    </a:p>
                    <a:p>
                      <a:pPr marL="1200150" lvl="1" indent="-457200">
                        <a:lnSpc>
                          <a:spcPct val="100000"/>
                        </a:lnSpc>
                        <a:spcBef>
                          <a:spcPts val="600"/>
                        </a:spcBef>
                        <a:buFont typeface="Arial"/>
                        <a:buChar char="•"/>
                      </a:pPr>
                      <a:r>
                        <a:rPr lang="pt-BR" sz="1600" b="0" dirty="0" smtClean="0">
                          <a:solidFill>
                            <a:srgbClr val="FFFFFF"/>
                          </a:solidFill>
                          <a:latin typeface="Tahoma" charset="0"/>
                          <a:ea typeface="ＭＳ Ｐゴシック" charset="0"/>
                          <a:cs typeface="Tahoma" charset="0"/>
                        </a:rPr>
                        <a:t>Privatizações</a:t>
                      </a:r>
                    </a:p>
                    <a:p>
                      <a:pPr marL="1200150" lvl="1" indent="-457200">
                        <a:lnSpc>
                          <a:spcPct val="100000"/>
                        </a:lnSpc>
                        <a:spcBef>
                          <a:spcPts val="600"/>
                        </a:spcBef>
                        <a:buFont typeface="Arial"/>
                        <a:buChar char="•"/>
                      </a:pPr>
                      <a:r>
                        <a:rPr lang="pt-BR" sz="1600" b="0" dirty="0" smtClean="0">
                          <a:solidFill>
                            <a:srgbClr val="FFFFFF"/>
                          </a:solidFill>
                          <a:latin typeface="Tahoma" charset="0"/>
                          <a:ea typeface="ＭＳ Ｐゴシック" charset="0"/>
                          <a:cs typeface="Tahoma" charset="0"/>
                        </a:rPr>
                        <a:t>Encolhimento do PIB </a:t>
                      </a:r>
                    </a:p>
                    <a:p>
                      <a:pPr marL="457200" indent="-457200">
                        <a:lnSpc>
                          <a:spcPct val="100000"/>
                        </a:lnSpc>
                        <a:spcBef>
                          <a:spcPts val="600"/>
                        </a:spcBef>
                        <a:buFont typeface="Wingdings" charset="2"/>
                        <a:buChar char="Ø"/>
                      </a:pPr>
                      <a:r>
                        <a:rPr lang="pt-BR" sz="1600" dirty="0" smtClean="0">
                          <a:solidFill>
                            <a:srgbClr val="FFFFFF"/>
                          </a:solidFill>
                          <a:latin typeface="Tahoma" charset="0"/>
                          <a:cs typeface="Tahoma" charset="0"/>
                        </a:rPr>
                        <a:t>Social</a:t>
                      </a:r>
                    </a:p>
                    <a:p>
                      <a:pPr marL="457200" indent="-457200">
                        <a:lnSpc>
                          <a:spcPct val="100000"/>
                        </a:lnSpc>
                        <a:spcBef>
                          <a:spcPts val="600"/>
                        </a:spcBef>
                        <a:buFont typeface="Wingdings" charset="2"/>
                        <a:buChar char="Ø"/>
                      </a:pPr>
                      <a:r>
                        <a:rPr lang="pt-BR" sz="1600" dirty="0" smtClean="0">
                          <a:solidFill>
                            <a:srgbClr val="FFFFFF"/>
                          </a:solidFill>
                          <a:latin typeface="Tahoma" charset="0"/>
                          <a:cs typeface="Tahoma" charset="0"/>
                        </a:rPr>
                        <a:t>Política</a:t>
                      </a:r>
                    </a:p>
                    <a:p>
                      <a:pPr marL="457200" indent="-457200">
                        <a:lnSpc>
                          <a:spcPct val="100000"/>
                        </a:lnSpc>
                        <a:spcBef>
                          <a:spcPts val="600"/>
                        </a:spcBef>
                        <a:buFont typeface="Wingdings" charset="2"/>
                        <a:buChar char="Ø"/>
                      </a:pPr>
                      <a:r>
                        <a:rPr lang="pt-BR" sz="1600" dirty="0" smtClean="0">
                          <a:solidFill>
                            <a:srgbClr val="FFFFFF"/>
                          </a:solidFill>
                          <a:latin typeface="Tahoma" charset="0"/>
                          <a:cs typeface="Tahoma" charset="0"/>
                        </a:rPr>
                        <a:t>Ambiental</a:t>
                      </a:r>
                      <a:endParaRPr lang="pt-BR" sz="1600" dirty="0" smtClean="0">
                        <a:solidFill>
                          <a:srgbClr val="92D050"/>
                        </a:solidFill>
                        <a:latin typeface="Tahoma" charset="0"/>
                        <a:cs typeface="Tahoma" charset="0"/>
                      </a:endParaRPr>
                    </a:p>
                    <a:p>
                      <a:pPr>
                        <a:lnSpc>
                          <a:spcPct val="100000"/>
                        </a:lnSpc>
                        <a:spcBef>
                          <a:spcPts val="600"/>
                        </a:spcBef>
                      </a:pPr>
                      <a:endParaRPr lang="pt-BR" sz="1600" dirty="0" smtClean="0">
                        <a:solidFill>
                          <a:srgbClr val="000000"/>
                        </a:solidFill>
                        <a:latin typeface="Tahoma" charset="0"/>
                        <a:cs typeface="Tahoma" charset="0"/>
                      </a:endParaRPr>
                    </a:p>
                    <a:p>
                      <a:pPr>
                        <a:lnSpc>
                          <a:spcPct val="100000"/>
                        </a:lnSpc>
                        <a:spcBef>
                          <a:spcPts val="600"/>
                        </a:spcBef>
                      </a:pPr>
                      <a:r>
                        <a:rPr lang="pt-BR" sz="1600" dirty="0" smtClean="0">
                          <a:solidFill>
                            <a:srgbClr val="000000"/>
                          </a:solidFill>
                          <a:latin typeface="Tahoma" charset="0"/>
                          <a:cs typeface="Tahoma" charset="0"/>
                        </a:rPr>
                        <a:t>AJUSTE FISCAL: </a:t>
                      </a:r>
                      <a:r>
                        <a:rPr lang="pt-BR" sz="1600" b="0" dirty="0" smtClean="0">
                          <a:solidFill>
                            <a:srgbClr val="FFFFFF"/>
                          </a:solidFill>
                          <a:latin typeface="Tahoma" charset="0"/>
                          <a:cs typeface="Tahoma" charset="0"/>
                        </a:rPr>
                        <a:t>Corte de investimentos e gastos sociais; aumento de tributos para a classe média e pobre; privatizações</a:t>
                      </a:r>
                    </a:p>
                    <a:p>
                      <a:pPr>
                        <a:lnSpc>
                          <a:spcPct val="100000"/>
                        </a:lnSpc>
                        <a:spcBef>
                          <a:spcPts val="0"/>
                        </a:spcBef>
                      </a:pPr>
                      <a:endParaRPr lang="pt-BR" sz="1600" dirty="0" smtClean="0">
                        <a:solidFill>
                          <a:schemeClr val="accent1"/>
                        </a:solidFill>
                        <a:latin typeface="Tahoma" charset="0"/>
                        <a:cs typeface="Tahoma" charset="0"/>
                      </a:endParaRPr>
                    </a:p>
                    <a:p>
                      <a:pPr>
                        <a:lnSpc>
                          <a:spcPct val="100000"/>
                        </a:lnSpc>
                        <a:spcBef>
                          <a:spcPts val="600"/>
                        </a:spcBef>
                      </a:pPr>
                      <a:r>
                        <a:rPr lang="pt-BR" sz="1600" dirty="0" smtClean="0">
                          <a:solidFill>
                            <a:srgbClr val="000000"/>
                          </a:solidFill>
                          <a:latin typeface="Tahoma" charset="0"/>
                          <a:cs typeface="Tahoma" charset="0"/>
                        </a:rPr>
                        <a:t>CRESCIMENTO ACELERADO DA DÍVIDA PÚBLICA = </a:t>
                      </a:r>
                      <a:r>
                        <a:rPr lang="pt-BR" sz="1600" dirty="0" smtClean="0">
                          <a:solidFill>
                            <a:srgbClr val="FF0000"/>
                          </a:solidFill>
                          <a:latin typeface="Tahoma" charset="0"/>
                          <a:cs typeface="Tahoma" charset="0"/>
                        </a:rPr>
                        <a:t>CRISE FISCAL</a:t>
                      </a:r>
                      <a:endParaRPr lang="en-US" sz="1600" dirty="0">
                        <a:solidFill>
                          <a:srgbClr val="FF0000"/>
                        </a:solidFill>
                      </a:endParaRPr>
                    </a:p>
                  </a:txBody>
                  <a:tcPr/>
                </a:tc>
              </a:tr>
            </a:tbl>
          </a:graphicData>
        </a:graphic>
      </p:graphicFrame>
    </p:spTree>
    <p:extLst>
      <p:ext uri="{BB962C8B-B14F-4D97-AF65-F5344CB8AC3E}">
        <p14:creationId xmlns:p14="http://schemas.microsoft.com/office/powerpoint/2010/main" val="162557731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480" y="188641"/>
            <a:ext cx="9633520" cy="6362768"/>
          </a:xfrm>
          <a:prstGeom prst="rect">
            <a:avLst/>
          </a:prstGeom>
        </p:spPr>
        <p:txBody>
          <a:bodyPr wrap="square">
            <a:spAutoFit/>
          </a:bodyPr>
          <a:lstStyle/>
          <a:p>
            <a:pPr algn="ctr"/>
            <a:r>
              <a:rPr lang="pt-BR" sz="3200" dirty="0" smtClean="0">
                <a:solidFill>
                  <a:srgbClr val="94C600"/>
                </a:solidFill>
                <a:latin typeface="Tahoma"/>
                <a:cs typeface="Tahoma"/>
              </a:rPr>
              <a:t>O QUE SEPARA A </a:t>
            </a:r>
          </a:p>
          <a:p>
            <a:pPr algn="ctr"/>
            <a:r>
              <a:rPr lang="pt-BR" sz="3200" dirty="0" smtClean="0">
                <a:solidFill>
                  <a:srgbClr val="94C600"/>
                </a:solidFill>
                <a:latin typeface="Tahoma"/>
                <a:cs typeface="Tahoma"/>
              </a:rPr>
              <a:t>REALIDADE DE ABUNDÂNCIA DO </a:t>
            </a:r>
          </a:p>
          <a:p>
            <a:pPr algn="ctr"/>
            <a:r>
              <a:rPr lang="pt-BR" sz="3200" dirty="0" smtClean="0">
                <a:solidFill>
                  <a:srgbClr val="94C600"/>
                </a:solidFill>
                <a:latin typeface="Tahoma"/>
                <a:cs typeface="Tahoma"/>
              </a:rPr>
              <a:t>CENÁRIO DE ESCASSEZ</a:t>
            </a:r>
          </a:p>
          <a:p>
            <a:endParaRPr lang="pt-BR" sz="1400" dirty="0" smtClean="0">
              <a:solidFill>
                <a:srgbClr val="FFFFFF"/>
              </a:solidFill>
              <a:latin typeface="Tahoma"/>
              <a:cs typeface="Tahoma"/>
            </a:endParaRPr>
          </a:p>
          <a:p>
            <a:pPr marL="457200" indent="-457200">
              <a:lnSpc>
                <a:spcPct val="120000"/>
              </a:lnSpc>
              <a:buFontTx/>
              <a:buChar char="•"/>
            </a:pPr>
            <a:r>
              <a:rPr lang="pt-BR" sz="2800" b="0" dirty="0" smtClean="0">
                <a:solidFill>
                  <a:srgbClr val="FFFFFF"/>
                </a:solidFill>
                <a:latin typeface="Tahoma"/>
                <a:cs typeface="Tahoma"/>
              </a:rPr>
              <a:t>MODELO ECONÔMICO CONCENTRADOR DE RENDA E RIQUEZA</a:t>
            </a:r>
          </a:p>
          <a:p>
            <a:pPr marL="1371600" lvl="2" indent="-457200">
              <a:lnSpc>
                <a:spcPct val="120000"/>
              </a:lnSpc>
              <a:buFont typeface="Wingdings" charset="2"/>
              <a:buChar char="ü"/>
            </a:pPr>
            <a:r>
              <a:rPr lang="pt-BR" sz="2800" b="0" dirty="0" smtClean="0">
                <a:solidFill>
                  <a:srgbClr val="FFFFFF"/>
                </a:solidFill>
                <a:latin typeface="Tahoma"/>
                <a:cs typeface="Tahoma"/>
              </a:rPr>
              <a:t>POLÍTICA MONETÁRIA SUICIDA</a:t>
            </a:r>
          </a:p>
          <a:p>
            <a:pPr marL="1371600" lvl="2" indent="-457200">
              <a:lnSpc>
                <a:spcPct val="120000"/>
              </a:lnSpc>
              <a:buFont typeface="Wingdings" charset="2"/>
              <a:buChar char="ü"/>
            </a:pPr>
            <a:r>
              <a:rPr lang="pt-BR" sz="2800" b="0" dirty="0" smtClean="0">
                <a:solidFill>
                  <a:srgbClr val="FFFFFF"/>
                </a:solidFill>
                <a:latin typeface="Tahoma"/>
                <a:cs typeface="Tahoma"/>
              </a:rPr>
              <a:t>MODELO TRIBUTÁRIO REGRESSIVO </a:t>
            </a:r>
          </a:p>
          <a:p>
            <a:pPr marL="1371600" lvl="2" indent="-457200">
              <a:lnSpc>
                <a:spcPct val="120000"/>
              </a:lnSpc>
              <a:buFont typeface="Wingdings" charset="2"/>
              <a:buChar char="ü"/>
            </a:pPr>
            <a:r>
              <a:rPr lang="pt-BR" sz="2800" b="0" dirty="0" smtClean="0">
                <a:solidFill>
                  <a:srgbClr val="FFFFFF"/>
                </a:solidFill>
                <a:latin typeface="Tahoma"/>
                <a:cs typeface="Tahoma"/>
              </a:rPr>
              <a:t>SISTEMA DA DÍVIDA</a:t>
            </a:r>
          </a:p>
          <a:p>
            <a:pPr marL="2286000" lvl="4" indent="-457200">
              <a:lnSpc>
                <a:spcPct val="120000"/>
              </a:lnSpc>
              <a:buFont typeface="Courier New"/>
              <a:buChar char="o"/>
            </a:pPr>
            <a:r>
              <a:rPr lang="pt-BR" sz="2800" b="0" dirty="0" smtClean="0">
                <a:solidFill>
                  <a:srgbClr val="FFFFFF"/>
                </a:solidFill>
                <a:latin typeface="Tahoma"/>
                <a:cs typeface="Tahoma"/>
              </a:rPr>
              <a:t>Ajuste Fiscal</a:t>
            </a:r>
          </a:p>
          <a:p>
            <a:pPr marL="2286000" lvl="4" indent="-457200">
              <a:lnSpc>
                <a:spcPct val="120000"/>
              </a:lnSpc>
              <a:buFont typeface="Courier New"/>
              <a:buChar char="o"/>
            </a:pPr>
            <a:r>
              <a:rPr lang="pt-BR" sz="2800" b="0" dirty="0" smtClean="0">
                <a:solidFill>
                  <a:srgbClr val="FFFFFF"/>
                </a:solidFill>
                <a:latin typeface="Tahoma"/>
                <a:cs typeface="Tahoma"/>
              </a:rPr>
              <a:t>Privatizações</a:t>
            </a:r>
          </a:p>
          <a:p>
            <a:pPr marL="2286000" lvl="4" indent="-457200">
              <a:lnSpc>
                <a:spcPct val="120000"/>
              </a:lnSpc>
              <a:buFont typeface="Courier New"/>
              <a:buChar char="o"/>
            </a:pPr>
            <a:r>
              <a:rPr lang="pt-BR" sz="2800" dirty="0" smtClean="0">
                <a:solidFill>
                  <a:srgbClr val="FFFFFF"/>
                </a:solidFill>
                <a:latin typeface="Tahoma"/>
                <a:cs typeface="Tahoma"/>
              </a:rPr>
              <a:t>Contrarreformas</a:t>
            </a:r>
          </a:p>
          <a:p>
            <a:pPr marL="2286000" lvl="4" indent="-457200">
              <a:lnSpc>
                <a:spcPct val="120000"/>
              </a:lnSpc>
              <a:buFont typeface="Courier New"/>
              <a:buChar char="o"/>
            </a:pPr>
            <a:r>
              <a:rPr lang="pt-BR" sz="2800" b="0" dirty="0" smtClean="0">
                <a:solidFill>
                  <a:srgbClr val="FFFFFF"/>
                </a:solidFill>
                <a:latin typeface="Tahoma"/>
                <a:cs typeface="Tahoma"/>
              </a:rPr>
              <a:t>Esquemas que geram dívidas </a:t>
            </a:r>
          </a:p>
        </p:txBody>
      </p:sp>
    </p:spTree>
    <p:extLst>
      <p:ext uri="{BB962C8B-B14F-4D97-AF65-F5344CB8AC3E}">
        <p14:creationId xmlns:p14="http://schemas.microsoft.com/office/powerpoint/2010/main" val="103851079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4488" y="476672"/>
            <a:ext cx="9434936" cy="6722867"/>
          </a:xfrm>
          <a:prstGeom prst="rect">
            <a:avLst/>
          </a:prstGeom>
        </p:spPr>
        <p:txBody>
          <a:bodyPr wrap="square">
            <a:spAutoFit/>
          </a:bodyPr>
          <a:lstStyle/>
          <a:p>
            <a:pPr>
              <a:lnSpc>
                <a:spcPct val="120000"/>
              </a:lnSpc>
            </a:pPr>
            <a:endParaRPr lang="pt-BR" sz="1000" b="0" dirty="0" smtClean="0">
              <a:latin typeface="Tahoma"/>
              <a:cs typeface="Tahoma"/>
            </a:endParaRPr>
          </a:p>
          <a:p>
            <a:pPr>
              <a:lnSpc>
                <a:spcPct val="130000"/>
              </a:lnSpc>
            </a:pPr>
            <a:r>
              <a:rPr lang="pt-BR" sz="2500" b="0" dirty="0" smtClean="0">
                <a:solidFill>
                  <a:schemeClr val="tx1"/>
                </a:solidFill>
                <a:latin typeface="Tahoma"/>
                <a:cs typeface="Tahoma"/>
              </a:rPr>
              <a:t>Sob a justificativa de controlar a inflação, o BC pratica:</a:t>
            </a:r>
          </a:p>
          <a:p>
            <a:pPr>
              <a:lnSpc>
                <a:spcPct val="130000"/>
              </a:lnSpc>
            </a:pPr>
            <a:endParaRPr lang="pt-BR" sz="1000" b="0" dirty="0" smtClean="0">
              <a:solidFill>
                <a:schemeClr val="tx1"/>
              </a:solidFill>
              <a:latin typeface="Tahoma"/>
              <a:cs typeface="Tahoma"/>
            </a:endParaRPr>
          </a:p>
          <a:p>
            <a:pPr marL="1371600" lvl="2" indent="-457200">
              <a:lnSpc>
                <a:spcPct val="130000"/>
              </a:lnSpc>
              <a:buFont typeface="Wingdings" charset="2"/>
              <a:buChar char="ü"/>
            </a:pPr>
            <a:r>
              <a:rPr lang="pt-BR" sz="2500" b="0" dirty="0" smtClean="0">
                <a:solidFill>
                  <a:schemeClr val="tx1"/>
                </a:solidFill>
                <a:latin typeface="Tahoma"/>
                <a:cs typeface="Tahoma"/>
              </a:rPr>
              <a:t>TAXAS DE JUROS MAIS ELEVADAS DO MUNDO</a:t>
            </a:r>
          </a:p>
          <a:p>
            <a:pPr lvl="2">
              <a:lnSpc>
                <a:spcPct val="130000"/>
              </a:lnSpc>
            </a:pPr>
            <a:r>
              <a:rPr lang="pt-BR" sz="2500" dirty="0">
                <a:solidFill>
                  <a:schemeClr val="tx1"/>
                </a:solidFill>
                <a:latin typeface="Tahoma"/>
                <a:cs typeface="Tahoma"/>
              </a:rPr>
              <a:t>	</a:t>
            </a:r>
            <a:r>
              <a:rPr lang="pt-BR" sz="2500" dirty="0" smtClean="0">
                <a:solidFill>
                  <a:schemeClr val="tx1"/>
                </a:solidFill>
                <a:latin typeface="Tahoma"/>
                <a:cs typeface="Tahoma"/>
              </a:rPr>
              <a:t>Juros altos não servem para controlar o tipo de 	inflação que existe no Brasil, mas são o 	principal fator de crescimento da dívida pública e 	travam a economia do país </a:t>
            </a:r>
          </a:p>
          <a:p>
            <a:pPr lvl="2">
              <a:lnSpc>
                <a:spcPct val="130000"/>
              </a:lnSpc>
            </a:pPr>
            <a:endParaRPr lang="pt-BR" sz="1000" b="0" dirty="0" smtClean="0">
              <a:solidFill>
                <a:schemeClr val="tx1"/>
              </a:solidFill>
              <a:latin typeface="Tahoma"/>
              <a:cs typeface="Tahoma"/>
            </a:endParaRPr>
          </a:p>
          <a:p>
            <a:pPr marL="1371600" lvl="2" indent="-457200">
              <a:lnSpc>
                <a:spcPct val="130000"/>
              </a:lnSpc>
              <a:buFont typeface="Wingdings" charset="2"/>
              <a:buChar char="ü"/>
            </a:pPr>
            <a:r>
              <a:rPr lang="pt-BR" sz="2500" dirty="0" smtClean="0">
                <a:solidFill>
                  <a:schemeClr val="tx1"/>
                </a:solidFill>
                <a:latin typeface="Tahoma"/>
                <a:cs typeface="Tahoma"/>
              </a:rPr>
              <a:t>RESTRIÇÃO DA BASE MONETÁRIA</a:t>
            </a:r>
          </a:p>
          <a:p>
            <a:pPr marL="2286000" lvl="4" indent="-457200">
              <a:lnSpc>
                <a:spcPct val="130000"/>
              </a:lnSpc>
              <a:buFont typeface="Courier New"/>
              <a:buChar char="o"/>
            </a:pPr>
            <a:r>
              <a:rPr lang="pt-BR" sz="2500" b="0" dirty="0" smtClean="0">
                <a:solidFill>
                  <a:schemeClr val="tx1"/>
                </a:solidFill>
                <a:latin typeface="Tahoma"/>
                <a:cs typeface="Tahoma"/>
              </a:rPr>
              <a:t>OPERAÇÕES COMPROMISSADAS </a:t>
            </a:r>
            <a:r>
              <a:rPr lang="pt-BR" sz="2000" b="0" dirty="0" smtClean="0">
                <a:solidFill>
                  <a:schemeClr val="tx1"/>
                </a:solidFill>
                <a:latin typeface="Tahoma"/>
                <a:cs typeface="Tahoma"/>
              </a:rPr>
              <a:t>(R$1,1 trilhão)</a:t>
            </a:r>
          </a:p>
          <a:p>
            <a:pPr marL="2286000" lvl="4" indent="-457200">
              <a:lnSpc>
                <a:spcPct val="130000"/>
              </a:lnSpc>
              <a:buFont typeface="Courier New"/>
              <a:buChar char="o"/>
            </a:pPr>
            <a:r>
              <a:rPr lang="pt-BR" sz="2500" dirty="0" smtClean="0">
                <a:solidFill>
                  <a:schemeClr val="tx1"/>
                </a:solidFill>
                <a:latin typeface="Tahoma"/>
                <a:cs typeface="Tahoma"/>
              </a:rPr>
              <a:t>SWAP CAMBIAL </a:t>
            </a:r>
            <a:r>
              <a:rPr lang="pt-BR" sz="2000" dirty="0" smtClean="0">
                <a:solidFill>
                  <a:schemeClr val="tx1"/>
                </a:solidFill>
                <a:latin typeface="Tahoma"/>
                <a:cs typeface="Tahoma"/>
              </a:rPr>
              <a:t>(ilegal, conforme TC</a:t>
            </a:r>
            <a:r>
              <a:rPr lang="pt-BR" sz="2000" dirty="0">
                <a:solidFill>
                  <a:schemeClr val="tx1"/>
                </a:solidFill>
                <a:latin typeface="Tahoma"/>
                <a:cs typeface="Tahoma"/>
              </a:rPr>
              <a:t>-012.015/2003-</a:t>
            </a:r>
            <a:r>
              <a:rPr lang="pt-BR" sz="2000" dirty="0" smtClean="0">
                <a:solidFill>
                  <a:schemeClr val="tx1"/>
                </a:solidFill>
                <a:latin typeface="Tahoma"/>
                <a:cs typeface="Tahoma"/>
              </a:rPr>
              <a:t>0)</a:t>
            </a:r>
          </a:p>
          <a:p>
            <a:pPr algn="ctr">
              <a:lnSpc>
                <a:spcPct val="130000"/>
              </a:lnSpc>
            </a:pPr>
            <a:endParaRPr lang="en-US" sz="800" b="1" i="1" dirty="0" smtClean="0">
              <a:solidFill>
                <a:schemeClr val="tx1"/>
              </a:solidFill>
              <a:latin typeface="Tahoma"/>
              <a:cs typeface="Tahoma"/>
            </a:endParaRPr>
          </a:p>
          <a:p>
            <a:pPr algn="ctr">
              <a:lnSpc>
                <a:spcPct val="130000"/>
              </a:lnSpc>
            </a:pPr>
            <a:r>
              <a:rPr lang="en-US" sz="1600" b="1" i="1" dirty="0" smtClean="0">
                <a:solidFill>
                  <a:schemeClr val="tx1"/>
                </a:solidFill>
                <a:latin typeface="Tahoma"/>
                <a:cs typeface="Tahoma"/>
              </a:rPr>
              <a:t>“</a:t>
            </a:r>
            <a:r>
              <a:rPr lang="pt-PT" sz="1600" b="1" i="1" dirty="0">
                <a:solidFill>
                  <a:schemeClr val="tx1"/>
                </a:solidFill>
                <a:latin typeface="Tahoma"/>
                <a:cs typeface="Tahoma"/>
              </a:rPr>
              <a:t>O Banco Central está suicidando o Brasil</a:t>
            </a:r>
            <a:r>
              <a:rPr lang="en-US" sz="1600" b="1" i="1" dirty="0">
                <a:solidFill>
                  <a:schemeClr val="tx1"/>
                </a:solidFill>
                <a:latin typeface="Tahoma"/>
                <a:cs typeface="Tahoma"/>
              </a:rPr>
              <a:t>”</a:t>
            </a:r>
          </a:p>
          <a:p>
            <a:pPr algn="ctr"/>
            <a:r>
              <a:rPr lang="en-US" sz="1400" dirty="0">
                <a:hlinkClick r:id="rId2"/>
              </a:rPr>
              <a:t>http://www.gazetadopovo.com.br/opiniao/artigos/o-banco-central-esta-suicidando-o-brasil-dh5s162swds5080e0d20jsmpc</a:t>
            </a:r>
            <a:endParaRPr lang="pt-BR" sz="1400" dirty="0">
              <a:latin typeface="Tahoma" charset="0"/>
              <a:cs typeface="Tahoma" charset="0"/>
            </a:endParaRPr>
          </a:p>
          <a:p>
            <a:pPr>
              <a:lnSpc>
                <a:spcPct val="120000"/>
              </a:lnSpc>
            </a:pPr>
            <a:endParaRPr lang="pt-BR" sz="2500" dirty="0" smtClean="0">
              <a:latin typeface="Tahoma"/>
              <a:cs typeface="Tahoma"/>
            </a:endParaRPr>
          </a:p>
        </p:txBody>
      </p:sp>
      <p:sp>
        <p:nvSpPr>
          <p:cNvPr id="3" name="Rectangle 1"/>
          <p:cNvSpPr/>
          <p:nvPr/>
        </p:nvSpPr>
        <p:spPr>
          <a:xfrm>
            <a:off x="560512" y="131148"/>
            <a:ext cx="8804305" cy="523220"/>
          </a:xfrm>
          <a:prstGeom prst="rect">
            <a:avLst/>
          </a:prstGeom>
        </p:spPr>
        <p:txBody>
          <a:bodyPr wrap="square">
            <a:spAutoFit/>
          </a:bodyPr>
          <a:lstStyle/>
          <a:p>
            <a:pPr algn="ctr"/>
            <a:r>
              <a:rPr lang="pt-BR" sz="2800" b="1" dirty="0" smtClean="0">
                <a:solidFill>
                  <a:srgbClr val="94C600"/>
                </a:solidFill>
                <a:latin typeface="Tahoma"/>
                <a:cs typeface="Tahoma"/>
              </a:rPr>
              <a:t>POLÍTICA MONETÁRIA SUICIDA</a:t>
            </a:r>
            <a:endParaRPr lang="pt-BR" sz="2800" b="1" dirty="0">
              <a:solidFill>
                <a:srgbClr val="94C600"/>
              </a:solidFill>
              <a:latin typeface="Tahoma"/>
              <a:cs typeface="Tahoma"/>
            </a:endParaRPr>
          </a:p>
        </p:txBody>
      </p:sp>
    </p:spTree>
    <p:extLst>
      <p:ext uri="{BB962C8B-B14F-4D97-AF65-F5344CB8AC3E}">
        <p14:creationId xmlns:p14="http://schemas.microsoft.com/office/powerpoint/2010/main" val="3918647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p:cNvSpPr txBox="1">
            <a:spLocks noChangeArrowheads="1"/>
          </p:cNvSpPr>
          <p:nvPr/>
        </p:nvSpPr>
        <p:spPr bwMode="auto">
          <a:xfrm>
            <a:off x="193675" y="188913"/>
            <a:ext cx="9712325" cy="1493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349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9pPr>
          </a:lstStyle>
          <a:p>
            <a:pPr algn="ctr">
              <a:lnSpc>
                <a:spcPct val="120000"/>
              </a:lnSpc>
              <a:spcBef>
                <a:spcPts val="1200"/>
              </a:spcBef>
              <a:buClr>
                <a:srgbClr val="FF9900"/>
              </a:buClr>
              <a:buFont typeface="Times New Roman" charset="0"/>
              <a:buNone/>
            </a:pPr>
            <a:r>
              <a:rPr lang="pt-BR" sz="2800" dirty="0" smtClean="0">
                <a:solidFill>
                  <a:srgbClr val="92D050"/>
                </a:solidFill>
                <a:latin typeface="Tahoma"/>
                <a:cs typeface="Tahoma"/>
              </a:rPr>
              <a:t>TESTANDO O DOGMA DOS JUROS ALTOS</a:t>
            </a:r>
          </a:p>
          <a:p>
            <a:pPr algn="ctr">
              <a:lnSpc>
                <a:spcPct val="120000"/>
              </a:lnSpc>
              <a:spcBef>
                <a:spcPts val="1200"/>
              </a:spcBef>
              <a:buClr>
                <a:srgbClr val="FF9900"/>
              </a:buClr>
              <a:buFont typeface="Times New Roman" charset="0"/>
              <a:buNone/>
            </a:pPr>
            <a:r>
              <a:rPr lang="pt-BR" sz="2000" dirty="0" smtClean="0">
                <a:solidFill>
                  <a:schemeClr val="tx1"/>
                </a:solidFill>
                <a:latin typeface="Tahoma"/>
                <a:cs typeface="Tahoma"/>
              </a:rPr>
              <a:t>Inflação caiu devido à recessão provocada pela política monetária suicida que está matando a economia e gerando desemprego recorde</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8387" y="2204864"/>
            <a:ext cx="7382900" cy="3598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193674" y="5842337"/>
            <a:ext cx="9712325" cy="892552"/>
          </a:xfrm>
          <a:prstGeom prst="rect">
            <a:avLst/>
          </a:prstGeom>
          <a:noFill/>
        </p:spPr>
        <p:txBody>
          <a:bodyPr wrap="square" rtlCol="0">
            <a:spAutoFit/>
          </a:bodyPr>
          <a:lstStyle/>
          <a:p>
            <a:r>
              <a:rPr lang="pt-BR" sz="1600" dirty="0" smtClean="0">
                <a:solidFill>
                  <a:schemeClr val="tx1"/>
                </a:solidFill>
              </a:rPr>
              <a:t>                      Fonte: IPCA/IBGE. Elaboração: Auditoria Cidadã da Dívida</a:t>
            </a:r>
          </a:p>
          <a:p>
            <a:endParaRPr lang="pt-BR" sz="1600" dirty="0" smtClean="0">
              <a:solidFill>
                <a:schemeClr val="tx1"/>
              </a:solidFill>
            </a:endParaRPr>
          </a:p>
          <a:p>
            <a:r>
              <a:rPr lang="pt-BR" sz="2000" dirty="0" smtClean="0">
                <a:solidFill>
                  <a:schemeClr val="accent1"/>
                </a:solidFill>
                <a:latin typeface="Tahoma" panose="020B0604030504040204" pitchFamily="34" charset="0"/>
                <a:ea typeface="Tahoma" panose="020B0604030504040204" pitchFamily="34" charset="0"/>
                <a:cs typeface="Tahoma" panose="020B0604030504040204" pitchFamily="34" charset="0"/>
              </a:rPr>
              <a:t>   A INFLAÇÃO NO BRASIL NÃO GUARDA RELAÇÃO COM A TAXA DE JUROS</a:t>
            </a:r>
            <a:endParaRPr lang="pt-BR" sz="2000" dirty="0">
              <a:solidFill>
                <a:schemeClr val="accent1"/>
              </a:solidFill>
            </a:endParaRPr>
          </a:p>
        </p:txBody>
      </p:sp>
    </p:spTree>
    <p:extLst>
      <p:ext uri="{BB962C8B-B14F-4D97-AF65-F5344CB8AC3E}">
        <p14:creationId xmlns:p14="http://schemas.microsoft.com/office/powerpoint/2010/main" val="179398239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38125" y="142875"/>
            <a:ext cx="9827443" cy="606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1pPr>
            <a:lvl2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2pPr>
            <a:lvl3pPr marL="179388"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9pPr>
          </a:lstStyle>
          <a:p>
            <a:pPr algn="ctr"/>
            <a:r>
              <a:rPr lang="pt-BR" dirty="0">
                <a:solidFill>
                  <a:schemeClr val="tx1"/>
                </a:solidFill>
                <a:latin typeface="Tahoma" pitchFamily="34" charset="0"/>
                <a:cs typeface="Tahoma" pitchFamily="34" charset="0"/>
              </a:rPr>
              <a:t>A DÍVIDA PÚBLICA E SEUS REFLEXOS SOBRE DIREITOS SOCIAIS, TRABALHISTAS E PREVIDENCIÁRIOS</a:t>
            </a:r>
          </a:p>
          <a:p>
            <a:endParaRPr lang="pt-BR" b="0" dirty="0" smtClean="0">
              <a:solidFill>
                <a:srgbClr val="FFFFFF"/>
              </a:solidFill>
              <a:latin typeface="Tahoma" charset="0"/>
              <a:cs typeface="Tahoma" charset="0"/>
            </a:endParaRPr>
          </a:p>
          <a:p>
            <a:pPr marL="342900" indent="-342900">
              <a:lnSpc>
                <a:spcPct val="120000"/>
              </a:lnSpc>
              <a:buFont typeface="Arial"/>
              <a:buChar char="•"/>
            </a:pPr>
            <a:r>
              <a:rPr lang="pt-BR" b="0" dirty="0" smtClean="0">
                <a:solidFill>
                  <a:srgbClr val="92D050"/>
                </a:solidFill>
                <a:latin typeface="Tahoma" charset="0"/>
                <a:cs typeface="Tahoma" charset="0"/>
              </a:rPr>
              <a:t>Conjuntura Nacional e Internacional e o avanço do poder financeiro</a:t>
            </a:r>
          </a:p>
          <a:p>
            <a:pPr marL="342900" indent="-342900">
              <a:lnSpc>
                <a:spcPct val="120000"/>
              </a:lnSpc>
              <a:buFont typeface="Arial"/>
              <a:buChar char="•"/>
            </a:pPr>
            <a:r>
              <a:rPr lang="pt-BR" b="0" dirty="0" smtClean="0">
                <a:solidFill>
                  <a:srgbClr val="92D050"/>
                </a:solidFill>
                <a:latin typeface="Tahoma" charset="0"/>
                <a:cs typeface="Tahoma" charset="0"/>
              </a:rPr>
              <a:t>Fatores determinantes do Cenário de Escassez apesar da </a:t>
            </a:r>
            <a:r>
              <a:rPr lang="pt-BR" b="0" dirty="0">
                <a:solidFill>
                  <a:srgbClr val="92D050"/>
                </a:solidFill>
                <a:latin typeface="Tahoma" charset="0"/>
                <a:cs typeface="Tahoma" charset="0"/>
              </a:rPr>
              <a:t>Realidade de </a:t>
            </a:r>
            <a:r>
              <a:rPr lang="pt-BR" b="0" dirty="0" smtClean="0">
                <a:solidFill>
                  <a:srgbClr val="92D050"/>
                </a:solidFill>
                <a:latin typeface="Tahoma" charset="0"/>
                <a:cs typeface="Tahoma" charset="0"/>
              </a:rPr>
              <a:t>Abundância no Brasil</a:t>
            </a:r>
          </a:p>
          <a:p>
            <a:pPr marL="342900" indent="-342900">
              <a:lnSpc>
                <a:spcPct val="120000"/>
              </a:lnSpc>
              <a:buFont typeface="Arial"/>
              <a:buChar char="•"/>
            </a:pPr>
            <a:r>
              <a:rPr lang="pt-BR" b="0" dirty="0" smtClean="0">
                <a:solidFill>
                  <a:srgbClr val="92D050"/>
                </a:solidFill>
                <a:latin typeface="Tahoma" charset="0"/>
                <a:cs typeface="Tahoma" charset="0"/>
              </a:rPr>
              <a:t>Sistema da Dívida</a:t>
            </a:r>
          </a:p>
          <a:p>
            <a:pPr marL="342900" indent="-342900">
              <a:lnSpc>
                <a:spcPct val="120000"/>
              </a:lnSpc>
              <a:buFont typeface="Arial"/>
              <a:buChar char="•"/>
            </a:pPr>
            <a:r>
              <a:rPr lang="pt-BR" b="0" dirty="0" smtClean="0">
                <a:solidFill>
                  <a:srgbClr val="92D050"/>
                </a:solidFill>
                <a:latin typeface="Tahoma" charset="0"/>
                <a:cs typeface="Tahoma" charset="0"/>
              </a:rPr>
              <a:t>Dívida Pública Federal</a:t>
            </a:r>
          </a:p>
          <a:p>
            <a:pPr marL="342900" indent="-342900">
              <a:lnSpc>
                <a:spcPct val="120000"/>
              </a:lnSpc>
              <a:buFont typeface="Arial"/>
              <a:buChar char="•"/>
            </a:pPr>
            <a:r>
              <a:rPr lang="pt-BR" b="0" dirty="0" smtClean="0">
                <a:solidFill>
                  <a:srgbClr val="92D050"/>
                </a:solidFill>
                <a:latin typeface="Tahoma" charset="0"/>
                <a:cs typeface="Tahoma" charset="0"/>
              </a:rPr>
              <a:t>Dívida dos Estados</a:t>
            </a:r>
          </a:p>
          <a:p>
            <a:pPr marL="342900" indent="-342900">
              <a:lnSpc>
                <a:spcPct val="120000"/>
              </a:lnSpc>
              <a:buFont typeface="Arial"/>
              <a:buChar char="•"/>
            </a:pPr>
            <a:r>
              <a:rPr lang="pt-BR" b="0" dirty="0">
                <a:solidFill>
                  <a:srgbClr val="92D050"/>
                </a:solidFill>
                <a:latin typeface="Tahoma" charset="0"/>
                <a:cs typeface="Tahoma" charset="0"/>
              </a:rPr>
              <a:t>Novos esquemas que geram dívida </a:t>
            </a:r>
            <a:endParaRPr lang="pt-BR" b="0" dirty="0" smtClean="0">
              <a:solidFill>
                <a:srgbClr val="92D050"/>
              </a:solidFill>
              <a:latin typeface="Tahoma" charset="0"/>
              <a:cs typeface="Tahoma" charset="0"/>
            </a:endParaRPr>
          </a:p>
          <a:p>
            <a:pPr marL="342900" indent="-342900">
              <a:lnSpc>
                <a:spcPct val="120000"/>
              </a:lnSpc>
              <a:buFont typeface="Arial"/>
              <a:buChar char="•"/>
            </a:pPr>
            <a:r>
              <a:rPr lang="pt-BR" b="0" dirty="0" smtClean="0">
                <a:solidFill>
                  <a:srgbClr val="94C600"/>
                </a:solidFill>
                <a:latin typeface="Tahoma" charset="0"/>
                <a:cs typeface="Tahoma" charset="0"/>
              </a:rPr>
              <a:t>Conjuntura</a:t>
            </a:r>
            <a:r>
              <a:rPr lang="pt-BR" b="0" dirty="0" smtClean="0">
                <a:solidFill>
                  <a:srgbClr val="92D050"/>
                </a:solidFill>
                <a:latin typeface="Tahoma" charset="0"/>
                <a:cs typeface="Tahoma" charset="0"/>
              </a:rPr>
              <a:t> de Crise, Contrarreformas e seus impactos nos direitos </a:t>
            </a:r>
            <a:r>
              <a:rPr lang="pt-BR" b="0" dirty="0">
                <a:solidFill>
                  <a:srgbClr val="92D050"/>
                </a:solidFill>
                <a:latin typeface="Tahoma" charset="0"/>
                <a:cs typeface="Tahoma" charset="0"/>
              </a:rPr>
              <a:t>sociais, trabalhistas e previdenciários</a:t>
            </a:r>
          </a:p>
          <a:p>
            <a:pPr marL="342900" indent="-342900">
              <a:lnSpc>
                <a:spcPct val="120000"/>
              </a:lnSpc>
              <a:buFont typeface="Arial"/>
              <a:buChar char="•"/>
            </a:pPr>
            <a:r>
              <a:rPr lang="pt-BR" b="0" dirty="0">
                <a:solidFill>
                  <a:srgbClr val="92D050"/>
                </a:solidFill>
                <a:latin typeface="Tahoma" charset="0"/>
                <a:cs typeface="Tahoma" charset="0"/>
              </a:rPr>
              <a:t>Necessidade de Auditoria da Dívida Pública</a:t>
            </a:r>
          </a:p>
          <a:p>
            <a:pPr>
              <a:lnSpc>
                <a:spcPct val="120000"/>
              </a:lnSpc>
            </a:pPr>
            <a:endParaRPr lang="pt-BR" b="0" dirty="0">
              <a:solidFill>
                <a:srgbClr val="92D050"/>
              </a:solidFill>
              <a:latin typeface="Tahoma" charset="0"/>
              <a:cs typeface="Tahoma" charset="0"/>
            </a:endParaRPr>
          </a:p>
        </p:txBody>
      </p:sp>
    </p:spTree>
    <p:extLst>
      <p:ext uri="{BB962C8B-B14F-4D97-AF65-F5344CB8AC3E}">
        <p14:creationId xmlns:p14="http://schemas.microsoft.com/office/powerpoint/2010/main" val="399490453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p:cNvSpPr txBox="1">
            <a:spLocks noChangeArrowheads="1"/>
          </p:cNvSpPr>
          <p:nvPr/>
        </p:nvSpPr>
        <p:spPr bwMode="auto">
          <a:xfrm>
            <a:off x="193675" y="188913"/>
            <a:ext cx="9712325" cy="165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349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9pPr>
          </a:lstStyle>
          <a:p>
            <a:pPr algn="ctr">
              <a:lnSpc>
                <a:spcPct val="120000"/>
              </a:lnSpc>
              <a:spcBef>
                <a:spcPts val="1200"/>
              </a:spcBef>
              <a:buClr>
                <a:srgbClr val="FF9900"/>
              </a:buClr>
              <a:buFont typeface="Times New Roman" charset="0"/>
              <a:buNone/>
            </a:pPr>
            <a:r>
              <a:rPr lang="pt-BR" sz="2800" smtClean="0">
                <a:solidFill>
                  <a:srgbClr val="92D050"/>
                </a:solidFill>
                <a:latin typeface="Tahoma"/>
                <a:cs typeface="Tahoma"/>
              </a:rPr>
              <a:t>TESTANDO O DOGMA DOS JUROS ALTOS</a:t>
            </a:r>
          </a:p>
          <a:p>
            <a:pPr algn="ctr">
              <a:lnSpc>
                <a:spcPct val="120000"/>
              </a:lnSpc>
              <a:spcBef>
                <a:spcPts val="1200"/>
              </a:spcBef>
              <a:buClr>
                <a:srgbClr val="FF9900"/>
              </a:buClr>
              <a:buFont typeface="Times New Roman" charset="0"/>
              <a:buNone/>
            </a:pPr>
            <a:endParaRPr lang="pt-BR" sz="2000" smtClean="0">
              <a:solidFill>
                <a:schemeClr val="tx1"/>
              </a:solidFill>
              <a:latin typeface="Tahoma"/>
              <a:cs typeface="Tahoma"/>
            </a:endParaRPr>
          </a:p>
          <a:p>
            <a:pPr algn="ctr">
              <a:lnSpc>
                <a:spcPct val="120000"/>
              </a:lnSpc>
              <a:spcBef>
                <a:spcPts val="1200"/>
              </a:spcBef>
              <a:buClr>
                <a:srgbClr val="FF9900"/>
              </a:buClr>
              <a:buFont typeface="Times New Roman" charset="0"/>
              <a:buNone/>
            </a:pPr>
            <a:r>
              <a:rPr lang="pt-BR" sz="2000" smtClean="0">
                <a:solidFill>
                  <a:schemeClr val="tx1"/>
                </a:solidFill>
                <a:latin typeface="Tahoma"/>
                <a:cs typeface="Tahoma"/>
              </a:rPr>
              <a:t>Governo diz que as taxas de juros estão caindo....será verdade?</a:t>
            </a:r>
          </a:p>
        </p:txBody>
      </p:sp>
      <p:sp>
        <p:nvSpPr>
          <p:cNvPr id="2" name="CaixaDeTexto 1"/>
          <p:cNvSpPr txBox="1"/>
          <p:nvPr/>
        </p:nvSpPr>
        <p:spPr>
          <a:xfrm>
            <a:off x="193673" y="4029369"/>
            <a:ext cx="9712325" cy="892552"/>
          </a:xfrm>
          <a:prstGeom prst="rect">
            <a:avLst/>
          </a:prstGeom>
          <a:noFill/>
        </p:spPr>
        <p:txBody>
          <a:bodyPr wrap="square" rtlCol="0">
            <a:spAutoFit/>
          </a:bodyPr>
          <a:lstStyle/>
          <a:p>
            <a:r>
              <a:rPr lang="pt-BR" sz="1600" smtClean="0">
                <a:solidFill>
                  <a:schemeClr val="tx1"/>
                </a:solidFill>
              </a:rPr>
              <a:t>                      Fonte: IBGE e BC. Elaboração: Auditoria Cidadã da Dívida</a:t>
            </a:r>
          </a:p>
          <a:p>
            <a:endParaRPr lang="pt-BR" sz="1600" smtClean="0">
              <a:solidFill>
                <a:schemeClr val="tx1"/>
              </a:solidFill>
            </a:endParaRPr>
          </a:p>
          <a:p>
            <a:r>
              <a:rPr lang="pt-BR" sz="2000" smtClean="0">
                <a:solidFill>
                  <a:schemeClr val="accent1"/>
                </a:solidFill>
                <a:latin typeface="Tahoma" panose="020B0604030504040204" pitchFamily="34" charset="0"/>
                <a:ea typeface="Tahoma" panose="020B0604030504040204" pitchFamily="34" charset="0"/>
                <a:cs typeface="Tahoma" panose="020B0604030504040204" pitchFamily="34" charset="0"/>
              </a:rPr>
              <a:t>   </a:t>
            </a:r>
            <a:endParaRPr lang="pt-BR" sz="2000">
              <a:solidFill>
                <a:schemeClr val="accent1"/>
              </a:solidFill>
            </a:endParaRPr>
          </a:p>
        </p:txBody>
      </p:sp>
      <p:graphicFrame>
        <p:nvGraphicFramePr>
          <p:cNvPr id="4" name="Tabela 3"/>
          <p:cNvGraphicFramePr>
            <a:graphicFrameLocks noGrp="1"/>
          </p:cNvGraphicFramePr>
          <p:nvPr>
            <p:extLst>
              <p:ext uri="{D42A27DB-BD31-4B8C-83A1-F6EECF244321}">
                <p14:modId xmlns:p14="http://schemas.microsoft.com/office/powerpoint/2010/main" val="2591213922"/>
              </p:ext>
            </p:extLst>
          </p:nvPr>
        </p:nvGraphicFramePr>
        <p:xfrm>
          <a:off x="909376" y="2420888"/>
          <a:ext cx="8280921" cy="1592580"/>
        </p:xfrm>
        <a:graphic>
          <a:graphicData uri="http://schemas.openxmlformats.org/drawingml/2006/table">
            <a:tbl>
              <a:tblPr firstRow="1" bandRow="1">
                <a:tableStyleId>{5C22544A-7EE6-4342-B048-85BDC9FD1C3A}</a:tableStyleId>
              </a:tblPr>
              <a:tblGrid>
                <a:gridCol w="4475672"/>
                <a:gridCol w="1872208"/>
                <a:gridCol w="1933041"/>
              </a:tblGrid>
              <a:tr h="370840">
                <a:tc>
                  <a:txBody>
                    <a:bodyPr/>
                    <a:lstStyle/>
                    <a:p>
                      <a:pPr algn="ctr" fontAlgn="b"/>
                      <a:r>
                        <a:rPr lang="pt-BR" sz="3000" b="0" i="0" u="none" strike="noStrike" smtClean="0">
                          <a:solidFill>
                            <a:srgbClr val="000000"/>
                          </a:solidFill>
                          <a:effectLst/>
                          <a:latin typeface="Calibri"/>
                        </a:rPr>
                        <a:t>Item</a:t>
                      </a:r>
                      <a:endParaRPr lang="pt-BR" sz="3000" b="0" i="0" u="none" strike="noStrike">
                        <a:solidFill>
                          <a:srgbClr val="000000"/>
                        </a:solidFill>
                        <a:effectLst/>
                        <a:latin typeface="Calibri"/>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b"/>
                      <a:r>
                        <a:rPr lang="pt-BR" sz="3000" b="0" i="0" u="none" strike="noStrike" smtClean="0">
                          <a:solidFill>
                            <a:srgbClr val="000000"/>
                          </a:solidFill>
                          <a:effectLst/>
                          <a:latin typeface="Calibri"/>
                        </a:rPr>
                        <a:t>Dez/2015</a:t>
                      </a:r>
                      <a:endParaRPr lang="pt-BR" sz="3000" b="0" i="0" u="none" strike="noStrike">
                        <a:solidFill>
                          <a:srgbClr val="000000"/>
                        </a:solidFill>
                        <a:effectLst/>
                        <a:latin typeface="Calibri"/>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b"/>
                      <a:r>
                        <a:rPr lang="pt-BR" sz="3000" b="0" i="0" u="none" strike="noStrike" smtClean="0">
                          <a:solidFill>
                            <a:srgbClr val="000000"/>
                          </a:solidFill>
                          <a:effectLst/>
                          <a:latin typeface="Calibri"/>
                        </a:rPr>
                        <a:t>Abril </a:t>
                      </a:r>
                      <a:r>
                        <a:rPr lang="pt-BR" sz="3000" b="0" i="0" u="none" strike="noStrike">
                          <a:solidFill>
                            <a:srgbClr val="000000"/>
                          </a:solidFill>
                          <a:effectLst/>
                          <a:latin typeface="Calibri"/>
                        </a:rPr>
                        <a:t>/ 2017</a:t>
                      </a:r>
                    </a:p>
                  </a:txBody>
                  <a:tcPr marL="9525" marR="9525" marT="9525" marB="0" anchor="ctr">
                    <a:lnB w="12700" cap="flat" cmpd="sng" algn="ctr">
                      <a:solidFill>
                        <a:schemeClr val="tx1"/>
                      </a:solidFill>
                      <a:prstDash val="solid"/>
                      <a:round/>
                      <a:headEnd type="none" w="med" len="med"/>
                      <a:tailEnd type="none" w="med" len="med"/>
                    </a:lnB>
                  </a:tcPr>
                </a:tc>
              </a:tr>
              <a:tr h="370840">
                <a:tc>
                  <a:txBody>
                    <a:bodyPr/>
                    <a:lstStyle/>
                    <a:p>
                      <a:pPr algn="ctr" fontAlgn="b"/>
                      <a:r>
                        <a:rPr lang="pt-BR" sz="2400" b="0" i="0" u="none" strike="noStrike">
                          <a:solidFill>
                            <a:srgbClr val="000000"/>
                          </a:solidFill>
                          <a:effectLst/>
                          <a:latin typeface="Calibri"/>
                        </a:rPr>
                        <a:t>Taxa </a:t>
                      </a:r>
                      <a:r>
                        <a:rPr lang="pt-BR" sz="2400" b="0" i="0" u="none" strike="noStrike" smtClean="0">
                          <a:solidFill>
                            <a:srgbClr val="000000"/>
                          </a:solidFill>
                          <a:effectLst/>
                          <a:latin typeface="Calibri"/>
                        </a:rPr>
                        <a:t>Selic (%)</a:t>
                      </a:r>
                      <a:endParaRPr lang="pt-BR" sz="24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2400" b="0" i="0" u="none" strike="noStrike">
                          <a:solidFill>
                            <a:srgbClr val="000000"/>
                          </a:solidFill>
                          <a:effectLst/>
                          <a:latin typeface="Calibri"/>
                        </a:rPr>
                        <a:t>14,25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2400" b="0" i="0" u="none" strike="noStrike">
                          <a:solidFill>
                            <a:srgbClr val="000000"/>
                          </a:solidFill>
                          <a:effectLst/>
                          <a:latin typeface="Calibri"/>
                        </a:rPr>
                        <a:t>11,25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b"/>
                      <a:r>
                        <a:rPr lang="pt-BR" sz="2400" b="0" i="0" u="none" strike="noStrike" smtClean="0">
                          <a:solidFill>
                            <a:srgbClr val="000000"/>
                          </a:solidFill>
                          <a:effectLst/>
                          <a:latin typeface="Calibri"/>
                        </a:rPr>
                        <a:t>Inflação (%) - ultimos 12 meses</a:t>
                      </a:r>
                      <a:endParaRPr lang="pt-BR" sz="24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2400" b="0" i="0" u="none" strike="noStrike">
                          <a:solidFill>
                            <a:srgbClr val="000000"/>
                          </a:solidFill>
                          <a:effectLst/>
                          <a:latin typeface="Calibri"/>
                        </a:rPr>
                        <a:t>10,67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2400" b="0" i="0" u="none" strike="noStrike">
                          <a:solidFill>
                            <a:srgbClr val="000000"/>
                          </a:solidFill>
                          <a:effectLst/>
                          <a:latin typeface="Calibri"/>
                        </a:rPr>
                        <a:t>4,08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fontAlgn="b"/>
                      <a:r>
                        <a:rPr lang="pt-BR" sz="2400" b="0" i="0" u="none" strike="noStrike">
                          <a:solidFill>
                            <a:srgbClr val="000000"/>
                          </a:solidFill>
                          <a:effectLst/>
                          <a:latin typeface="Calibri"/>
                        </a:rPr>
                        <a:t>Juro </a:t>
                      </a:r>
                      <a:r>
                        <a:rPr lang="pt-BR" sz="2400" b="0" i="0" u="none" strike="noStrike" smtClean="0">
                          <a:solidFill>
                            <a:srgbClr val="000000"/>
                          </a:solidFill>
                          <a:effectLst/>
                          <a:latin typeface="Calibri"/>
                        </a:rPr>
                        <a:t>Real (%)</a:t>
                      </a:r>
                      <a:endParaRPr lang="pt-BR" sz="2400" b="0" i="0" u="none" strike="noStrike">
                        <a:solidFill>
                          <a:srgbClr val="000000"/>
                        </a:solidFill>
                        <a:effectLst/>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2400" b="0" i="0" u="none" strike="noStrike">
                          <a:solidFill>
                            <a:srgbClr val="000000"/>
                          </a:solidFill>
                          <a:effectLst/>
                          <a:latin typeface="Calibri"/>
                        </a:rPr>
                        <a:t>3,58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pt-BR" sz="2400" b="0" i="0" u="none" strike="noStrike">
                          <a:solidFill>
                            <a:srgbClr val="000000"/>
                          </a:solidFill>
                          <a:effectLst/>
                          <a:latin typeface="Calibri"/>
                        </a:rPr>
                        <a:t>7,17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CaixaDeTexto 4"/>
          <p:cNvSpPr txBox="1"/>
          <p:nvPr/>
        </p:nvSpPr>
        <p:spPr>
          <a:xfrm>
            <a:off x="704528" y="5085184"/>
            <a:ext cx="8640960" cy="830997"/>
          </a:xfrm>
          <a:prstGeom prst="rect">
            <a:avLst/>
          </a:prstGeom>
          <a:noFill/>
        </p:spPr>
        <p:txBody>
          <a:bodyPr wrap="square" rtlCol="0">
            <a:spAutoFit/>
          </a:bodyPr>
          <a:lstStyle/>
          <a:p>
            <a:pPr algn="ctr"/>
            <a:r>
              <a:rPr lang="pt-BR" smtClean="0">
                <a:solidFill>
                  <a:schemeClr val="accent1"/>
                </a:solidFill>
                <a:latin typeface="Tahoma" panose="020B0604030504040204" pitchFamily="34" charset="0"/>
                <a:ea typeface="Tahoma" panose="020B0604030504040204" pitchFamily="34" charset="0"/>
                <a:cs typeface="Tahoma" panose="020B0604030504040204" pitchFamily="34" charset="0"/>
              </a:rPr>
              <a:t>NA REALIDADE, OS RENTISTAS DA DÍVIDA PÚBLICA CONTINUAM GANHANDO CADA VEZ MAIS...</a:t>
            </a:r>
            <a:endParaRPr lang="pt-BR">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3688683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p:cNvSpPr txBox="1">
            <a:spLocks noChangeArrowheads="1"/>
          </p:cNvSpPr>
          <p:nvPr/>
        </p:nvSpPr>
        <p:spPr bwMode="auto">
          <a:xfrm>
            <a:off x="193675" y="188913"/>
            <a:ext cx="9712325" cy="643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349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9pPr>
          </a:lstStyle>
          <a:p>
            <a:pPr algn="ctr"/>
            <a:r>
              <a:rPr lang="pt-BR" sz="2800" dirty="0" smtClean="0">
                <a:solidFill>
                  <a:schemeClr val="accent1"/>
                </a:solidFill>
                <a:latin typeface="Tahoma"/>
                <a:cs typeface="Tahoma"/>
              </a:rPr>
              <a:t>O problema está no gasto financeiro e não nas despesas primárias</a:t>
            </a:r>
            <a:endParaRPr lang="pt-BR" sz="1000" dirty="0">
              <a:solidFill>
                <a:schemeClr val="accent1"/>
              </a:solidFill>
              <a:latin typeface="Tahoma"/>
              <a:cs typeface="Tahoma"/>
            </a:endParaRPr>
          </a:p>
          <a:p>
            <a:pPr algn="just">
              <a:lnSpc>
                <a:spcPct val="90000"/>
              </a:lnSpc>
            </a:pPr>
            <a:r>
              <a:rPr lang="pt-BR" b="0" dirty="0" smtClean="0">
                <a:solidFill>
                  <a:srgbClr val="FFFFFF"/>
                </a:solidFill>
              </a:rPr>
              <a:t>	</a:t>
            </a:r>
            <a:r>
              <a:rPr lang="pt-BR" b="0" dirty="0" smtClean="0">
                <a:solidFill>
                  <a:srgbClr val="FFFFFF"/>
                </a:solidFill>
                <a:latin typeface="Tahoma"/>
                <a:cs typeface="Tahoma"/>
              </a:rPr>
              <a:t>No </a:t>
            </a:r>
            <a:r>
              <a:rPr lang="pt-BR" b="0" dirty="0">
                <a:solidFill>
                  <a:srgbClr val="FFFFFF"/>
                </a:solidFill>
                <a:latin typeface="Tahoma"/>
                <a:cs typeface="Tahoma"/>
              </a:rPr>
              <a:t>período de 2003 a 2015, </a:t>
            </a:r>
            <a:r>
              <a:rPr lang="pt-BR" dirty="0">
                <a:solidFill>
                  <a:srgbClr val="FFFFFF"/>
                </a:solidFill>
                <a:latin typeface="Tahoma"/>
                <a:cs typeface="Tahoma"/>
              </a:rPr>
              <a:t>acumulamos “superávit primário” de </a:t>
            </a:r>
            <a:r>
              <a:rPr lang="pt-BR" dirty="0" err="1">
                <a:solidFill>
                  <a:srgbClr val="FFFFFF"/>
                </a:solidFill>
                <a:latin typeface="Tahoma"/>
                <a:cs typeface="Tahoma"/>
              </a:rPr>
              <a:t>R</a:t>
            </a:r>
            <a:r>
              <a:rPr lang="pt-BR" dirty="0">
                <a:solidFill>
                  <a:srgbClr val="FFFFFF"/>
                </a:solidFill>
                <a:latin typeface="Tahoma"/>
                <a:cs typeface="Tahoma"/>
              </a:rPr>
              <a:t>$ 824 bilhões</a:t>
            </a:r>
            <a:r>
              <a:rPr lang="pt-BR" b="0" dirty="0">
                <a:solidFill>
                  <a:srgbClr val="FFFFFF"/>
                </a:solidFill>
                <a:latin typeface="Tahoma"/>
                <a:cs typeface="Tahoma"/>
              </a:rPr>
              <a:t>, ou seja, as receitas “primárias” (constituídas principalmente pela arrecadação de tributos) foram muito superiores aos gastos sociais, tendo essa montanha de dinheiro sido reservada para o pagamento da questionável dívida pública. </a:t>
            </a:r>
            <a:r>
              <a:rPr lang="pt-BR" b="0" dirty="0" smtClean="0">
                <a:solidFill>
                  <a:srgbClr val="FFFFFF"/>
                </a:solidFill>
                <a:latin typeface="Tahoma"/>
                <a:cs typeface="Tahoma"/>
              </a:rPr>
              <a:t>Apesar </a:t>
            </a:r>
            <a:r>
              <a:rPr lang="pt-BR" b="0" dirty="0">
                <a:solidFill>
                  <a:srgbClr val="FFFFFF"/>
                </a:solidFill>
                <a:latin typeface="Tahoma"/>
                <a:cs typeface="Tahoma"/>
              </a:rPr>
              <a:t>do contínuo corte de investimentos sociais imprescindíveis à população, a dívida pública se multiplicou, no mesmo período, de </a:t>
            </a:r>
            <a:r>
              <a:rPr lang="pt-BR" b="0" dirty="0" err="1">
                <a:solidFill>
                  <a:srgbClr val="FFFFFF"/>
                </a:solidFill>
                <a:latin typeface="Tahoma"/>
                <a:cs typeface="Tahoma"/>
              </a:rPr>
              <a:t>R</a:t>
            </a:r>
            <a:r>
              <a:rPr lang="pt-BR" b="0" dirty="0">
                <a:solidFill>
                  <a:srgbClr val="FFFFFF"/>
                </a:solidFill>
                <a:latin typeface="Tahoma"/>
                <a:cs typeface="Tahoma"/>
              </a:rPr>
              <a:t>$ 839 bilhões ao final de 2002 para quase </a:t>
            </a:r>
            <a:r>
              <a:rPr lang="pt-BR" b="0" dirty="0" err="1">
                <a:solidFill>
                  <a:srgbClr val="FFFFFF"/>
                </a:solidFill>
                <a:latin typeface="Tahoma"/>
                <a:cs typeface="Tahoma"/>
              </a:rPr>
              <a:t>R</a:t>
            </a:r>
            <a:r>
              <a:rPr lang="pt-BR" b="0" dirty="0">
                <a:solidFill>
                  <a:srgbClr val="FFFFFF"/>
                </a:solidFill>
                <a:latin typeface="Tahoma"/>
                <a:cs typeface="Tahoma"/>
              </a:rPr>
              <a:t>$ 4 TRILHÕES ao final de 2015</a:t>
            </a:r>
            <a:r>
              <a:rPr lang="pt-BR" b="0" dirty="0" smtClean="0">
                <a:solidFill>
                  <a:srgbClr val="FFFFFF"/>
                </a:solidFill>
                <a:latin typeface="Tahoma"/>
                <a:cs typeface="Tahoma"/>
              </a:rPr>
              <a:t>.</a:t>
            </a:r>
          </a:p>
          <a:p>
            <a:pPr algn="just">
              <a:lnSpc>
                <a:spcPct val="90000"/>
              </a:lnSpc>
            </a:pPr>
            <a:r>
              <a:rPr lang="pt-BR" b="0" dirty="0">
                <a:solidFill>
                  <a:srgbClr val="FFFFFF"/>
                </a:solidFill>
                <a:latin typeface="Tahoma"/>
                <a:cs typeface="Tahoma"/>
              </a:rPr>
              <a:t>	</a:t>
            </a:r>
            <a:r>
              <a:rPr lang="pt-BR" b="0" dirty="0" smtClean="0">
                <a:solidFill>
                  <a:srgbClr val="FFFFFF"/>
                </a:solidFill>
                <a:latin typeface="Tahoma"/>
                <a:cs typeface="Tahoma"/>
              </a:rPr>
              <a:t>A contínua geração de “dívida pública” devido aos prejuízos do BC, juros elevadíssimos, swap cambial, remuneração da sobra de caixa, emissão de dívida para pagar juros etc. aliado à queda de arrecadação devido a desonerações, falta de investimento na administração tributária e modelo tributário regressivo levam ao descompasso fiscal. </a:t>
            </a:r>
            <a:endParaRPr lang="pt-BR" b="0" dirty="0">
              <a:solidFill>
                <a:srgbClr val="FFFFFF"/>
              </a:solidFill>
            </a:endParaRPr>
          </a:p>
          <a:p>
            <a:r>
              <a:rPr lang="pt-BR" sz="1600" b="0" dirty="0">
                <a:solidFill>
                  <a:srgbClr val="FFFFFF"/>
                </a:solidFill>
              </a:rPr>
              <a:t>Fonte: </a:t>
            </a:r>
            <a:r>
              <a:rPr lang="pt-BR" sz="1600" b="0" u="sng" dirty="0">
                <a:solidFill>
                  <a:srgbClr val="FFFFFF"/>
                </a:solidFill>
                <a:hlinkClick r:id="rId3"/>
              </a:rPr>
              <a:t>http://www.bcb.gov.br/htms/infecon/seriehistdivliq-p.asp</a:t>
            </a:r>
            <a:r>
              <a:rPr lang="pt-BR" sz="1600" b="0" dirty="0">
                <a:solidFill>
                  <a:srgbClr val="FFFFFF"/>
                </a:solidFill>
              </a:rPr>
              <a:t> </a:t>
            </a:r>
          </a:p>
          <a:p>
            <a:r>
              <a:rPr lang="pt-BR" sz="1600" b="0" dirty="0">
                <a:solidFill>
                  <a:srgbClr val="FFFFFF"/>
                </a:solidFill>
              </a:rPr>
              <a:t>Fonte: </a:t>
            </a:r>
            <a:r>
              <a:rPr lang="pt-BR" sz="1600" b="0" u="sng" dirty="0">
                <a:solidFill>
                  <a:srgbClr val="FFFFFF"/>
                </a:solidFill>
                <a:hlinkClick r:id="rId4"/>
              </a:rPr>
              <a:t>http://www.bcb.gov.br/ftp/notaecon/ni201609pfp.zip</a:t>
            </a:r>
            <a:r>
              <a:rPr lang="pt-BR" sz="1600" b="0" dirty="0">
                <a:solidFill>
                  <a:srgbClr val="FFFFFF"/>
                </a:solidFill>
              </a:rPr>
              <a:t>   , Tabela </a:t>
            </a:r>
            <a:r>
              <a:rPr lang="pt-BR" sz="1600" b="0" dirty="0" smtClean="0">
                <a:solidFill>
                  <a:srgbClr val="FFFFFF"/>
                </a:solidFill>
              </a:rPr>
              <a:t>36</a:t>
            </a:r>
            <a:endParaRPr lang="pt-BR" sz="1600" b="0" dirty="0">
              <a:solidFill>
                <a:srgbClr val="FFFFFF"/>
              </a:solidFill>
            </a:endParaRPr>
          </a:p>
        </p:txBody>
      </p:sp>
    </p:spTree>
    <p:extLst>
      <p:ext uri="{BB962C8B-B14F-4D97-AF65-F5344CB8AC3E}">
        <p14:creationId xmlns:p14="http://schemas.microsoft.com/office/powerpoint/2010/main" val="242012051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480" y="332656"/>
            <a:ext cx="9793088" cy="6124753"/>
          </a:xfrm>
          <a:prstGeom prst="rect">
            <a:avLst/>
          </a:prstGeom>
          <a:noFill/>
        </p:spPr>
        <p:txBody>
          <a:bodyPr wrap="square" rtlCol="0">
            <a:spAutoFit/>
          </a:bodyPr>
          <a:lstStyle/>
          <a:p>
            <a:r>
              <a:rPr lang="pt-BR" sz="2800" dirty="0" smtClean="0">
                <a:solidFill>
                  <a:srgbClr val="94C600"/>
                </a:solidFill>
                <a:latin typeface="Tahoma"/>
                <a:cs typeface="Tahoma"/>
              </a:rPr>
              <a:t>SWAP ILEGAL </a:t>
            </a:r>
          </a:p>
          <a:p>
            <a:r>
              <a:rPr lang="pt-BR" sz="2800" dirty="0" smtClean="0">
                <a:solidFill>
                  <a:srgbClr val="94C600"/>
                </a:solidFill>
                <a:latin typeface="Tahoma"/>
                <a:cs typeface="Tahoma"/>
              </a:rPr>
              <a:t>TC-012.015/2003-0 </a:t>
            </a:r>
          </a:p>
          <a:p>
            <a:endParaRPr lang="pt-BR" dirty="0">
              <a:solidFill>
                <a:srgbClr val="94C600"/>
              </a:solidFill>
              <a:latin typeface="Tahoma"/>
              <a:cs typeface="Tahoma"/>
            </a:endParaRPr>
          </a:p>
          <a:p>
            <a:r>
              <a:rPr lang="pt-BR" dirty="0">
                <a:solidFill>
                  <a:schemeClr val="tx1"/>
                </a:solidFill>
                <a:latin typeface="Tahoma"/>
                <a:cs typeface="Tahoma"/>
              </a:rPr>
              <a:t>NÃO EXISTE OPERAÇÃO CAMBIAL, MAS DE SEGURO (</a:t>
            </a:r>
            <a:r>
              <a:rPr lang="pt-BR" i="1" dirty="0">
                <a:solidFill>
                  <a:schemeClr val="tx1"/>
                </a:solidFill>
                <a:latin typeface="Tahoma"/>
                <a:cs typeface="Tahoma"/>
              </a:rPr>
              <a:t>HEDGE</a:t>
            </a:r>
            <a:r>
              <a:rPr lang="pt-BR" dirty="0" smtClean="0">
                <a:solidFill>
                  <a:schemeClr val="tx1"/>
                </a:solidFill>
                <a:latin typeface="Tahoma"/>
                <a:cs typeface="Tahoma"/>
              </a:rPr>
              <a:t>):</a:t>
            </a:r>
            <a:endParaRPr lang="pt-BR" dirty="0">
              <a:solidFill>
                <a:schemeClr val="tx1"/>
              </a:solidFill>
              <a:latin typeface="Tahoma"/>
              <a:cs typeface="Tahoma"/>
            </a:endParaRPr>
          </a:p>
          <a:p>
            <a:endParaRPr lang="pt-BR" b="0" dirty="0">
              <a:solidFill>
                <a:schemeClr val="tx1"/>
              </a:solidFill>
              <a:latin typeface="Tahoma"/>
              <a:cs typeface="Tahoma"/>
            </a:endParaRPr>
          </a:p>
          <a:p>
            <a:r>
              <a:rPr lang="pt-BR" b="0" dirty="0">
                <a:solidFill>
                  <a:schemeClr val="tx1"/>
                </a:solidFill>
                <a:latin typeface="Tahoma"/>
                <a:cs typeface="Tahoma"/>
              </a:rPr>
              <a:t>Função </a:t>
            </a:r>
            <a:r>
              <a:rPr lang="pt-BR" b="0" i="1" dirty="0">
                <a:solidFill>
                  <a:schemeClr val="tx1"/>
                </a:solidFill>
                <a:latin typeface="Tahoma"/>
                <a:cs typeface="Tahoma"/>
              </a:rPr>
              <a:t>estranha às atividades do Banco Central, que acaba atuando como comprador de risco do mercado, </a:t>
            </a:r>
            <a:r>
              <a:rPr lang="pt-BR" i="1" dirty="0">
                <a:solidFill>
                  <a:schemeClr val="tx1"/>
                </a:solidFill>
                <a:latin typeface="Tahoma"/>
                <a:cs typeface="Tahoma"/>
              </a:rPr>
              <a:t>atividade tecnicamente especulativa</a:t>
            </a:r>
            <a:r>
              <a:rPr lang="pt-BR" b="0" dirty="0">
                <a:solidFill>
                  <a:schemeClr val="tx1"/>
                </a:solidFill>
                <a:latin typeface="Tahoma"/>
                <a:cs typeface="Tahoma"/>
              </a:rPr>
              <a:t>. </a:t>
            </a:r>
          </a:p>
          <a:p>
            <a:endParaRPr lang="pt-BR" b="0" dirty="0">
              <a:solidFill>
                <a:schemeClr val="tx1"/>
              </a:solidFill>
              <a:latin typeface="Tahoma"/>
              <a:cs typeface="Tahoma"/>
            </a:endParaRPr>
          </a:p>
          <a:p>
            <a:r>
              <a:rPr lang="pt-BR" b="0" dirty="0" smtClean="0">
                <a:solidFill>
                  <a:schemeClr val="tx1"/>
                </a:solidFill>
                <a:latin typeface="Tahoma"/>
                <a:cs typeface="Tahoma"/>
              </a:rPr>
              <a:t>(...) </a:t>
            </a:r>
            <a:r>
              <a:rPr lang="pt-BR" b="0" i="1" dirty="0" smtClean="0">
                <a:solidFill>
                  <a:schemeClr val="tx1"/>
                </a:solidFill>
                <a:latin typeface="Tahoma"/>
                <a:cs typeface="Tahoma"/>
              </a:rPr>
              <a:t>na </a:t>
            </a:r>
            <a:r>
              <a:rPr lang="pt-BR" b="0" i="1" dirty="0">
                <a:solidFill>
                  <a:schemeClr val="tx1"/>
                </a:solidFill>
                <a:latin typeface="Tahoma"/>
                <a:cs typeface="Tahoma"/>
              </a:rPr>
              <a:t>descrição do swap que vem sendo realizado pelo Bacen, não existe operação cambial, pois não há pagamento em moeda estrangeira, depositada no exterior, e recebimento em nacional, ou vice-versa. </a:t>
            </a:r>
            <a:r>
              <a:rPr lang="pt-BR" i="1" dirty="0">
                <a:solidFill>
                  <a:schemeClr val="tx1"/>
                </a:solidFill>
                <a:latin typeface="Tahoma"/>
                <a:cs typeface="Tahoma"/>
              </a:rPr>
              <a:t>A operação é executada somente em moeda nacional</a:t>
            </a:r>
            <a:r>
              <a:rPr lang="pt-BR" b="0" i="1" dirty="0">
                <a:solidFill>
                  <a:schemeClr val="tx1"/>
                </a:solidFill>
                <a:latin typeface="Tahoma"/>
                <a:cs typeface="Tahoma"/>
              </a:rPr>
              <a:t>, utilizando-se da moeda estrangeira apenas como referencial para o cálculo da variação cambial, não sendo essa, de fato, </a:t>
            </a:r>
            <a:r>
              <a:rPr lang="pt-BR" b="0" i="1" dirty="0" smtClean="0">
                <a:solidFill>
                  <a:schemeClr val="tx1"/>
                </a:solidFill>
                <a:latin typeface="Tahoma"/>
                <a:cs typeface="Tahoma"/>
              </a:rPr>
              <a:t>transacionada (...)</a:t>
            </a:r>
          </a:p>
        </p:txBody>
      </p:sp>
    </p:spTree>
    <p:extLst>
      <p:ext uri="{BB962C8B-B14F-4D97-AF65-F5344CB8AC3E}">
        <p14:creationId xmlns:p14="http://schemas.microsoft.com/office/powerpoint/2010/main" val="237038783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2"/>
          <p:cNvSpPr txBox="1">
            <a:spLocks noChangeArrowheads="1"/>
          </p:cNvSpPr>
          <p:nvPr/>
        </p:nvSpPr>
        <p:spPr bwMode="auto">
          <a:xfrm>
            <a:off x="200472" y="188913"/>
            <a:ext cx="9865866" cy="677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cs typeface="MS PGothic"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9pPr>
          </a:lstStyle>
          <a:p>
            <a:pPr algn="ctr">
              <a:spcBef>
                <a:spcPts val="0"/>
              </a:spcBef>
              <a:spcAft>
                <a:spcPts val="0"/>
              </a:spcAft>
            </a:pPr>
            <a:r>
              <a:rPr lang="pt-BR" sz="2800" dirty="0" smtClean="0">
                <a:solidFill>
                  <a:srgbClr val="92D050"/>
                </a:solidFill>
                <a:latin typeface="Tahoma" charset="0"/>
                <a:cs typeface="Tahoma" charset="0"/>
              </a:rPr>
              <a:t>MODELO TRIBUTÁRIO REGRESSIVO</a:t>
            </a:r>
          </a:p>
          <a:p>
            <a:pPr>
              <a:spcBef>
                <a:spcPts val="0"/>
              </a:spcBef>
              <a:spcAft>
                <a:spcPts val="0"/>
              </a:spcAft>
            </a:pPr>
            <a:endParaRPr lang="pt-BR" sz="2200" dirty="0">
              <a:solidFill>
                <a:srgbClr val="92D050"/>
              </a:solidFill>
              <a:latin typeface="Tahoma" charset="0"/>
              <a:cs typeface="Tahoma" charset="0"/>
            </a:endParaRPr>
          </a:p>
          <a:p>
            <a:pPr marL="342900" lvl="0" indent="-342900">
              <a:spcBef>
                <a:spcPts val="0"/>
              </a:spcBef>
              <a:spcAft>
                <a:spcPts val="0"/>
              </a:spcAft>
              <a:buFont typeface="Wingdings" charset="2"/>
              <a:buChar char="ü"/>
            </a:pPr>
            <a:r>
              <a:rPr lang="pt-BR" sz="2200" dirty="0" smtClean="0">
                <a:solidFill>
                  <a:srgbClr val="92D050"/>
                </a:solidFill>
                <a:latin typeface="Tahoma" charset="0"/>
                <a:cs typeface="Tahoma" charset="0"/>
              </a:rPr>
              <a:t>CARGA TRIBUTÁRIA </a:t>
            </a:r>
            <a:r>
              <a:rPr lang="pt-BR" sz="2200" b="0" dirty="0" smtClean="0">
                <a:solidFill>
                  <a:srgbClr val="FFFFFF"/>
                </a:solidFill>
                <a:latin typeface="Tahoma" charset="0"/>
                <a:cs typeface="Tahoma" charset="0"/>
              </a:rPr>
              <a:t>MÉDIA de 36% do PIB, mas alcança 59% para quem ganha até 2 salários mínimos. </a:t>
            </a:r>
            <a:r>
              <a:rPr lang="pt-BR" sz="2000" dirty="0">
                <a:solidFill>
                  <a:srgbClr val="FFFFFF"/>
                </a:solidFill>
                <a:latin typeface="Tahoma"/>
                <a:cs typeface="Tahoma"/>
              </a:rPr>
              <a:t>0,5%</a:t>
            </a:r>
            <a:r>
              <a:rPr lang="pt-BR" sz="2000" b="0" dirty="0">
                <a:solidFill>
                  <a:srgbClr val="FFFFFF"/>
                </a:solidFill>
                <a:latin typeface="Tahoma"/>
                <a:cs typeface="Tahoma"/>
              </a:rPr>
              <a:t> da população ativa</a:t>
            </a:r>
            <a:r>
              <a:rPr lang="pt-BR" sz="2200" b="0" dirty="0" smtClean="0">
                <a:solidFill>
                  <a:srgbClr val="FFFFFF"/>
                </a:solidFill>
                <a:latin typeface="Tahoma" charset="0"/>
                <a:cs typeface="Tahoma" charset="0"/>
              </a:rPr>
              <a:t> concentra </a:t>
            </a:r>
            <a:r>
              <a:rPr lang="pt-BR" sz="2000" dirty="0" smtClean="0">
                <a:solidFill>
                  <a:srgbClr val="FFFFFF"/>
                </a:solidFill>
                <a:latin typeface="Tahoma"/>
                <a:cs typeface="Tahoma"/>
              </a:rPr>
              <a:t>43</a:t>
            </a:r>
            <a:r>
              <a:rPr lang="pt-BR" sz="2000" dirty="0">
                <a:solidFill>
                  <a:srgbClr val="FFFFFF"/>
                </a:solidFill>
                <a:latin typeface="Tahoma"/>
                <a:cs typeface="Tahoma"/>
              </a:rPr>
              <a:t>%</a:t>
            </a:r>
            <a:r>
              <a:rPr lang="pt-BR" sz="2000" b="0" dirty="0">
                <a:solidFill>
                  <a:srgbClr val="FFFFFF"/>
                </a:solidFill>
                <a:latin typeface="Tahoma"/>
                <a:cs typeface="Tahoma"/>
              </a:rPr>
              <a:t> de toda riqueza declarada em bens e ativos financeiros. </a:t>
            </a:r>
            <a:endParaRPr lang="pt-BR" sz="2200" b="0" dirty="0" smtClean="0">
              <a:solidFill>
                <a:srgbClr val="FFFFFF"/>
              </a:solidFill>
              <a:latin typeface="Tahoma" charset="0"/>
              <a:cs typeface="Tahoma" charset="0"/>
            </a:endParaRPr>
          </a:p>
          <a:p>
            <a:pPr>
              <a:spcBef>
                <a:spcPts val="0"/>
              </a:spcBef>
              <a:spcAft>
                <a:spcPts val="0"/>
              </a:spcAft>
            </a:pPr>
            <a:endParaRPr lang="pt-BR" sz="1600" dirty="0" smtClean="0">
              <a:solidFill>
                <a:srgbClr val="92D050"/>
              </a:solidFill>
              <a:latin typeface="Tahoma" charset="0"/>
              <a:cs typeface="Tahoma" charset="0"/>
            </a:endParaRPr>
          </a:p>
          <a:p>
            <a:pPr marL="457200" indent="-457200">
              <a:spcBef>
                <a:spcPts val="0"/>
              </a:spcBef>
              <a:spcAft>
                <a:spcPts val="0"/>
              </a:spcAft>
              <a:buFont typeface="Wingdings" charset="2"/>
              <a:buChar char="ü"/>
            </a:pPr>
            <a:r>
              <a:rPr lang="pt-BR" sz="2200" dirty="0" smtClean="0">
                <a:solidFill>
                  <a:srgbClr val="92D050"/>
                </a:solidFill>
                <a:latin typeface="Tahoma" charset="0"/>
                <a:cs typeface="Tahoma" charset="0"/>
              </a:rPr>
              <a:t>PRINCÍPIOS TRIBUTÁRIOS DESRESPEITADOS: </a:t>
            </a:r>
            <a:r>
              <a:rPr lang="pt-BR" sz="2200" b="0" dirty="0" smtClean="0">
                <a:solidFill>
                  <a:srgbClr val="FFFFFF"/>
                </a:solidFill>
                <a:latin typeface="Tahoma" charset="0"/>
                <a:cs typeface="Tahoma" charset="0"/>
              </a:rPr>
              <a:t>Capacidade Contributiva; Progressividade</a:t>
            </a:r>
          </a:p>
          <a:p>
            <a:pPr lvl="2">
              <a:spcBef>
                <a:spcPts val="0"/>
              </a:spcBef>
              <a:spcAft>
                <a:spcPts val="0"/>
              </a:spcAft>
            </a:pPr>
            <a:r>
              <a:rPr lang="pt-BR" sz="2200" b="0" dirty="0" smtClean="0">
                <a:solidFill>
                  <a:srgbClr val="FFFFFF"/>
                </a:solidFill>
                <a:latin typeface="Tahoma" charset="0"/>
                <a:cs typeface="Tahoma" charset="0"/>
              </a:rPr>
              <a:t> </a:t>
            </a:r>
            <a:endParaRPr lang="pt-BR" sz="2200" dirty="0"/>
          </a:p>
          <a:p>
            <a:pPr marL="457200" indent="-457200">
              <a:spcBef>
                <a:spcPts val="0"/>
              </a:spcBef>
              <a:spcAft>
                <a:spcPts val="0"/>
              </a:spcAft>
              <a:buFont typeface="Wingdings" charset="2"/>
              <a:buChar char="ü"/>
            </a:pPr>
            <a:r>
              <a:rPr lang="pt-BR" sz="2200" dirty="0">
                <a:solidFill>
                  <a:srgbClr val="92D050"/>
                </a:solidFill>
                <a:latin typeface="Tahoma" charset="0"/>
                <a:cs typeface="Tahoma" charset="0"/>
              </a:rPr>
              <a:t>CONCENTRAÇÃO </a:t>
            </a:r>
            <a:r>
              <a:rPr lang="pt-BR" sz="2200" dirty="0" smtClean="0">
                <a:solidFill>
                  <a:srgbClr val="92D050"/>
                </a:solidFill>
                <a:latin typeface="Tahoma" charset="0"/>
                <a:cs typeface="Tahoma" charset="0"/>
              </a:rPr>
              <a:t>DA ARRECADAÇÃO: </a:t>
            </a:r>
            <a:r>
              <a:rPr lang="pt-BR" sz="2200" b="0" dirty="0">
                <a:solidFill>
                  <a:srgbClr val="FFFFFF"/>
                </a:solidFill>
                <a:latin typeface="Tahoma" charset="0"/>
                <a:cs typeface="Tahoma" charset="0"/>
              </a:rPr>
              <a:t>Esfera </a:t>
            </a:r>
            <a:r>
              <a:rPr lang="pt-BR" sz="2200" dirty="0" smtClean="0">
                <a:solidFill>
                  <a:srgbClr val="92D050"/>
                </a:solidFill>
                <a:latin typeface="Tahoma" charset="0"/>
                <a:cs typeface="Tahoma" charset="0"/>
              </a:rPr>
              <a:t> </a:t>
            </a:r>
            <a:r>
              <a:rPr lang="pt-BR" sz="2200" b="0" dirty="0" smtClean="0">
                <a:solidFill>
                  <a:srgbClr val="FFFFFF"/>
                </a:solidFill>
                <a:latin typeface="Tahoma" charset="0"/>
                <a:cs typeface="Tahoma" charset="0"/>
              </a:rPr>
              <a:t>Federal (71,8%),</a:t>
            </a:r>
            <a:r>
              <a:rPr lang="pt-BR" sz="2200" b="0" dirty="0">
                <a:solidFill>
                  <a:srgbClr val="FFFFFF"/>
                </a:solidFill>
                <a:latin typeface="Tahoma" charset="0"/>
                <a:cs typeface="Tahoma" charset="0"/>
              </a:rPr>
              <a:t> </a:t>
            </a:r>
            <a:r>
              <a:rPr lang="pt-BR" sz="2200" b="0" dirty="0" smtClean="0">
                <a:solidFill>
                  <a:srgbClr val="FFFFFF"/>
                </a:solidFill>
                <a:latin typeface="Tahoma" charset="0"/>
                <a:cs typeface="Tahoma" charset="0"/>
              </a:rPr>
              <a:t>Estadual (22,7%), Municipal (5,5 %)</a:t>
            </a:r>
          </a:p>
          <a:p>
            <a:pPr>
              <a:spcBef>
                <a:spcPts val="0"/>
              </a:spcBef>
              <a:spcAft>
                <a:spcPts val="0"/>
              </a:spcAft>
            </a:pPr>
            <a:endParaRPr lang="pt-BR" sz="2200" dirty="0"/>
          </a:p>
          <a:p>
            <a:pPr marL="342900" indent="-342900">
              <a:spcBef>
                <a:spcPts val="0"/>
              </a:spcBef>
              <a:spcAft>
                <a:spcPts val="0"/>
              </a:spcAft>
              <a:buFont typeface="Wingdings" charset="2"/>
              <a:buChar char="ü"/>
            </a:pPr>
            <a:r>
              <a:rPr lang="pt-BR" sz="2200" dirty="0" smtClean="0">
                <a:solidFill>
                  <a:srgbClr val="92D050"/>
                </a:solidFill>
                <a:latin typeface="Tahoma" charset="0"/>
                <a:cs typeface="Tahoma" charset="0"/>
              </a:rPr>
              <a:t>DISTORÇÕES </a:t>
            </a:r>
            <a:endParaRPr lang="pt-BR" sz="2200" dirty="0">
              <a:solidFill>
                <a:srgbClr val="92D050"/>
              </a:solidFill>
              <a:latin typeface="Tahoma" charset="0"/>
              <a:cs typeface="Tahoma" charset="0"/>
            </a:endParaRPr>
          </a:p>
          <a:p>
            <a:pPr algn="just">
              <a:spcBef>
                <a:spcPts val="0"/>
              </a:spcBef>
              <a:spcAft>
                <a:spcPts val="0"/>
              </a:spcAft>
              <a:buClr>
                <a:srgbClr val="FF9900"/>
              </a:buClr>
            </a:pPr>
            <a:r>
              <a:rPr lang="pt-BR" sz="2200" b="0" dirty="0" smtClean="0">
                <a:solidFill>
                  <a:srgbClr val="FFFFFF"/>
                </a:solidFill>
                <a:latin typeface="Tahoma" charset="0"/>
                <a:cs typeface="Tahoma" charset="0"/>
              </a:rPr>
              <a:t>Desonerações. Privilégios. Baixa tributação sobre lucros exorbitantes, fortunas</a:t>
            </a:r>
            <a:r>
              <a:rPr lang="pt-BR" sz="2200" b="0" dirty="0">
                <a:solidFill>
                  <a:srgbClr val="FFFFFF"/>
                </a:solidFill>
                <a:latin typeface="Tahoma" charset="0"/>
                <a:cs typeface="Tahoma" charset="0"/>
              </a:rPr>
              <a:t>, heranças, latifúndios, rentistas, </a:t>
            </a:r>
            <a:r>
              <a:rPr lang="pt-BR" sz="2200" b="0" dirty="0" smtClean="0">
                <a:solidFill>
                  <a:srgbClr val="FFFFFF"/>
                </a:solidFill>
                <a:latin typeface="Tahoma" charset="0"/>
                <a:cs typeface="Tahoma" charset="0"/>
              </a:rPr>
              <a:t>bens supérfluos de luxo.</a:t>
            </a:r>
            <a:r>
              <a:rPr lang="pt-BR" sz="2200" b="0" dirty="0">
                <a:solidFill>
                  <a:srgbClr val="FFFFFF"/>
                </a:solidFill>
                <a:latin typeface="Tahoma" charset="0"/>
                <a:cs typeface="Tahoma" charset="0"/>
              </a:rPr>
              <a:t> </a:t>
            </a:r>
            <a:r>
              <a:rPr lang="pt-BR" sz="2200" b="0" dirty="0" smtClean="0">
                <a:solidFill>
                  <a:srgbClr val="FFFFFF"/>
                </a:solidFill>
                <a:latin typeface="Tahoma" charset="0"/>
                <a:cs typeface="Tahoma" charset="0"/>
              </a:rPr>
              <a:t>Isenções sobre exportações, distribuição </a:t>
            </a:r>
            <a:r>
              <a:rPr lang="pt-BR" sz="2200" b="0" dirty="0">
                <a:solidFill>
                  <a:srgbClr val="FFFFFF"/>
                </a:solidFill>
                <a:latin typeface="Tahoma" charset="0"/>
                <a:cs typeface="Tahoma" charset="0"/>
              </a:rPr>
              <a:t>de lucros e remessas para o </a:t>
            </a:r>
            <a:r>
              <a:rPr lang="pt-BR" sz="2200" b="0" dirty="0" smtClean="0">
                <a:solidFill>
                  <a:srgbClr val="FFFFFF"/>
                </a:solidFill>
                <a:latin typeface="Tahoma" charset="0"/>
                <a:cs typeface="Tahoma" charset="0"/>
              </a:rPr>
              <a:t>exterior.</a:t>
            </a:r>
            <a:r>
              <a:rPr lang="pt-BR" sz="2200" b="0" dirty="0">
                <a:solidFill>
                  <a:srgbClr val="FFFFFF"/>
                </a:solidFill>
                <a:latin typeface="Tahoma" charset="0"/>
                <a:cs typeface="Tahoma" charset="0"/>
              </a:rPr>
              <a:t> </a:t>
            </a:r>
            <a:r>
              <a:rPr lang="pt-BR" sz="2200" b="0" dirty="0" smtClean="0">
                <a:solidFill>
                  <a:srgbClr val="FFFFFF"/>
                </a:solidFill>
                <a:latin typeface="Tahoma" charset="0"/>
                <a:cs typeface="Tahoma" charset="0"/>
              </a:rPr>
              <a:t>Aberrações: Dedução </a:t>
            </a:r>
            <a:r>
              <a:rPr lang="pt-BR" sz="2200" b="0" dirty="0">
                <a:solidFill>
                  <a:srgbClr val="FFFFFF"/>
                </a:solidFill>
                <a:latin typeface="Tahoma" charset="0"/>
                <a:cs typeface="Tahoma" charset="0"/>
              </a:rPr>
              <a:t>dos juros sobre o capital </a:t>
            </a:r>
            <a:r>
              <a:rPr lang="pt-BR" sz="2200" b="0" dirty="0" smtClean="0">
                <a:solidFill>
                  <a:srgbClr val="FFFFFF"/>
                </a:solidFill>
                <a:latin typeface="Tahoma" charset="0"/>
                <a:cs typeface="Tahoma" charset="0"/>
              </a:rPr>
              <a:t>próprio; </a:t>
            </a:r>
            <a:r>
              <a:rPr lang="pt-BR" sz="2200" b="0" dirty="0" err="1" smtClean="0">
                <a:solidFill>
                  <a:srgbClr val="FFFFFF"/>
                </a:solidFill>
                <a:latin typeface="Tahoma" charset="0"/>
                <a:cs typeface="Tahoma" charset="0"/>
              </a:rPr>
              <a:t>impunibilidade</a:t>
            </a:r>
            <a:r>
              <a:rPr lang="pt-BR" sz="2200" b="0" dirty="0" smtClean="0">
                <a:solidFill>
                  <a:srgbClr val="FFFFFF"/>
                </a:solidFill>
                <a:latin typeface="Tahoma" charset="0"/>
                <a:cs typeface="Tahoma" charset="0"/>
              </a:rPr>
              <a:t>.</a:t>
            </a:r>
          </a:p>
          <a:p>
            <a:pPr>
              <a:spcBef>
                <a:spcPts val="0"/>
              </a:spcBef>
              <a:spcAft>
                <a:spcPts val="0"/>
              </a:spcAft>
            </a:pPr>
            <a:endParaRPr lang="pt-BR" sz="1800" dirty="0"/>
          </a:p>
          <a:p>
            <a:pPr marL="342900" indent="-342900">
              <a:spcBef>
                <a:spcPts val="0"/>
              </a:spcBef>
              <a:spcAft>
                <a:spcPts val="0"/>
              </a:spcAft>
              <a:buFont typeface="Wingdings" charset="2"/>
              <a:buChar char="ü"/>
            </a:pPr>
            <a:r>
              <a:rPr lang="pt-BR" sz="2200" dirty="0" smtClean="0">
                <a:solidFill>
                  <a:srgbClr val="92D050"/>
                </a:solidFill>
                <a:latin typeface="Tahoma" charset="0"/>
                <a:cs typeface="Tahoma" charset="0"/>
              </a:rPr>
              <a:t>SONEGAÇÃO FISCAL</a:t>
            </a:r>
          </a:p>
          <a:p>
            <a:pPr lvl="2" algn="just">
              <a:spcBef>
                <a:spcPts val="0"/>
              </a:spcBef>
              <a:spcAft>
                <a:spcPts val="0"/>
              </a:spcAft>
              <a:buClr>
                <a:srgbClr val="FF9900"/>
              </a:buClr>
            </a:pPr>
            <a:r>
              <a:rPr lang="pt-BR" sz="2200" b="0" dirty="0" smtClean="0">
                <a:solidFill>
                  <a:schemeClr val="tx1"/>
                </a:solidFill>
                <a:latin typeface="Tahoma" charset="0"/>
                <a:cs typeface="Tahoma" charset="0"/>
              </a:rPr>
              <a:t>Necessidade de fortalecimento d</a:t>
            </a:r>
            <a:r>
              <a:rPr lang="pt-BR" sz="2200" b="0" dirty="0" smtClean="0">
                <a:solidFill>
                  <a:srgbClr val="FFFFFF"/>
                </a:solidFill>
                <a:latin typeface="Tahoma" charset="0"/>
                <a:cs typeface="Tahoma" charset="0"/>
              </a:rPr>
              <a:t>a </a:t>
            </a:r>
            <a:r>
              <a:rPr lang="pt-BR" sz="2200" b="0" dirty="0">
                <a:solidFill>
                  <a:srgbClr val="FFFFFF"/>
                </a:solidFill>
                <a:latin typeface="Tahoma" charset="0"/>
                <a:cs typeface="Tahoma" charset="0"/>
              </a:rPr>
              <a:t>Administração </a:t>
            </a:r>
            <a:r>
              <a:rPr lang="pt-BR" sz="2200" b="0" dirty="0" smtClean="0">
                <a:solidFill>
                  <a:srgbClr val="FFFFFF"/>
                </a:solidFill>
                <a:latin typeface="Tahoma" charset="0"/>
                <a:cs typeface="Tahoma" charset="0"/>
              </a:rPr>
              <a:t>Tributária</a:t>
            </a:r>
            <a:endParaRPr lang="pt-BR" sz="2200" b="0" dirty="0">
              <a:solidFill>
                <a:srgbClr val="FFFFFF"/>
              </a:solidFill>
              <a:latin typeface="Tahoma" charset="0"/>
              <a:cs typeface="Tahoma" charset="0"/>
            </a:endParaRPr>
          </a:p>
        </p:txBody>
      </p:sp>
    </p:spTree>
    <p:extLst>
      <p:ext uri="{BB962C8B-B14F-4D97-AF65-F5344CB8AC3E}">
        <p14:creationId xmlns:p14="http://schemas.microsoft.com/office/powerpoint/2010/main" val="17293697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500063"/>
            <a:ext cx="5530850"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pic>
      <p:sp>
        <p:nvSpPr>
          <p:cNvPr id="61442" name="Rectangle 2"/>
          <p:cNvSpPr>
            <a:spLocks noChangeArrowheads="1"/>
          </p:cNvSpPr>
          <p:nvPr/>
        </p:nvSpPr>
        <p:spPr bwMode="auto">
          <a:xfrm>
            <a:off x="415925" y="11113"/>
            <a:ext cx="9490075" cy="678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8" algn="r">
              <a:lnSpc>
                <a:spcPct val="140000"/>
              </a:lnSpc>
              <a:spcBef>
                <a:spcPts val="1800"/>
              </a:spcBef>
              <a:buClr>
                <a:srgbClr val="FF9900"/>
              </a:buClr>
            </a:pPr>
            <a:r>
              <a:rPr lang="pt-BR" sz="2800" dirty="0">
                <a:solidFill>
                  <a:srgbClr val="92D050"/>
                </a:solidFill>
                <a:latin typeface="Tahoma" charset="0"/>
              </a:rPr>
              <a:t>PARADOXO BRASIL</a:t>
            </a:r>
            <a:r>
              <a:rPr lang="pt-BR" sz="3200" dirty="0">
                <a:solidFill>
                  <a:srgbClr val="92D050"/>
                </a:solidFill>
                <a:latin typeface="Tahoma" charset="0"/>
              </a:rPr>
              <a:t> </a:t>
            </a:r>
          </a:p>
          <a:p>
            <a:pPr lvl="8" algn="r">
              <a:spcBef>
                <a:spcPts val="1800"/>
              </a:spcBef>
              <a:buClr>
                <a:srgbClr val="FF9900"/>
              </a:buClr>
            </a:pPr>
            <a:r>
              <a:rPr lang="pt-BR" i="1" dirty="0" smtClean="0">
                <a:solidFill>
                  <a:srgbClr val="92D050"/>
                </a:solidFill>
                <a:latin typeface="Tahoma" charset="0"/>
              </a:rPr>
              <a:t>Estamos muito</a:t>
            </a:r>
          </a:p>
          <a:p>
            <a:pPr lvl="8" algn="r">
              <a:spcBef>
                <a:spcPts val="1800"/>
              </a:spcBef>
              <a:buClr>
                <a:srgbClr val="FF9900"/>
              </a:buClr>
            </a:pPr>
            <a:r>
              <a:rPr lang="pt-BR" i="1" dirty="0">
                <a:solidFill>
                  <a:srgbClr val="92D050"/>
                </a:solidFill>
                <a:latin typeface="Tahoma" charset="0"/>
              </a:rPr>
              <a:t>d</a:t>
            </a:r>
            <a:r>
              <a:rPr lang="pt-BR" i="1" dirty="0" smtClean="0">
                <a:solidFill>
                  <a:srgbClr val="92D050"/>
                </a:solidFill>
                <a:latin typeface="Tahoma" charset="0"/>
              </a:rPr>
              <a:t>istantes do </a:t>
            </a:r>
          </a:p>
          <a:p>
            <a:pPr lvl="8" algn="r">
              <a:spcBef>
                <a:spcPts val="1800"/>
              </a:spcBef>
              <a:buClr>
                <a:srgbClr val="FF9900"/>
              </a:buClr>
            </a:pPr>
            <a:r>
              <a:rPr lang="pt-BR" i="1" dirty="0" smtClean="0">
                <a:solidFill>
                  <a:srgbClr val="92D050"/>
                </a:solidFill>
                <a:latin typeface="Tahoma" charset="0"/>
              </a:rPr>
              <a:t>Brasil que </a:t>
            </a:r>
          </a:p>
          <a:p>
            <a:pPr lvl="8" algn="r">
              <a:spcBef>
                <a:spcPts val="1800"/>
              </a:spcBef>
              <a:buClr>
                <a:srgbClr val="FF9900"/>
              </a:buClr>
            </a:pPr>
            <a:r>
              <a:rPr lang="pt-BR" i="1" dirty="0">
                <a:solidFill>
                  <a:srgbClr val="92D050"/>
                </a:solidFill>
                <a:latin typeface="Tahoma" charset="0"/>
              </a:rPr>
              <a:t>q</a:t>
            </a:r>
            <a:r>
              <a:rPr lang="pt-BR" i="1" dirty="0" smtClean="0">
                <a:solidFill>
                  <a:srgbClr val="92D050"/>
                </a:solidFill>
                <a:latin typeface="Tahoma" charset="0"/>
              </a:rPr>
              <a:t>ueremos</a:t>
            </a:r>
          </a:p>
          <a:p>
            <a:pPr lvl="8" algn="ctr">
              <a:spcBef>
                <a:spcPts val="1800"/>
              </a:spcBef>
              <a:buClr>
                <a:srgbClr val="FF9900"/>
              </a:buClr>
            </a:pPr>
            <a:endParaRPr lang="pt-BR" i="1" dirty="0" smtClean="0">
              <a:solidFill>
                <a:srgbClr val="92D050"/>
              </a:solidFill>
              <a:latin typeface="Tahoma" charset="0"/>
            </a:endParaRPr>
          </a:p>
          <a:p>
            <a:pPr marL="342900" indent="-342900">
              <a:spcBef>
                <a:spcPts val="600"/>
              </a:spcBef>
              <a:spcAft>
                <a:spcPts val="600"/>
              </a:spcAft>
              <a:buClr>
                <a:srgbClr val="FF9900"/>
              </a:buClr>
              <a:buFont typeface="Arial"/>
              <a:buChar char="•"/>
            </a:pPr>
            <a:r>
              <a:rPr lang="pt-BR" dirty="0">
                <a:solidFill>
                  <a:srgbClr val="FFFFFF"/>
                </a:solidFill>
                <a:latin typeface="Tahoma" charset="0"/>
              </a:rPr>
              <a:t>9</a:t>
            </a:r>
            <a:r>
              <a:rPr lang="pt-BR" dirty="0" smtClean="0">
                <a:solidFill>
                  <a:srgbClr val="FFFFFF"/>
                </a:solidFill>
                <a:latin typeface="Tahoma" charset="0"/>
              </a:rPr>
              <a:t>ª ECONOMIA MUNDIAL</a:t>
            </a:r>
          </a:p>
          <a:p>
            <a:pPr marL="342900" indent="-342900">
              <a:spcBef>
                <a:spcPts val="600"/>
              </a:spcBef>
              <a:spcAft>
                <a:spcPts val="600"/>
              </a:spcAft>
              <a:buClr>
                <a:srgbClr val="FF9900"/>
              </a:buClr>
              <a:buFont typeface="Arial"/>
              <a:buChar char="•"/>
            </a:pPr>
            <a:r>
              <a:rPr lang="pt-BR" dirty="0" smtClean="0">
                <a:solidFill>
                  <a:srgbClr val="FFFFFF"/>
                </a:solidFill>
                <a:latin typeface="Tahoma" charset="0"/>
              </a:rPr>
              <a:t>Pior </a:t>
            </a:r>
            <a:r>
              <a:rPr lang="pt-BR" dirty="0">
                <a:solidFill>
                  <a:srgbClr val="FFFFFF"/>
                </a:solidFill>
                <a:latin typeface="Tahoma" charset="0"/>
              </a:rPr>
              <a:t>distribuição de renda do </a:t>
            </a:r>
            <a:r>
              <a:rPr lang="pt-BR" dirty="0" smtClean="0">
                <a:solidFill>
                  <a:srgbClr val="FFFFFF"/>
                </a:solidFill>
                <a:latin typeface="Tahoma" charset="0"/>
              </a:rPr>
              <a:t>mundo </a:t>
            </a:r>
            <a:r>
              <a:rPr lang="pt-BR" sz="800" dirty="0">
                <a:solidFill>
                  <a:srgbClr val="FFFFFF"/>
                </a:solidFill>
                <a:latin typeface="Tahoma" charset="0"/>
                <a:hlinkClick r:id="rId3"/>
              </a:rPr>
              <a:t>http://iepecdg.com.br/uploads/artigos/SSRN-id2479685.</a:t>
            </a:r>
            <a:r>
              <a:rPr lang="pt-BR" sz="800" dirty="0" smtClean="0">
                <a:solidFill>
                  <a:srgbClr val="FFFFFF"/>
                </a:solidFill>
                <a:latin typeface="Tahoma" charset="0"/>
                <a:hlinkClick r:id="rId3"/>
              </a:rPr>
              <a:t>pdf</a:t>
            </a:r>
            <a:r>
              <a:rPr lang="pt-BR" sz="800" dirty="0" smtClean="0">
                <a:solidFill>
                  <a:srgbClr val="FFFFFF"/>
                </a:solidFill>
                <a:latin typeface="Tahoma" charset="0"/>
              </a:rPr>
              <a:t> 							COMPARADO COM </a:t>
            </a:r>
            <a:r>
              <a:rPr lang="pt-BR" sz="800" dirty="0">
                <a:solidFill>
                  <a:srgbClr val="FFFFFF"/>
                </a:solidFill>
                <a:latin typeface="Tahoma" charset="0"/>
              </a:rPr>
              <a:t> </a:t>
            </a:r>
            <a:r>
              <a:rPr lang="pt-BR" sz="800" dirty="0" smtClean="0">
                <a:solidFill>
                  <a:srgbClr val="FFFFFF"/>
                </a:solidFill>
                <a:latin typeface="Tahoma" charset="0"/>
                <a:hlinkClick r:id="rId4"/>
              </a:rPr>
              <a:t>GINI </a:t>
            </a:r>
            <a:r>
              <a:rPr lang="pt-BR" sz="800" dirty="0">
                <a:solidFill>
                  <a:srgbClr val="FFFFFF"/>
                </a:solidFill>
                <a:latin typeface="Tahoma" charset="0"/>
                <a:hlinkClick r:id="rId4"/>
              </a:rPr>
              <a:t>index | Data | Table</a:t>
            </a:r>
            <a:endParaRPr lang="pt-BR" sz="800" dirty="0">
              <a:solidFill>
                <a:srgbClr val="FFFFFF"/>
              </a:solidFill>
              <a:latin typeface="Tahoma" charset="0"/>
            </a:endParaRPr>
          </a:p>
          <a:p>
            <a:pPr>
              <a:spcBef>
                <a:spcPts val="600"/>
              </a:spcBef>
              <a:spcAft>
                <a:spcPts val="600"/>
              </a:spcAft>
              <a:buClr>
                <a:srgbClr val="FF9900"/>
              </a:buClr>
              <a:buFont typeface="Arial" charset="0"/>
              <a:buChar char="•"/>
            </a:pPr>
            <a:r>
              <a:rPr lang="pt-BR" dirty="0" smtClean="0">
                <a:solidFill>
                  <a:srgbClr val="FFFFFF"/>
                </a:solidFill>
                <a:latin typeface="Tahoma" charset="0"/>
              </a:rPr>
              <a:t> 79º </a:t>
            </a:r>
            <a:r>
              <a:rPr lang="pt-BR" dirty="0">
                <a:solidFill>
                  <a:srgbClr val="FFFFFF"/>
                </a:solidFill>
                <a:latin typeface="Tahoma" charset="0"/>
              </a:rPr>
              <a:t>no ranking de respeito aos Direitos 	Humanos </a:t>
            </a:r>
            <a:r>
              <a:rPr lang="pt-BR" dirty="0" smtClean="0">
                <a:solidFill>
                  <a:srgbClr val="FFFFFF"/>
                </a:solidFill>
                <a:latin typeface="Tahoma" charset="0"/>
              </a:rPr>
              <a:t>– IDH – empatado com a Ilha </a:t>
            </a:r>
            <a:r>
              <a:rPr lang="pt-BR" dirty="0">
                <a:solidFill>
                  <a:srgbClr val="FFFFFF"/>
                </a:solidFill>
                <a:latin typeface="Tahoma" charset="0"/>
              </a:rPr>
              <a:t>Granada </a:t>
            </a:r>
            <a:r>
              <a:rPr lang="pt-BR" b="0" dirty="0">
                <a:solidFill>
                  <a:srgbClr val="FFFFFF"/>
                </a:solidFill>
                <a:latin typeface="Tahoma" charset="0"/>
              </a:rPr>
              <a:t>(área territorial de 344 km², população estimada em 110 mil habitantes, produz noz-moscada) </a:t>
            </a:r>
          </a:p>
          <a:p>
            <a:pPr>
              <a:spcBef>
                <a:spcPts val="600"/>
              </a:spcBef>
              <a:spcAft>
                <a:spcPts val="600"/>
              </a:spcAft>
              <a:buClr>
                <a:srgbClr val="FF9900"/>
              </a:buClr>
              <a:buFont typeface="Arial" charset="0"/>
              <a:buChar char="•"/>
            </a:pPr>
            <a:r>
              <a:rPr lang="pt-BR" dirty="0">
                <a:solidFill>
                  <a:srgbClr val="FFFFFF"/>
                </a:solidFill>
                <a:latin typeface="Tahoma" charset="0"/>
              </a:rPr>
              <a:t> </a:t>
            </a:r>
            <a:r>
              <a:rPr lang="pt-BR" dirty="0" smtClean="0">
                <a:solidFill>
                  <a:srgbClr val="FFFFFF"/>
                </a:solidFill>
                <a:latin typeface="Tahoma" charset="0"/>
              </a:rPr>
              <a:t>Penúltimo no ranking da Educação entre 40 países </a:t>
            </a:r>
            <a:r>
              <a:rPr lang="pt-BR" sz="800" dirty="0">
                <a:solidFill>
                  <a:srgbClr val="FFFFFF"/>
                </a:solidFill>
                <a:latin typeface="Tahoma" charset="0"/>
              </a:rPr>
              <a:t>(Índice Global de Habilidades Cognitivas e Realizações Educacionais </a:t>
            </a:r>
            <a:r>
              <a:rPr lang="pt-BR" sz="800" dirty="0" smtClean="0">
                <a:solidFill>
                  <a:srgbClr val="FFFFFF"/>
                </a:solidFill>
                <a:latin typeface="Tahoma" charset="0"/>
              </a:rPr>
              <a:t>)</a:t>
            </a:r>
            <a:endParaRPr lang="pt-BR" dirty="0" smtClean="0">
              <a:solidFill>
                <a:srgbClr val="FFFFFF"/>
              </a:solidFill>
              <a:latin typeface="Tahoma" charset="0"/>
            </a:endParaRPr>
          </a:p>
        </p:txBody>
      </p:sp>
    </p:spTree>
    <p:extLst>
      <p:ext uri="{BB962C8B-B14F-4D97-AF65-F5344CB8AC3E}">
        <p14:creationId xmlns:p14="http://schemas.microsoft.com/office/powerpoint/2010/main" val="225741173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38125" y="142875"/>
            <a:ext cx="9827443" cy="4505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1pPr>
            <a:lvl2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2pPr>
            <a:lvl3pPr marL="179388"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9pPr>
          </a:lstStyle>
          <a:p>
            <a:pPr algn="ctr"/>
            <a:r>
              <a:rPr lang="pt-BR" dirty="0">
                <a:solidFill>
                  <a:schemeClr val="tx1"/>
                </a:solidFill>
                <a:latin typeface="Tahoma" pitchFamily="34" charset="0"/>
                <a:cs typeface="Tahoma" pitchFamily="34" charset="0"/>
              </a:rPr>
              <a:t>A DÍVIDA PÚBLICA E SEUS REFLEXOS SOBRE DIREITOS SOCIAIS, TRABALHISTAS E PREVIDENCIÁRIOS</a:t>
            </a:r>
          </a:p>
          <a:p>
            <a:endParaRPr lang="pt-BR" b="0" dirty="0" smtClean="0">
              <a:solidFill>
                <a:srgbClr val="FFFFFF"/>
              </a:solidFill>
              <a:latin typeface="Tahoma" charset="0"/>
              <a:cs typeface="Tahoma" charset="0"/>
            </a:endParaRPr>
          </a:p>
          <a:p>
            <a:endParaRPr lang="pt-BR" b="0" dirty="0" smtClean="0">
              <a:solidFill>
                <a:srgbClr val="FFFFFF"/>
              </a:solidFill>
              <a:latin typeface="Tahoma" charset="0"/>
              <a:cs typeface="Tahoma" charset="0"/>
            </a:endParaRPr>
          </a:p>
          <a:p>
            <a:pPr algn="ctr">
              <a:lnSpc>
                <a:spcPct val="120000"/>
              </a:lnSpc>
            </a:pPr>
            <a:endParaRPr lang="pt-BR" sz="4000" b="0" dirty="0" smtClean="0">
              <a:solidFill>
                <a:srgbClr val="92D050"/>
              </a:solidFill>
              <a:latin typeface="Tahoma" charset="0"/>
              <a:cs typeface="Tahoma" charset="0"/>
            </a:endParaRPr>
          </a:p>
          <a:p>
            <a:pPr algn="ctr">
              <a:lnSpc>
                <a:spcPct val="120000"/>
              </a:lnSpc>
            </a:pPr>
            <a:r>
              <a:rPr lang="pt-BR" sz="4000" b="0" dirty="0" smtClean="0">
                <a:solidFill>
                  <a:srgbClr val="92D050"/>
                </a:solidFill>
                <a:latin typeface="Tahoma" charset="0"/>
                <a:cs typeface="Tahoma" charset="0"/>
              </a:rPr>
              <a:t>Sistema da Dívida</a:t>
            </a:r>
          </a:p>
          <a:p>
            <a:pPr algn="ctr">
              <a:lnSpc>
                <a:spcPct val="120000"/>
              </a:lnSpc>
            </a:pPr>
            <a:endParaRPr lang="pt-BR" sz="4000" b="0" dirty="0" smtClean="0">
              <a:solidFill>
                <a:srgbClr val="92D050"/>
              </a:solidFill>
              <a:latin typeface="Tahoma" charset="0"/>
              <a:cs typeface="Tahoma" charset="0"/>
            </a:endParaRPr>
          </a:p>
          <a:p>
            <a:pPr algn="ctr">
              <a:lnSpc>
                <a:spcPct val="120000"/>
              </a:lnSpc>
            </a:pPr>
            <a:r>
              <a:rPr lang="pt-BR" sz="4000" b="0" dirty="0" smtClean="0">
                <a:solidFill>
                  <a:srgbClr val="92D050"/>
                </a:solidFill>
                <a:latin typeface="Tahoma" charset="0"/>
                <a:cs typeface="Tahoma" charset="0"/>
              </a:rPr>
              <a:t>Dívida Pública Federal</a:t>
            </a:r>
          </a:p>
        </p:txBody>
      </p:sp>
    </p:spTree>
    <p:extLst>
      <p:ext uri="{BB962C8B-B14F-4D97-AF65-F5344CB8AC3E}">
        <p14:creationId xmlns:p14="http://schemas.microsoft.com/office/powerpoint/2010/main" val="392219133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p:cNvSpPr txBox="1">
            <a:spLocks noChangeArrowheads="1"/>
          </p:cNvSpPr>
          <p:nvPr/>
        </p:nvSpPr>
        <p:spPr bwMode="auto">
          <a:xfrm>
            <a:off x="193675" y="188913"/>
            <a:ext cx="9712325" cy="633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349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9pPr>
          </a:lstStyle>
          <a:p>
            <a:pPr algn="ctr">
              <a:lnSpc>
                <a:spcPct val="120000"/>
              </a:lnSpc>
              <a:spcBef>
                <a:spcPts val="600"/>
              </a:spcBef>
              <a:buClr>
                <a:srgbClr val="FF9900"/>
              </a:buClr>
              <a:buFont typeface="Times New Roman" charset="0"/>
              <a:buNone/>
            </a:pPr>
            <a:r>
              <a:rPr lang="pt-BR" sz="2800" dirty="0" smtClean="0">
                <a:solidFill>
                  <a:srgbClr val="92D050"/>
                </a:solidFill>
                <a:latin typeface="Tahoma"/>
                <a:cs typeface="Tahoma"/>
              </a:rPr>
              <a:t>Evidência </a:t>
            </a:r>
            <a:r>
              <a:rPr lang="pt-BR" sz="2800" dirty="0">
                <a:solidFill>
                  <a:srgbClr val="92D050"/>
                </a:solidFill>
                <a:latin typeface="Tahoma"/>
                <a:cs typeface="Tahoma"/>
              </a:rPr>
              <a:t>r</a:t>
            </a:r>
            <a:r>
              <a:rPr lang="pt-BR" sz="2800" dirty="0" smtClean="0">
                <a:solidFill>
                  <a:srgbClr val="92D050"/>
                </a:solidFill>
                <a:latin typeface="Tahoma"/>
                <a:cs typeface="Tahoma"/>
              </a:rPr>
              <a:t>evelada </a:t>
            </a:r>
            <a:r>
              <a:rPr lang="pt-BR" sz="2800" dirty="0">
                <a:solidFill>
                  <a:srgbClr val="92D050"/>
                </a:solidFill>
                <a:latin typeface="Tahoma"/>
                <a:cs typeface="Tahoma"/>
              </a:rPr>
              <a:t>p</a:t>
            </a:r>
            <a:r>
              <a:rPr lang="pt-BR" sz="2800" dirty="0" smtClean="0">
                <a:solidFill>
                  <a:srgbClr val="92D050"/>
                </a:solidFill>
                <a:latin typeface="Tahoma"/>
                <a:cs typeface="Tahoma"/>
              </a:rPr>
              <a:t>ela Auditoria Cidadã</a:t>
            </a:r>
          </a:p>
          <a:p>
            <a:pPr algn="ctr">
              <a:lnSpc>
                <a:spcPct val="120000"/>
              </a:lnSpc>
              <a:spcBef>
                <a:spcPts val="600"/>
              </a:spcBef>
              <a:buClr>
                <a:srgbClr val="FF9900"/>
              </a:buClr>
              <a:buFont typeface="Times New Roman" charset="0"/>
              <a:buNone/>
            </a:pPr>
            <a:r>
              <a:rPr lang="pt-BR" sz="2800" dirty="0" smtClean="0">
                <a:solidFill>
                  <a:srgbClr val="92D050"/>
                </a:solidFill>
                <a:latin typeface="Tahoma"/>
                <a:cs typeface="Tahoma"/>
              </a:rPr>
              <a:t>“SISTEMA DA DÍVIDA”</a:t>
            </a:r>
          </a:p>
          <a:p>
            <a:pPr algn="ctr">
              <a:lnSpc>
                <a:spcPct val="120000"/>
              </a:lnSpc>
              <a:spcBef>
                <a:spcPts val="600"/>
              </a:spcBef>
              <a:buClr>
                <a:srgbClr val="FF9900"/>
              </a:buClr>
              <a:buFont typeface="Times New Roman" charset="0"/>
              <a:buNone/>
            </a:pPr>
            <a:endParaRPr lang="pt-BR" sz="1000" dirty="0">
              <a:solidFill>
                <a:srgbClr val="92D050"/>
              </a:solidFill>
              <a:latin typeface="Tahoma"/>
              <a:cs typeface="Tahoma"/>
            </a:endParaRPr>
          </a:p>
          <a:p>
            <a:pPr marL="377825" indent="-342900" algn="just">
              <a:lnSpc>
                <a:spcPct val="110000"/>
              </a:lnSpc>
              <a:spcBef>
                <a:spcPts val="0"/>
              </a:spcBef>
              <a:buClr>
                <a:srgbClr val="FF9900"/>
              </a:buClr>
              <a:buFont typeface="Arial"/>
              <a:buChar char="•"/>
            </a:pPr>
            <a:r>
              <a:rPr lang="pt-BR" dirty="0" smtClean="0">
                <a:solidFill>
                  <a:schemeClr val="tx1"/>
                </a:solidFill>
                <a:latin typeface="Tahoma"/>
                <a:cs typeface="Tahoma"/>
              </a:rPr>
              <a:t>Utilização </a:t>
            </a:r>
            <a:r>
              <a:rPr lang="pt-BR" dirty="0">
                <a:solidFill>
                  <a:schemeClr val="tx1"/>
                </a:solidFill>
                <a:latin typeface="Tahoma"/>
                <a:cs typeface="Tahoma"/>
              </a:rPr>
              <a:t>do endividamento como mecanismo de subtração de recursos e </a:t>
            </a:r>
            <a:r>
              <a:rPr lang="pt-BR" dirty="0" smtClean="0">
                <a:solidFill>
                  <a:schemeClr val="tx1"/>
                </a:solidFill>
                <a:latin typeface="Tahoma"/>
                <a:cs typeface="Tahoma"/>
              </a:rPr>
              <a:t>não para o financiamento </a:t>
            </a:r>
            <a:r>
              <a:rPr lang="pt-BR" dirty="0">
                <a:solidFill>
                  <a:schemeClr val="tx1"/>
                </a:solidFill>
                <a:latin typeface="Tahoma"/>
                <a:cs typeface="Tahoma"/>
              </a:rPr>
              <a:t>dos Estados </a:t>
            </a:r>
          </a:p>
          <a:p>
            <a:pPr algn="just">
              <a:lnSpc>
                <a:spcPct val="110000"/>
              </a:lnSpc>
              <a:spcBef>
                <a:spcPts val="0"/>
              </a:spcBef>
              <a:buClr>
                <a:srgbClr val="FF9900"/>
              </a:buClr>
            </a:pPr>
            <a:endParaRPr lang="pt-BR" dirty="0" smtClean="0">
              <a:solidFill>
                <a:schemeClr val="tx1"/>
              </a:solidFill>
              <a:latin typeface="Tahoma"/>
              <a:cs typeface="Tahoma"/>
            </a:endParaRPr>
          </a:p>
          <a:p>
            <a:pPr marL="377825" indent="-342900" algn="just">
              <a:lnSpc>
                <a:spcPct val="110000"/>
              </a:lnSpc>
              <a:spcBef>
                <a:spcPts val="0"/>
              </a:spcBef>
              <a:buClr>
                <a:srgbClr val="FF9900"/>
              </a:buClr>
              <a:buFont typeface="Arial"/>
              <a:buChar char="•"/>
            </a:pPr>
            <a:r>
              <a:rPr lang="pt-BR" dirty="0" smtClean="0">
                <a:solidFill>
                  <a:schemeClr val="tx1"/>
                </a:solidFill>
                <a:latin typeface="Tahoma"/>
                <a:cs typeface="Tahoma"/>
              </a:rPr>
              <a:t>Se </a:t>
            </a:r>
            <a:r>
              <a:rPr lang="pt-BR" dirty="0">
                <a:solidFill>
                  <a:schemeClr val="tx1"/>
                </a:solidFill>
                <a:latin typeface="Tahoma"/>
                <a:cs typeface="Tahoma"/>
              </a:rPr>
              <a:t>reproduz internacionalmente e internamente, em âmbito dos estados e </a:t>
            </a:r>
            <a:r>
              <a:rPr lang="pt-BR" dirty="0" smtClean="0">
                <a:solidFill>
                  <a:schemeClr val="tx1"/>
                </a:solidFill>
                <a:latin typeface="Tahoma"/>
                <a:cs typeface="Tahoma"/>
              </a:rPr>
              <a:t>municípios: CRISE EM DIVERSOS ENTES FEDERADOS BRASILEIROS</a:t>
            </a:r>
          </a:p>
          <a:p>
            <a:pPr>
              <a:lnSpc>
                <a:spcPct val="110000"/>
              </a:lnSpc>
              <a:spcBef>
                <a:spcPts val="0"/>
              </a:spcBef>
              <a:buClr>
                <a:srgbClr val="FF9900"/>
              </a:buClr>
            </a:pPr>
            <a:endParaRPr lang="pt-BR" dirty="0" smtClean="0">
              <a:solidFill>
                <a:schemeClr val="tx1"/>
              </a:solidFill>
              <a:latin typeface="Tahoma"/>
              <a:cs typeface="Tahoma"/>
            </a:endParaRPr>
          </a:p>
          <a:p>
            <a:pPr marL="377825" indent="-342900">
              <a:lnSpc>
                <a:spcPct val="110000"/>
              </a:lnSpc>
              <a:spcBef>
                <a:spcPts val="0"/>
              </a:spcBef>
              <a:buClr>
                <a:srgbClr val="FF9900"/>
              </a:buClr>
              <a:buFont typeface="Arial"/>
              <a:buChar char="•"/>
            </a:pPr>
            <a:r>
              <a:rPr lang="pt-BR" dirty="0" smtClean="0">
                <a:solidFill>
                  <a:schemeClr val="tx1"/>
                </a:solidFill>
                <a:latin typeface="Tahoma"/>
                <a:cs typeface="Tahoma"/>
              </a:rPr>
              <a:t> Dívidas sem</a:t>
            </a:r>
          </a:p>
          <a:p>
            <a:pPr>
              <a:lnSpc>
                <a:spcPct val="110000"/>
              </a:lnSpc>
              <a:spcBef>
                <a:spcPts val="0"/>
              </a:spcBef>
              <a:buClr>
                <a:srgbClr val="FF9900"/>
              </a:buClr>
            </a:pPr>
            <a:r>
              <a:rPr lang="pt-BR" dirty="0" smtClean="0">
                <a:solidFill>
                  <a:schemeClr val="tx1"/>
                </a:solidFill>
                <a:latin typeface="Tahoma"/>
                <a:cs typeface="Tahoma"/>
              </a:rPr>
              <a:t>    contrapartida</a:t>
            </a:r>
          </a:p>
          <a:p>
            <a:pPr>
              <a:lnSpc>
                <a:spcPct val="110000"/>
              </a:lnSpc>
              <a:spcBef>
                <a:spcPts val="0"/>
              </a:spcBef>
              <a:buClr>
                <a:srgbClr val="FF9900"/>
              </a:buClr>
            </a:pPr>
            <a:endParaRPr lang="pt-BR" dirty="0" smtClean="0">
              <a:solidFill>
                <a:schemeClr val="tx1"/>
              </a:solidFill>
              <a:latin typeface="Tahoma"/>
              <a:cs typeface="Tahoma"/>
            </a:endParaRPr>
          </a:p>
          <a:p>
            <a:pPr marL="377825" indent="-342900">
              <a:lnSpc>
                <a:spcPct val="110000"/>
              </a:lnSpc>
              <a:spcBef>
                <a:spcPts val="0"/>
              </a:spcBef>
              <a:buClr>
                <a:srgbClr val="FF9900"/>
              </a:buClr>
              <a:buFont typeface="Arial"/>
              <a:buChar char="•"/>
            </a:pPr>
            <a:r>
              <a:rPr lang="pt-BR" dirty="0" smtClean="0">
                <a:solidFill>
                  <a:schemeClr val="tx1"/>
                </a:solidFill>
                <a:latin typeface="Tahoma"/>
                <a:cs typeface="Tahoma"/>
              </a:rPr>
              <a:t>Maior beneficiário:</a:t>
            </a:r>
          </a:p>
          <a:p>
            <a:pPr>
              <a:lnSpc>
                <a:spcPct val="110000"/>
              </a:lnSpc>
              <a:spcBef>
                <a:spcPts val="0"/>
              </a:spcBef>
              <a:buClr>
                <a:srgbClr val="FF9900"/>
              </a:buClr>
            </a:pPr>
            <a:r>
              <a:rPr lang="pt-BR" dirty="0" smtClean="0">
                <a:solidFill>
                  <a:schemeClr val="tx1"/>
                </a:solidFill>
                <a:latin typeface="Tahoma"/>
                <a:cs typeface="Tahoma"/>
              </a:rPr>
              <a:t>      Setor financeiro</a:t>
            </a:r>
            <a:endParaRPr lang="pt-BR" dirty="0">
              <a:solidFill>
                <a:schemeClr val="tx1"/>
              </a:solidFill>
              <a:latin typeface="Tahoma"/>
              <a:cs typeface="Tahoma"/>
            </a:endParaRPr>
          </a:p>
        </p:txBody>
      </p:sp>
      <p:graphicFrame>
        <p:nvGraphicFramePr>
          <p:cNvPr id="5" name="Diagram 4"/>
          <p:cNvGraphicFramePr>
            <a:graphicFrameLocks/>
          </p:cNvGraphicFramePr>
          <p:nvPr>
            <p:extLst>
              <p:ext uri="{D42A27DB-BD31-4B8C-83A1-F6EECF244321}">
                <p14:modId xmlns:p14="http://schemas.microsoft.com/office/powerpoint/2010/main" val="828426816"/>
              </p:ext>
            </p:extLst>
          </p:nvPr>
        </p:nvGraphicFramePr>
        <p:xfrm>
          <a:off x="3944888" y="3501008"/>
          <a:ext cx="5616624" cy="3212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2340891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p:cNvSpPr txBox="1">
            <a:spLocks noChangeArrowheads="1"/>
          </p:cNvSpPr>
          <p:nvPr/>
        </p:nvSpPr>
        <p:spPr bwMode="auto">
          <a:xfrm>
            <a:off x="193675" y="188913"/>
            <a:ext cx="9712325" cy="641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349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9pPr>
          </a:lstStyle>
          <a:p>
            <a:pPr algn="ctr">
              <a:lnSpc>
                <a:spcPct val="120000"/>
              </a:lnSpc>
              <a:spcBef>
                <a:spcPts val="1200"/>
              </a:spcBef>
              <a:buClr>
                <a:srgbClr val="FF9900"/>
              </a:buClr>
              <a:buFont typeface="Times New Roman" charset="0"/>
              <a:buNone/>
            </a:pPr>
            <a:r>
              <a:rPr lang="pt-BR" sz="2800" dirty="0" smtClean="0">
                <a:solidFill>
                  <a:srgbClr val="92D050"/>
                </a:solidFill>
                <a:latin typeface="Tahoma" charset="0"/>
                <a:cs typeface="Tahoma" charset="0"/>
              </a:rPr>
              <a:t>“Sistema da Dívida”</a:t>
            </a:r>
          </a:p>
          <a:p>
            <a:pPr algn="ctr">
              <a:lnSpc>
                <a:spcPct val="120000"/>
              </a:lnSpc>
              <a:spcBef>
                <a:spcPts val="1200"/>
              </a:spcBef>
              <a:buClr>
                <a:srgbClr val="FF9900"/>
              </a:buClr>
              <a:buFont typeface="Times New Roman" charset="0"/>
              <a:buNone/>
            </a:pPr>
            <a:r>
              <a:rPr lang="pt-BR" altLang="ja-JP" sz="2800" dirty="0" smtClean="0">
                <a:solidFill>
                  <a:srgbClr val="92D050"/>
                </a:solidFill>
                <a:latin typeface="Tahoma" charset="0"/>
                <a:cs typeface="Tahoma" charset="0"/>
              </a:rPr>
              <a:t>Como opera</a:t>
            </a:r>
            <a:endParaRPr lang="pt-BR" sz="800" dirty="0">
              <a:solidFill>
                <a:schemeClr val="tx1"/>
              </a:solidFill>
              <a:latin typeface="Tahoma" charset="0"/>
              <a:cs typeface="Tahoma" charset="0"/>
            </a:endParaRPr>
          </a:p>
          <a:p>
            <a:pPr algn="just" eaLnBrk="1" hangingPunct="1">
              <a:lnSpc>
                <a:spcPct val="130000"/>
              </a:lnSpc>
              <a:spcAft>
                <a:spcPts val="1200"/>
              </a:spcAft>
              <a:buFont typeface="Arial" charset="0"/>
              <a:buChar char="•"/>
            </a:pPr>
            <a:r>
              <a:rPr lang="pt-BR" dirty="0" smtClean="0">
                <a:solidFill>
                  <a:srgbClr val="FFFFFF"/>
                </a:solidFill>
                <a:latin typeface="Tahoma" charset="0"/>
                <a:cs typeface="Tahoma" charset="0"/>
              </a:rPr>
              <a:t> Modelo Econômico</a:t>
            </a:r>
          </a:p>
          <a:p>
            <a:pPr algn="just" eaLnBrk="1" hangingPunct="1">
              <a:lnSpc>
                <a:spcPct val="130000"/>
              </a:lnSpc>
              <a:spcAft>
                <a:spcPts val="1200"/>
              </a:spcAft>
              <a:buFont typeface="Arial" charset="0"/>
              <a:buChar char="•"/>
            </a:pPr>
            <a:r>
              <a:rPr lang="pt-BR" dirty="0">
                <a:solidFill>
                  <a:srgbClr val="FFFFFF"/>
                </a:solidFill>
                <a:latin typeface="Tahoma" charset="0"/>
                <a:cs typeface="Tahoma" charset="0"/>
              </a:rPr>
              <a:t> </a:t>
            </a:r>
            <a:r>
              <a:rPr lang="pt-BR" dirty="0" smtClean="0">
                <a:solidFill>
                  <a:srgbClr val="FFFFFF"/>
                </a:solidFill>
                <a:latin typeface="Tahoma" charset="0"/>
                <a:cs typeface="Tahoma" charset="0"/>
              </a:rPr>
              <a:t>Privilégios Financeiros</a:t>
            </a:r>
            <a:endParaRPr lang="pt-BR" dirty="0">
              <a:solidFill>
                <a:srgbClr val="FFFFFF"/>
              </a:solidFill>
              <a:latin typeface="Tahoma" charset="0"/>
              <a:cs typeface="Tahoma" charset="0"/>
            </a:endParaRPr>
          </a:p>
          <a:p>
            <a:pPr algn="just" eaLnBrk="1" hangingPunct="1">
              <a:lnSpc>
                <a:spcPct val="130000"/>
              </a:lnSpc>
              <a:spcAft>
                <a:spcPts val="1200"/>
              </a:spcAft>
              <a:buFont typeface="Arial" charset="0"/>
              <a:buChar char="•"/>
            </a:pPr>
            <a:r>
              <a:rPr lang="pt-BR" dirty="0" smtClean="0">
                <a:solidFill>
                  <a:srgbClr val="FFFFFF"/>
                </a:solidFill>
                <a:latin typeface="Tahoma" charset="0"/>
                <a:cs typeface="Tahoma" charset="0"/>
              </a:rPr>
              <a:t> Sistema </a:t>
            </a:r>
            <a:r>
              <a:rPr lang="pt-BR" dirty="0">
                <a:solidFill>
                  <a:srgbClr val="FFFFFF"/>
                </a:solidFill>
                <a:latin typeface="Tahoma" charset="0"/>
                <a:cs typeface="Tahoma" charset="0"/>
              </a:rPr>
              <a:t>Legal </a:t>
            </a:r>
          </a:p>
          <a:p>
            <a:pPr algn="just" eaLnBrk="1" hangingPunct="1">
              <a:lnSpc>
                <a:spcPct val="130000"/>
              </a:lnSpc>
              <a:spcAft>
                <a:spcPts val="1200"/>
              </a:spcAft>
              <a:buFont typeface="Arial" charset="0"/>
              <a:buChar char="•"/>
            </a:pPr>
            <a:r>
              <a:rPr lang="pt-BR" dirty="0" smtClean="0">
                <a:solidFill>
                  <a:srgbClr val="FFFFFF"/>
                </a:solidFill>
                <a:latin typeface="Tahoma" charset="0"/>
                <a:cs typeface="Tahoma" charset="0"/>
              </a:rPr>
              <a:t> Sistema </a:t>
            </a:r>
            <a:r>
              <a:rPr lang="pt-BR" dirty="0">
                <a:solidFill>
                  <a:srgbClr val="FFFFFF"/>
                </a:solidFill>
                <a:latin typeface="Tahoma" charset="0"/>
                <a:cs typeface="Tahoma" charset="0"/>
              </a:rPr>
              <a:t>Político</a:t>
            </a:r>
          </a:p>
          <a:p>
            <a:pPr algn="just" eaLnBrk="1" hangingPunct="1">
              <a:lnSpc>
                <a:spcPct val="130000"/>
              </a:lnSpc>
              <a:spcAft>
                <a:spcPts val="1200"/>
              </a:spcAft>
              <a:buFont typeface="Arial" charset="0"/>
              <a:buChar char="•"/>
            </a:pPr>
            <a:r>
              <a:rPr lang="pt-BR" dirty="0" smtClean="0">
                <a:solidFill>
                  <a:srgbClr val="FFFFFF"/>
                </a:solidFill>
                <a:latin typeface="Tahoma" charset="0"/>
                <a:cs typeface="Tahoma" charset="0"/>
              </a:rPr>
              <a:t> Corrupção</a:t>
            </a:r>
            <a:endParaRPr lang="pt-BR" dirty="0">
              <a:solidFill>
                <a:srgbClr val="FFFFFF"/>
              </a:solidFill>
              <a:latin typeface="Tahoma" charset="0"/>
              <a:cs typeface="Tahoma" charset="0"/>
            </a:endParaRPr>
          </a:p>
          <a:p>
            <a:pPr algn="just" eaLnBrk="1" hangingPunct="1">
              <a:lnSpc>
                <a:spcPct val="130000"/>
              </a:lnSpc>
              <a:spcAft>
                <a:spcPts val="1200"/>
              </a:spcAft>
              <a:buFont typeface="Arial" charset="0"/>
              <a:buChar char="•"/>
            </a:pPr>
            <a:r>
              <a:rPr lang="pt-BR" dirty="0" smtClean="0">
                <a:solidFill>
                  <a:srgbClr val="FFFFFF"/>
                </a:solidFill>
                <a:latin typeface="Tahoma" charset="0"/>
                <a:cs typeface="Tahoma" charset="0"/>
              </a:rPr>
              <a:t> Grande Mídia</a:t>
            </a:r>
          </a:p>
          <a:p>
            <a:pPr algn="just" eaLnBrk="1" hangingPunct="1">
              <a:lnSpc>
                <a:spcPct val="130000"/>
              </a:lnSpc>
              <a:spcAft>
                <a:spcPts val="1200"/>
              </a:spcAft>
              <a:buFont typeface="Arial" charset="0"/>
              <a:buChar char="•"/>
            </a:pPr>
            <a:r>
              <a:rPr lang="pt-BR" dirty="0">
                <a:solidFill>
                  <a:srgbClr val="FFFFFF"/>
                </a:solidFill>
                <a:latin typeface="Tahoma" charset="0"/>
                <a:cs typeface="Tahoma" charset="0"/>
              </a:rPr>
              <a:t> </a:t>
            </a:r>
            <a:r>
              <a:rPr lang="pt-BR" dirty="0" smtClean="0">
                <a:solidFill>
                  <a:srgbClr val="FFFFFF"/>
                </a:solidFill>
                <a:latin typeface="Tahoma" charset="0"/>
                <a:cs typeface="Tahoma" charset="0"/>
              </a:rPr>
              <a:t>Organismos Internacionais</a:t>
            </a:r>
            <a:endParaRPr lang="pt-BR" sz="800" dirty="0" smtClean="0">
              <a:solidFill>
                <a:srgbClr val="92D050"/>
              </a:solidFill>
              <a:latin typeface="Tahoma" charset="0"/>
              <a:cs typeface="Tahoma" charset="0"/>
            </a:endParaRPr>
          </a:p>
          <a:p>
            <a:pPr algn="ctr" eaLnBrk="1" hangingPunct="1">
              <a:lnSpc>
                <a:spcPct val="110000"/>
              </a:lnSpc>
              <a:spcAft>
                <a:spcPts val="1200"/>
              </a:spcAft>
            </a:pPr>
            <a:endParaRPr lang="pt-BR" sz="800" dirty="0" smtClean="0">
              <a:solidFill>
                <a:srgbClr val="92D050"/>
              </a:solidFill>
              <a:latin typeface="Tahoma" charset="0"/>
              <a:cs typeface="Tahoma" charset="0"/>
            </a:endParaRPr>
          </a:p>
          <a:p>
            <a:pPr algn="ctr" eaLnBrk="1" hangingPunct="1">
              <a:lnSpc>
                <a:spcPct val="110000"/>
              </a:lnSpc>
              <a:spcAft>
                <a:spcPts val="1200"/>
              </a:spcAft>
            </a:pPr>
            <a:r>
              <a:rPr lang="pt-BR" dirty="0" smtClean="0">
                <a:solidFill>
                  <a:srgbClr val="92D050"/>
                </a:solidFill>
                <a:latin typeface="Tahoma" charset="0"/>
                <a:cs typeface="Tahoma" charset="0"/>
              </a:rPr>
              <a:t>Dominação </a:t>
            </a:r>
            <a:r>
              <a:rPr lang="pt-BR" dirty="0">
                <a:solidFill>
                  <a:srgbClr val="92D050"/>
                </a:solidFill>
                <a:latin typeface="Tahoma" charset="0"/>
                <a:cs typeface="Tahoma" charset="0"/>
              </a:rPr>
              <a:t>financeira e graves consequências </a:t>
            </a:r>
            <a:r>
              <a:rPr lang="pt-BR" dirty="0" smtClean="0">
                <a:solidFill>
                  <a:srgbClr val="92D050"/>
                </a:solidFill>
                <a:latin typeface="Tahoma" charset="0"/>
                <a:cs typeface="Tahoma" charset="0"/>
              </a:rPr>
              <a:t>sociais</a:t>
            </a:r>
          </a:p>
        </p:txBody>
      </p:sp>
      <p:pic>
        <p:nvPicPr>
          <p:cNvPr id="2" name="Picture 1"/>
          <p:cNvPicPr>
            <a:picLocks noChangeAspect="1"/>
          </p:cNvPicPr>
          <p:nvPr/>
        </p:nvPicPr>
        <p:blipFill>
          <a:blip r:embed="rId3"/>
          <a:stretch>
            <a:fillRect/>
          </a:stretch>
        </p:blipFill>
        <p:spPr>
          <a:xfrm>
            <a:off x="4808984" y="1556792"/>
            <a:ext cx="4960600" cy="4005064"/>
          </a:xfrm>
          <a:prstGeom prst="rect">
            <a:avLst/>
          </a:prstGeom>
        </p:spPr>
      </p:pic>
    </p:spTree>
    <p:extLst>
      <p:ext uri="{BB962C8B-B14F-4D97-AF65-F5344CB8AC3E}">
        <p14:creationId xmlns:p14="http://schemas.microsoft.com/office/powerpoint/2010/main" val="271600205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824431297"/>
              </p:ext>
            </p:extLst>
          </p:nvPr>
        </p:nvGraphicFramePr>
        <p:xfrm>
          <a:off x="416496" y="116632"/>
          <a:ext cx="9181380" cy="6741368"/>
        </p:xfrm>
        <a:graphic>
          <a:graphicData uri="http://schemas.openxmlformats.org/presentationml/2006/ole">
            <mc:AlternateContent xmlns:mc="http://schemas.openxmlformats.org/markup-compatibility/2006">
              <mc:Choice xmlns:v="urn:schemas-microsoft-com:vml" Requires="v">
                <p:oleObj spid="_x0000_s1092" name="Document" r:id="rId4" imgW="6121400" imgH="6019800" progId="Word.Document.12">
                  <p:embed/>
                </p:oleObj>
              </mc:Choice>
              <mc:Fallback>
                <p:oleObj name="Document" r:id="rId4" imgW="6121400" imgH="6019800" progId="Word.Document.12">
                  <p:embed/>
                  <p:pic>
                    <p:nvPicPr>
                      <p:cNvPr id="0" name=""/>
                      <p:cNvPicPr/>
                      <p:nvPr/>
                    </p:nvPicPr>
                    <p:blipFill>
                      <a:blip r:embed="rId5"/>
                      <a:stretch>
                        <a:fillRect/>
                      </a:stretch>
                    </p:blipFill>
                    <p:spPr>
                      <a:xfrm>
                        <a:off x="416496" y="116632"/>
                        <a:ext cx="9181380" cy="6741368"/>
                      </a:xfrm>
                      <a:prstGeom prst="rect">
                        <a:avLst/>
                      </a:prstGeom>
                    </p:spPr>
                  </p:pic>
                </p:oleObj>
              </mc:Fallback>
            </mc:AlternateContent>
          </a:graphicData>
        </a:graphic>
      </p:graphicFrame>
    </p:spTree>
    <p:extLst>
      <p:ext uri="{BB962C8B-B14F-4D97-AF65-F5344CB8AC3E}">
        <p14:creationId xmlns:p14="http://schemas.microsoft.com/office/powerpoint/2010/main" val="2180731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3"/>
          <p:cNvSpPr>
            <a:spLocks noChangeArrowheads="1"/>
          </p:cNvSpPr>
          <p:nvPr/>
        </p:nvSpPr>
        <p:spPr bwMode="auto">
          <a:xfrm>
            <a:off x="330200" y="1295400"/>
            <a:ext cx="9245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41313" indent="-341313" defTabSz="449263">
              <a:spcBef>
                <a:spcPts val="800"/>
              </a:spcBef>
              <a:buClr>
                <a:srgbClr val="FFFF00"/>
              </a:buClr>
              <a:buFont typeface="Times New Roman" charset="0"/>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a:solidFill>
                  <a:srgbClr val="FFFF00"/>
                </a:solidFill>
              </a:rPr>
              <a:t>	</a:t>
            </a:r>
          </a:p>
        </p:txBody>
      </p:sp>
      <p:sp>
        <p:nvSpPr>
          <p:cNvPr id="63490" name="Text Box 9"/>
          <p:cNvSpPr txBox="1">
            <a:spLocks noChangeArrowheads="1"/>
          </p:cNvSpPr>
          <p:nvPr/>
        </p:nvSpPr>
        <p:spPr bwMode="auto">
          <a:xfrm>
            <a:off x="330200" y="214313"/>
            <a:ext cx="9440863" cy="65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9pPr>
          </a:lstStyle>
          <a:p>
            <a:pPr algn="ctr" eaLnBrk="1" hangingPunct="1">
              <a:spcBef>
                <a:spcPts val="2500"/>
              </a:spcBef>
              <a:buClr>
                <a:srgbClr val="FF9900"/>
              </a:buClr>
            </a:pPr>
            <a:r>
              <a:rPr lang="pt-BR" altLang="ja-JP" sz="2800" dirty="0" smtClean="0">
                <a:solidFill>
                  <a:srgbClr val="92D050"/>
                </a:solidFill>
                <a:latin typeface="Tahoma" charset="0"/>
                <a:ea typeface="Tahoma" charset="0"/>
                <a:cs typeface="Tahoma" charset="0"/>
              </a:rPr>
              <a:t>Recursos que financiam o </a:t>
            </a:r>
            <a:r>
              <a:rPr lang="pt-BR" sz="2800" dirty="0">
                <a:solidFill>
                  <a:srgbClr val="92D050"/>
                </a:solidFill>
                <a:latin typeface="Tahoma" charset="0"/>
                <a:ea typeface="Tahoma" charset="0"/>
                <a:cs typeface="Tahoma" charset="0"/>
              </a:rPr>
              <a:t>“Sistema da Dívida”</a:t>
            </a:r>
            <a:endParaRPr lang="en-GB" altLang="ja-JP" sz="2800" dirty="0">
              <a:solidFill>
                <a:srgbClr val="FFFFFF"/>
              </a:solidFill>
              <a:latin typeface="Tahoma" charset="0"/>
              <a:ea typeface="Tahoma" charset="0"/>
              <a:cs typeface="Tahoma" charset="0"/>
            </a:endParaRPr>
          </a:p>
          <a:p>
            <a:pPr algn="ctr" eaLnBrk="1" hangingPunct="1">
              <a:spcBef>
                <a:spcPts val="2500"/>
              </a:spcBef>
              <a:buClr>
                <a:srgbClr val="FF9900"/>
              </a:buClr>
              <a:buFont typeface="Times New Roman" charset="0"/>
              <a:buNone/>
            </a:pPr>
            <a:r>
              <a:rPr lang="en-GB" dirty="0">
                <a:solidFill>
                  <a:srgbClr val="FFFFFF"/>
                </a:solidFill>
                <a:latin typeface="Tahoma" charset="0"/>
                <a:ea typeface="Tahoma" charset="0"/>
                <a:cs typeface="Tahoma" charset="0"/>
              </a:rPr>
              <a:t>SUPER ESTRUTURA LEGAL – O PRIVILÉGIO DA DÍVIDA</a:t>
            </a:r>
          </a:p>
          <a:p>
            <a:pPr algn="just" eaLnBrk="1" hangingPunct="1">
              <a:spcBef>
                <a:spcPts val="600"/>
              </a:spcBef>
              <a:buClr>
                <a:schemeClr val="tx1"/>
              </a:buClr>
            </a:pPr>
            <a:endParaRPr lang="en-GB" sz="600" u="sng" dirty="0">
              <a:solidFill>
                <a:srgbClr val="FFFFFF"/>
              </a:solidFill>
              <a:latin typeface="Tahoma" charset="0"/>
              <a:ea typeface="Tahoma" charset="0"/>
              <a:cs typeface="Tahoma" charset="0"/>
            </a:endParaRPr>
          </a:p>
          <a:p>
            <a:pPr algn="just" eaLnBrk="1" hangingPunct="1">
              <a:spcBef>
                <a:spcPts val="600"/>
              </a:spcBef>
              <a:buClr>
                <a:schemeClr val="tx1"/>
              </a:buClr>
            </a:pPr>
            <a:endParaRPr lang="en-GB" sz="600" u="sng" dirty="0">
              <a:solidFill>
                <a:srgbClr val="FFFFFF"/>
              </a:solidFill>
              <a:latin typeface="Tahoma" charset="0"/>
              <a:ea typeface="Tahoma" charset="0"/>
              <a:cs typeface="Tahoma" charset="0"/>
            </a:endParaRPr>
          </a:p>
          <a:p>
            <a:pPr algn="just" eaLnBrk="1" hangingPunct="1">
              <a:spcBef>
                <a:spcPts val="600"/>
              </a:spcBef>
              <a:buClr>
                <a:schemeClr val="tx1"/>
              </a:buClr>
            </a:pPr>
            <a:r>
              <a:rPr lang="pt-BR" dirty="0">
                <a:solidFill>
                  <a:srgbClr val="92D050"/>
                </a:solidFill>
                <a:latin typeface="Tahoma" charset="0"/>
                <a:ea typeface="Tahoma" charset="0"/>
                <a:cs typeface="Tahoma" charset="0"/>
              </a:rPr>
              <a:t>Constituição</a:t>
            </a:r>
            <a:r>
              <a:rPr lang="en-GB" dirty="0">
                <a:solidFill>
                  <a:srgbClr val="92D050"/>
                </a:solidFill>
                <a:latin typeface="Tahoma" charset="0"/>
                <a:ea typeface="Tahoma" charset="0"/>
                <a:cs typeface="Tahoma" charset="0"/>
              </a:rPr>
              <a:t> Federal </a:t>
            </a:r>
          </a:p>
          <a:p>
            <a:pPr algn="just" eaLnBrk="1" hangingPunct="1">
              <a:spcBef>
                <a:spcPts val="600"/>
              </a:spcBef>
              <a:buClr>
                <a:schemeClr val="tx1"/>
              </a:buClr>
            </a:pPr>
            <a:r>
              <a:rPr lang="pt-BR" sz="2000" dirty="0">
                <a:solidFill>
                  <a:srgbClr val="FFFFFF"/>
                </a:solidFill>
                <a:latin typeface="Tahoma" charset="0"/>
                <a:ea typeface="Tahoma" charset="0"/>
                <a:cs typeface="Tahoma" charset="0"/>
              </a:rPr>
              <a:t>		Dívida para pagar dívida: </a:t>
            </a:r>
            <a:r>
              <a:rPr lang="pt-BR" sz="2000" b="0" dirty="0">
                <a:solidFill>
                  <a:srgbClr val="FFFFFF"/>
                </a:solidFill>
                <a:latin typeface="Tahoma" charset="0"/>
                <a:ea typeface="Tahoma" charset="0"/>
                <a:cs typeface="Tahoma" charset="0"/>
              </a:rPr>
              <a:t>Exceção no Art. 166,  § 3º, II, “</a:t>
            </a:r>
            <a:r>
              <a:rPr lang="pt-BR" altLang="ja-JP" sz="2000" b="0" dirty="0" err="1">
                <a:solidFill>
                  <a:srgbClr val="FFFFFF"/>
                </a:solidFill>
                <a:latin typeface="Tahoma" charset="0"/>
                <a:ea typeface="Tahoma" charset="0"/>
                <a:cs typeface="Tahoma" charset="0"/>
              </a:rPr>
              <a:t>b</a:t>
            </a:r>
            <a:r>
              <a:rPr lang="pt-BR" sz="2000" b="0" dirty="0">
                <a:solidFill>
                  <a:srgbClr val="FFFFFF"/>
                </a:solidFill>
                <a:latin typeface="Tahoma" charset="0"/>
                <a:ea typeface="Tahoma" charset="0"/>
                <a:cs typeface="Tahoma" charset="0"/>
              </a:rPr>
              <a:t>”</a:t>
            </a:r>
            <a:endParaRPr lang="pt-BR" altLang="ja-JP" sz="2000" b="0" i="1" dirty="0">
              <a:solidFill>
                <a:srgbClr val="FFFFFF"/>
              </a:solidFill>
              <a:latin typeface="Tahoma" charset="0"/>
              <a:ea typeface="Tahoma" charset="0"/>
              <a:cs typeface="Tahoma" charset="0"/>
            </a:endParaRPr>
          </a:p>
          <a:p>
            <a:pPr algn="ctr" eaLnBrk="1" hangingPunct="1">
              <a:spcBef>
                <a:spcPts val="600"/>
              </a:spcBef>
              <a:buClr>
                <a:schemeClr val="tx1"/>
              </a:buClr>
            </a:pPr>
            <a:r>
              <a:rPr lang="pt-BR" sz="2000" b="0" dirty="0">
                <a:solidFill>
                  <a:srgbClr val="FFFFFF"/>
                </a:solidFill>
                <a:latin typeface="Tahoma" charset="0"/>
                <a:ea typeface="Tahoma" charset="0"/>
                <a:cs typeface="Tahoma" charset="0"/>
              </a:rPr>
              <a:t> Ver “Anatomia de uma Fraude à Constituição”</a:t>
            </a:r>
          </a:p>
          <a:p>
            <a:pPr eaLnBrk="1" hangingPunct="1">
              <a:buClr>
                <a:srgbClr val="FF9900"/>
              </a:buClr>
              <a:buFont typeface="Times New Roman" charset="0"/>
              <a:buNone/>
            </a:pPr>
            <a:r>
              <a:rPr lang="en-GB" sz="2000" dirty="0">
                <a:solidFill>
                  <a:srgbClr val="92D050"/>
                </a:solidFill>
                <a:latin typeface="Tahoma" charset="0"/>
                <a:ea typeface="Tahoma" charset="0"/>
                <a:cs typeface="Tahoma" charset="0"/>
              </a:rPr>
              <a:t>LDO – Lei de </a:t>
            </a:r>
            <a:r>
              <a:rPr lang="pt-BR" sz="2000" dirty="0">
                <a:solidFill>
                  <a:srgbClr val="92D050"/>
                </a:solidFill>
                <a:latin typeface="Tahoma" charset="0"/>
                <a:ea typeface="Tahoma" charset="0"/>
                <a:cs typeface="Tahoma" charset="0"/>
              </a:rPr>
              <a:t>Diretrizes Orçamentárias</a:t>
            </a:r>
          </a:p>
          <a:p>
            <a:pPr eaLnBrk="1" hangingPunct="1">
              <a:buClr>
                <a:srgbClr val="FF9900"/>
              </a:buClr>
              <a:buFont typeface="Times New Roman" charset="0"/>
              <a:buNone/>
            </a:pPr>
            <a:r>
              <a:rPr lang="en-GB" sz="2000" dirty="0">
                <a:solidFill>
                  <a:srgbClr val="FFFFFF"/>
                </a:solidFill>
                <a:latin typeface="Tahoma" charset="0"/>
                <a:ea typeface="Tahoma" charset="0"/>
                <a:cs typeface="Tahoma" charset="0"/>
              </a:rPr>
              <a:t>		</a:t>
            </a:r>
            <a:r>
              <a:rPr lang="pt-BR" sz="2000" b="0" dirty="0">
                <a:solidFill>
                  <a:srgbClr val="FFFFFF"/>
                </a:solidFill>
                <a:latin typeface="Tahoma" charset="0"/>
                <a:ea typeface="Tahoma" charset="0"/>
                <a:cs typeface="Tahoma" charset="0"/>
              </a:rPr>
              <a:t>Elaboração</a:t>
            </a:r>
            <a:r>
              <a:rPr lang="en-GB" sz="2000" b="0" dirty="0">
                <a:solidFill>
                  <a:srgbClr val="FFFFFF"/>
                </a:solidFill>
                <a:latin typeface="Tahoma" charset="0"/>
                <a:ea typeface="Tahoma" charset="0"/>
                <a:cs typeface="Tahoma" charset="0"/>
              </a:rPr>
              <a:t> parte das </a:t>
            </a:r>
            <a:r>
              <a:rPr lang="en-GB" sz="2000" b="0" dirty="0" err="1">
                <a:solidFill>
                  <a:srgbClr val="FFFFFF"/>
                </a:solidFill>
                <a:latin typeface="Tahoma" charset="0"/>
                <a:ea typeface="Tahoma" charset="0"/>
                <a:cs typeface="Tahoma" charset="0"/>
              </a:rPr>
              <a:t>Metas</a:t>
            </a:r>
            <a:r>
              <a:rPr lang="en-GB" sz="2000" b="0" dirty="0">
                <a:solidFill>
                  <a:srgbClr val="FFFFFF"/>
                </a:solidFill>
                <a:latin typeface="Tahoma" charset="0"/>
                <a:ea typeface="Tahoma" charset="0"/>
                <a:cs typeface="Tahoma" charset="0"/>
              </a:rPr>
              <a:t> de </a:t>
            </a:r>
            <a:r>
              <a:rPr lang="en-GB" sz="2000" b="0" dirty="0" err="1">
                <a:solidFill>
                  <a:srgbClr val="FFFFFF"/>
                </a:solidFill>
                <a:latin typeface="Tahoma" charset="0"/>
                <a:ea typeface="Tahoma" charset="0"/>
                <a:cs typeface="Tahoma" charset="0"/>
              </a:rPr>
              <a:t>Superávit</a:t>
            </a:r>
            <a:r>
              <a:rPr lang="en-GB" sz="2000" b="0" dirty="0">
                <a:solidFill>
                  <a:srgbClr val="FFFFFF"/>
                </a:solidFill>
                <a:latin typeface="Tahoma" charset="0"/>
                <a:ea typeface="Tahoma" charset="0"/>
                <a:cs typeface="Tahoma" charset="0"/>
              </a:rPr>
              <a:t> </a:t>
            </a:r>
            <a:r>
              <a:rPr lang="en-GB" sz="2000" b="0" dirty="0" err="1">
                <a:solidFill>
                  <a:srgbClr val="FFFFFF"/>
                </a:solidFill>
                <a:latin typeface="Tahoma" charset="0"/>
                <a:ea typeface="Tahoma" charset="0"/>
                <a:cs typeface="Tahoma" charset="0"/>
              </a:rPr>
              <a:t>Primário</a:t>
            </a:r>
            <a:endParaRPr lang="en-GB" sz="2000" b="0" dirty="0">
              <a:solidFill>
                <a:srgbClr val="FFFFFF"/>
              </a:solidFill>
              <a:latin typeface="Tahoma" charset="0"/>
              <a:ea typeface="Tahoma" charset="0"/>
              <a:cs typeface="Tahoma" charset="0"/>
            </a:endParaRPr>
          </a:p>
          <a:p>
            <a:pPr eaLnBrk="1" hangingPunct="1">
              <a:buClr>
                <a:srgbClr val="FF9900"/>
              </a:buClr>
              <a:buFont typeface="Times New Roman" charset="0"/>
              <a:buNone/>
            </a:pPr>
            <a:r>
              <a:rPr lang="en-GB" sz="2000" b="0" dirty="0">
                <a:solidFill>
                  <a:srgbClr val="FFFFFF"/>
                </a:solidFill>
                <a:latin typeface="Tahoma" charset="0"/>
                <a:ea typeface="Tahoma" charset="0"/>
                <a:cs typeface="Tahoma" charset="0"/>
              </a:rPr>
              <a:t>		</a:t>
            </a:r>
            <a:r>
              <a:rPr lang="en-GB" sz="2000" b="0" dirty="0" err="1">
                <a:solidFill>
                  <a:srgbClr val="FFFFFF"/>
                </a:solidFill>
                <a:latin typeface="Tahoma" charset="0"/>
                <a:ea typeface="Tahoma" charset="0"/>
                <a:cs typeface="Tahoma" charset="0"/>
              </a:rPr>
              <a:t>Garantia</a:t>
            </a:r>
            <a:r>
              <a:rPr lang="en-GB" sz="2000" b="0" dirty="0">
                <a:solidFill>
                  <a:srgbClr val="FFFFFF"/>
                </a:solidFill>
                <a:latin typeface="Tahoma" charset="0"/>
                <a:ea typeface="Tahoma" charset="0"/>
                <a:cs typeface="Tahoma" charset="0"/>
              </a:rPr>
              <a:t> de </a:t>
            </a:r>
            <a:r>
              <a:rPr lang="en-GB" sz="2000" b="0" dirty="0" err="1">
                <a:solidFill>
                  <a:srgbClr val="FFFFFF"/>
                </a:solidFill>
                <a:latin typeface="Tahoma" charset="0"/>
                <a:ea typeface="Tahoma" charset="0"/>
                <a:cs typeface="Tahoma" charset="0"/>
              </a:rPr>
              <a:t>atualização</a:t>
            </a:r>
            <a:r>
              <a:rPr lang="en-GB" sz="2000" b="0" dirty="0">
                <a:solidFill>
                  <a:srgbClr val="FFFFFF"/>
                </a:solidFill>
                <a:latin typeface="Tahoma" charset="0"/>
                <a:ea typeface="Tahoma" charset="0"/>
                <a:cs typeface="Tahoma" charset="0"/>
              </a:rPr>
              <a:t> </a:t>
            </a:r>
            <a:r>
              <a:rPr lang="en-GB" sz="2000" b="0" dirty="0" err="1">
                <a:solidFill>
                  <a:srgbClr val="FFFFFF"/>
                </a:solidFill>
                <a:latin typeface="Tahoma" charset="0"/>
                <a:ea typeface="Tahoma" charset="0"/>
                <a:cs typeface="Tahoma" charset="0"/>
              </a:rPr>
              <a:t>automática</a:t>
            </a:r>
            <a:r>
              <a:rPr lang="en-GB" sz="2000" b="0" dirty="0">
                <a:solidFill>
                  <a:srgbClr val="FFFFFF"/>
                </a:solidFill>
                <a:latin typeface="Tahoma" charset="0"/>
                <a:ea typeface="Tahoma" charset="0"/>
                <a:cs typeface="Tahoma" charset="0"/>
              </a:rPr>
              <a:t> mensal </a:t>
            </a:r>
            <a:r>
              <a:rPr lang="en-GB" sz="2000" b="0" dirty="0" err="1">
                <a:solidFill>
                  <a:srgbClr val="FFFFFF"/>
                </a:solidFill>
                <a:latin typeface="Tahoma" charset="0"/>
                <a:ea typeface="Tahoma" charset="0"/>
                <a:cs typeface="Tahoma" charset="0"/>
              </a:rPr>
              <a:t>para</a:t>
            </a:r>
            <a:r>
              <a:rPr lang="en-GB" sz="2000" b="0" dirty="0">
                <a:solidFill>
                  <a:srgbClr val="FFFFFF"/>
                </a:solidFill>
                <a:latin typeface="Tahoma" charset="0"/>
                <a:ea typeface="Tahoma" charset="0"/>
                <a:cs typeface="Tahoma" charset="0"/>
              </a:rPr>
              <a:t> a </a:t>
            </a:r>
            <a:r>
              <a:rPr lang="en-GB" sz="2000" b="0" dirty="0" err="1">
                <a:solidFill>
                  <a:srgbClr val="FFFFFF"/>
                </a:solidFill>
                <a:latin typeface="Tahoma" charset="0"/>
                <a:ea typeface="Tahoma" charset="0"/>
                <a:cs typeface="Tahoma" charset="0"/>
              </a:rPr>
              <a:t>dívida</a:t>
            </a:r>
            <a:endParaRPr lang="en-GB" sz="2000" b="0" dirty="0">
              <a:solidFill>
                <a:srgbClr val="FFFFFF"/>
              </a:solidFill>
              <a:latin typeface="Tahoma" charset="0"/>
              <a:ea typeface="Tahoma" charset="0"/>
              <a:cs typeface="Tahoma" charset="0"/>
            </a:endParaRPr>
          </a:p>
          <a:p>
            <a:pPr algn="just" eaLnBrk="1" hangingPunct="1">
              <a:spcBef>
                <a:spcPts val="600"/>
              </a:spcBef>
              <a:buClr>
                <a:schemeClr val="tx1"/>
              </a:buClr>
            </a:pPr>
            <a:r>
              <a:rPr lang="pt-BR" sz="2000" dirty="0">
                <a:solidFill>
                  <a:srgbClr val="92D050"/>
                </a:solidFill>
                <a:latin typeface="Tahoma" charset="0"/>
                <a:ea typeface="Tahoma" charset="0"/>
                <a:cs typeface="Tahoma" charset="0"/>
              </a:rPr>
              <a:t>Lei de Responsabilidade Fiscal – LC 101/2000</a:t>
            </a:r>
          </a:p>
          <a:p>
            <a:pPr algn="just" eaLnBrk="1" hangingPunct="1">
              <a:spcBef>
                <a:spcPts val="600"/>
              </a:spcBef>
              <a:buClr>
                <a:schemeClr val="tx1"/>
              </a:buClr>
            </a:pPr>
            <a:r>
              <a:rPr lang="pt-BR" sz="2000" b="0" dirty="0">
                <a:solidFill>
                  <a:srgbClr val="FFFFFF"/>
                </a:solidFill>
                <a:latin typeface="Tahoma" charset="0"/>
                <a:ea typeface="Tahoma" charset="0"/>
                <a:cs typeface="Tahoma" charset="0"/>
              </a:rPr>
              <a:t>		Limites para gastos públicos</a:t>
            </a:r>
          </a:p>
          <a:p>
            <a:pPr algn="just" eaLnBrk="1" hangingPunct="1">
              <a:spcBef>
                <a:spcPts val="600"/>
              </a:spcBef>
              <a:buClr>
                <a:schemeClr val="tx1"/>
              </a:buClr>
            </a:pPr>
            <a:r>
              <a:rPr lang="pt-BR" sz="2000" b="0" dirty="0">
                <a:solidFill>
                  <a:srgbClr val="FFFFFF"/>
                </a:solidFill>
                <a:latin typeface="Tahoma" charset="0"/>
                <a:ea typeface="Tahoma" charset="0"/>
                <a:cs typeface="Tahoma" charset="0"/>
              </a:rPr>
              <a:t>		Ausência de limites para o custo da Política Monetária. Transfere 			ao Tesouro Nacional esse custo quando negativo</a:t>
            </a:r>
          </a:p>
          <a:p>
            <a:pPr algn="just" eaLnBrk="1" hangingPunct="1">
              <a:lnSpc>
                <a:spcPct val="80000"/>
              </a:lnSpc>
              <a:spcBef>
                <a:spcPts val="600"/>
              </a:spcBef>
              <a:buClr>
                <a:schemeClr val="tx1"/>
              </a:buClr>
            </a:pPr>
            <a:r>
              <a:rPr lang="en-GB" sz="2000" dirty="0">
                <a:solidFill>
                  <a:srgbClr val="92D050"/>
                </a:solidFill>
                <a:latin typeface="Tahoma" charset="0"/>
                <a:ea typeface="Tahoma" charset="0"/>
                <a:cs typeface="Tahoma" charset="0"/>
              </a:rPr>
              <a:t>OUTRAS FONTES </a:t>
            </a:r>
            <a:r>
              <a:rPr lang="pt-BR" sz="2000" dirty="0">
                <a:solidFill>
                  <a:srgbClr val="92D050"/>
                </a:solidFill>
                <a:latin typeface="Tahoma" charset="0"/>
                <a:ea typeface="Tahoma" charset="0"/>
                <a:cs typeface="Tahoma" charset="0"/>
              </a:rPr>
              <a:t>não</a:t>
            </a:r>
            <a:r>
              <a:rPr lang="en-GB" sz="2000" dirty="0">
                <a:solidFill>
                  <a:srgbClr val="92D050"/>
                </a:solidFill>
                <a:latin typeface="Tahoma" charset="0"/>
                <a:ea typeface="Tahoma" charset="0"/>
                <a:cs typeface="Tahoma" charset="0"/>
              </a:rPr>
              <a:t>-</a:t>
            </a:r>
            <a:r>
              <a:rPr lang="pt-BR" sz="2000" dirty="0">
                <a:solidFill>
                  <a:srgbClr val="92D050"/>
                </a:solidFill>
                <a:latin typeface="Tahoma" charset="0"/>
                <a:ea typeface="Tahoma" charset="0"/>
                <a:cs typeface="Tahoma" charset="0"/>
              </a:rPr>
              <a:t>tributárias</a:t>
            </a:r>
          </a:p>
          <a:p>
            <a:pPr algn="just" eaLnBrk="1" hangingPunct="1">
              <a:lnSpc>
                <a:spcPct val="80000"/>
              </a:lnSpc>
              <a:spcBef>
                <a:spcPts val="600"/>
              </a:spcBef>
              <a:buClr>
                <a:schemeClr val="tx1"/>
              </a:buClr>
            </a:pPr>
            <a:r>
              <a:rPr lang="pt-BR" sz="2000" b="0" dirty="0">
                <a:solidFill>
                  <a:srgbClr val="FFFFFF"/>
                </a:solidFill>
                <a:latin typeface="Tahoma" charset="0"/>
                <a:ea typeface="Tahoma" charset="0"/>
                <a:cs typeface="Tahoma" charset="0"/>
              </a:rPr>
              <a:t>		Lucros das estatais distribuídos ao governo, Privatizações, </a:t>
            </a:r>
          </a:p>
          <a:p>
            <a:pPr algn="just" eaLnBrk="1" hangingPunct="1">
              <a:lnSpc>
                <a:spcPct val="80000"/>
              </a:lnSpc>
              <a:spcBef>
                <a:spcPts val="600"/>
              </a:spcBef>
              <a:buClr>
                <a:schemeClr val="tx1"/>
              </a:buClr>
            </a:pPr>
            <a:r>
              <a:rPr lang="pt-BR" sz="2000" b="0" dirty="0">
                <a:solidFill>
                  <a:srgbClr val="FFFFFF"/>
                </a:solidFill>
                <a:latin typeface="Tahoma" charset="0"/>
                <a:ea typeface="Tahoma" charset="0"/>
                <a:cs typeface="Tahoma" charset="0"/>
              </a:rPr>
              <a:t>		Dívidas pagas pelos Estados e Municípios</a:t>
            </a:r>
          </a:p>
          <a:p>
            <a:pPr algn="just" eaLnBrk="1" hangingPunct="1">
              <a:spcBef>
                <a:spcPts val="600"/>
              </a:spcBef>
              <a:spcAft>
                <a:spcPts val="600"/>
              </a:spcAft>
              <a:buClr>
                <a:srgbClr val="FF9900"/>
              </a:buClr>
            </a:pPr>
            <a:r>
              <a:rPr lang="pt-BR" sz="2000" dirty="0">
                <a:solidFill>
                  <a:srgbClr val="92D050"/>
                </a:solidFill>
                <a:latin typeface="Tahoma" charset="0"/>
                <a:ea typeface="Tahoma" charset="0"/>
                <a:cs typeface="Tahoma" charset="0"/>
              </a:rPr>
              <a:t>Desvinculação de recursos específicos de outras áreas  (MP 435 e 450)</a:t>
            </a:r>
            <a:endParaRPr lang="pt-BR" sz="2000" i="1" dirty="0">
              <a:solidFill>
                <a:srgbClr val="FFFFFF"/>
              </a:solidFill>
              <a:latin typeface="Tahoma" charset="0"/>
              <a:ea typeface="Tahoma" charset="0"/>
              <a:cs typeface="Tahoma" charset="0"/>
            </a:endParaRPr>
          </a:p>
        </p:txBody>
      </p:sp>
      <p:sp>
        <p:nvSpPr>
          <p:cNvPr id="63491" name="Rectangle 4"/>
          <p:cNvSpPr>
            <a:spLocks noChangeArrowheads="1"/>
          </p:cNvSpPr>
          <p:nvPr/>
        </p:nvSpPr>
        <p:spPr bwMode="auto">
          <a:xfrm>
            <a:off x="0" y="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pt-BR"/>
          </a:p>
        </p:txBody>
      </p:sp>
    </p:spTree>
    <p:extLst>
      <p:ext uri="{BB962C8B-B14F-4D97-AF65-F5344CB8AC3E}">
        <p14:creationId xmlns:p14="http://schemas.microsoft.com/office/powerpoint/2010/main" val="369080555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38125" y="142875"/>
            <a:ext cx="9827443" cy="413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1pPr>
            <a:lvl2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2pPr>
            <a:lvl3pPr marL="179388"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9pPr>
          </a:lstStyle>
          <a:p>
            <a:pPr algn="ctr"/>
            <a:r>
              <a:rPr lang="pt-BR" dirty="0">
                <a:solidFill>
                  <a:schemeClr val="tx1"/>
                </a:solidFill>
                <a:latin typeface="Tahoma" pitchFamily="34" charset="0"/>
                <a:cs typeface="Tahoma" pitchFamily="34" charset="0"/>
              </a:rPr>
              <a:t>A DÍVIDA PÚBLICA E SEUS REFLEXOS SOBRE DIREITOS SOCIAIS, TRABALHISTAS E PREVIDENCIÁRIOS</a:t>
            </a:r>
          </a:p>
          <a:p>
            <a:endParaRPr lang="pt-BR" b="0" dirty="0" smtClean="0">
              <a:solidFill>
                <a:srgbClr val="FFFFFF"/>
              </a:solidFill>
              <a:latin typeface="Tahoma" charset="0"/>
              <a:cs typeface="Tahoma" charset="0"/>
            </a:endParaRPr>
          </a:p>
          <a:p>
            <a:endParaRPr lang="pt-BR" b="0" dirty="0">
              <a:solidFill>
                <a:srgbClr val="FFFFFF"/>
              </a:solidFill>
              <a:latin typeface="Tahoma" charset="0"/>
              <a:cs typeface="Tahoma" charset="0"/>
            </a:endParaRPr>
          </a:p>
          <a:p>
            <a:endParaRPr lang="pt-BR" b="0" dirty="0" smtClean="0">
              <a:solidFill>
                <a:srgbClr val="FFFFFF"/>
              </a:solidFill>
              <a:latin typeface="Tahoma" charset="0"/>
              <a:cs typeface="Tahoma" charset="0"/>
            </a:endParaRPr>
          </a:p>
          <a:p>
            <a:endParaRPr lang="pt-BR" b="0" dirty="0">
              <a:solidFill>
                <a:srgbClr val="FFFFFF"/>
              </a:solidFill>
              <a:latin typeface="Tahoma" charset="0"/>
              <a:cs typeface="Tahoma" charset="0"/>
            </a:endParaRPr>
          </a:p>
          <a:p>
            <a:endParaRPr lang="pt-BR" b="0" dirty="0" smtClean="0">
              <a:solidFill>
                <a:srgbClr val="FFFFFF"/>
              </a:solidFill>
              <a:latin typeface="Tahoma" charset="0"/>
              <a:cs typeface="Tahoma" charset="0"/>
            </a:endParaRPr>
          </a:p>
          <a:p>
            <a:pPr algn="ctr">
              <a:lnSpc>
                <a:spcPct val="120000"/>
              </a:lnSpc>
            </a:pPr>
            <a:r>
              <a:rPr lang="pt-BR" sz="4000" b="0" dirty="0" smtClean="0">
                <a:solidFill>
                  <a:srgbClr val="92D050"/>
                </a:solidFill>
                <a:latin typeface="Tahoma" charset="0"/>
                <a:cs typeface="Tahoma" charset="0"/>
              </a:rPr>
              <a:t>Conjuntura Nacional e Internacional e o avanço do poder financeiro</a:t>
            </a:r>
          </a:p>
        </p:txBody>
      </p:sp>
    </p:spTree>
    <p:extLst>
      <p:ext uri="{BB962C8B-B14F-4D97-AF65-F5344CB8AC3E}">
        <p14:creationId xmlns:p14="http://schemas.microsoft.com/office/powerpoint/2010/main" val="300755695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49144" y="116632"/>
            <a:ext cx="3816424" cy="6463307"/>
          </a:xfrm>
          <a:prstGeom prst="rect">
            <a:avLst/>
          </a:prstGeom>
          <a:noFill/>
        </p:spPr>
        <p:txBody>
          <a:bodyPr wrap="square" rtlCol="0">
            <a:spAutoFit/>
          </a:bodyPr>
          <a:lstStyle/>
          <a:p>
            <a:pPr lvl="0" algn="ctr"/>
            <a:r>
              <a:rPr lang="pt-BR" dirty="0" smtClean="0">
                <a:solidFill>
                  <a:schemeClr val="accent1"/>
                </a:solidFill>
                <a:latin typeface="Tahoma"/>
                <a:cs typeface="Tahoma"/>
              </a:rPr>
              <a:t>EC </a:t>
            </a:r>
            <a:r>
              <a:rPr lang="pt-BR" dirty="0">
                <a:solidFill>
                  <a:schemeClr val="accent1"/>
                </a:solidFill>
                <a:latin typeface="Tahoma"/>
                <a:cs typeface="Tahoma"/>
              </a:rPr>
              <a:t>9</a:t>
            </a:r>
            <a:r>
              <a:rPr lang="pt-BR" dirty="0" smtClean="0">
                <a:solidFill>
                  <a:schemeClr val="accent1"/>
                </a:solidFill>
                <a:latin typeface="Tahoma"/>
                <a:cs typeface="Tahoma"/>
              </a:rPr>
              <a:t>5 foi aprovada sob alegação de déficit. </a:t>
            </a:r>
          </a:p>
          <a:p>
            <a:pPr lvl="0" algn="ctr"/>
            <a:r>
              <a:rPr lang="pt-BR" dirty="0" smtClean="0">
                <a:solidFill>
                  <a:schemeClr val="accent1"/>
                </a:solidFill>
                <a:latin typeface="Tahoma"/>
                <a:cs typeface="Tahoma"/>
              </a:rPr>
              <a:t>QUANDO COMPUTADAS TODAS AS CONTAS NÃO HÁ DEFICIT.</a:t>
            </a:r>
            <a:endParaRPr lang="pt-BR" dirty="0">
              <a:solidFill>
                <a:schemeClr val="accent1"/>
              </a:solidFill>
              <a:latin typeface="Tahoma"/>
              <a:cs typeface="Tahoma"/>
            </a:endParaRPr>
          </a:p>
          <a:p>
            <a:pPr lvl="0" algn="ctr"/>
            <a:r>
              <a:rPr lang="pt-BR" dirty="0" smtClean="0">
                <a:solidFill>
                  <a:schemeClr val="accent1"/>
                </a:solidFill>
                <a:latin typeface="Tahoma"/>
                <a:cs typeface="Tahoma"/>
              </a:rPr>
              <a:t>SOBRARAM </a:t>
            </a:r>
            <a:r>
              <a:rPr lang="pt-BR" dirty="0" err="1" smtClean="0">
                <a:solidFill>
                  <a:schemeClr val="accent1"/>
                </a:solidFill>
                <a:latin typeface="Tahoma"/>
                <a:cs typeface="Tahoma"/>
              </a:rPr>
              <a:t>R</a:t>
            </a:r>
            <a:r>
              <a:rPr lang="pt-BR" dirty="0" smtClean="0">
                <a:solidFill>
                  <a:schemeClr val="accent1"/>
                </a:solidFill>
                <a:latin typeface="Tahoma"/>
                <a:cs typeface="Tahoma"/>
              </a:rPr>
              <a:t>$ 480 </a:t>
            </a:r>
            <a:r>
              <a:rPr lang="pt-BR" dirty="0">
                <a:solidFill>
                  <a:schemeClr val="accent1"/>
                </a:solidFill>
                <a:latin typeface="Tahoma"/>
                <a:cs typeface="Tahoma"/>
              </a:rPr>
              <a:t>bilhões </a:t>
            </a:r>
            <a:r>
              <a:rPr lang="pt-BR" dirty="0" smtClean="0">
                <a:solidFill>
                  <a:schemeClr val="accent1"/>
                </a:solidFill>
                <a:latin typeface="Tahoma"/>
                <a:cs typeface="Tahoma"/>
              </a:rPr>
              <a:t>em 2015</a:t>
            </a:r>
          </a:p>
          <a:p>
            <a:pPr lvl="0"/>
            <a:endParaRPr lang="pt-BR" sz="800" b="0" dirty="0">
              <a:solidFill>
                <a:schemeClr val="tx1"/>
              </a:solidFill>
              <a:latin typeface="Tahoma"/>
              <a:cs typeface="Tahoma"/>
            </a:endParaRPr>
          </a:p>
          <a:p>
            <a:pPr marL="342900" lvl="0" indent="-342900">
              <a:buFont typeface="Arial"/>
              <a:buChar char="•"/>
            </a:pPr>
            <a:r>
              <a:rPr lang="pt-BR" sz="2200" b="0" dirty="0">
                <a:solidFill>
                  <a:schemeClr val="tx1"/>
                </a:solidFill>
                <a:latin typeface="Tahoma"/>
                <a:cs typeface="Tahoma"/>
              </a:rPr>
              <a:t>Juros e amortizações da dívida: gasto mais relevante (42,43%</a:t>
            </a:r>
            <a:r>
              <a:rPr lang="pt-BR" sz="2200" b="0" dirty="0" smtClean="0">
                <a:solidFill>
                  <a:schemeClr val="tx1"/>
                </a:solidFill>
                <a:latin typeface="Tahoma"/>
                <a:cs typeface="Tahoma"/>
              </a:rPr>
              <a:t>)</a:t>
            </a:r>
          </a:p>
          <a:p>
            <a:pPr lvl="0"/>
            <a:endParaRPr lang="pt-BR" sz="1000" b="0" dirty="0">
              <a:solidFill>
                <a:schemeClr val="tx1"/>
              </a:solidFill>
              <a:latin typeface="Tahoma"/>
              <a:cs typeface="Tahoma"/>
            </a:endParaRPr>
          </a:p>
          <a:p>
            <a:pPr marL="342900" lvl="0" indent="-342900">
              <a:buFont typeface="Arial"/>
              <a:buChar char="•"/>
            </a:pPr>
            <a:r>
              <a:rPr lang="pt-BR" sz="2200" b="0" dirty="0" smtClean="0">
                <a:solidFill>
                  <a:schemeClr val="tx1"/>
                </a:solidFill>
                <a:latin typeface="Tahoma"/>
                <a:cs typeface="Tahoma"/>
              </a:rPr>
              <a:t>Dívida consumiu </a:t>
            </a:r>
            <a:r>
              <a:rPr lang="pt-BR" sz="2200" b="0" dirty="0">
                <a:solidFill>
                  <a:schemeClr val="tx1"/>
                </a:solidFill>
                <a:latin typeface="Tahoma"/>
                <a:cs typeface="Tahoma"/>
              </a:rPr>
              <a:t>não somente receitas financeiras, mas também outras receitas orçamentárias, retirando recursos de áreas </a:t>
            </a:r>
            <a:r>
              <a:rPr lang="pt-BR" sz="2200" b="0" dirty="0" smtClean="0">
                <a:solidFill>
                  <a:schemeClr val="tx1"/>
                </a:solidFill>
                <a:latin typeface="Tahoma"/>
                <a:cs typeface="Tahoma"/>
              </a:rPr>
              <a:t>essenciais</a:t>
            </a:r>
          </a:p>
          <a:p>
            <a:pPr lvl="0"/>
            <a:endParaRPr lang="pt-BR" sz="800" b="0" dirty="0">
              <a:solidFill>
                <a:schemeClr val="tx1"/>
              </a:solidFill>
              <a:latin typeface="Tahoma"/>
              <a:cs typeface="Tahoma"/>
            </a:endParaRPr>
          </a:p>
        </p:txBody>
      </p:sp>
      <p:pic>
        <p:nvPicPr>
          <p:cNvPr id="4" name="Picture 3"/>
          <p:cNvPicPr>
            <a:picLocks noChangeAspect="1"/>
          </p:cNvPicPr>
          <p:nvPr/>
        </p:nvPicPr>
        <p:blipFill>
          <a:blip r:embed="rId2"/>
          <a:stretch>
            <a:fillRect/>
          </a:stretch>
        </p:blipFill>
        <p:spPr>
          <a:xfrm>
            <a:off x="272481" y="0"/>
            <a:ext cx="5976664" cy="6858000"/>
          </a:xfrm>
          <a:prstGeom prst="rect">
            <a:avLst/>
          </a:prstGeom>
        </p:spPr>
      </p:pic>
    </p:spTree>
    <p:extLst>
      <p:ext uri="{BB962C8B-B14F-4D97-AF65-F5344CB8AC3E}">
        <p14:creationId xmlns:p14="http://schemas.microsoft.com/office/powerpoint/2010/main" val="269582472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4"/>
          <p:cNvSpPr>
            <a:spLocks noChangeArrowheads="1"/>
          </p:cNvSpPr>
          <p:nvPr/>
        </p:nvSpPr>
        <p:spPr bwMode="auto">
          <a:xfrm>
            <a:off x="4860925" y="-230188"/>
            <a:ext cx="184150" cy="46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hangingPunct="0">
              <a:spcBef>
                <a:spcPct val="50000"/>
              </a:spcBef>
            </a:pPr>
            <a:endParaRPr lang="pt-BR"/>
          </a:p>
        </p:txBody>
      </p:sp>
      <p:sp>
        <p:nvSpPr>
          <p:cNvPr id="6146" name="Text Box 12"/>
          <p:cNvSpPr txBox="1">
            <a:spLocks noChangeArrowheads="1"/>
          </p:cNvSpPr>
          <p:nvPr/>
        </p:nvSpPr>
        <p:spPr bwMode="auto">
          <a:xfrm>
            <a:off x="0" y="6572250"/>
            <a:ext cx="990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400" b="0" dirty="0">
                <a:solidFill>
                  <a:srgbClr val="FFFFFF"/>
                </a:solidFill>
                <a:cs typeface="Arial" charset="0"/>
              </a:rPr>
              <a:t>Fonte: Banco Central - Nota para a Imprensa - Política Fiscal - Quadro 35.</a:t>
            </a:r>
          </a:p>
        </p:txBody>
      </p:sp>
      <p:sp>
        <p:nvSpPr>
          <p:cNvPr id="6147" name="Rectangle 10"/>
          <p:cNvSpPr>
            <a:spLocks noChangeArrowheads="1"/>
          </p:cNvSpPr>
          <p:nvPr/>
        </p:nvSpPr>
        <p:spPr bwMode="auto">
          <a:xfrm>
            <a:off x="0" y="0"/>
            <a:ext cx="9906000" cy="0"/>
          </a:xfrm>
          <a:prstGeom prst="rect">
            <a:avLst/>
          </a:prstGeom>
          <a:noFill/>
          <a:ln>
            <a:noFill/>
          </a:ln>
          <a:effectLst>
            <a:prstShdw prst="shdw17" dist="17961" dir="2700000">
              <a:srgbClr val="999999">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hangingPunct="0">
              <a:spcBef>
                <a:spcPct val="50000"/>
              </a:spcBef>
            </a:pPr>
            <a:endParaRPr lang="pt-BR"/>
          </a:p>
        </p:txBody>
      </p:sp>
      <p:graphicFrame>
        <p:nvGraphicFramePr>
          <p:cNvPr id="7" name="Chart 6"/>
          <p:cNvGraphicFramePr/>
          <p:nvPr>
            <p:extLst>
              <p:ext uri="{D42A27DB-BD31-4B8C-83A1-F6EECF244321}">
                <p14:modId xmlns:p14="http://schemas.microsoft.com/office/powerpoint/2010/main" val="1270322173"/>
              </p:ext>
            </p:extLst>
          </p:nvPr>
        </p:nvGraphicFramePr>
        <p:xfrm>
          <a:off x="1208584" y="476672"/>
          <a:ext cx="8424936" cy="59046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5003259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p:cNvGraphicFramePr/>
          <p:nvPr>
            <p:extLst>
              <p:ext uri="{D42A27DB-BD31-4B8C-83A1-F6EECF244321}">
                <p14:modId xmlns:p14="http://schemas.microsoft.com/office/powerpoint/2010/main" val="3712712889"/>
              </p:ext>
            </p:extLst>
          </p:nvPr>
        </p:nvGraphicFramePr>
        <p:xfrm>
          <a:off x="560512" y="332656"/>
          <a:ext cx="9217024" cy="6120680"/>
        </p:xfrm>
        <a:graphic>
          <a:graphicData uri="http://schemas.openxmlformats.org/drawingml/2006/chart">
            <c:chart xmlns:c="http://schemas.openxmlformats.org/drawingml/2006/chart" xmlns:r="http://schemas.openxmlformats.org/officeDocument/2006/relationships" r:id="rId3"/>
          </a:graphicData>
        </a:graphic>
      </p:graphicFrame>
      <p:sp>
        <p:nvSpPr>
          <p:cNvPr id="4097" name="Rectangle 4"/>
          <p:cNvSpPr>
            <a:spLocks noChangeArrowheads="1"/>
          </p:cNvSpPr>
          <p:nvPr/>
        </p:nvSpPr>
        <p:spPr bwMode="auto">
          <a:xfrm>
            <a:off x="4860925" y="-230188"/>
            <a:ext cx="184150" cy="46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hangingPunct="0">
              <a:spcBef>
                <a:spcPct val="50000"/>
              </a:spcBef>
            </a:pPr>
            <a:endParaRPr lang="pt-BR"/>
          </a:p>
        </p:txBody>
      </p:sp>
      <p:sp>
        <p:nvSpPr>
          <p:cNvPr id="4098" name="Text Box 12"/>
          <p:cNvSpPr txBox="1">
            <a:spLocks noChangeArrowheads="1"/>
          </p:cNvSpPr>
          <p:nvPr/>
        </p:nvSpPr>
        <p:spPr bwMode="auto">
          <a:xfrm>
            <a:off x="0" y="6581775"/>
            <a:ext cx="9906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200" b="0">
                <a:solidFill>
                  <a:srgbClr val="FFFFFF"/>
                </a:solidFill>
                <a:latin typeface="Tahoma" charset="0"/>
                <a:cs typeface="Arial" charset="0"/>
              </a:rPr>
              <a:t>Fonte: Banco Central - Nota para a Imprensa - Setor Externo - Quadro 51 e Séries Temporais - BC</a:t>
            </a:r>
          </a:p>
        </p:txBody>
      </p:sp>
      <p:sp>
        <p:nvSpPr>
          <p:cNvPr id="4099" name="Rectangle 10"/>
          <p:cNvSpPr>
            <a:spLocks noChangeArrowheads="1"/>
          </p:cNvSpPr>
          <p:nvPr/>
        </p:nvSpPr>
        <p:spPr bwMode="auto">
          <a:xfrm>
            <a:off x="0" y="0"/>
            <a:ext cx="9906000" cy="0"/>
          </a:xfrm>
          <a:prstGeom prst="rect">
            <a:avLst/>
          </a:prstGeom>
          <a:noFill/>
          <a:ln>
            <a:noFill/>
          </a:ln>
          <a:effectLst>
            <a:prstShdw prst="shdw17" dist="17961" dir="2700000">
              <a:srgbClr val="999999">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hangingPunct="0">
              <a:spcBef>
                <a:spcPct val="50000"/>
              </a:spcBef>
            </a:pPr>
            <a:endParaRPr lang="pt-BR"/>
          </a:p>
        </p:txBody>
      </p:sp>
      <p:sp>
        <p:nvSpPr>
          <p:cNvPr id="4101" name="CaixaDeTexto 5"/>
          <p:cNvSpPr txBox="1">
            <a:spLocks noChangeArrowheads="1"/>
          </p:cNvSpPr>
          <p:nvPr/>
        </p:nvSpPr>
        <p:spPr bwMode="auto">
          <a:xfrm>
            <a:off x="1784648" y="1690688"/>
            <a:ext cx="1224558" cy="1615827"/>
          </a:xfrm>
          <a:prstGeom prst="rect">
            <a:avLst/>
          </a:prstGeom>
          <a:solidFill>
            <a:srgbClr val="FFFFFF"/>
          </a:solidFill>
          <a:ln w="9525">
            <a:solidFill>
              <a:schemeClr val="bg1"/>
            </a:solidFill>
            <a:miter lim="800000"/>
            <a:headEnd/>
            <a:tailEnd/>
          </a:ln>
        </p:spPr>
        <p:txBody>
          <a:bodyPr wrap="square">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800" dirty="0">
                <a:latin typeface="Arial" charset="0"/>
                <a:cs typeface="Arial" charset="0"/>
              </a:rPr>
              <a:t>Década de 70:</a:t>
            </a:r>
          </a:p>
          <a:p>
            <a:pPr algn="ctr">
              <a:spcBef>
                <a:spcPct val="50000"/>
              </a:spcBef>
            </a:pPr>
            <a:r>
              <a:rPr lang="pt-BR" sz="1800" dirty="0">
                <a:solidFill>
                  <a:schemeClr val="bg1"/>
                </a:solidFill>
                <a:latin typeface="Arial" charset="0"/>
                <a:cs typeface="Arial" charset="0"/>
              </a:rPr>
              <a:t> dívida da ditadura</a:t>
            </a:r>
          </a:p>
        </p:txBody>
      </p:sp>
      <p:sp>
        <p:nvSpPr>
          <p:cNvPr id="4102" name="CaixaDeTexto 5"/>
          <p:cNvSpPr txBox="1">
            <a:spLocks noChangeArrowheads="1"/>
          </p:cNvSpPr>
          <p:nvPr/>
        </p:nvSpPr>
        <p:spPr bwMode="auto">
          <a:xfrm>
            <a:off x="3152801" y="1690688"/>
            <a:ext cx="1800200" cy="2308324"/>
          </a:xfrm>
          <a:prstGeom prst="rect">
            <a:avLst/>
          </a:prstGeom>
          <a:solidFill>
            <a:srgbClr val="FFFFFF"/>
          </a:solidFill>
          <a:ln w="9525">
            <a:solidFill>
              <a:schemeClr val="bg1"/>
            </a:solidFill>
            <a:miter lim="800000"/>
            <a:headEnd/>
            <a:tailEnd/>
          </a:ln>
        </p:spPr>
        <p:txBody>
          <a:bodyPr wrap="square">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800" dirty="0">
                <a:latin typeface="Arial" charset="0"/>
                <a:cs typeface="Arial" charset="0"/>
              </a:rPr>
              <a:t>Década de 80:</a:t>
            </a:r>
          </a:p>
          <a:p>
            <a:pPr algn="ctr">
              <a:spcBef>
                <a:spcPct val="50000"/>
              </a:spcBef>
            </a:pPr>
            <a:r>
              <a:rPr lang="pt-BR" sz="1800" dirty="0">
                <a:solidFill>
                  <a:schemeClr val="bg1"/>
                </a:solidFill>
                <a:latin typeface="Arial" charset="0"/>
                <a:cs typeface="Arial" charset="0"/>
              </a:rPr>
              <a:t> Elevação ilegal das taxas de juros</a:t>
            </a:r>
          </a:p>
          <a:p>
            <a:pPr algn="ctr">
              <a:spcBef>
                <a:spcPct val="50000"/>
              </a:spcBef>
            </a:pPr>
            <a:r>
              <a:rPr lang="pt-BR" sz="1800" dirty="0">
                <a:solidFill>
                  <a:schemeClr val="bg1"/>
                </a:solidFill>
                <a:latin typeface="Arial" charset="0"/>
                <a:cs typeface="Arial" charset="0"/>
              </a:rPr>
              <a:t>Estatização de dívidas privadas</a:t>
            </a:r>
          </a:p>
        </p:txBody>
      </p:sp>
      <p:sp>
        <p:nvSpPr>
          <p:cNvPr id="4103" name="CaixaDeTexto 5"/>
          <p:cNvSpPr txBox="1">
            <a:spLocks noChangeArrowheads="1"/>
          </p:cNvSpPr>
          <p:nvPr/>
        </p:nvSpPr>
        <p:spPr bwMode="auto">
          <a:xfrm>
            <a:off x="5745088" y="4986923"/>
            <a:ext cx="3024187" cy="647700"/>
          </a:xfrm>
          <a:prstGeom prst="rect">
            <a:avLst/>
          </a:prstGeom>
          <a:solidFill>
            <a:srgbClr val="FFFFFF"/>
          </a:solidFill>
          <a:ln w="9525">
            <a:solidFill>
              <a:schemeClr val="bg1"/>
            </a:solidFill>
            <a:miter lim="800000"/>
            <a:headEnd/>
            <a:tailEnd/>
          </a:ln>
        </p:spPr>
        <p:txBody>
          <a:bodyPr>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a:spcBef>
                <a:spcPct val="50000"/>
              </a:spcBef>
            </a:pPr>
            <a:r>
              <a:rPr lang="pt-BR" sz="1800">
                <a:solidFill>
                  <a:schemeClr val="bg1"/>
                </a:solidFill>
                <a:latin typeface="Arial" charset="0"/>
                <a:cs typeface="Arial" charset="0"/>
              </a:rPr>
              <a:t>Pagamento antecipado ao FMI e resgates com ágio</a:t>
            </a:r>
          </a:p>
        </p:txBody>
      </p:sp>
      <p:cxnSp>
        <p:nvCxnSpPr>
          <p:cNvPr id="4104" name="Conector de seta reta 7"/>
          <p:cNvCxnSpPr>
            <a:cxnSpLocks noChangeShapeType="1"/>
          </p:cNvCxnSpPr>
          <p:nvPr/>
        </p:nvCxnSpPr>
        <p:spPr bwMode="auto">
          <a:xfrm flipV="1">
            <a:off x="7814411" y="4437112"/>
            <a:ext cx="0" cy="549812"/>
          </a:xfrm>
          <a:prstGeom prst="straightConnector1">
            <a:avLst/>
          </a:prstGeom>
          <a:noFill/>
          <a:ln w="41275" cap="sq">
            <a:solidFill>
              <a:schemeClr val="bg1"/>
            </a:solidFill>
            <a:round/>
            <a:headEnd/>
            <a:tailEnd type="arrow" w="med" len="med"/>
          </a:ln>
          <a:extLst>
            <a:ext uri="{909E8E84-426E-40dd-AFC4-6F175D3DCCD1}">
              <a14:hiddenFill xmlns:a14="http://schemas.microsoft.com/office/drawing/2010/main">
                <a:noFill/>
              </a14:hiddenFill>
            </a:ext>
          </a:extLst>
        </p:spPr>
      </p:cxnSp>
      <p:sp>
        <p:nvSpPr>
          <p:cNvPr id="2" name="TextBox 1"/>
          <p:cNvSpPr txBox="1"/>
          <p:nvPr/>
        </p:nvSpPr>
        <p:spPr>
          <a:xfrm>
            <a:off x="5241032" y="1697058"/>
            <a:ext cx="1368152" cy="1343445"/>
          </a:xfrm>
          <a:prstGeom prst="rect">
            <a:avLst/>
          </a:prstGeom>
          <a:solidFill>
            <a:schemeClr val="tx1"/>
          </a:solidFill>
        </p:spPr>
        <p:txBody>
          <a:bodyPr wrap="square" rtlCol="0">
            <a:spAutoFit/>
          </a:bodyPr>
          <a:lstStyle/>
          <a:p>
            <a:pPr algn="ctr" eaLnBrk="0" hangingPunct="0">
              <a:lnSpc>
                <a:spcPct val="90000"/>
              </a:lnSpc>
              <a:spcBef>
                <a:spcPts val="0"/>
              </a:spcBef>
            </a:pPr>
            <a:r>
              <a:rPr lang="pt-BR" sz="1800" dirty="0">
                <a:latin typeface="Arial" charset="0"/>
                <a:ea typeface="MS PGothic" charset="0"/>
                <a:cs typeface="Arial" charset="0"/>
              </a:rPr>
              <a:t>Década de </a:t>
            </a:r>
            <a:r>
              <a:rPr lang="pt-BR" sz="1800" dirty="0" smtClean="0">
                <a:latin typeface="Arial" charset="0"/>
                <a:ea typeface="MS PGothic" charset="0"/>
                <a:cs typeface="Arial" charset="0"/>
              </a:rPr>
              <a:t>90:</a:t>
            </a:r>
          </a:p>
          <a:p>
            <a:pPr algn="ctr" eaLnBrk="0" hangingPunct="0">
              <a:lnSpc>
                <a:spcPct val="90000"/>
              </a:lnSpc>
              <a:spcBef>
                <a:spcPts val="0"/>
              </a:spcBef>
            </a:pPr>
            <a:endParaRPr lang="pt-BR" sz="1800" dirty="0">
              <a:solidFill>
                <a:schemeClr val="bg1"/>
              </a:solidFill>
              <a:latin typeface="Arial" charset="0"/>
              <a:ea typeface="MS PGothic" charset="0"/>
              <a:cs typeface="Arial" charset="0"/>
            </a:endParaRPr>
          </a:p>
          <a:p>
            <a:pPr algn="ctr" eaLnBrk="0" hangingPunct="0">
              <a:lnSpc>
                <a:spcPct val="90000"/>
              </a:lnSpc>
              <a:spcBef>
                <a:spcPts val="0"/>
              </a:spcBef>
            </a:pPr>
            <a:r>
              <a:rPr lang="pt-BR" sz="1800" dirty="0" smtClean="0">
                <a:solidFill>
                  <a:schemeClr val="bg1"/>
                </a:solidFill>
                <a:latin typeface="Arial" charset="0"/>
                <a:ea typeface="MS PGothic" charset="0"/>
                <a:cs typeface="Arial" charset="0"/>
              </a:rPr>
              <a:t>Plano</a:t>
            </a:r>
          </a:p>
          <a:p>
            <a:pPr algn="ctr" eaLnBrk="0" hangingPunct="0">
              <a:lnSpc>
                <a:spcPct val="90000"/>
              </a:lnSpc>
              <a:spcBef>
                <a:spcPts val="0"/>
              </a:spcBef>
            </a:pPr>
            <a:r>
              <a:rPr lang="pt-BR" sz="1800" dirty="0" smtClean="0">
                <a:solidFill>
                  <a:schemeClr val="bg1"/>
                </a:solidFill>
                <a:latin typeface="Arial" charset="0"/>
                <a:ea typeface="MS PGothic" charset="0"/>
                <a:cs typeface="Arial" charset="0"/>
              </a:rPr>
              <a:t>Brady</a:t>
            </a:r>
            <a:endParaRPr lang="en-US" sz="1800" dirty="0">
              <a:solidFill>
                <a:schemeClr val="bg1"/>
              </a:solidFill>
              <a:latin typeface="Arial" charset="0"/>
              <a:ea typeface="MS PGothic" charset="0"/>
              <a:cs typeface="Arial" charset="0"/>
            </a:endParaRPr>
          </a:p>
        </p:txBody>
      </p:sp>
    </p:spTree>
    <p:extLst>
      <p:ext uri="{BB962C8B-B14F-4D97-AF65-F5344CB8AC3E}">
        <p14:creationId xmlns:p14="http://schemas.microsoft.com/office/powerpoint/2010/main" val="301489842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38125" y="142875"/>
            <a:ext cx="9827443" cy="685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1pPr>
            <a:lvl2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2pPr>
            <a:lvl3pPr marL="179388"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9pPr>
          </a:lstStyle>
          <a:p>
            <a:pPr algn="ctr">
              <a:spcBef>
                <a:spcPts val="1800"/>
              </a:spcBef>
            </a:pPr>
            <a:r>
              <a:rPr lang="pt-BR" sz="2800" dirty="0" smtClean="0">
                <a:solidFill>
                  <a:srgbClr val="92D050"/>
                </a:solidFill>
                <a:latin typeface="Tahoma" charset="0"/>
                <a:cs typeface="Tahoma" charset="0"/>
              </a:rPr>
              <a:t>Qual tem sido o papel da dívida pública?</a:t>
            </a:r>
          </a:p>
          <a:p>
            <a:pPr algn="ctr">
              <a:lnSpc>
                <a:spcPct val="110000"/>
              </a:lnSpc>
              <a:spcBef>
                <a:spcPts val="0"/>
              </a:spcBef>
            </a:pPr>
            <a:r>
              <a:rPr lang="pt-BR" sz="2200" b="0" dirty="0" smtClean="0">
                <a:solidFill>
                  <a:srgbClr val="FFFFFF"/>
                </a:solidFill>
                <a:latin typeface="Tahoma" charset="0"/>
                <a:cs typeface="Tahoma" charset="0"/>
              </a:rPr>
              <a:t>Historicamente, não tem funcionado como instrumento de financiamento:</a:t>
            </a:r>
            <a:endParaRPr lang="pt-BR" sz="2200" b="0" dirty="0">
              <a:solidFill>
                <a:srgbClr val="FFFFFF"/>
              </a:solidFill>
              <a:latin typeface="Tahoma" charset="0"/>
              <a:cs typeface="Tahoma" charset="0"/>
            </a:endParaRPr>
          </a:p>
          <a:p>
            <a:pPr marL="342900" indent="-342900" algn="just">
              <a:lnSpc>
                <a:spcPct val="110000"/>
              </a:lnSpc>
              <a:spcBef>
                <a:spcPts val="0"/>
              </a:spcBef>
              <a:buFont typeface="Wingdings" charset="2"/>
              <a:buChar char="Ø"/>
            </a:pPr>
            <a:r>
              <a:rPr lang="pt-BR" sz="2200" b="0" dirty="0" smtClean="0">
                <a:solidFill>
                  <a:srgbClr val="FFFFFF"/>
                </a:solidFill>
                <a:latin typeface="Tahoma" charset="0"/>
                <a:cs typeface="Tahoma" charset="0"/>
              </a:rPr>
              <a:t>“dívida” herdada de Portugal: o dinheiro nunca chegou aqui</a:t>
            </a:r>
          </a:p>
          <a:p>
            <a:pPr marL="342900" indent="-342900" algn="just">
              <a:lnSpc>
                <a:spcPct val="110000"/>
              </a:lnSpc>
              <a:spcBef>
                <a:spcPts val="0"/>
              </a:spcBef>
              <a:buFont typeface="Wingdings" charset="2"/>
              <a:buChar char="Ø"/>
            </a:pPr>
            <a:r>
              <a:rPr lang="pt-BR" sz="2200" b="0" dirty="0" smtClean="0">
                <a:solidFill>
                  <a:srgbClr val="FFFFFF"/>
                </a:solidFill>
                <a:latin typeface="Tahoma" charset="0"/>
                <a:cs typeface="Tahoma" charset="0"/>
              </a:rPr>
              <a:t>Auditoria feita por Getúlio Vargas provou que apenas 40% do estoque estava documentado por contratos</a:t>
            </a:r>
          </a:p>
          <a:p>
            <a:pPr marL="342900" indent="-342900" algn="just">
              <a:lnSpc>
                <a:spcPct val="110000"/>
              </a:lnSpc>
              <a:spcBef>
                <a:spcPts val="0"/>
              </a:spcBef>
              <a:buFont typeface="Wingdings" charset="2"/>
              <a:buChar char="Ø"/>
            </a:pPr>
            <a:r>
              <a:rPr lang="pt-BR" sz="2200" b="0" dirty="0" smtClean="0">
                <a:solidFill>
                  <a:srgbClr val="FFFFFF"/>
                </a:solidFill>
                <a:latin typeface="Tahoma" charset="0"/>
                <a:cs typeface="Tahoma" charset="0"/>
              </a:rPr>
              <a:t>Década de 70: contratos disponibilizados à CPI (2009/2010) não comprovam nem 20% da evolução do estoque da dívida externa com bancos privados internacionais nessa fase da Ditadura Militar </a:t>
            </a:r>
          </a:p>
          <a:p>
            <a:pPr marL="342900" lvl="0" indent="-342900" algn="just">
              <a:lnSpc>
                <a:spcPct val="110000"/>
              </a:lnSpc>
              <a:spcBef>
                <a:spcPts val="0"/>
              </a:spcBef>
              <a:buFont typeface="Wingdings" charset="2"/>
              <a:buChar char="Ø"/>
            </a:pPr>
            <a:r>
              <a:rPr lang="pt-BR" sz="2200" b="0" dirty="0" smtClean="0">
                <a:solidFill>
                  <a:srgbClr val="FFFFFF"/>
                </a:solidFill>
                <a:latin typeface="Tahoma" charset="0"/>
                <a:cs typeface="Tahoma" charset="0"/>
              </a:rPr>
              <a:t>Década de 80: dívidas do </a:t>
            </a:r>
            <a:r>
              <a:rPr lang="pt-BR" sz="2200" b="0" dirty="0">
                <a:solidFill>
                  <a:srgbClr val="FFFFFF"/>
                </a:solidFill>
                <a:latin typeface="Tahoma" charset="0"/>
                <a:cs typeface="Tahoma" charset="0"/>
              </a:rPr>
              <a:t>setor privado (nacional e internacional instalado no país) </a:t>
            </a:r>
            <a:r>
              <a:rPr lang="pt-BR" sz="2200" b="0" dirty="0" smtClean="0">
                <a:solidFill>
                  <a:srgbClr val="FFFFFF"/>
                </a:solidFill>
                <a:latin typeface="Tahoma" charset="0"/>
                <a:cs typeface="Tahoma" charset="0"/>
              </a:rPr>
              <a:t>foram transferidas </a:t>
            </a:r>
            <a:r>
              <a:rPr lang="pt-BR" sz="2200" b="0" dirty="0">
                <a:solidFill>
                  <a:srgbClr val="FFFFFF"/>
                </a:solidFill>
                <a:latin typeface="Tahoma" charset="0"/>
                <a:cs typeface="Tahoma" charset="0"/>
              </a:rPr>
              <a:t>a cargo do Banco Central do </a:t>
            </a:r>
            <a:r>
              <a:rPr lang="pt-BR" sz="2200" b="0" dirty="0" smtClean="0">
                <a:solidFill>
                  <a:srgbClr val="FFFFFF"/>
                </a:solidFill>
                <a:latin typeface="Tahoma" charset="0"/>
                <a:cs typeface="Tahoma" charset="0"/>
              </a:rPr>
              <a:t>Brasil</a:t>
            </a:r>
          </a:p>
          <a:p>
            <a:pPr marL="342900" lvl="0" indent="-342900" algn="just">
              <a:lnSpc>
                <a:spcPct val="110000"/>
              </a:lnSpc>
              <a:spcBef>
                <a:spcPts val="0"/>
              </a:spcBef>
              <a:buFont typeface="Wingdings" charset="2"/>
              <a:buChar char="Ø"/>
            </a:pPr>
            <a:r>
              <a:rPr lang="pt-BR" sz="2200" b="0" dirty="0" smtClean="0">
                <a:solidFill>
                  <a:srgbClr val="FFFFFF"/>
                </a:solidFill>
                <a:latin typeface="Tahoma" charset="0"/>
                <a:cs typeface="Tahoma" charset="0"/>
              </a:rPr>
              <a:t>1992: Suspeita de prescrição</a:t>
            </a:r>
          </a:p>
          <a:p>
            <a:pPr marL="342900" lvl="0" indent="-342900" algn="just">
              <a:lnSpc>
                <a:spcPct val="110000"/>
              </a:lnSpc>
              <a:spcBef>
                <a:spcPts val="0"/>
              </a:spcBef>
              <a:buFont typeface="Wingdings" charset="2"/>
              <a:buChar char="Ø"/>
            </a:pPr>
            <a:r>
              <a:rPr lang="pt-BR" sz="2200" b="0" dirty="0" smtClean="0">
                <a:solidFill>
                  <a:srgbClr val="FFFFFF"/>
                </a:solidFill>
                <a:latin typeface="Tahoma" charset="0"/>
                <a:cs typeface="Tahoma" charset="0"/>
              </a:rPr>
              <a:t>1994: Plano Brady em Luxemburgo </a:t>
            </a:r>
          </a:p>
          <a:p>
            <a:pPr marL="342900" lvl="0" indent="-342900" algn="just">
              <a:lnSpc>
                <a:spcPct val="110000"/>
              </a:lnSpc>
              <a:spcBef>
                <a:spcPts val="0"/>
              </a:spcBef>
              <a:buFont typeface="Wingdings" charset="2"/>
              <a:buChar char="Ø"/>
            </a:pPr>
            <a:r>
              <a:rPr lang="pt-BR" sz="2200" b="0" dirty="0" smtClean="0">
                <a:solidFill>
                  <a:srgbClr val="FFFFFF"/>
                </a:solidFill>
                <a:latin typeface="Tahoma" charset="0"/>
                <a:cs typeface="Tahoma" charset="0"/>
              </a:rPr>
              <a:t>Utilização dos títulos Brady como </a:t>
            </a:r>
            <a:r>
              <a:rPr lang="pt-BR" sz="2200" b="0" dirty="0">
                <a:solidFill>
                  <a:srgbClr val="FFFFFF"/>
                </a:solidFill>
                <a:latin typeface="Tahoma" charset="0"/>
                <a:cs typeface="Tahoma" charset="0"/>
              </a:rPr>
              <a:t>m</a:t>
            </a:r>
            <a:r>
              <a:rPr lang="pt-BR" sz="2200" b="0" dirty="0" smtClean="0">
                <a:solidFill>
                  <a:srgbClr val="FFFFFF"/>
                </a:solidFill>
                <a:latin typeface="Tahoma" charset="0"/>
                <a:cs typeface="Tahoma" charset="0"/>
              </a:rPr>
              <a:t>oeda para comprar empresas privatizadas</a:t>
            </a:r>
          </a:p>
          <a:p>
            <a:pPr marL="342900" lvl="0" indent="-342900" algn="just">
              <a:lnSpc>
                <a:spcPct val="110000"/>
              </a:lnSpc>
              <a:spcBef>
                <a:spcPts val="0"/>
              </a:spcBef>
              <a:buFont typeface="Wingdings" charset="2"/>
              <a:buChar char="Ø"/>
            </a:pPr>
            <a:r>
              <a:rPr lang="pt-BR" sz="2200" b="0" dirty="0" smtClean="0">
                <a:solidFill>
                  <a:srgbClr val="FFFFFF"/>
                </a:solidFill>
                <a:latin typeface="Tahoma" charset="0"/>
                <a:cs typeface="Tahoma" charset="0"/>
              </a:rPr>
              <a:t>Trocas sucessivas e transformações de dívida externa em interna</a:t>
            </a:r>
            <a:endParaRPr lang="pt-BR" sz="2200" b="0" dirty="0">
              <a:solidFill>
                <a:srgbClr val="FFFFFF"/>
              </a:solidFill>
              <a:latin typeface="Tahoma" charset="0"/>
              <a:cs typeface="Tahoma" charset="0"/>
            </a:endParaRPr>
          </a:p>
          <a:p>
            <a:pPr marL="342900" lvl="0" indent="-342900" algn="just">
              <a:lnSpc>
                <a:spcPct val="110000"/>
              </a:lnSpc>
              <a:spcBef>
                <a:spcPts val="0"/>
              </a:spcBef>
              <a:buFont typeface="Wingdings" charset="2"/>
              <a:buChar char="Ø"/>
            </a:pPr>
            <a:r>
              <a:rPr lang="pt-BR" sz="2200" b="0" dirty="0" smtClean="0">
                <a:solidFill>
                  <a:srgbClr val="FFFFFF"/>
                </a:solidFill>
                <a:latin typeface="Tahoma" charset="0"/>
                <a:cs typeface="Tahoma" charset="0"/>
              </a:rPr>
              <a:t>Juros elevadíssimos e mecanismos financeiros que geram dívida: remuneração sobra caixa dos bancos, </a:t>
            </a:r>
            <a:r>
              <a:rPr lang="pt-BR" sz="2200" b="0" i="1" dirty="0" smtClean="0">
                <a:solidFill>
                  <a:srgbClr val="FFFFFF"/>
                </a:solidFill>
                <a:latin typeface="Tahoma" charset="0"/>
                <a:cs typeface="Tahoma" charset="0"/>
              </a:rPr>
              <a:t>swap</a:t>
            </a:r>
            <a:r>
              <a:rPr lang="pt-BR" sz="2200" b="0" dirty="0" smtClean="0">
                <a:solidFill>
                  <a:srgbClr val="FFFFFF"/>
                </a:solidFill>
                <a:latin typeface="Tahoma" charset="0"/>
                <a:cs typeface="Tahoma" charset="0"/>
              </a:rPr>
              <a:t> cambial, contabilização de juros como se fosse amortização, anatocismo, prejuízos do Banco Central...</a:t>
            </a:r>
            <a:endParaRPr lang="pt-BR" sz="2200" b="0" dirty="0">
              <a:solidFill>
                <a:schemeClr val="tx1"/>
              </a:solidFill>
              <a:latin typeface="Tahoma" charset="0"/>
              <a:cs typeface="Tahoma" charset="0"/>
            </a:endParaRPr>
          </a:p>
        </p:txBody>
      </p:sp>
    </p:spTree>
    <p:extLst>
      <p:ext uri="{BB962C8B-B14F-4D97-AF65-F5344CB8AC3E}">
        <p14:creationId xmlns:p14="http://schemas.microsoft.com/office/powerpoint/2010/main" val="164617236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81554" y="0"/>
            <a:ext cx="6624446" cy="6858000"/>
          </a:xfrm>
          <a:prstGeom prst="rect">
            <a:avLst/>
          </a:prstGeom>
        </p:spPr>
      </p:pic>
      <p:sp>
        <p:nvSpPr>
          <p:cNvPr id="3" name="TextBox 2"/>
          <p:cNvSpPr txBox="1"/>
          <p:nvPr/>
        </p:nvSpPr>
        <p:spPr>
          <a:xfrm>
            <a:off x="200472" y="0"/>
            <a:ext cx="3096344" cy="7263525"/>
          </a:xfrm>
          <a:prstGeom prst="rect">
            <a:avLst/>
          </a:prstGeom>
          <a:noFill/>
        </p:spPr>
        <p:txBody>
          <a:bodyPr wrap="square" rtlCol="0">
            <a:spAutoFit/>
          </a:bodyPr>
          <a:lstStyle/>
          <a:p>
            <a:r>
              <a:rPr lang="pt-BR" sz="1600" dirty="0" smtClean="0">
                <a:solidFill>
                  <a:schemeClr val="tx1"/>
                </a:solidFill>
              </a:rPr>
              <a:t>INCONSTITUCIONALIDADES</a:t>
            </a:r>
          </a:p>
          <a:p>
            <a:r>
              <a:rPr lang="pt-BR" sz="1600" dirty="0" smtClean="0">
                <a:solidFill>
                  <a:schemeClr val="tx1"/>
                </a:solidFill>
              </a:rPr>
              <a:t>DENUNCIADAS</a:t>
            </a:r>
          </a:p>
          <a:p>
            <a:r>
              <a:rPr lang="pt-BR" sz="1600" dirty="0" smtClean="0">
                <a:solidFill>
                  <a:schemeClr val="tx1"/>
                </a:solidFill>
              </a:rPr>
              <a:t> PELA CPI DA DÍVIDA PÚBLICA</a:t>
            </a:r>
          </a:p>
          <a:p>
            <a:endParaRPr lang="pt-BR" dirty="0">
              <a:solidFill>
                <a:schemeClr val="tx1"/>
              </a:solidFill>
              <a:latin typeface="Tahoma"/>
              <a:cs typeface="Tahoma"/>
            </a:endParaRPr>
          </a:p>
          <a:p>
            <a:r>
              <a:rPr lang="pt-BR" b="0" dirty="0" smtClean="0">
                <a:solidFill>
                  <a:schemeClr val="accent1"/>
                </a:solidFill>
                <a:latin typeface="Tahoma"/>
                <a:cs typeface="Tahoma"/>
              </a:rPr>
              <a:t>JUROS </a:t>
            </a:r>
          </a:p>
          <a:p>
            <a:r>
              <a:rPr lang="pt-BR" b="0" dirty="0" smtClean="0">
                <a:solidFill>
                  <a:schemeClr val="accent1"/>
                </a:solidFill>
                <a:latin typeface="Tahoma"/>
                <a:cs typeface="Tahoma"/>
              </a:rPr>
              <a:t>MASCARADOS DE </a:t>
            </a:r>
          </a:p>
          <a:p>
            <a:r>
              <a:rPr lang="pt-BR" b="0" dirty="0" smtClean="0">
                <a:solidFill>
                  <a:schemeClr val="accent1"/>
                </a:solidFill>
                <a:latin typeface="Tahoma"/>
                <a:cs typeface="Tahoma"/>
              </a:rPr>
              <a:t>AMORTIZAÇÃO</a:t>
            </a:r>
          </a:p>
          <a:p>
            <a:endParaRPr lang="pt-BR" b="0" dirty="0" smtClean="0">
              <a:solidFill>
                <a:schemeClr val="accent1"/>
              </a:solidFill>
              <a:latin typeface="Tahoma"/>
              <a:cs typeface="Tahoma"/>
            </a:endParaRPr>
          </a:p>
          <a:p>
            <a:r>
              <a:rPr lang="pt-BR" b="0" dirty="0" smtClean="0">
                <a:solidFill>
                  <a:schemeClr val="accent1"/>
                </a:solidFill>
                <a:latin typeface="Tahoma"/>
                <a:cs typeface="Tahoma"/>
              </a:rPr>
              <a:t>CRESCIMENTO EXPONENCIAL DA DÍVIDA </a:t>
            </a:r>
          </a:p>
          <a:p>
            <a:endParaRPr lang="pt-BR" b="0" dirty="0" smtClean="0">
              <a:solidFill>
                <a:schemeClr val="accent1"/>
              </a:solidFill>
              <a:latin typeface="Tahoma"/>
              <a:cs typeface="Tahoma"/>
            </a:endParaRPr>
          </a:p>
          <a:p>
            <a:r>
              <a:rPr lang="pt-BR" b="0" dirty="0" smtClean="0">
                <a:solidFill>
                  <a:schemeClr val="accent1"/>
                </a:solidFill>
                <a:latin typeface="Tahoma"/>
                <a:cs typeface="Tahoma"/>
              </a:rPr>
              <a:t>FERE O ART. 167, III, DA CONSTITUIÇÃO</a:t>
            </a:r>
          </a:p>
          <a:p>
            <a:endParaRPr lang="pt-BR" b="0" dirty="0" smtClean="0">
              <a:solidFill>
                <a:schemeClr val="accent1"/>
              </a:solidFill>
              <a:latin typeface="Tahoma"/>
              <a:cs typeface="Tahoma"/>
            </a:endParaRPr>
          </a:p>
          <a:p>
            <a:r>
              <a:rPr lang="pt-BR" b="0" dirty="0" smtClean="0">
                <a:solidFill>
                  <a:schemeClr val="accent1"/>
                </a:solidFill>
                <a:latin typeface="Tahoma"/>
                <a:cs typeface="Tahoma"/>
              </a:rPr>
              <a:t>PEC 55 burla esse dispositivo</a:t>
            </a:r>
          </a:p>
          <a:p>
            <a:endParaRPr lang="en-US" dirty="0">
              <a:solidFill>
                <a:schemeClr val="accent1"/>
              </a:solidFill>
              <a:latin typeface="Tahoma"/>
              <a:cs typeface="Tahoma"/>
            </a:endParaRPr>
          </a:p>
          <a:p>
            <a:r>
              <a:rPr lang="pt-BR" sz="1800" b="0" u="sng" dirty="0" err="1">
                <a:solidFill>
                  <a:schemeClr val="accent6"/>
                </a:solidFill>
                <a:hlinkClick r:id="rId3"/>
              </a:rPr>
              <a:t>https</a:t>
            </a:r>
            <a:r>
              <a:rPr lang="pt-BR" sz="1800" b="0" u="sng" dirty="0">
                <a:solidFill>
                  <a:schemeClr val="accent6"/>
                </a:solidFill>
                <a:hlinkClick r:id="rId3"/>
              </a:rPr>
              <a:t>://</a:t>
            </a:r>
            <a:r>
              <a:rPr lang="pt-BR" sz="1800" b="0" u="sng" dirty="0" err="1">
                <a:solidFill>
                  <a:schemeClr val="accent6"/>
                </a:solidFill>
                <a:hlinkClick r:id="rId3"/>
              </a:rPr>
              <a:t>goo.gl</a:t>
            </a:r>
            <a:r>
              <a:rPr lang="pt-BR" sz="1800" b="0" u="sng" dirty="0">
                <a:solidFill>
                  <a:schemeClr val="accent6"/>
                </a:solidFill>
                <a:hlinkClick r:id="rId3"/>
              </a:rPr>
              <a:t>/7sPvEB</a:t>
            </a:r>
            <a:endParaRPr lang="pt-BR" sz="1800" b="0" u="sng" dirty="0">
              <a:solidFill>
                <a:schemeClr val="accent6"/>
              </a:solidFill>
            </a:endParaRPr>
          </a:p>
          <a:p>
            <a:endParaRPr lang="en-US" dirty="0" smtClean="0">
              <a:solidFill>
                <a:schemeClr val="accent1"/>
              </a:solidFill>
              <a:latin typeface="Tahoma"/>
              <a:cs typeface="Tahoma"/>
            </a:endParaRPr>
          </a:p>
        </p:txBody>
      </p:sp>
    </p:spTree>
    <p:extLst>
      <p:ext uri="{BB962C8B-B14F-4D97-AF65-F5344CB8AC3E}">
        <p14:creationId xmlns:p14="http://schemas.microsoft.com/office/powerpoint/2010/main" val="165740119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560512" y="908720"/>
            <a:ext cx="9073007" cy="5760640"/>
          </a:xfrm>
          <a:prstGeom prst="rect">
            <a:avLst/>
          </a:prstGeom>
          <a:noFill/>
          <a:ln>
            <a:noFill/>
          </a:ln>
        </p:spPr>
      </p:pic>
      <p:sp>
        <p:nvSpPr>
          <p:cNvPr id="3" name="TextBox 2"/>
          <p:cNvSpPr txBox="1"/>
          <p:nvPr/>
        </p:nvSpPr>
        <p:spPr>
          <a:xfrm>
            <a:off x="0" y="188640"/>
            <a:ext cx="10065568" cy="461665"/>
          </a:xfrm>
          <a:prstGeom prst="rect">
            <a:avLst/>
          </a:prstGeom>
          <a:noFill/>
        </p:spPr>
        <p:txBody>
          <a:bodyPr wrap="square" rtlCol="0">
            <a:spAutoFit/>
          </a:bodyPr>
          <a:lstStyle/>
          <a:p>
            <a:r>
              <a:rPr lang="pt-BR" dirty="0" smtClean="0">
                <a:solidFill>
                  <a:schemeClr val="accent1"/>
                </a:solidFill>
                <a:latin typeface="Tahoma"/>
                <a:cs typeface="Tahoma"/>
              </a:rPr>
              <a:t>É evidente a contabilização de juros como se fosse amortização </a:t>
            </a:r>
            <a:endParaRPr lang="en-US" dirty="0"/>
          </a:p>
        </p:txBody>
      </p:sp>
    </p:spTree>
    <p:extLst>
      <p:ext uri="{BB962C8B-B14F-4D97-AF65-F5344CB8AC3E}">
        <p14:creationId xmlns:p14="http://schemas.microsoft.com/office/powerpoint/2010/main" val="104509615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8640"/>
            <a:ext cx="10137576" cy="461665"/>
          </a:xfrm>
          <a:prstGeom prst="rect">
            <a:avLst/>
          </a:prstGeom>
          <a:noFill/>
        </p:spPr>
        <p:txBody>
          <a:bodyPr wrap="square" rtlCol="0">
            <a:spAutoFit/>
          </a:bodyPr>
          <a:lstStyle/>
          <a:p>
            <a:pPr algn="ctr"/>
            <a:r>
              <a:rPr lang="pt-BR" dirty="0">
                <a:solidFill>
                  <a:srgbClr val="94C600"/>
                </a:solidFill>
                <a:latin typeface="Tahoma"/>
                <a:cs typeface="Tahoma"/>
              </a:rPr>
              <a:t>DÍVIDA INTERNA NÃO ESTÁ SENDO </a:t>
            </a:r>
            <a:r>
              <a:rPr lang="pt-BR" dirty="0" smtClean="0">
                <a:solidFill>
                  <a:srgbClr val="94C600"/>
                </a:solidFill>
                <a:latin typeface="Tahoma"/>
                <a:cs typeface="Tahoma"/>
              </a:rPr>
              <a:t>AMORTIZADA NEM ROLADA</a:t>
            </a:r>
            <a:endParaRPr lang="pt-BR" dirty="0">
              <a:solidFill>
                <a:srgbClr val="94C600"/>
              </a:solidFill>
              <a:latin typeface="Tahoma"/>
              <a:cs typeface="Tahoma"/>
            </a:endParaRPr>
          </a:p>
        </p:txBody>
      </p:sp>
      <p:pic>
        <p:nvPicPr>
          <p:cNvPr id="5" name="Picture 4"/>
          <p:cNvPicPr>
            <a:picLocks noChangeAspect="1"/>
          </p:cNvPicPr>
          <p:nvPr/>
        </p:nvPicPr>
        <p:blipFill>
          <a:blip r:embed="rId2"/>
          <a:stretch>
            <a:fillRect/>
          </a:stretch>
        </p:blipFill>
        <p:spPr>
          <a:xfrm>
            <a:off x="200472" y="692696"/>
            <a:ext cx="9705528" cy="2520280"/>
          </a:xfrm>
          <a:prstGeom prst="rect">
            <a:avLst/>
          </a:prstGeom>
        </p:spPr>
      </p:pic>
      <p:sp>
        <p:nvSpPr>
          <p:cNvPr id="7" name="Rectangle 6"/>
          <p:cNvSpPr/>
          <p:nvPr/>
        </p:nvSpPr>
        <p:spPr>
          <a:xfrm>
            <a:off x="0" y="6093296"/>
            <a:ext cx="10137576" cy="830997"/>
          </a:xfrm>
          <a:prstGeom prst="rect">
            <a:avLst/>
          </a:prstGeom>
        </p:spPr>
        <p:txBody>
          <a:bodyPr wrap="square">
            <a:spAutoFit/>
          </a:bodyPr>
          <a:lstStyle/>
          <a:p>
            <a:pPr algn="ctr"/>
            <a:r>
              <a:rPr lang="en-US" dirty="0">
                <a:solidFill>
                  <a:srgbClr val="94C600"/>
                </a:solidFill>
                <a:latin typeface="Tahoma"/>
                <a:cs typeface="Tahoma"/>
              </a:rPr>
              <a:t>DÍVIDA INTERNA CRESCEU 732 BILHÕES </a:t>
            </a:r>
            <a:r>
              <a:rPr lang="pt-BR" dirty="0">
                <a:solidFill>
                  <a:srgbClr val="94C600"/>
                </a:solidFill>
                <a:latin typeface="Tahoma"/>
                <a:cs typeface="Tahoma"/>
              </a:rPr>
              <a:t>em 11 meses de 2015</a:t>
            </a:r>
          </a:p>
          <a:p>
            <a:pPr algn="ctr"/>
            <a:r>
              <a:rPr lang="pt-BR" dirty="0">
                <a:solidFill>
                  <a:srgbClr val="94C600"/>
                </a:solidFill>
                <a:latin typeface="Tahoma"/>
                <a:cs typeface="Tahoma"/>
              </a:rPr>
              <a:t>Qual é  a contrapartida dessa dívida? </a:t>
            </a:r>
          </a:p>
        </p:txBody>
      </p:sp>
      <p:pic>
        <p:nvPicPr>
          <p:cNvPr id="3" name="Picture 2"/>
          <p:cNvPicPr>
            <a:picLocks noChangeAspect="1"/>
          </p:cNvPicPr>
          <p:nvPr/>
        </p:nvPicPr>
        <p:blipFill>
          <a:blip r:embed="rId3"/>
          <a:stretch>
            <a:fillRect/>
          </a:stretch>
        </p:blipFill>
        <p:spPr>
          <a:xfrm>
            <a:off x="200472" y="3284984"/>
            <a:ext cx="9705528" cy="2808865"/>
          </a:xfrm>
          <a:prstGeom prst="rect">
            <a:avLst/>
          </a:prstGeom>
        </p:spPr>
      </p:pic>
    </p:spTree>
    <p:extLst>
      <p:ext uri="{BB962C8B-B14F-4D97-AF65-F5344CB8AC3E}">
        <p14:creationId xmlns:p14="http://schemas.microsoft.com/office/powerpoint/2010/main" val="245482539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p:cNvSpPr txBox="1">
            <a:spLocks noChangeArrowheads="1"/>
          </p:cNvSpPr>
          <p:nvPr/>
        </p:nvSpPr>
        <p:spPr bwMode="auto">
          <a:xfrm>
            <a:off x="193675" y="188913"/>
            <a:ext cx="9712325" cy="7050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349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9pPr>
          </a:lstStyle>
          <a:p>
            <a:pPr algn="ctr"/>
            <a:r>
              <a:rPr lang="pt-BR" sz="2800" dirty="0" smtClean="0">
                <a:solidFill>
                  <a:schemeClr val="accent1"/>
                </a:solidFill>
                <a:latin typeface="Tahoma"/>
                <a:cs typeface="Tahoma"/>
              </a:rPr>
              <a:t>O que explica o crescimento da dívida ?</a:t>
            </a:r>
          </a:p>
          <a:p>
            <a:pPr algn="ctr"/>
            <a:endParaRPr lang="pt-BR" sz="800" dirty="0">
              <a:solidFill>
                <a:schemeClr val="accent1"/>
              </a:solidFill>
              <a:latin typeface="Tahoma"/>
              <a:cs typeface="Tahoma"/>
            </a:endParaRPr>
          </a:p>
          <a:p>
            <a:pPr marL="377825" lvl="0" indent="-342900">
              <a:buFont typeface="Arial"/>
              <a:buChar char="•"/>
            </a:pPr>
            <a:r>
              <a:rPr lang="pt-BR" sz="2200" dirty="0">
                <a:solidFill>
                  <a:schemeClr val="accent1"/>
                </a:solidFill>
                <a:latin typeface="Tahoma"/>
                <a:cs typeface="Tahoma"/>
              </a:rPr>
              <a:t>Elevadíssimas taxas de juros</a:t>
            </a:r>
            <a:r>
              <a:rPr lang="pt-BR" sz="2200" b="0" dirty="0">
                <a:solidFill>
                  <a:schemeClr val="tx1"/>
                </a:solidFill>
                <a:latin typeface="Tahoma"/>
                <a:cs typeface="Tahoma"/>
              </a:rPr>
              <a:t>: praticadas sem justificativa técnica, jurídica, econômica ou política, configurando-se uma transferência de renda e receita ao setor financeiro privado;</a:t>
            </a:r>
          </a:p>
          <a:p>
            <a:pPr marL="377825" lvl="0" indent="-342900">
              <a:buFont typeface="Arial"/>
              <a:buChar char="•"/>
            </a:pPr>
            <a:r>
              <a:rPr lang="pt-BR" sz="2200" b="0" dirty="0">
                <a:solidFill>
                  <a:schemeClr val="tx1"/>
                </a:solidFill>
                <a:latin typeface="Tahoma"/>
                <a:cs typeface="Tahoma"/>
              </a:rPr>
              <a:t>A ilegal prática do </a:t>
            </a:r>
            <a:r>
              <a:rPr lang="pt-BR" sz="2200" dirty="0">
                <a:solidFill>
                  <a:srgbClr val="94C600"/>
                </a:solidFill>
                <a:latin typeface="Tahoma"/>
                <a:cs typeface="Tahoma"/>
              </a:rPr>
              <a:t>anatocismo</a:t>
            </a:r>
            <a:r>
              <a:rPr lang="pt-BR" sz="2200" b="0" dirty="0">
                <a:solidFill>
                  <a:schemeClr val="tx1"/>
                </a:solidFill>
                <a:latin typeface="Tahoma"/>
                <a:cs typeface="Tahoma"/>
              </a:rPr>
              <a:t>: incidência contínua de juros sobre juros, que promove a multiplicação da dívida por ela mesma;</a:t>
            </a:r>
          </a:p>
          <a:p>
            <a:pPr marL="377825" lvl="0" indent="-342900">
              <a:buFont typeface="Arial"/>
              <a:buChar char="•"/>
            </a:pPr>
            <a:r>
              <a:rPr lang="pt-BR" sz="2200" b="0" dirty="0">
                <a:solidFill>
                  <a:schemeClr val="tx1"/>
                </a:solidFill>
                <a:latin typeface="Tahoma"/>
                <a:cs typeface="Tahoma"/>
              </a:rPr>
              <a:t>A irregular </a:t>
            </a:r>
            <a:r>
              <a:rPr lang="pt-BR" sz="2200" dirty="0">
                <a:solidFill>
                  <a:schemeClr val="accent1"/>
                </a:solidFill>
                <a:latin typeface="Tahoma"/>
                <a:cs typeface="Tahoma"/>
              </a:rPr>
              <a:t>contabilização de juros como se fosse amortização</a:t>
            </a:r>
            <a:r>
              <a:rPr lang="pt-BR" sz="2200" b="0" dirty="0">
                <a:solidFill>
                  <a:schemeClr val="tx1"/>
                </a:solidFill>
                <a:latin typeface="Tahoma"/>
                <a:cs typeface="Tahoma"/>
              </a:rPr>
              <a:t> da dívida, burlando-se o artigo 167, III, da Constituição </a:t>
            </a:r>
            <a:r>
              <a:rPr lang="pt-BR" sz="2200" b="0" dirty="0" smtClean="0">
                <a:solidFill>
                  <a:schemeClr val="tx1"/>
                </a:solidFill>
                <a:latin typeface="Tahoma"/>
                <a:cs typeface="Tahoma"/>
              </a:rPr>
              <a:t>Federal</a:t>
            </a:r>
            <a:endParaRPr lang="pt-BR" sz="2200" b="0" dirty="0">
              <a:solidFill>
                <a:schemeClr val="tx1"/>
              </a:solidFill>
              <a:latin typeface="Tahoma"/>
              <a:cs typeface="Tahoma"/>
            </a:endParaRPr>
          </a:p>
          <a:p>
            <a:pPr marL="377825" lvl="0" indent="-342900">
              <a:buFont typeface="Arial"/>
              <a:buChar char="•"/>
            </a:pPr>
            <a:r>
              <a:rPr lang="pt-BR" sz="2200" b="0" dirty="0">
                <a:solidFill>
                  <a:schemeClr val="tx1"/>
                </a:solidFill>
                <a:latin typeface="Tahoma"/>
                <a:cs typeface="Tahoma"/>
              </a:rPr>
              <a:t>As escandalosas operações de </a:t>
            </a:r>
            <a:r>
              <a:rPr lang="pt-BR" sz="2200" dirty="0">
                <a:solidFill>
                  <a:srgbClr val="94C600"/>
                </a:solidFill>
                <a:latin typeface="Tahoma"/>
                <a:cs typeface="Tahoma"/>
              </a:rPr>
              <a:t>swap cambial </a:t>
            </a:r>
            <a:r>
              <a:rPr lang="pt-BR" sz="2200" b="0" dirty="0">
                <a:solidFill>
                  <a:schemeClr val="tx1"/>
                </a:solidFill>
                <a:latin typeface="Tahoma"/>
                <a:cs typeface="Tahoma"/>
              </a:rPr>
              <a:t>realizadas pelo Banco Central, que correspondem à garantia do risco de variação do dólar paga pelo BC principalmente aos bancos e a grandes empresas nacionais e estrangeiras, provocando prejuízo de centenas de bilhões em 2014/2015;</a:t>
            </a:r>
          </a:p>
          <a:p>
            <a:pPr marL="377825" lvl="0" indent="-342900">
              <a:buFont typeface="Arial"/>
              <a:buChar char="•"/>
            </a:pPr>
            <a:r>
              <a:rPr lang="pt-BR" sz="2200" dirty="0">
                <a:solidFill>
                  <a:srgbClr val="94C600"/>
                </a:solidFill>
                <a:latin typeface="Tahoma"/>
                <a:cs typeface="Tahoma"/>
              </a:rPr>
              <a:t>Remuneração da sobra do caixa dos bancos</a:t>
            </a:r>
            <a:r>
              <a:rPr lang="pt-BR" sz="2200" b="0" dirty="0">
                <a:solidFill>
                  <a:schemeClr val="tx1"/>
                </a:solidFill>
                <a:latin typeface="Tahoma"/>
                <a:cs typeface="Tahoma"/>
              </a:rPr>
              <a:t> por meio das “operações compromissadas”, realizadas pelo BC com os bancos, sem a devida transparência. Estima-se gasto de pelo menos R$200 bilhões em 2015. </a:t>
            </a:r>
          </a:p>
          <a:p>
            <a:pPr algn="ctr"/>
            <a:r>
              <a:rPr lang="pt-BR" sz="2200" dirty="0" smtClean="0">
                <a:solidFill>
                  <a:srgbClr val="FFFFFF"/>
                </a:solidFill>
                <a:latin typeface="Tahoma"/>
                <a:cs typeface="Tahoma"/>
              </a:rPr>
              <a:t>O ajuste </a:t>
            </a:r>
            <a:r>
              <a:rPr lang="pt-BR" sz="2200" dirty="0">
                <a:solidFill>
                  <a:srgbClr val="FFFFFF"/>
                </a:solidFill>
                <a:latin typeface="Tahoma"/>
                <a:cs typeface="Tahoma"/>
              </a:rPr>
              <a:t>fiscal e os cortes devem ser feitos nos juros </a:t>
            </a:r>
            <a:r>
              <a:rPr lang="pt-BR" sz="2200" dirty="0" smtClean="0">
                <a:solidFill>
                  <a:srgbClr val="FFFFFF"/>
                </a:solidFill>
                <a:latin typeface="Tahoma"/>
                <a:cs typeface="Tahoma"/>
              </a:rPr>
              <a:t>abusivos</a:t>
            </a:r>
          </a:p>
          <a:p>
            <a:pPr algn="ctr"/>
            <a:endParaRPr lang="x-none" sz="800" b="0" i="1" dirty="0" smtClean="0">
              <a:solidFill>
                <a:srgbClr val="94C600"/>
              </a:solidFill>
              <a:latin typeface="Tahoma"/>
              <a:cs typeface="Tahoma"/>
            </a:endParaRPr>
          </a:p>
          <a:p>
            <a:pPr algn="ctr"/>
            <a:r>
              <a:rPr lang="x-none" sz="2000" b="0" i="1" dirty="0" smtClean="0">
                <a:solidFill>
                  <a:srgbClr val="94C600"/>
                </a:solidFill>
                <a:latin typeface="Tahoma"/>
                <a:cs typeface="Tahoma"/>
              </a:rPr>
              <a:t>Sugestões da ACD ao TCU sobre Dívida Interna (Janeiro/2017)</a:t>
            </a:r>
            <a:endParaRPr lang="en-US" sz="2000" b="0" i="1" dirty="0">
              <a:solidFill>
                <a:srgbClr val="94C600"/>
              </a:solidFill>
              <a:latin typeface="Tahoma"/>
              <a:cs typeface="Tahoma"/>
            </a:endParaRPr>
          </a:p>
          <a:p>
            <a:pPr algn="ctr"/>
            <a:r>
              <a:rPr lang="pt-BR" sz="1400" dirty="0">
                <a:hlinkClick r:id="rId3"/>
              </a:rPr>
              <a:t>https://goo.gl/</a:t>
            </a:r>
            <a:r>
              <a:rPr lang="pt-BR" sz="1400" dirty="0" smtClean="0">
                <a:hlinkClick r:id="rId3"/>
              </a:rPr>
              <a:t>1KsT7h</a:t>
            </a:r>
            <a:r>
              <a:rPr lang="pt-BR" sz="1400" dirty="0" smtClean="0"/>
              <a:t> </a:t>
            </a:r>
            <a:endParaRPr lang="pt-BR" sz="1400" dirty="0"/>
          </a:p>
          <a:p>
            <a:pPr algn="ctr"/>
            <a:endParaRPr lang="pt-BR" sz="2200" dirty="0">
              <a:solidFill>
                <a:schemeClr val="tx1"/>
              </a:solidFill>
              <a:latin typeface="Tahoma" charset="0"/>
              <a:cs typeface="Tahoma" charset="0"/>
            </a:endParaRPr>
          </a:p>
        </p:txBody>
      </p:sp>
    </p:spTree>
    <p:extLst>
      <p:ext uri="{BB962C8B-B14F-4D97-AF65-F5344CB8AC3E}">
        <p14:creationId xmlns:p14="http://schemas.microsoft.com/office/powerpoint/2010/main" val="224614870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272480" y="1149350"/>
            <a:ext cx="9633519" cy="5087962"/>
          </a:xfrm>
          <a:prstGeom prst="rect">
            <a:avLst/>
          </a:prstGeom>
        </p:spPr>
      </p:pic>
      <p:sp>
        <p:nvSpPr>
          <p:cNvPr id="3" name="TextBox 2"/>
          <p:cNvSpPr txBox="1"/>
          <p:nvPr/>
        </p:nvSpPr>
        <p:spPr>
          <a:xfrm>
            <a:off x="344488" y="188640"/>
            <a:ext cx="9073008" cy="830997"/>
          </a:xfrm>
          <a:prstGeom prst="rect">
            <a:avLst/>
          </a:prstGeom>
          <a:noFill/>
        </p:spPr>
        <p:txBody>
          <a:bodyPr wrap="square" rtlCol="0">
            <a:spAutoFit/>
          </a:bodyPr>
          <a:lstStyle/>
          <a:p>
            <a:pPr algn="ctr"/>
            <a:r>
              <a:rPr lang="pt-BR" dirty="0" smtClean="0">
                <a:solidFill>
                  <a:schemeClr val="accent1"/>
                </a:solidFill>
                <a:latin typeface="Tahoma"/>
                <a:cs typeface="Tahoma"/>
              </a:rPr>
              <a:t>Dados oficiais comprovam que a Dívida Interna é resultado dos juros sobre juros</a:t>
            </a:r>
          </a:p>
        </p:txBody>
      </p:sp>
    </p:spTree>
    <p:extLst>
      <p:ext uri="{BB962C8B-B14F-4D97-AF65-F5344CB8AC3E}">
        <p14:creationId xmlns:p14="http://schemas.microsoft.com/office/powerpoint/2010/main" val="634513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3"/>
          <p:cNvSpPr>
            <a:spLocks noChangeArrowheads="1"/>
          </p:cNvSpPr>
          <p:nvPr/>
        </p:nvSpPr>
        <p:spPr bwMode="auto">
          <a:xfrm>
            <a:off x="330200" y="1295400"/>
            <a:ext cx="9245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p>
            <a:pPr marL="341313" indent="-341313" algn="ctr" defTabSz="449263" eaLnBrk="0" hangingPunct="0">
              <a:spcBef>
                <a:spcPts val="800"/>
              </a:spcBef>
              <a:buClr>
                <a:srgbClr val="FFFF00"/>
              </a:buClr>
              <a:buFont typeface="Times New Roman" charset="0"/>
              <a:buNone/>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pPr>
            <a:r>
              <a:rPr lang="en-GB" sz="3200">
                <a:solidFill>
                  <a:srgbClr val="FFFF00"/>
                </a:solidFill>
              </a:rPr>
              <a:t>	</a:t>
            </a:r>
          </a:p>
        </p:txBody>
      </p:sp>
      <p:sp>
        <p:nvSpPr>
          <p:cNvPr id="13314" name="Text Box 9"/>
          <p:cNvSpPr txBox="1">
            <a:spLocks noChangeArrowheads="1"/>
          </p:cNvSpPr>
          <p:nvPr/>
        </p:nvSpPr>
        <p:spPr bwMode="auto">
          <a:xfrm>
            <a:off x="200025" y="214313"/>
            <a:ext cx="9705976" cy="172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9pPr>
          </a:lstStyle>
          <a:p>
            <a:pPr algn="ctr">
              <a:spcBef>
                <a:spcPts val="2500"/>
              </a:spcBef>
              <a:buClr>
                <a:srgbClr val="FF9900"/>
              </a:buClr>
            </a:pPr>
            <a:r>
              <a:rPr lang="pt-BR" sz="2800" dirty="0" smtClean="0">
                <a:solidFill>
                  <a:srgbClr val="92D050"/>
                </a:solidFill>
                <a:latin typeface="Tahoma" charset="0"/>
                <a:cs typeface="Tahoma" charset="0"/>
              </a:rPr>
              <a:t>Quem ganha?</a:t>
            </a:r>
          </a:p>
          <a:p>
            <a:pPr algn="ctr">
              <a:spcBef>
                <a:spcPts val="1800"/>
              </a:spcBef>
              <a:buClr>
                <a:srgbClr val="FFFFFF"/>
              </a:buClr>
            </a:pPr>
            <a:endParaRPr lang="pt-BR" b="0" dirty="0">
              <a:solidFill>
                <a:srgbClr val="FFFFFF"/>
              </a:solidFill>
              <a:latin typeface="Tahoma" charset="0"/>
              <a:cs typeface="Tahoma" charset="0"/>
            </a:endParaRPr>
          </a:p>
          <a:p>
            <a:pPr algn="ctr">
              <a:spcBef>
                <a:spcPts val="1800"/>
              </a:spcBef>
              <a:buClr>
                <a:srgbClr val="FFFFFF"/>
              </a:buClr>
            </a:pPr>
            <a:endParaRPr lang="en-GB" b="0" dirty="0">
              <a:solidFill>
                <a:srgbClr val="FFFFFF"/>
              </a:solidFill>
              <a:latin typeface="Tahoma" charset="0"/>
              <a:cs typeface="Tahoma" charset="0"/>
            </a:endParaRPr>
          </a:p>
        </p:txBody>
      </p:sp>
      <p:sp>
        <p:nvSpPr>
          <p:cNvPr id="13315" name="Rectangle 4"/>
          <p:cNvSpPr>
            <a:spLocks noChangeArrowheads="1"/>
          </p:cNvSpPr>
          <p:nvPr/>
        </p:nvSpPr>
        <p:spPr bwMode="auto">
          <a:xfrm>
            <a:off x="-258" y="149"/>
            <a:ext cx="1846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hangingPunct="0">
              <a:spcBef>
                <a:spcPct val="50000"/>
              </a:spcBef>
            </a:pPr>
            <a:endParaRPr lang="pt-BR"/>
          </a:p>
        </p:txBody>
      </p:sp>
      <p:sp>
        <p:nvSpPr>
          <p:cNvPr id="13317" name="Retângulo 2"/>
          <p:cNvSpPr>
            <a:spLocks noChangeArrowheads="1"/>
          </p:cNvSpPr>
          <p:nvPr/>
        </p:nvSpPr>
        <p:spPr bwMode="auto">
          <a:xfrm>
            <a:off x="776536" y="6525344"/>
            <a:ext cx="83515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lvl="1"/>
            <a:r>
              <a:rPr lang="pt-BR" sz="1600" b="0" dirty="0">
                <a:solidFill>
                  <a:schemeClr val="tx1"/>
                </a:solidFill>
              </a:rPr>
              <a:t>Fonte: </a:t>
            </a:r>
            <a:r>
              <a:rPr lang="pt-BR" sz="1600" b="0" dirty="0">
                <a:solidFill>
                  <a:schemeClr val="tx1"/>
                </a:solidFill>
                <a:hlinkClick r:id="rId3"/>
              </a:rPr>
              <a:t>http://www4.bcb.gov.br/top50/port/top50.asp</a:t>
            </a:r>
            <a:r>
              <a:rPr lang="pt-BR" sz="1600" b="0" dirty="0">
                <a:solidFill>
                  <a:schemeClr val="tx1"/>
                </a:solidFill>
              </a:rPr>
              <a:t> </a:t>
            </a:r>
            <a:endParaRPr lang="pt-BR" sz="1600" b="0" dirty="0" smtClean="0">
              <a:solidFill>
                <a:schemeClr val="tx1"/>
              </a:solidFill>
            </a:endParaRPr>
          </a:p>
        </p:txBody>
      </p:sp>
      <p:pic>
        <p:nvPicPr>
          <p:cNvPr id="2" name="Picture 1"/>
          <p:cNvPicPr>
            <a:picLocks noChangeAspect="1"/>
          </p:cNvPicPr>
          <p:nvPr/>
        </p:nvPicPr>
        <p:blipFill>
          <a:blip r:embed="rId4"/>
          <a:stretch>
            <a:fillRect/>
          </a:stretch>
        </p:blipFill>
        <p:spPr>
          <a:xfrm>
            <a:off x="992560" y="908720"/>
            <a:ext cx="8091706" cy="5616624"/>
          </a:xfrm>
          <a:prstGeom prst="rect">
            <a:avLst/>
          </a:prstGeom>
        </p:spPr>
      </p:pic>
      <p:pic>
        <p:nvPicPr>
          <p:cNvPr id="7" name="Picture 6"/>
          <p:cNvPicPr>
            <a:picLocks noChangeAspect="1"/>
          </p:cNvPicPr>
          <p:nvPr/>
        </p:nvPicPr>
        <p:blipFill>
          <a:blip r:embed="rId5"/>
          <a:stretch>
            <a:fillRect/>
          </a:stretch>
        </p:blipFill>
        <p:spPr>
          <a:xfrm>
            <a:off x="2072680" y="1844824"/>
            <a:ext cx="2921653" cy="1525130"/>
          </a:xfrm>
          <a:prstGeom prst="rect">
            <a:avLst/>
          </a:prstGeom>
          <a:noFill/>
          <a:ln>
            <a:noFill/>
          </a:ln>
        </p:spPr>
      </p:pic>
    </p:spTree>
    <p:extLst>
      <p:ext uri="{BB962C8B-B14F-4D97-AF65-F5344CB8AC3E}">
        <p14:creationId xmlns:p14="http://schemas.microsoft.com/office/powerpoint/2010/main" val="166002752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2"/>
          <p:cNvSpPr txBox="1">
            <a:spLocks noChangeArrowheads="1"/>
          </p:cNvSpPr>
          <p:nvPr/>
        </p:nvSpPr>
        <p:spPr bwMode="auto">
          <a:xfrm>
            <a:off x="344488" y="142875"/>
            <a:ext cx="9361487" cy="677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9pPr>
          </a:lstStyle>
          <a:p>
            <a:pPr algn="ctr">
              <a:spcBef>
                <a:spcPts val="1800"/>
              </a:spcBef>
            </a:pPr>
            <a:r>
              <a:rPr lang="pt-BR" sz="2800" dirty="0" smtClean="0">
                <a:solidFill>
                  <a:schemeClr val="tx1"/>
                </a:solidFill>
                <a:latin typeface="Tahoma" charset="0"/>
                <a:ea typeface="MS PGothic" charset="0"/>
              </a:rPr>
              <a:t>CONJUNTURA INTERNACIONAL</a:t>
            </a:r>
            <a:endParaRPr lang="pt-BR" sz="2800" dirty="0">
              <a:solidFill>
                <a:schemeClr val="tx1"/>
              </a:solidFill>
              <a:latin typeface="Tahoma" charset="0"/>
              <a:ea typeface="MS PGothic" charset="0"/>
            </a:endParaRPr>
          </a:p>
          <a:p>
            <a:pPr>
              <a:spcBef>
                <a:spcPts val="1800"/>
              </a:spcBef>
            </a:pPr>
            <a:r>
              <a:rPr lang="pt-BR" dirty="0" smtClean="0">
                <a:solidFill>
                  <a:srgbClr val="92D050"/>
                </a:solidFill>
                <a:latin typeface="Tahoma" charset="0"/>
                <a:ea typeface="MS PGothic" charset="0"/>
              </a:rPr>
              <a:t>Concentração e crescimento do </a:t>
            </a:r>
          </a:p>
          <a:p>
            <a:pPr algn="ctr">
              <a:spcBef>
                <a:spcPts val="1800"/>
              </a:spcBef>
            </a:pPr>
            <a:r>
              <a:rPr lang="pt-BR" dirty="0" smtClean="0">
                <a:solidFill>
                  <a:srgbClr val="92D050"/>
                </a:solidFill>
                <a:latin typeface="Tahoma" charset="0"/>
                <a:ea typeface="MS PGothic" charset="0"/>
              </a:rPr>
              <a:t>PODER FINANCEIRO GLOBAL</a:t>
            </a:r>
          </a:p>
          <a:p>
            <a:pPr>
              <a:spcBef>
                <a:spcPts val="1800"/>
              </a:spcBef>
            </a:pPr>
            <a:r>
              <a:rPr lang="pt-BR" b="0" dirty="0" smtClean="0">
                <a:solidFill>
                  <a:schemeClr val="tx1"/>
                </a:solidFill>
                <a:latin typeface="Tahoma" charset="0"/>
                <a:ea typeface="MS PGothic" charset="0"/>
              </a:rPr>
              <a:t>Desregulamentação</a:t>
            </a:r>
          </a:p>
          <a:p>
            <a:pPr>
              <a:spcBef>
                <a:spcPts val="1800"/>
              </a:spcBef>
            </a:pPr>
            <a:r>
              <a:rPr lang="pt-BR" b="0" dirty="0" smtClean="0">
                <a:solidFill>
                  <a:schemeClr val="tx1"/>
                </a:solidFill>
                <a:latin typeface="Tahoma" charset="0"/>
                <a:ea typeface="MS PGothic" charset="0"/>
              </a:rPr>
              <a:t>Utilização de alta tecnologias de informação e comunicação</a:t>
            </a:r>
          </a:p>
          <a:p>
            <a:pPr>
              <a:spcBef>
                <a:spcPts val="1800"/>
              </a:spcBef>
            </a:pPr>
            <a:r>
              <a:rPr lang="pt-BR" b="0" dirty="0" smtClean="0">
                <a:solidFill>
                  <a:schemeClr val="tx1"/>
                </a:solidFill>
                <a:latin typeface="Tahoma" charset="0"/>
                <a:ea typeface="MS PGothic" charset="0"/>
              </a:rPr>
              <a:t>Amplo acesso a paraísos fiscais e mercados “das sombras”</a:t>
            </a:r>
          </a:p>
          <a:p>
            <a:pPr>
              <a:spcBef>
                <a:spcPts val="1800"/>
              </a:spcBef>
            </a:pPr>
            <a:r>
              <a:rPr lang="pt-BR" b="0" dirty="0" smtClean="0">
                <a:solidFill>
                  <a:schemeClr val="tx1"/>
                </a:solidFill>
                <a:latin typeface="Tahoma" charset="0"/>
                <a:ea typeface="MS PGothic" charset="0"/>
              </a:rPr>
              <a:t>Sigilo de operações</a:t>
            </a:r>
          </a:p>
          <a:p>
            <a:pPr>
              <a:spcBef>
                <a:spcPts val="1800"/>
              </a:spcBef>
            </a:pPr>
            <a:r>
              <a:rPr lang="pt-BR" b="0" dirty="0" smtClean="0">
                <a:solidFill>
                  <a:schemeClr val="tx1"/>
                </a:solidFill>
                <a:latin typeface="Tahoma" charset="0"/>
                <a:ea typeface="MS PGothic" charset="0"/>
              </a:rPr>
              <a:t>Privilégios fiscais</a:t>
            </a:r>
          </a:p>
          <a:p>
            <a:pPr>
              <a:spcBef>
                <a:spcPts val="1800"/>
              </a:spcBef>
            </a:pPr>
            <a:r>
              <a:rPr lang="pt-BR" b="0" dirty="0" smtClean="0">
                <a:solidFill>
                  <a:schemeClr val="tx1"/>
                </a:solidFill>
                <a:latin typeface="Tahoma" charset="0"/>
                <a:ea typeface="MS PGothic" charset="0"/>
              </a:rPr>
              <a:t>Financiamento de campanhas políticas</a:t>
            </a:r>
          </a:p>
          <a:p>
            <a:pPr>
              <a:spcBef>
                <a:spcPts val="1800"/>
              </a:spcBef>
            </a:pPr>
            <a:r>
              <a:rPr lang="pt-BR" b="0" dirty="0" smtClean="0">
                <a:solidFill>
                  <a:schemeClr val="tx1"/>
                </a:solidFill>
                <a:latin typeface="Tahoma" charset="0"/>
                <a:ea typeface="MS PGothic" charset="0"/>
              </a:rPr>
              <a:t>Controle na emissão de moedas</a:t>
            </a:r>
          </a:p>
          <a:p>
            <a:pPr algn="ctr">
              <a:spcBef>
                <a:spcPts val="1800"/>
              </a:spcBef>
            </a:pPr>
            <a:r>
              <a:rPr lang="pt-BR" dirty="0" smtClean="0">
                <a:solidFill>
                  <a:schemeClr val="tx1"/>
                </a:solidFill>
                <a:latin typeface="Tahoma" charset="0"/>
                <a:ea typeface="MS PGothic" charset="0"/>
              </a:rPr>
              <a:t>DOMÍNIO GLOBAL</a:t>
            </a:r>
            <a:r>
              <a:rPr lang="pt-BR" b="0" dirty="0" smtClean="0">
                <a:solidFill>
                  <a:schemeClr val="tx1"/>
                </a:solidFill>
                <a:latin typeface="Tahoma" charset="0"/>
                <a:ea typeface="MS PGothic" charset="0"/>
              </a:rPr>
              <a:t> </a:t>
            </a:r>
          </a:p>
          <a:p>
            <a:pPr algn="ctr">
              <a:spcBef>
                <a:spcPts val="0"/>
              </a:spcBef>
            </a:pPr>
            <a:r>
              <a:rPr lang="pt-BR" sz="1600" dirty="0" err="1">
                <a:solidFill>
                  <a:srgbClr val="FFFFFF"/>
                </a:solidFill>
                <a:latin typeface="Tahoma" charset="0"/>
                <a:ea typeface="MS PGothic" charset="0"/>
              </a:rPr>
              <a:t>https</a:t>
            </a:r>
            <a:r>
              <a:rPr lang="pt-BR" sz="1600" dirty="0">
                <a:solidFill>
                  <a:srgbClr val="FFFFFF"/>
                </a:solidFill>
                <a:latin typeface="Tahoma" charset="0"/>
                <a:ea typeface="MS PGothic" charset="0"/>
              </a:rPr>
              <a:t>://</a:t>
            </a:r>
            <a:r>
              <a:rPr lang="pt-BR" sz="1600" dirty="0" err="1">
                <a:solidFill>
                  <a:srgbClr val="FFFFFF"/>
                </a:solidFill>
                <a:latin typeface="Tahoma" charset="0"/>
                <a:ea typeface="MS PGothic" charset="0"/>
              </a:rPr>
              <a:t>www.youtube.com</a:t>
            </a:r>
            <a:r>
              <a:rPr lang="pt-BR" sz="1600" dirty="0">
                <a:solidFill>
                  <a:srgbClr val="FFFFFF"/>
                </a:solidFill>
                <a:latin typeface="Tahoma" charset="0"/>
                <a:ea typeface="MS PGothic" charset="0"/>
              </a:rPr>
              <a:t>/</a:t>
            </a:r>
            <a:r>
              <a:rPr lang="pt-BR" sz="1600" dirty="0" err="1">
                <a:solidFill>
                  <a:srgbClr val="FFFFFF"/>
                </a:solidFill>
                <a:latin typeface="Tahoma" charset="0"/>
                <a:ea typeface="MS PGothic" charset="0"/>
              </a:rPr>
              <a:t>watch?feature</a:t>
            </a:r>
            <a:r>
              <a:rPr lang="pt-BR" sz="1600" dirty="0">
                <a:solidFill>
                  <a:srgbClr val="FFFFFF"/>
                </a:solidFill>
                <a:latin typeface="Tahoma" charset="0"/>
                <a:ea typeface="MS PGothic" charset="0"/>
              </a:rPr>
              <a:t>=</a:t>
            </a:r>
            <a:r>
              <a:rPr lang="pt-BR" sz="1600" dirty="0" err="1">
                <a:solidFill>
                  <a:srgbClr val="FFFFFF"/>
                </a:solidFill>
                <a:latin typeface="Tahoma" charset="0"/>
                <a:ea typeface="MS PGothic" charset="0"/>
              </a:rPr>
              <a:t>player_embedded&amp;v</a:t>
            </a:r>
            <a:r>
              <a:rPr lang="pt-BR" sz="1600" dirty="0">
                <a:solidFill>
                  <a:srgbClr val="FFFFFF"/>
                </a:solidFill>
                <a:latin typeface="Tahoma" charset="0"/>
                <a:ea typeface="MS PGothic" charset="0"/>
              </a:rPr>
              <a:t>=oDrZo6L55Ec</a:t>
            </a:r>
          </a:p>
        </p:txBody>
      </p:sp>
      <p:pic>
        <p:nvPicPr>
          <p:cNvPr id="3" name="Picture 2" descr="http://static.howstuffworks.com/gif/google-earth-globe.jpg"/>
          <p:cNvPicPr>
            <a:picLocks noChangeAspect="1" noChangeArrowheads="1"/>
          </p:cNvPicPr>
          <p:nvPr/>
        </p:nvPicPr>
        <p:blipFill>
          <a:blip r:embed="rId3">
            <a:clrChange>
              <a:clrFrom>
                <a:srgbClr val="060A0D"/>
              </a:clrFrom>
              <a:clrTo>
                <a:srgbClr val="060A0D">
                  <a:alpha val="0"/>
                </a:srgbClr>
              </a:clrTo>
            </a:clrChange>
            <a:extLst>
              <a:ext uri="{28A0092B-C50C-407E-A947-70E740481C1C}">
                <a14:useLocalDpi xmlns:a14="http://schemas.microsoft.com/office/drawing/2010/main" val="0"/>
              </a:ext>
            </a:extLst>
          </a:blip>
          <a:srcRect/>
          <a:stretch>
            <a:fillRect/>
          </a:stretch>
        </p:blipFill>
        <p:spPr bwMode="auto">
          <a:xfrm>
            <a:off x="7761312" y="0"/>
            <a:ext cx="1866963" cy="198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059612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6576" y="2852936"/>
            <a:ext cx="7708900" cy="3759200"/>
          </a:xfrm>
          <a:prstGeom prst="rect">
            <a:avLst/>
          </a:prstGeom>
        </p:spPr>
      </p:pic>
      <p:sp>
        <p:nvSpPr>
          <p:cNvPr id="3" name="Rectangle 2"/>
          <p:cNvSpPr/>
          <p:nvPr/>
        </p:nvSpPr>
        <p:spPr>
          <a:xfrm>
            <a:off x="272480" y="188640"/>
            <a:ext cx="9633520" cy="2296013"/>
          </a:xfrm>
          <a:prstGeom prst="rect">
            <a:avLst/>
          </a:prstGeom>
        </p:spPr>
        <p:txBody>
          <a:bodyPr wrap="square">
            <a:spAutoFit/>
          </a:bodyPr>
          <a:lstStyle/>
          <a:p>
            <a:pPr algn="ctr">
              <a:lnSpc>
                <a:spcPct val="120000"/>
              </a:lnSpc>
              <a:spcBef>
                <a:spcPts val="2500"/>
              </a:spcBef>
              <a:buClr>
                <a:srgbClr val="FF9900"/>
              </a:buClr>
            </a:pPr>
            <a:r>
              <a:rPr lang="pt-BR" dirty="0" smtClean="0">
                <a:solidFill>
                  <a:srgbClr val="92D050"/>
                </a:solidFill>
                <a:latin typeface="Tahoma" charset="0"/>
                <a:cs typeface="Tahoma" charset="0"/>
              </a:rPr>
              <a:t>Em 2015, apesar da desindustrialização, da queda no comércio, do desemprego e da retração do PIB em quase 4% o LUCRO DOS BANCOS foi 20% superior ao de 2014, e teria sido 300% maior não fossem as exageradas provisões que reduzem seus lucros tributáveis:</a:t>
            </a:r>
          </a:p>
        </p:txBody>
      </p:sp>
    </p:spTree>
    <p:extLst>
      <p:ext uri="{BB962C8B-B14F-4D97-AF65-F5344CB8AC3E}">
        <p14:creationId xmlns:p14="http://schemas.microsoft.com/office/powerpoint/2010/main" val="202932039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ext Box 2"/>
          <p:cNvSpPr txBox="1">
            <a:spLocks noChangeArrowheads="1"/>
          </p:cNvSpPr>
          <p:nvPr/>
        </p:nvSpPr>
        <p:spPr bwMode="auto">
          <a:xfrm>
            <a:off x="200472" y="428625"/>
            <a:ext cx="9705528"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b="1">
                <a:solidFill>
                  <a:srgbClr val="FF0000"/>
                </a:solidFill>
                <a:latin typeface="Times New Roman" charset="0"/>
                <a:ea typeface="MS PGothic" charset="0"/>
                <a:cs typeface="MS PGothic" charset="0"/>
              </a:defRPr>
            </a:lvl1pPr>
            <a:lvl2pPr marL="742950" indent="-285750" eaLnBrk="0" hangingPunct="0">
              <a:defRPr sz="2400" b="1">
                <a:solidFill>
                  <a:srgbClr val="FF0000"/>
                </a:solidFill>
                <a:latin typeface="Times New Roman" charset="0"/>
                <a:ea typeface="MS PGothic" charset="0"/>
                <a:cs typeface="MS PGothic" charset="0"/>
              </a:defRPr>
            </a:lvl2pPr>
            <a:lvl3pPr marL="1143000" indent="-228600" eaLnBrk="0" hangingPunct="0">
              <a:defRPr sz="2400" b="1">
                <a:solidFill>
                  <a:srgbClr val="FF0000"/>
                </a:solidFill>
                <a:latin typeface="Times New Roman" charset="0"/>
                <a:ea typeface="MS PGothic" charset="0"/>
                <a:cs typeface="MS PGothic" charset="0"/>
              </a:defRPr>
            </a:lvl3pPr>
            <a:lvl4pPr marL="1600200" indent="-228600" eaLnBrk="0" hangingPunct="0">
              <a:defRPr sz="2400" b="1">
                <a:solidFill>
                  <a:srgbClr val="FF0000"/>
                </a:solidFill>
                <a:latin typeface="Times New Roman" charset="0"/>
                <a:ea typeface="MS PGothic" charset="0"/>
                <a:cs typeface="MS PGothic" charset="0"/>
              </a:defRPr>
            </a:lvl4pPr>
            <a:lvl5pPr marL="2057400" indent="-228600" eaLnBrk="0" hangingPunct="0">
              <a:defRPr sz="2400" b="1">
                <a:solidFill>
                  <a:srgbClr val="FF0000"/>
                </a:solidFill>
                <a:latin typeface="Times New Roman" charset="0"/>
                <a:ea typeface="MS PGothic" charset="0"/>
                <a:cs typeface="MS PGothic" charset="0"/>
              </a:defRPr>
            </a:lvl5pPr>
            <a:lvl6pPr marL="25146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6pPr>
            <a:lvl7pPr marL="29718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7pPr>
            <a:lvl8pPr marL="34290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8pPr>
            <a:lvl9pPr marL="3886200" indent="-228600" eaLnBrk="0" fontAlgn="base" hangingPunct="0">
              <a:spcBef>
                <a:spcPct val="0"/>
              </a:spcBef>
              <a:spcAft>
                <a:spcPct val="0"/>
              </a:spcAft>
              <a:defRPr sz="2400" b="1">
                <a:solidFill>
                  <a:srgbClr val="FF0000"/>
                </a:solidFill>
                <a:latin typeface="Times New Roman" charset="0"/>
                <a:ea typeface="MS PGothic" charset="0"/>
                <a:cs typeface="MS PGothic" charset="0"/>
              </a:defRPr>
            </a:lvl9pPr>
          </a:lstStyle>
          <a:p>
            <a:pPr algn="ctr" eaLnBrk="1" hangingPunct="1"/>
            <a:r>
              <a:rPr lang="pt-BR" sz="2800" dirty="0" smtClean="0">
                <a:solidFill>
                  <a:srgbClr val="92D050"/>
                </a:solidFill>
                <a:latin typeface="Tahoma" charset="0"/>
                <a:cs typeface="Tahoma" charset="0"/>
              </a:rPr>
              <a:t>QUEM MANDA NO SISTEMA DA DÍVIDA</a:t>
            </a:r>
            <a:endParaRPr lang="pt-BR" sz="2800" dirty="0">
              <a:solidFill>
                <a:srgbClr val="92D050"/>
              </a:solidFill>
              <a:latin typeface="Tahoma" charset="0"/>
              <a:cs typeface="Tahoma" charset="0"/>
            </a:endParaRPr>
          </a:p>
          <a:p>
            <a:pPr algn="ctr" eaLnBrk="1" hangingPunct="1"/>
            <a:endParaRPr lang="pt-BR" sz="300" dirty="0">
              <a:solidFill>
                <a:srgbClr val="92D050"/>
              </a:solidFill>
              <a:latin typeface="Tahoma" charset="0"/>
              <a:cs typeface="Tahoma" charset="0"/>
            </a:endParaRPr>
          </a:p>
          <a:p>
            <a:pPr algn="ctr" eaLnBrk="1" hangingPunct="1"/>
            <a:endParaRPr lang="pt-BR" sz="300" dirty="0">
              <a:solidFill>
                <a:srgbClr val="92D050"/>
              </a:solidFill>
              <a:latin typeface="Tahoma" charset="0"/>
              <a:cs typeface="Tahoma" charset="0"/>
            </a:endParaRPr>
          </a:p>
          <a:p>
            <a:pPr algn="ctr" eaLnBrk="1" hangingPunct="1"/>
            <a:endParaRPr lang="pt-BR" sz="300" dirty="0">
              <a:solidFill>
                <a:srgbClr val="92D050"/>
              </a:solidFill>
              <a:latin typeface="Tahoma" charset="0"/>
              <a:cs typeface="Tahoma" charset="0"/>
            </a:endParaRPr>
          </a:p>
        </p:txBody>
      </p:sp>
      <p:pic>
        <p:nvPicPr>
          <p:cNvPr id="2662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520" y="1124744"/>
            <a:ext cx="9064732" cy="539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29899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4"/>
          <p:cNvSpPr>
            <a:spLocks noChangeArrowheads="1"/>
          </p:cNvSpPr>
          <p:nvPr/>
        </p:nvSpPr>
        <p:spPr bwMode="auto">
          <a:xfrm>
            <a:off x="4860925" y="-230188"/>
            <a:ext cx="184150" cy="460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hangingPunct="0">
              <a:spcBef>
                <a:spcPct val="50000"/>
              </a:spcBef>
            </a:pPr>
            <a:endParaRPr lang="pt-BR"/>
          </a:p>
        </p:txBody>
      </p:sp>
      <p:sp>
        <p:nvSpPr>
          <p:cNvPr id="6147" name="Rectangle 10"/>
          <p:cNvSpPr>
            <a:spLocks noChangeArrowheads="1"/>
          </p:cNvSpPr>
          <p:nvPr/>
        </p:nvSpPr>
        <p:spPr bwMode="auto">
          <a:xfrm>
            <a:off x="0" y="0"/>
            <a:ext cx="9906000" cy="0"/>
          </a:xfrm>
          <a:prstGeom prst="rect">
            <a:avLst/>
          </a:prstGeom>
          <a:noFill/>
          <a:ln>
            <a:noFill/>
          </a:ln>
          <a:effectLst>
            <a:prstShdw prst="shdw17" dist="17961" dir="2700000">
              <a:srgbClr val="999999">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hangingPunct="0">
              <a:spcBef>
                <a:spcPct val="50000"/>
              </a:spcBef>
            </a:pPr>
            <a:endParaRPr lang="pt-B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584" y="1"/>
            <a:ext cx="8076331" cy="6973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209842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2"/>
          <p:cNvSpPr txBox="1">
            <a:spLocks noChangeArrowheads="1"/>
          </p:cNvSpPr>
          <p:nvPr/>
        </p:nvSpPr>
        <p:spPr bwMode="auto">
          <a:xfrm>
            <a:off x="344488" y="357188"/>
            <a:ext cx="9290050" cy="6278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9pPr>
          </a:lstStyle>
          <a:p>
            <a:pPr algn="ctr">
              <a:spcBef>
                <a:spcPts val="2500"/>
              </a:spcBef>
              <a:spcAft>
                <a:spcPts val="600"/>
              </a:spcAft>
              <a:buClr>
                <a:srgbClr val="FF9900"/>
              </a:buClr>
              <a:buFont typeface="Times New Roman" charset="0"/>
              <a:buNone/>
            </a:pPr>
            <a:r>
              <a:rPr lang="pt-BR" sz="2800" dirty="0">
                <a:solidFill>
                  <a:srgbClr val="92D050"/>
                </a:solidFill>
                <a:latin typeface="Tahoma" charset="0"/>
                <a:cs typeface="Tahoma" charset="0"/>
              </a:rPr>
              <a:t>CPI DA DÍVIDA – CÂMARA DOS DEPUTADOS</a:t>
            </a:r>
          </a:p>
          <a:p>
            <a:pPr marL="457200" indent="-457200" algn="just">
              <a:lnSpc>
                <a:spcPts val="3000"/>
              </a:lnSpc>
              <a:spcBef>
                <a:spcPts val="600"/>
              </a:spcBef>
              <a:spcAft>
                <a:spcPts val="1200"/>
              </a:spcAft>
              <a:buClr>
                <a:srgbClr val="FF9900"/>
              </a:buClr>
              <a:buFont typeface="Arial"/>
              <a:buChar char="•"/>
            </a:pPr>
            <a:r>
              <a:rPr lang="pt-BR" b="0" dirty="0" smtClean="0">
                <a:solidFill>
                  <a:srgbClr val="FFFFFF"/>
                </a:solidFill>
                <a:latin typeface="Tahoma" charset="0"/>
                <a:cs typeface="Tahoma" charset="0"/>
              </a:rPr>
              <a:t>Criada </a:t>
            </a:r>
            <a:r>
              <a:rPr lang="pt-BR" b="0" dirty="0">
                <a:solidFill>
                  <a:srgbClr val="FFFFFF"/>
                </a:solidFill>
                <a:latin typeface="Tahoma" charset="0"/>
                <a:cs typeface="Tahoma" charset="0"/>
              </a:rPr>
              <a:t>em Dez/2008 e Instalada em </a:t>
            </a:r>
            <a:r>
              <a:rPr lang="pt-BR" b="0" dirty="0" err="1">
                <a:solidFill>
                  <a:srgbClr val="FFFFFF"/>
                </a:solidFill>
                <a:latin typeface="Tahoma" charset="0"/>
                <a:cs typeface="Tahoma" charset="0"/>
              </a:rPr>
              <a:t>Ago</a:t>
            </a:r>
            <a:r>
              <a:rPr lang="pt-BR" b="0" dirty="0">
                <a:solidFill>
                  <a:srgbClr val="FFFFFF"/>
                </a:solidFill>
                <a:latin typeface="Tahoma" charset="0"/>
                <a:cs typeface="Tahoma" charset="0"/>
              </a:rPr>
              <a:t>/2009, por iniciativa do Dep. Ivan Valente (PSOL/SP)</a:t>
            </a:r>
          </a:p>
          <a:p>
            <a:pPr marL="342900" indent="-342900" algn="just">
              <a:lnSpc>
                <a:spcPts val="3000"/>
              </a:lnSpc>
              <a:spcBef>
                <a:spcPts val="600"/>
              </a:spcBef>
              <a:spcAft>
                <a:spcPts val="1200"/>
              </a:spcAft>
              <a:buClr>
                <a:srgbClr val="FF9900"/>
              </a:buClr>
              <a:buFont typeface="Arial"/>
              <a:buChar char="•"/>
            </a:pPr>
            <a:r>
              <a:rPr lang="pt-BR" b="0" dirty="0">
                <a:solidFill>
                  <a:srgbClr val="FFFFFF"/>
                </a:solidFill>
                <a:latin typeface="Tahoma" charset="0"/>
                <a:cs typeface="Tahoma" charset="0"/>
              </a:rPr>
              <a:t> Concluída em 11 de maio de 2010 </a:t>
            </a:r>
          </a:p>
          <a:p>
            <a:pPr marL="342900" indent="-342900" algn="just">
              <a:lnSpc>
                <a:spcPts val="3000"/>
              </a:lnSpc>
              <a:spcBef>
                <a:spcPts val="600"/>
              </a:spcBef>
              <a:spcAft>
                <a:spcPts val="1200"/>
              </a:spcAft>
              <a:buClr>
                <a:srgbClr val="FF9900"/>
              </a:buClr>
              <a:buFont typeface="Arial"/>
              <a:buChar char="•"/>
            </a:pPr>
            <a:r>
              <a:rPr lang="pt-BR" b="0" dirty="0">
                <a:solidFill>
                  <a:srgbClr val="FFFFFF"/>
                </a:solidFill>
                <a:latin typeface="Tahoma" charset="0"/>
                <a:cs typeface="Tahoma" charset="0"/>
              </a:rPr>
              <a:t> Identificação de graves indícios de ilegalidade da dívida pública</a:t>
            </a:r>
          </a:p>
          <a:p>
            <a:pPr marL="342900" indent="-342900" algn="just">
              <a:lnSpc>
                <a:spcPts val="3000"/>
              </a:lnSpc>
              <a:spcBef>
                <a:spcPts val="600"/>
              </a:spcBef>
              <a:spcAft>
                <a:spcPts val="1200"/>
              </a:spcAft>
              <a:buClr>
                <a:srgbClr val="FF9900"/>
              </a:buClr>
              <a:buFont typeface="Arial"/>
              <a:buChar char="•"/>
            </a:pPr>
            <a:r>
              <a:rPr lang="pt-BR" b="0" dirty="0" smtClean="0">
                <a:solidFill>
                  <a:srgbClr val="FFFFFF"/>
                </a:solidFill>
                <a:latin typeface="Tahoma" charset="0"/>
                <a:cs typeface="Tahoma" charset="0"/>
              </a:rPr>
              <a:t>Relatórios (oficial e alternativo) entregues ao Ministério Público Federal em maio/2010</a:t>
            </a:r>
            <a:endParaRPr lang="pt-BR" sz="2800" dirty="0" smtClean="0">
              <a:solidFill>
                <a:srgbClr val="92D050"/>
              </a:solidFill>
              <a:latin typeface="Tahoma" charset="0"/>
              <a:cs typeface="Tahoma" charset="0"/>
            </a:endParaRPr>
          </a:p>
          <a:p>
            <a:pPr algn="ctr">
              <a:spcBef>
                <a:spcPts val="600"/>
              </a:spcBef>
              <a:spcAft>
                <a:spcPts val="1200"/>
              </a:spcAft>
            </a:pPr>
            <a:r>
              <a:rPr lang="pt-BR" sz="2800" dirty="0" smtClean="0">
                <a:solidFill>
                  <a:srgbClr val="92D050"/>
                </a:solidFill>
                <a:latin typeface="Tahoma" charset="0"/>
                <a:cs typeface="Tahoma" charset="0"/>
              </a:rPr>
              <a:t>Procedimentos Administrativos </a:t>
            </a:r>
            <a:r>
              <a:rPr lang="pt-BR" sz="2800" dirty="0">
                <a:solidFill>
                  <a:srgbClr val="92D050"/>
                </a:solidFill>
                <a:latin typeface="Tahoma" charset="0"/>
                <a:cs typeface="Tahoma" charset="0"/>
              </a:rPr>
              <a:t>n</a:t>
            </a:r>
            <a:r>
              <a:rPr lang="pt-BR" sz="2800" baseline="30000" dirty="0">
                <a:solidFill>
                  <a:srgbClr val="92D050"/>
                </a:solidFill>
                <a:latin typeface="Tahoma" charset="0"/>
                <a:cs typeface="Tahoma" charset="0"/>
              </a:rPr>
              <a:t>o</a:t>
            </a:r>
          </a:p>
          <a:p>
            <a:pPr algn="ctr">
              <a:spcBef>
                <a:spcPts val="600"/>
              </a:spcBef>
              <a:spcAft>
                <a:spcPts val="1200"/>
              </a:spcAft>
            </a:pPr>
            <a:r>
              <a:rPr lang="pt-BR" sz="2800" dirty="0">
                <a:solidFill>
                  <a:srgbClr val="92D050"/>
                </a:solidFill>
                <a:latin typeface="Tahoma" charset="0"/>
                <a:cs typeface="Tahoma" charset="0"/>
              </a:rPr>
              <a:t>1.00.000.005612/2010-</a:t>
            </a:r>
            <a:r>
              <a:rPr lang="pt-BR" sz="2800" dirty="0" smtClean="0">
                <a:solidFill>
                  <a:srgbClr val="92D050"/>
                </a:solidFill>
                <a:latin typeface="Tahoma" charset="0"/>
                <a:cs typeface="Tahoma" charset="0"/>
              </a:rPr>
              <a:t>13</a:t>
            </a:r>
            <a:endParaRPr lang="pt-BR" sz="2800" dirty="0">
              <a:solidFill>
                <a:srgbClr val="92D050"/>
              </a:solidFill>
              <a:latin typeface="Tahoma" charset="0"/>
              <a:cs typeface="Tahoma" charset="0"/>
            </a:endParaRPr>
          </a:p>
          <a:p>
            <a:pPr algn="ctr">
              <a:spcBef>
                <a:spcPts val="600"/>
              </a:spcBef>
              <a:spcAft>
                <a:spcPts val="1200"/>
              </a:spcAft>
            </a:pPr>
            <a:r>
              <a:rPr lang="pt-BR" sz="2800" dirty="0">
                <a:solidFill>
                  <a:srgbClr val="92D050"/>
                </a:solidFill>
                <a:latin typeface="Tahoma" charset="0"/>
                <a:cs typeface="Tahoma" charset="0"/>
              </a:rPr>
              <a:t>1.00.000.003703/2012-</a:t>
            </a:r>
            <a:r>
              <a:rPr lang="pt-BR" sz="2800" dirty="0" smtClean="0">
                <a:solidFill>
                  <a:srgbClr val="92D050"/>
                </a:solidFill>
                <a:latin typeface="Tahoma" charset="0"/>
                <a:cs typeface="Tahoma" charset="0"/>
              </a:rPr>
              <a:t>86</a:t>
            </a:r>
            <a:r>
              <a:rPr lang="pt-BR" sz="2800" dirty="0">
                <a:solidFill>
                  <a:srgbClr val="92D050"/>
                </a:solidFill>
                <a:latin typeface="Tahoma" charset="0"/>
                <a:cs typeface="Tahoma" charset="0"/>
              </a:rPr>
              <a:t> </a:t>
            </a:r>
          </a:p>
          <a:p>
            <a:pPr marL="342900" indent="-342900">
              <a:lnSpc>
                <a:spcPts val="3000"/>
              </a:lnSpc>
              <a:spcBef>
                <a:spcPts val="600"/>
              </a:spcBef>
              <a:spcAft>
                <a:spcPts val="1200"/>
              </a:spcAft>
              <a:buClr>
                <a:srgbClr val="FF9900"/>
              </a:buClr>
              <a:buFont typeface="Arial"/>
              <a:buChar char="•"/>
            </a:pPr>
            <a:r>
              <a:rPr lang="pt-BR" b="0" dirty="0" smtClean="0">
                <a:solidFill>
                  <a:srgbClr val="FFFFFF"/>
                </a:solidFill>
                <a:latin typeface="Tahoma" charset="0"/>
                <a:cs typeface="Tahoma" charset="0"/>
              </a:rPr>
              <a:t>An</a:t>
            </a:r>
            <a:r>
              <a:rPr lang="pt-BR" b="0" dirty="0">
                <a:solidFill>
                  <a:srgbClr val="FFFFFF"/>
                </a:solidFill>
                <a:latin typeface="Tahoma" charset="0"/>
                <a:cs typeface="Tahoma" charset="0"/>
              </a:rPr>
              <a:t>álises </a:t>
            </a:r>
            <a:r>
              <a:rPr lang="pt-BR" b="0" dirty="0" smtClean="0">
                <a:solidFill>
                  <a:srgbClr val="FFFFFF"/>
                </a:solidFill>
                <a:latin typeface="Tahoma" charset="0"/>
                <a:cs typeface="Tahoma" charset="0"/>
              </a:rPr>
              <a:t>Técnicas ACD </a:t>
            </a:r>
            <a:r>
              <a:rPr lang="pt-BR" sz="1000" b="0" dirty="0">
                <a:solidFill>
                  <a:srgbClr val="FFFFFF"/>
                </a:solidFill>
                <a:latin typeface="Tahoma" charset="0"/>
                <a:cs typeface="Tahoma" charset="0"/>
                <a:hlinkClick r:id="rId3"/>
              </a:rPr>
              <a:t>http://www.auditoriacidada.org.br/blog/2016/08/15/documentos-da-cpi-da-divida-publica-20092010</a:t>
            </a:r>
            <a:r>
              <a:rPr lang="pt-BR" sz="1000" b="0" dirty="0" smtClean="0">
                <a:solidFill>
                  <a:srgbClr val="FFFFFF"/>
                </a:solidFill>
                <a:latin typeface="Tahoma" charset="0"/>
                <a:cs typeface="Tahoma" charset="0"/>
                <a:hlinkClick r:id="rId3"/>
              </a:rPr>
              <a:t>/</a:t>
            </a:r>
            <a:r>
              <a:rPr lang="pt-BR" sz="1000" b="0" dirty="0" smtClean="0">
                <a:solidFill>
                  <a:srgbClr val="FFFFFF"/>
                </a:solidFill>
                <a:latin typeface="Tahoma" charset="0"/>
                <a:cs typeface="Tahoma" charset="0"/>
              </a:rPr>
              <a:t> </a:t>
            </a:r>
            <a:endParaRPr lang="pt-BR" sz="1000" b="0" dirty="0">
              <a:solidFill>
                <a:srgbClr val="FFFFFF"/>
              </a:solidFill>
              <a:latin typeface="Tahoma" charset="0"/>
              <a:cs typeface="Tahoma" charset="0"/>
            </a:endParaRPr>
          </a:p>
        </p:txBody>
      </p:sp>
    </p:spTree>
    <p:extLst>
      <p:ext uri="{BB962C8B-B14F-4D97-AF65-F5344CB8AC3E}">
        <p14:creationId xmlns:p14="http://schemas.microsoft.com/office/powerpoint/2010/main" val="362643369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38125" y="142875"/>
            <a:ext cx="9827443" cy="3397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1pPr>
            <a:lvl2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2pPr>
            <a:lvl3pPr marL="179388"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9pPr>
          </a:lstStyle>
          <a:p>
            <a:pPr algn="ctr"/>
            <a:r>
              <a:rPr lang="pt-BR" dirty="0">
                <a:solidFill>
                  <a:schemeClr val="tx1"/>
                </a:solidFill>
                <a:latin typeface="Tahoma" pitchFamily="34" charset="0"/>
                <a:cs typeface="Tahoma" pitchFamily="34" charset="0"/>
              </a:rPr>
              <a:t>A DÍVIDA PÚBLICA E SEUS REFLEXOS SOBRE DIREITOS SOCIAIS, TRABALHISTAS E PREVIDENCIÁRIOS</a:t>
            </a:r>
          </a:p>
          <a:p>
            <a:endParaRPr lang="pt-BR" b="0" dirty="0" smtClean="0">
              <a:solidFill>
                <a:srgbClr val="FFFFFF"/>
              </a:solidFill>
              <a:latin typeface="Tahoma" charset="0"/>
              <a:cs typeface="Tahoma" charset="0"/>
            </a:endParaRPr>
          </a:p>
          <a:p>
            <a:pPr algn="ctr">
              <a:lnSpc>
                <a:spcPct val="120000"/>
              </a:lnSpc>
            </a:pPr>
            <a:endParaRPr lang="pt-BR" sz="4000" b="0" dirty="0" smtClean="0">
              <a:solidFill>
                <a:srgbClr val="92D050"/>
              </a:solidFill>
              <a:latin typeface="Tahoma" charset="0"/>
              <a:cs typeface="Tahoma" charset="0"/>
            </a:endParaRPr>
          </a:p>
          <a:p>
            <a:pPr algn="ctr">
              <a:lnSpc>
                <a:spcPct val="120000"/>
              </a:lnSpc>
            </a:pPr>
            <a:endParaRPr lang="pt-BR" sz="4000" b="0" dirty="0">
              <a:solidFill>
                <a:srgbClr val="92D050"/>
              </a:solidFill>
              <a:latin typeface="Tahoma" charset="0"/>
              <a:cs typeface="Tahoma" charset="0"/>
            </a:endParaRPr>
          </a:p>
          <a:p>
            <a:pPr algn="ctr">
              <a:lnSpc>
                <a:spcPct val="120000"/>
              </a:lnSpc>
            </a:pPr>
            <a:r>
              <a:rPr lang="pt-BR" sz="4000" b="0" dirty="0" smtClean="0">
                <a:solidFill>
                  <a:srgbClr val="92D050"/>
                </a:solidFill>
                <a:latin typeface="Tahoma" charset="0"/>
                <a:cs typeface="Tahoma" charset="0"/>
              </a:rPr>
              <a:t>Dívida dos Estados </a:t>
            </a:r>
          </a:p>
        </p:txBody>
      </p:sp>
    </p:spTree>
    <p:extLst>
      <p:ext uri="{BB962C8B-B14F-4D97-AF65-F5344CB8AC3E}">
        <p14:creationId xmlns:p14="http://schemas.microsoft.com/office/powerpoint/2010/main" val="345990218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38125" y="142875"/>
            <a:ext cx="9667875" cy="655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1pPr>
            <a:lvl2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2pPr>
            <a:lvl3pPr marL="179388"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9pPr>
          </a:lstStyle>
          <a:p>
            <a:pPr algn="ctr">
              <a:spcBef>
                <a:spcPts val="1800"/>
              </a:spcBef>
            </a:pPr>
            <a:r>
              <a:rPr lang="pt-BR" sz="2800" dirty="0" smtClean="0">
                <a:solidFill>
                  <a:srgbClr val="92D050"/>
                </a:solidFill>
                <a:latin typeface="Tahoma" charset="0"/>
                <a:cs typeface="Tahoma" charset="0"/>
              </a:rPr>
              <a:t>BREVE PANORAMA </a:t>
            </a:r>
            <a:r>
              <a:rPr lang="pt-BR" sz="2800" dirty="0">
                <a:solidFill>
                  <a:srgbClr val="92D050"/>
                </a:solidFill>
                <a:latin typeface="Tahoma" charset="0"/>
                <a:cs typeface="Tahoma" charset="0"/>
              </a:rPr>
              <a:t>DA DÍVIDA DOS ESTADOS</a:t>
            </a:r>
            <a:endParaRPr lang="pt-BR" b="0" dirty="0">
              <a:solidFill>
                <a:srgbClr val="FFFFFF"/>
              </a:solidFill>
              <a:latin typeface="Tahoma" charset="0"/>
              <a:cs typeface="Tahoma" charset="0"/>
            </a:endParaRPr>
          </a:p>
          <a:p>
            <a:pPr algn="just">
              <a:spcBef>
                <a:spcPts val="600"/>
              </a:spcBef>
            </a:pPr>
            <a:endParaRPr lang="pt-BR" sz="500" b="0" dirty="0">
              <a:solidFill>
                <a:srgbClr val="FFFFFF"/>
              </a:solidFill>
              <a:latin typeface="Tahoma" charset="0"/>
              <a:cs typeface="Tahoma" charset="0"/>
            </a:endParaRPr>
          </a:p>
          <a:p>
            <a:pPr algn="just">
              <a:spcBef>
                <a:spcPts val="300"/>
              </a:spcBef>
            </a:pPr>
            <a:r>
              <a:rPr lang="pt-BR" sz="2200" dirty="0" smtClean="0">
                <a:solidFill>
                  <a:schemeClr val="accent1"/>
                </a:solidFill>
                <a:latin typeface="Tahoma" charset="0"/>
                <a:cs typeface="Tahoma" charset="0"/>
              </a:rPr>
              <a:t>ORIGEM</a:t>
            </a:r>
            <a:r>
              <a:rPr lang="pt-BR" sz="2200" b="0" dirty="0" smtClean="0">
                <a:solidFill>
                  <a:schemeClr val="accent1"/>
                </a:solidFill>
                <a:latin typeface="Tahoma" charset="0"/>
                <a:cs typeface="Tahoma" charset="0"/>
              </a:rPr>
              <a:t>:</a:t>
            </a:r>
            <a:endParaRPr lang="pt-BR" sz="2200" b="0" dirty="0">
              <a:solidFill>
                <a:schemeClr val="accent1"/>
              </a:solidFill>
              <a:latin typeface="Tahoma" charset="0"/>
              <a:cs typeface="Tahoma" charset="0"/>
            </a:endParaRPr>
          </a:p>
          <a:p>
            <a:pPr marL="342900" indent="-342900" algn="just">
              <a:spcBef>
                <a:spcPts val="300"/>
              </a:spcBef>
              <a:buFont typeface="Arial"/>
              <a:buChar char="•"/>
            </a:pPr>
            <a:r>
              <a:rPr lang="pt-BR" sz="2200" b="0" dirty="0">
                <a:solidFill>
                  <a:srgbClr val="FFFFFF"/>
                </a:solidFill>
                <a:latin typeface="Tahoma" charset="0"/>
                <a:cs typeface="Tahoma" charset="0"/>
              </a:rPr>
              <a:t>D</a:t>
            </a:r>
            <a:r>
              <a:rPr lang="pt-BR" sz="2200" b="0" dirty="0" smtClean="0">
                <a:solidFill>
                  <a:srgbClr val="FFFFFF"/>
                </a:solidFill>
                <a:latin typeface="Tahoma" charset="0"/>
                <a:cs typeface="Tahoma" charset="0"/>
              </a:rPr>
              <a:t>écadas de 70 e 80: a maioria </a:t>
            </a:r>
            <a:r>
              <a:rPr lang="pt-BR" sz="2200" b="0" dirty="0">
                <a:solidFill>
                  <a:srgbClr val="FFFFFF"/>
                </a:solidFill>
                <a:latin typeface="Tahoma" charset="0"/>
                <a:cs typeface="Tahoma" charset="0"/>
              </a:rPr>
              <a:t>das Resoluções do </a:t>
            </a:r>
            <a:r>
              <a:rPr lang="pt-BR" sz="2200" b="0" dirty="0" smtClean="0">
                <a:solidFill>
                  <a:srgbClr val="FFFFFF"/>
                </a:solidFill>
                <a:latin typeface="Tahoma" charset="0"/>
                <a:cs typeface="Tahoma" charset="0"/>
              </a:rPr>
              <a:t>Senado </a:t>
            </a:r>
            <a:r>
              <a:rPr lang="pt-BR" sz="2200" b="0" dirty="0">
                <a:solidFill>
                  <a:srgbClr val="FFFFFF"/>
                </a:solidFill>
                <a:latin typeface="Tahoma" charset="0"/>
                <a:cs typeface="Tahoma" charset="0"/>
              </a:rPr>
              <a:t>que </a:t>
            </a:r>
            <a:r>
              <a:rPr lang="pt-BR" sz="2200" b="0" dirty="0" smtClean="0">
                <a:solidFill>
                  <a:srgbClr val="FFFFFF"/>
                </a:solidFill>
                <a:latin typeface="Tahoma" charset="0"/>
                <a:cs typeface="Tahoma" charset="0"/>
              </a:rPr>
              <a:t>autorizaram endividamento dos estados sequer mencionam o Agente Credor e diversas sequer mencionam a finalidade do empréstimo</a:t>
            </a:r>
          </a:p>
          <a:p>
            <a:pPr>
              <a:spcBef>
                <a:spcPts val="300"/>
              </a:spcBef>
            </a:pPr>
            <a:r>
              <a:rPr lang="pt-BR" sz="2200" dirty="0" smtClean="0">
                <a:solidFill>
                  <a:srgbClr val="92D050"/>
                </a:solidFill>
                <a:latin typeface="Tahoma" charset="0"/>
                <a:cs typeface="Tahoma" charset="0"/>
              </a:rPr>
              <a:t>EVOLUÇÃO: </a:t>
            </a:r>
          </a:p>
          <a:p>
            <a:pPr marL="342900" indent="-342900">
              <a:spcBef>
                <a:spcPts val="300"/>
              </a:spcBef>
              <a:buFont typeface="Arial"/>
              <a:buChar char="•"/>
            </a:pPr>
            <a:r>
              <a:rPr lang="pt-BR" sz="2200" b="0" dirty="0" smtClean="0">
                <a:solidFill>
                  <a:srgbClr val="FFFFFF"/>
                </a:solidFill>
                <a:latin typeface="Tahoma" charset="0"/>
                <a:cs typeface="Tahoma" charset="0"/>
              </a:rPr>
              <a:t>Década de 90: Transformação em Dívida Interna. Emissão de Títulos. Impacto </a:t>
            </a:r>
            <a:r>
              <a:rPr lang="pt-BR" sz="2200" b="0" dirty="0">
                <a:solidFill>
                  <a:srgbClr val="FFFFFF"/>
                </a:solidFill>
                <a:latin typeface="Tahoma" charset="0"/>
                <a:cs typeface="Tahoma" charset="0"/>
              </a:rPr>
              <a:t>da política monetária federal, principalmente juros </a:t>
            </a:r>
            <a:r>
              <a:rPr lang="pt-BR" sz="2200" b="0" dirty="0" smtClean="0">
                <a:solidFill>
                  <a:srgbClr val="FFFFFF"/>
                </a:solidFill>
                <a:latin typeface="Tahoma" charset="0"/>
                <a:cs typeface="Tahoma" charset="0"/>
              </a:rPr>
              <a:t>altos. </a:t>
            </a:r>
            <a:endParaRPr lang="pt-BR" sz="2200" b="0" dirty="0">
              <a:solidFill>
                <a:srgbClr val="FFFFFF"/>
              </a:solidFill>
              <a:latin typeface="Tahoma" charset="0"/>
              <a:cs typeface="Tahoma" charset="0"/>
            </a:endParaRPr>
          </a:p>
          <a:p>
            <a:pPr>
              <a:spcBef>
                <a:spcPts val="300"/>
              </a:spcBef>
            </a:pPr>
            <a:r>
              <a:rPr lang="pt-BR" sz="2200" dirty="0" smtClean="0">
                <a:solidFill>
                  <a:srgbClr val="92D050"/>
                </a:solidFill>
                <a:latin typeface="Tahoma" charset="0"/>
                <a:cs typeface="Tahoma" charset="0"/>
              </a:rPr>
              <a:t>REFINANCIAMENTO PELA UNIÃO:</a:t>
            </a:r>
          </a:p>
          <a:p>
            <a:pPr marL="342900" indent="-342900">
              <a:spcBef>
                <a:spcPts val="300"/>
              </a:spcBef>
              <a:buFont typeface="Arial"/>
              <a:buChar char="•"/>
            </a:pPr>
            <a:r>
              <a:rPr lang="pt-BR" sz="2200" b="0" dirty="0" smtClean="0">
                <a:solidFill>
                  <a:srgbClr val="FFFFFF"/>
                </a:solidFill>
                <a:latin typeface="Tahoma" charset="0"/>
                <a:cs typeface="Tahoma" charset="0"/>
              </a:rPr>
              <a:t>Lei 9.496/97: </a:t>
            </a:r>
            <a:endParaRPr lang="pt-BR" sz="2200" dirty="0">
              <a:solidFill>
                <a:srgbClr val="92D050"/>
              </a:solidFill>
              <a:latin typeface="Tahoma" charset="0"/>
              <a:cs typeface="Tahoma" charset="0"/>
            </a:endParaRPr>
          </a:p>
          <a:p>
            <a:pPr marL="800100" lvl="1" indent="-342900">
              <a:spcBef>
                <a:spcPts val="300"/>
              </a:spcBef>
              <a:buFont typeface="Arial"/>
              <a:buChar char="•"/>
            </a:pPr>
            <a:r>
              <a:rPr lang="pt-BR" sz="2200" b="0" dirty="0" smtClean="0">
                <a:solidFill>
                  <a:schemeClr val="tx1"/>
                </a:solidFill>
                <a:latin typeface="Tahoma" charset="0"/>
                <a:cs typeface="Tahoma" charset="0"/>
              </a:rPr>
              <a:t>Saldo </a:t>
            </a:r>
            <a:r>
              <a:rPr lang="pt-BR" sz="2200" b="0" dirty="0">
                <a:solidFill>
                  <a:schemeClr val="tx1"/>
                </a:solidFill>
                <a:latin typeface="Tahoma" charset="0"/>
                <a:cs typeface="Tahoma" charset="0"/>
              </a:rPr>
              <a:t>d</a:t>
            </a:r>
            <a:r>
              <a:rPr lang="pt-BR" sz="2200" b="0" dirty="0" smtClean="0">
                <a:solidFill>
                  <a:schemeClr val="tx1"/>
                </a:solidFill>
                <a:latin typeface="Tahoma" charset="0"/>
                <a:cs typeface="Tahoma" charset="0"/>
              </a:rPr>
              <a:t>evedor inicial inflado pelo PROES</a:t>
            </a:r>
          </a:p>
          <a:p>
            <a:pPr marL="800100" lvl="1" indent="-342900">
              <a:spcBef>
                <a:spcPts val="300"/>
              </a:spcBef>
              <a:buFont typeface="Arial"/>
              <a:buChar char="•"/>
            </a:pPr>
            <a:r>
              <a:rPr lang="pt-BR" sz="2200" b="0" dirty="0" smtClean="0">
                <a:solidFill>
                  <a:schemeClr val="tx1"/>
                </a:solidFill>
                <a:latin typeface="Tahoma" charset="0"/>
                <a:cs typeface="Tahoma" charset="0"/>
              </a:rPr>
              <a:t>Condições abusivas: juros nominais IGP-DI + 6 a 9%</a:t>
            </a:r>
          </a:p>
          <a:p>
            <a:pPr marL="800100" lvl="1" indent="-342900">
              <a:spcBef>
                <a:spcPts val="300"/>
              </a:spcBef>
              <a:buFont typeface="Arial"/>
              <a:buChar char="•"/>
            </a:pPr>
            <a:r>
              <a:rPr lang="pt-BR" sz="2200" b="0" dirty="0" smtClean="0">
                <a:solidFill>
                  <a:schemeClr val="tx1"/>
                </a:solidFill>
                <a:latin typeface="Tahoma" charset="0"/>
                <a:cs typeface="Tahoma" charset="0"/>
              </a:rPr>
              <a:t>Ilegalidades, ilegitimidades e desrespeito ao Federalismo</a:t>
            </a:r>
          </a:p>
          <a:p>
            <a:pPr>
              <a:spcBef>
                <a:spcPts val="300"/>
              </a:spcBef>
            </a:pPr>
            <a:r>
              <a:rPr lang="pt-BR" sz="2200" dirty="0" smtClean="0">
                <a:solidFill>
                  <a:srgbClr val="92D050"/>
                </a:solidFill>
                <a:latin typeface="Tahoma" charset="0"/>
                <a:cs typeface="Tahoma" charset="0"/>
              </a:rPr>
              <a:t>CRESCIMENTO EXPONENCIAL DA DÍVIDA:</a:t>
            </a:r>
          </a:p>
          <a:p>
            <a:pPr marL="342900" indent="-342900">
              <a:spcBef>
                <a:spcPts val="300"/>
              </a:spcBef>
              <a:buFont typeface="Arial"/>
              <a:buChar char="•"/>
            </a:pPr>
            <a:r>
              <a:rPr lang="pt-BR" sz="2200" b="0" dirty="0" smtClean="0">
                <a:solidFill>
                  <a:srgbClr val="FFFFFF"/>
                </a:solidFill>
                <a:latin typeface="Tahoma" charset="0"/>
                <a:cs typeface="Tahoma" charset="0"/>
              </a:rPr>
              <a:t>Empurrou estados à contratação de dívida externa</a:t>
            </a:r>
          </a:p>
          <a:p>
            <a:pPr marL="342900" indent="-342900">
              <a:spcBef>
                <a:spcPts val="300"/>
              </a:spcBef>
              <a:buFont typeface="Arial"/>
              <a:buChar char="•"/>
            </a:pPr>
            <a:r>
              <a:rPr lang="pt-BR" sz="2200" b="0" dirty="0" smtClean="0">
                <a:solidFill>
                  <a:srgbClr val="FFFFFF"/>
                </a:solidFill>
                <a:latin typeface="Tahoma" charset="0"/>
                <a:cs typeface="Tahoma" charset="0"/>
              </a:rPr>
              <a:t>Abriu espaço para a prática de negócios ilícitos: criação de Estatais Não Dependentes para emitir debêntures </a:t>
            </a:r>
            <a:endParaRPr lang="pt-BR" sz="2200" b="0" dirty="0">
              <a:solidFill>
                <a:schemeClr val="tx1"/>
              </a:solidFill>
              <a:latin typeface="Tahoma" charset="0"/>
              <a:cs typeface="Tahoma" charset="0"/>
            </a:endParaRPr>
          </a:p>
        </p:txBody>
      </p:sp>
    </p:spTree>
    <p:extLst>
      <p:ext uri="{BB962C8B-B14F-4D97-AF65-F5344CB8AC3E}">
        <p14:creationId xmlns:p14="http://schemas.microsoft.com/office/powerpoint/2010/main" val="90132171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269470713"/>
              </p:ext>
            </p:extLst>
          </p:nvPr>
        </p:nvGraphicFramePr>
        <p:xfrm>
          <a:off x="560512" y="1412776"/>
          <a:ext cx="8784976" cy="4392486"/>
        </p:xfrm>
        <a:graphic>
          <a:graphicData uri="http://schemas.openxmlformats.org/drawingml/2006/table">
            <a:tbl>
              <a:tblPr firstRow="1" bandRow="1">
                <a:effectLst>
                  <a:outerShdw blurRad="76200" dir="18900000" sy="23000" kx="-1200000" algn="bl" rotWithShape="0">
                    <a:prstClr val="black">
                      <a:alpha val="20000"/>
                    </a:prstClr>
                  </a:outerShdw>
                </a:effectLst>
                <a:tableStyleId>{5C22544A-7EE6-4342-B048-85BDC9FD1C3A}</a:tableStyleId>
              </a:tblPr>
              <a:tblGrid>
                <a:gridCol w="5040560"/>
                <a:gridCol w="2520280"/>
                <a:gridCol w="1224136"/>
              </a:tblGrid>
              <a:tr h="1464162">
                <a:tc>
                  <a:txBody>
                    <a:bodyPr/>
                    <a:lstStyle/>
                    <a:p>
                      <a:r>
                        <a:rPr lang="pt-BR" sz="2400" b="0" noProof="0" smtClean="0">
                          <a:solidFill>
                            <a:schemeClr val="bg2"/>
                          </a:solidFill>
                        </a:rPr>
                        <a:t>VALOR TOTAL REFINANCIADO</a:t>
                      </a:r>
                    </a:p>
                  </a:txBody>
                  <a:tcPr anchor="ctr">
                    <a:cell3D prstMaterial="dkEdge">
                      <a:bevel/>
                      <a:lightRig rig="flood" dir="t"/>
                    </a:cell3D>
                    <a:solidFill>
                      <a:srgbClr val="92D050"/>
                    </a:solidFill>
                  </a:tcPr>
                </a:tc>
                <a:tc>
                  <a:txBody>
                    <a:bodyPr/>
                    <a:lstStyle/>
                    <a:p>
                      <a:pPr algn="ctr"/>
                      <a:r>
                        <a:rPr lang="pt-BR" sz="2400" b="1" noProof="0" smtClean="0">
                          <a:solidFill>
                            <a:srgbClr val="00003D"/>
                          </a:solidFill>
                        </a:rPr>
                        <a:t>R$ 112,18 bilhões</a:t>
                      </a:r>
                      <a:endParaRPr lang="pt-BR" sz="2400" b="1" noProof="0">
                        <a:solidFill>
                          <a:srgbClr val="00003D"/>
                        </a:solidFill>
                      </a:endParaRPr>
                    </a:p>
                  </a:txBody>
                  <a:tcPr anchor="ctr">
                    <a:cell3D prstMaterial="dkEdge">
                      <a:bevel/>
                      <a:lightRig rig="flood" dir="t"/>
                    </a:cell3D>
                    <a:solidFill>
                      <a:srgbClr val="92D050"/>
                    </a:solidFill>
                  </a:tcPr>
                </a:tc>
                <a:tc>
                  <a:txBody>
                    <a:bodyPr/>
                    <a:lstStyle/>
                    <a:p>
                      <a:pPr algn="ctr"/>
                      <a:endParaRPr lang="pt-BR" sz="2400" b="1" noProof="0">
                        <a:solidFill>
                          <a:srgbClr val="00003D"/>
                        </a:solidFill>
                      </a:endParaRPr>
                    </a:p>
                  </a:txBody>
                  <a:tcPr anchor="ctr">
                    <a:cell3D prstMaterial="dkEdge">
                      <a:bevel/>
                      <a:lightRig rig="flood" dir="t"/>
                    </a:cell3D>
                    <a:solidFill>
                      <a:srgbClr val="92D050"/>
                    </a:solidFill>
                  </a:tcPr>
                </a:tc>
              </a:tr>
              <a:tr h="1464162">
                <a:tc>
                  <a:txBody>
                    <a:bodyPr/>
                    <a:lstStyle/>
                    <a:p>
                      <a:pPr marL="342900" indent="-342900">
                        <a:buFont typeface="Arial"/>
                        <a:buChar char="•"/>
                      </a:pPr>
                      <a:r>
                        <a:rPr lang="pt-BR" sz="2400" b="1" noProof="0" smtClean="0"/>
                        <a:t>Empréstimos do PROES</a:t>
                      </a:r>
                      <a:endParaRPr lang="pt-BR" sz="2400" b="1" noProof="0"/>
                    </a:p>
                  </a:txBody>
                  <a:tcPr anchor="ctr">
                    <a:cell3D prstMaterial="dkEdge">
                      <a:bevel/>
                      <a:lightRig rig="flood" dir="t"/>
                    </a:cell3D>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2400" b="1" noProof="0" smtClean="0"/>
                        <a:t>R$ 61,92 </a:t>
                      </a:r>
                      <a:r>
                        <a:rPr lang="pt-BR" sz="2400" b="1" noProof="0" smtClean="0">
                          <a:solidFill>
                            <a:srgbClr val="00003D"/>
                          </a:solidFill>
                        </a:rPr>
                        <a:t>bilhões</a:t>
                      </a:r>
                    </a:p>
                  </a:txBody>
                  <a:tcPr anchor="ctr">
                    <a:cell3D prstMaterial="dkEdge">
                      <a:bevel/>
                      <a:lightRig rig="flood" dir="t"/>
                    </a:cell3D>
                    <a:solidFill>
                      <a:srgbClr val="FFFFFF"/>
                    </a:solidFill>
                  </a:tcPr>
                </a:tc>
                <a:tc>
                  <a:txBody>
                    <a:bodyPr/>
                    <a:lstStyle/>
                    <a:p>
                      <a:pPr algn="ctr"/>
                      <a:r>
                        <a:rPr lang="pt-BR" sz="2400" b="1" noProof="0" smtClean="0"/>
                        <a:t>55%</a:t>
                      </a:r>
                      <a:endParaRPr lang="pt-BR" sz="2400" b="1" noProof="0"/>
                    </a:p>
                  </a:txBody>
                  <a:tcPr anchor="ctr">
                    <a:cell3D prstMaterial="dkEdge">
                      <a:bevel/>
                      <a:lightRig rig="flood" dir="t"/>
                    </a:cell3D>
                    <a:solidFill>
                      <a:srgbClr val="FFFFFF"/>
                    </a:solidFill>
                  </a:tcPr>
                </a:tc>
              </a:tr>
              <a:tr h="1464162">
                <a:tc>
                  <a:txBody>
                    <a:bodyPr/>
                    <a:lstStyle/>
                    <a:p>
                      <a:pPr marL="342900" indent="-342900">
                        <a:buFont typeface="Arial"/>
                        <a:buChar char="•"/>
                      </a:pPr>
                      <a:r>
                        <a:rPr lang="pt-BR" sz="2400" b="1" noProof="0" smtClean="0"/>
                        <a:t>Dívida dos Estados</a:t>
                      </a:r>
                      <a:endParaRPr lang="pt-BR" sz="2400" b="1" noProof="0"/>
                    </a:p>
                  </a:txBody>
                  <a:tcPr anchor="ctr">
                    <a:cell3D prstMaterial="dkEdge">
                      <a:bevel/>
                      <a:lightRig rig="flood" dir="t"/>
                    </a:cell3D>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2400" b="1" noProof="0" smtClean="0"/>
                        <a:t>R$</a:t>
                      </a:r>
                      <a:r>
                        <a:rPr lang="pt-BR" sz="2400" b="1" baseline="0" noProof="0" smtClean="0"/>
                        <a:t> 50,25 </a:t>
                      </a:r>
                      <a:r>
                        <a:rPr lang="pt-BR" sz="2400" b="1" noProof="0" smtClean="0">
                          <a:solidFill>
                            <a:srgbClr val="00003D"/>
                          </a:solidFill>
                        </a:rPr>
                        <a:t>bilhões</a:t>
                      </a:r>
                    </a:p>
                  </a:txBody>
                  <a:tcPr anchor="ctr">
                    <a:cell3D prstMaterial="dkEdge">
                      <a:bevel/>
                      <a:lightRig rig="flood" dir="t"/>
                    </a:cell3D>
                    <a:solidFill>
                      <a:srgbClr val="FFFFFF"/>
                    </a:solidFill>
                  </a:tcPr>
                </a:tc>
                <a:tc>
                  <a:txBody>
                    <a:bodyPr/>
                    <a:lstStyle/>
                    <a:p>
                      <a:pPr algn="ctr"/>
                      <a:r>
                        <a:rPr lang="pt-BR" sz="2400" b="1" noProof="0" dirty="0" smtClean="0"/>
                        <a:t>45%</a:t>
                      </a:r>
                      <a:endParaRPr lang="pt-BR" sz="2400" b="1" noProof="0" dirty="0"/>
                    </a:p>
                  </a:txBody>
                  <a:tcPr anchor="ctr">
                    <a:cell3D prstMaterial="dkEdge">
                      <a:bevel/>
                      <a:lightRig rig="flood" dir="t"/>
                    </a:cell3D>
                    <a:solidFill>
                      <a:srgbClr val="FFFFFF"/>
                    </a:solidFill>
                  </a:tcPr>
                </a:tc>
              </a:tr>
            </a:tbl>
          </a:graphicData>
        </a:graphic>
      </p:graphicFrame>
      <p:sp>
        <p:nvSpPr>
          <p:cNvPr id="6" name="TextBox 5"/>
          <p:cNvSpPr txBox="1"/>
          <p:nvPr/>
        </p:nvSpPr>
        <p:spPr>
          <a:xfrm>
            <a:off x="560512" y="385500"/>
            <a:ext cx="8856984" cy="954107"/>
          </a:xfrm>
          <a:prstGeom prst="rect">
            <a:avLst/>
          </a:prstGeom>
          <a:noFill/>
        </p:spPr>
        <p:txBody>
          <a:bodyPr wrap="square" rtlCol="0">
            <a:spAutoFit/>
          </a:bodyPr>
          <a:lstStyle/>
          <a:p>
            <a:pPr algn="ctr"/>
            <a:r>
              <a:rPr lang="pt-BR" sz="2800" dirty="0" smtClean="0">
                <a:solidFill>
                  <a:srgbClr val="92D050"/>
                </a:solidFill>
                <a:latin typeface="Tahoma"/>
                <a:cs typeface="Tahoma"/>
              </a:rPr>
              <a:t>Relevância do Valor do PROES</a:t>
            </a:r>
          </a:p>
          <a:p>
            <a:pPr algn="ctr"/>
            <a:r>
              <a:rPr lang="pt-BR" sz="2800" dirty="0" smtClean="0">
                <a:solidFill>
                  <a:srgbClr val="92D050"/>
                </a:solidFill>
                <a:latin typeface="Tahoma"/>
                <a:cs typeface="Tahoma"/>
              </a:rPr>
              <a:t>no Valor Refinanciado pela União</a:t>
            </a:r>
            <a:endParaRPr lang="pt-BR" sz="2800" dirty="0">
              <a:solidFill>
                <a:srgbClr val="92D050"/>
              </a:solidFill>
              <a:latin typeface="Tahoma"/>
              <a:cs typeface="Tahoma"/>
            </a:endParaRPr>
          </a:p>
        </p:txBody>
      </p:sp>
      <p:sp>
        <p:nvSpPr>
          <p:cNvPr id="3" name="Rectangle 2"/>
          <p:cNvSpPr/>
          <p:nvPr/>
        </p:nvSpPr>
        <p:spPr>
          <a:xfrm>
            <a:off x="1784648" y="6021288"/>
            <a:ext cx="6192688" cy="461665"/>
          </a:xfrm>
          <a:prstGeom prst="rect">
            <a:avLst/>
          </a:prstGeom>
        </p:spPr>
        <p:txBody>
          <a:bodyPr wrap="square">
            <a:spAutoFit/>
          </a:bodyPr>
          <a:lstStyle/>
          <a:p>
            <a:pPr algn="ctr"/>
            <a:r>
              <a:rPr lang="pt-BR" b="0" dirty="0" smtClean="0">
                <a:solidFill>
                  <a:srgbClr val="FFFFFF"/>
                </a:solidFill>
              </a:rPr>
              <a:t>Fonte: Tesouro Nacional e Banco Central</a:t>
            </a:r>
            <a:endParaRPr lang="en-US" b="0" dirty="0">
              <a:solidFill>
                <a:srgbClr val="FFFFFF"/>
              </a:solidFill>
            </a:endParaRPr>
          </a:p>
        </p:txBody>
      </p:sp>
    </p:spTree>
    <p:extLst>
      <p:ext uri="{BB962C8B-B14F-4D97-AF65-F5344CB8AC3E}">
        <p14:creationId xmlns:p14="http://schemas.microsoft.com/office/powerpoint/2010/main" val="154350734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354996569"/>
              </p:ext>
            </p:extLst>
          </p:nvPr>
        </p:nvGraphicFramePr>
        <p:xfrm>
          <a:off x="1784648" y="1484784"/>
          <a:ext cx="6768752" cy="4320479"/>
        </p:xfrm>
        <a:graphic>
          <a:graphicData uri="http://schemas.openxmlformats.org/drawingml/2006/table">
            <a:tbl>
              <a:tblPr firstRow="1" bandRow="1">
                <a:effectLst>
                  <a:outerShdw blurRad="76200" dir="18900000" sy="23000" kx="-1200000" algn="bl" rotWithShape="0">
                    <a:prstClr val="black">
                      <a:alpha val="20000"/>
                    </a:prstClr>
                  </a:outerShdw>
                </a:effectLst>
                <a:tableStyleId>{5C22544A-7EE6-4342-B048-85BDC9FD1C3A}</a:tableStyleId>
              </a:tblPr>
              <a:tblGrid>
                <a:gridCol w="4512501"/>
                <a:gridCol w="2256251"/>
              </a:tblGrid>
              <a:tr h="1344149">
                <a:tc>
                  <a:txBody>
                    <a:bodyPr/>
                    <a:lstStyle/>
                    <a:p>
                      <a:r>
                        <a:rPr lang="pt-BR" sz="2400" b="0" noProof="0" smtClean="0">
                          <a:solidFill>
                            <a:schemeClr val="bg2"/>
                          </a:solidFill>
                        </a:rPr>
                        <a:t>VALOR TOTAL REFINANCIADO</a:t>
                      </a:r>
                    </a:p>
                  </a:txBody>
                  <a:tcPr anchor="ctr">
                    <a:cell3D prstMaterial="dkEdge">
                      <a:bevel/>
                      <a:lightRig rig="flood" dir="t"/>
                    </a:cell3D>
                    <a:solidFill>
                      <a:srgbClr val="92D050"/>
                    </a:solidFill>
                  </a:tcPr>
                </a:tc>
                <a:tc>
                  <a:txBody>
                    <a:bodyPr/>
                    <a:lstStyle/>
                    <a:p>
                      <a:pPr algn="ctr"/>
                      <a:r>
                        <a:rPr lang="pt-BR" sz="2400" b="1" noProof="0" smtClean="0">
                          <a:solidFill>
                            <a:srgbClr val="00003D"/>
                          </a:solidFill>
                        </a:rPr>
                        <a:t>R$ 112,18 bilhões</a:t>
                      </a:r>
                      <a:endParaRPr lang="pt-BR" sz="2400" b="1" noProof="0">
                        <a:solidFill>
                          <a:srgbClr val="00003D"/>
                        </a:solidFill>
                      </a:endParaRPr>
                    </a:p>
                  </a:txBody>
                  <a:tcPr anchor="ctr">
                    <a:cell3D prstMaterial="dkEdge">
                      <a:bevel/>
                      <a:lightRig rig="flood" dir="t"/>
                    </a:cell3D>
                    <a:solidFill>
                      <a:srgbClr val="92D050"/>
                    </a:solidFill>
                  </a:tcPr>
                </a:tc>
              </a:tr>
              <a:tr h="1488165">
                <a:tc>
                  <a:txBody>
                    <a:bodyPr/>
                    <a:lstStyle/>
                    <a:p>
                      <a:pPr marL="0" indent="0">
                        <a:buFont typeface="Arial"/>
                        <a:buNone/>
                      </a:pPr>
                      <a:r>
                        <a:rPr lang="pt-BR" sz="2400" b="1" noProof="0" smtClean="0"/>
                        <a:t>PAGAMENTOS EFETUADOS</a:t>
                      </a:r>
                      <a:endParaRPr lang="pt-BR" sz="2400" b="1" noProof="0"/>
                    </a:p>
                  </a:txBody>
                  <a:tcPr anchor="ctr">
                    <a:cell3D prstMaterial="dkEdge">
                      <a:bevel/>
                      <a:lightRig rig="flood" dir="t"/>
                    </a:cell3D>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2400" b="1" noProof="0" smtClean="0"/>
                        <a:t>R$ 246 </a:t>
                      </a:r>
                      <a:r>
                        <a:rPr lang="pt-BR" sz="2400" b="1" noProof="0" smtClean="0">
                          <a:solidFill>
                            <a:srgbClr val="00003D"/>
                          </a:solidFill>
                        </a:rPr>
                        <a:t>bilhões</a:t>
                      </a:r>
                    </a:p>
                  </a:txBody>
                  <a:tcPr anchor="ctr">
                    <a:cell3D prstMaterial="dkEdge">
                      <a:bevel/>
                      <a:lightRig rig="flood" dir="t"/>
                    </a:cell3D>
                    <a:solidFill>
                      <a:srgbClr val="FFFFFF"/>
                    </a:solidFill>
                  </a:tcPr>
                </a:tc>
              </a:tr>
              <a:tr h="1488165">
                <a:tc>
                  <a:txBody>
                    <a:bodyPr/>
                    <a:lstStyle/>
                    <a:p>
                      <a:pPr marL="0" indent="0">
                        <a:buFont typeface="Arial"/>
                        <a:buNone/>
                      </a:pPr>
                      <a:r>
                        <a:rPr lang="pt-BR" sz="2400" b="1" noProof="0" smtClean="0"/>
                        <a:t>SALDO</a:t>
                      </a:r>
                      <a:r>
                        <a:rPr lang="pt-BR" sz="2400" b="1" baseline="0" noProof="0" smtClean="0"/>
                        <a:t> DEVEDOR EM 2014</a:t>
                      </a:r>
                      <a:endParaRPr lang="pt-BR" sz="2400" b="1" noProof="0"/>
                    </a:p>
                  </a:txBody>
                  <a:tcPr anchor="ctr">
                    <a:cell3D prstMaterial="dkEdge">
                      <a:bevel/>
                      <a:lightRig rig="flood" dir="t"/>
                    </a:cell3D>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2400" b="1" noProof="0" dirty="0" err="1" smtClean="0"/>
                        <a:t>R</a:t>
                      </a:r>
                      <a:r>
                        <a:rPr lang="pt-BR" sz="2400" b="1" noProof="0" dirty="0" smtClean="0"/>
                        <a:t>$</a:t>
                      </a:r>
                      <a:r>
                        <a:rPr lang="pt-BR" sz="2400" b="1" baseline="0" noProof="0" dirty="0" smtClean="0"/>
                        <a:t> 422 </a:t>
                      </a:r>
                      <a:r>
                        <a:rPr lang="pt-BR" sz="2400" b="1" noProof="0" dirty="0" smtClean="0">
                          <a:solidFill>
                            <a:srgbClr val="00003D"/>
                          </a:solidFill>
                        </a:rPr>
                        <a:t>bilhões</a:t>
                      </a:r>
                    </a:p>
                  </a:txBody>
                  <a:tcPr anchor="ctr">
                    <a:cell3D prstMaterial="dkEdge">
                      <a:bevel/>
                      <a:lightRig rig="flood" dir="t"/>
                    </a:cell3D>
                    <a:solidFill>
                      <a:srgbClr val="FFFFFF"/>
                    </a:solidFill>
                  </a:tcPr>
                </a:tc>
              </a:tr>
            </a:tbl>
          </a:graphicData>
        </a:graphic>
      </p:graphicFrame>
      <p:sp>
        <p:nvSpPr>
          <p:cNvPr id="6" name="TextBox 5"/>
          <p:cNvSpPr txBox="1"/>
          <p:nvPr/>
        </p:nvSpPr>
        <p:spPr>
          <a:xfrm>
            <a:off x="560512" y="385500"/>
            <a:ext cx="8856984" cy="954107"/>
          </a:xfrm>
          <a:prstGeom prst="rect">
            <a:avLst/>
          </a:prstGeom>
          <a:noFill/>
        </p:spPr>
        <p:txBody>
          <a:bodyPr wrap="square" rtlCol="0">
            <a:spAutoFit/>
          </a:bodyPr>
          <a:lstStyle/>
          <a:p>
            <a:pPr algn="ctr"/>
            <a:r>
              <a:rPr lang="pt-BR" sz="2800" dirty="0">
                <a:solidFill>
                  <a:srgbClr val="92D050"/>
                </a:solidFill>
                <a:latin typeface="Tahoma"/>
                <a:cs typeface="Tahoma"/>
              </a:rPr>
              <a:t>DÍVIDA DOS ESTADOS COM A </a:t>
            </a:r>
            <a:r>
              <a:rPr lang="pt-BR" sz="2800" dirty="0" smtClean="0">
                <a:solidFill>
                  <a:srgbClr val="92D050"/>
                </a:solidFill>
                <a:latin typeface="Tahoma"/>
                <a:cs typeface="Tahoma"/>
              </a:rPr>
              <a:t>UNIÃO</a:t>
            </a:r>
          </a:p>
          <a:p>
            <a:pPr algn="ctr"/>
            <a:r>
              <a:rPr lang="pt-BR" sz="2800" dirty="0" smtClean="0">
                <a:solidFill>
                  <a:srgbClr val="92D050"/>
                </a:solidFill>
                <a:latin typeface="Tahoma"/>
                <a:cs typeface="Tahoma"/>
              </a:rPr>
              <a:t>1999 </a:t>
            </a:r>
            <a:r>
              <a:rPr lang="pt-BR" sz="2800" dirty="0">
                <a:solidFill>
                  <a:srgbClr val="92D050"/>
                </a:solidFill>
                <a:latin typeface="Tahoma"/>
                <a:cs typeface="Tahoma"/>
              </a:rPr>
              <a:t>a </a:t>
            </a:r>
            <a:r>
              <a:rPr lang="pt-BR" sz="2800" dirty="0" smtClean="0">
                <a:solidFill>
                  <a:srgbClr val="92D050"/>
                </a:solidFill>
                <a:latin typeface="Tahoma"/>
                <a:cs typeface="Tahoma"/>
              </a:rPr>
              <a:t>2014</a:t>
            </a:r>
            <a:endParaRPr lang="en-US" sz="2800" dirty="0">
              <a:solidFill>
                <a:srgbClr val="92D050"/>
              </a:solidFill>
              <a:latin typeface="Tahoma"/>
              <a:cs typeface="Tahoma"/>
            </a:endParaRPr>
          </a:p>
        </p:txBody>
      </p:sp>
      <p:sp>
        <p:nvSpPr>
          <p:cNvPr id="3" name="Rectangle 2"/>
          <p:cNvSpPr/>
          <p:nvPr/>
        </p:nvSpPr>
        <p:spPr>
          <a:xfrm>
            <a:off x="560512" y="6021288"/>
            <a:ext cx="9345488" cy="769441"/>
          </a:xfrm>
          <a:prstGeom prst="rect">
            <a:avLst/>
          </a:prstGeom>
        </p:spPr>
        <p:txBody>
          <a:bodyPr wrap="square">
            <a:spAutoFit/>
          </a:bodyPr>
          <a:lstStyle/>
          <a:p>
            <a:pPr lvl="1"/>
            <a:r>
              <a:rPr lang="pt-BR" sz="2000" b="0" dirty="0" smtClean="0">
                <a:solidFill>
                  <a:srgbClr val="FFFFFF"/>
                </a:solidFill>
              </a:rPr>
              <a:t>Fontes: </a:t>
            </a:r>
            <a:r>
              <a:rPr lang="pt-BR" sz="2000" b="0" dirty="0">
                <a:solidFill>
                  <a:srgbClr val="FFFFFF"/>
                </a:solidFill>
              </a:rPr>
              <a:t>Saldo inicial obtido da Tabela fornecida pelo Tesouro Nacional à CPI. </a:t>
            </a:r>
            <a:r>
              <a:rPr lang="pt-BR" sz="2000" b="0" dirty="0" smtClean="0">
                <a:solidFill>
                  <a:srgbClr val="FFFFFF"/>
                </a:solidFill>
              </a:rPr>
              <a:t>Pagamentos </a:t>
            </a:r>
            <a:r>
              <a:rPr lang="pt-BR" sz="2000" b="0" dirty="0">
                <a:solidFill>
                  <a:srgbClr val="FFFFFF"/>
                </a:solidFill>
              </a:rPr>
              <a:t>efetuados e Saldo devedor obtidos do Balanço Geral da União</a:t>
            </a:r>
            <a:r>
              <a:rPr lang="pt-BR" b="0" dirty="0">
                <a:solidFill>
                  <a:srgbClr val="FFFFFF"/>
                </a:solidFill>
              </a:rPr>
              <a:t>. </a:t>
            </a:r>
          </a:p>
        </p:txBody>
      </p:sp>
    </p:spTree>
    <p:extLst>
      <p:ext uri="{BB962C8B-B14F-4D97-AF65-F5344CB8AC3E}">
        <p14:creationId xmlns:p14="http://schemas.microsoft.com/office/powerpoint/2010/main" val="38585019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480" y="332656"/>
            <a:ext cx="9633520" cy="6555640"/>
          </a:xfrm>
          <a:prstGeom prst="rect">
            <a:avLst/>
          </a:prstGeom>
          <a:noFill/>
        </p:spPr>
        <p:txBody>
          <a:bodyPr wrap="square" rtlCol="0">
            <a:spAutoFit/>
          </a:bodyPr>
          <a:lstStyle/>
          <a:p>
            <a:pPr algn="ctr"/>
            <a:r>
              <a:rPr lang="pt-BR" sz="2800" dirty="0" smtClean="0">
                <a:solidFill>
                  <a:srgbClr val="94C600"/>
                </a:solidFill>
                <a:latin typeface="Tahoma"/>
                <a:cs typeface="Tahoma"/>
              </a:rPr>
              <a:t>NECESSIDADE DE AUDITORIA</a:t>
            </a:r>
            <a:endParaRPr lang="pt-BR" sz="1000" b="0" dirty="0">
              <a:solidFill>
                <a:schemeClr val="tx1"/>
              </a:solidFill>
              <a:latin typeface="Tahoma"/>
              <a:cs typeface="Tahoma"/>
            </a:endParaRPr>
          </a:p>
          <a:p>
            <a:pPr marL="342900" indent="-342900" algn="just">
              <a:buFont typeface="Arial"/>
              <a:buChar char="•"/>
            </a:pPr>
            <a:r>
              <a:rPr lang="pt-BR" b="0" dirty="0" smtClean="0">
                <a:solidFill>
                  <a:schemeClr val="tx1"/>
                </a:solidFill>
                <a:latin typeface="Tahoma"/>
                <a:cs typeface="Tahoma"/>
              </a:rPr>
              <a:t>Quantas vezes os Estados </a:t>
            </a:r>
            <a:r>
              <a:rPr lang="pt-BR" b="0" dirty="0">
                <a:solidFill>
                  <a:schemeClr val="tx1"/>
                </a:solidFill>
                <a:latin typeface="Tahoma"/>
                <a:cs typeface="Tahoma"/>
              </a:rPr>
              <a:t>já pagaram aquela dívida refinanciada pela União desde o final da década de 90? </a:t>
            </a:r>
            <a:endParaRPr lang="pt-BR" b="0" dirty="0" smtClean="0">
              <a:solidFill>
                <a:schemeClr val="tx1"/>
              </a:solidFill>
              <a:latin typeface="Tahoma"/>
              <a:cs typeface="Tahoma"/>
            </a:endParaRPr>
          </a:p>
          <a:p>
            <a:pPr marL="342900" indent="-342900" algn="just">
              <a:buFont typeface="Arial"/>
              <a:buChar char="•"/>
            </a:pPr>
            <a:r>
              <a:rPr lang="pt-BR" b="0" dirty="0" smtClean="0">
                <a:solidFill>
                  <a:schemeClr val="tx1"/>
                </a:solidFill>
                <a:latin typeface="Tahoma"/>
                <a:cs typeface="Tahoma"/>
              </a:rPr>
              <a:t>Qual </a:t>
            </a:r>
            <a:r>
              <a:rPr lang="pt-BR" b="0" dirty="0">
                <a:solidFill>
                  <a:schemeClr val="tx1"/>
                </a:solidFill>
                <a:latin typeface="Tahoma"/>
                <a:cs typeface="Tahoma"/>
              </a:rPr>
              <a:t>a origem daquela dívida? </a:t>
            </a:r>
            <a:endParaRPr lang="pt-BR" b="0" dirty="0" smtClean="0">
              <a:solidFill>
                <a:schemeClr val="tx1"/>
              </a:solidFill>
              <a:latin typeface="Tahoma"/>
              <a:cs typeface="Tahoma"/>
            </a:endParaRPr>
          </a:p>
          <a:p>
            <a:pPr marL="342900" indent="-342900" algn="just">
              <a:buFont typeface="Arial"/>
              <a:buChar char="•"/>
            </a:pPr>
            <a:r>
              <a:rPr lang="pt-BR" b="0" dirty="0" smtClean="0">
                <a:solidFill>
                  <a:schemeClr val="tx1"/>
                </a:solidFill>
                <a:latin typeface="Tahoma"/>
                <a:cs typeface="Tahoma"/>
              </a:rPr>
              <a:t>Qual é </a:t>
            </a:r>
            <a:r>
              <a:rPr lang="pt-BR" b="0" dirty="0">
                <a:solidFill>
                  <a:schemeClr val="tx1"/>
                </a:solidFill>
                <a:latin typeface="Tahoma"/>
                <a:cs typeface="Tahoma"/>
              </a:rPr>
              <a:t>a parcela da dívida assumida </a:t>
            </a:r>
            <a:r>
              <a:rPr lang="pt-BR" b="0" dirty="0" smtClean="0">
                <a:solidFill>
                  <a:schemeClr val="tx1"/>
                </a:solidFill>
                <a:latin typeface="Tahoma"/>
                <a:cs typeface="Tahoma"/>
              </a:rPr>
              <a:t>pelos </a:t>
            </a:r>
            <a:r>
              <a:rPr lang="pt-BR" b="0" dirty="0">
                <a:solidFill>
                  <a:schemeClr val="tx1"/>
                </a:solidFill>
                <a:latin typeface="Tahoma"/>
                <a:cs typeface="Tahoma"/>
              </a:rPr>
              <a:t>respectivos Estados que na realidade era relativa a passivo de bancos estaduais, no esquema do PROES, completamente ilegítimo? </a:t>
            </a:r>
            <a:endParaRPr lang="pt-BR" b="0" dirty="0" smtClean="0">
              <a:solidFill>
                <a:schemeClr val="tx1"/>
              </a:solidFill>
              <a:latin typeface="Tahoma"/>
              <a:cs typeface="Tahoma"/>
            </a:endParaRPr>
          </a:p>
          <a:p>
            <a:pPr marL="342900" indent="-342900" algn="just">
              <a:buFont typeface="Arial"/>
              <a:buChar char="•"/>
            </a:pPr>
            <a:r>
              <a:rPr lang="pt-BR" b="0" dirty="0" smtClean="0">
                <a:solidFill>
                  <a:schemeClr val="tx1"/>
                </a:solidFill>
                <a:latin typeface="Tahoma"/>
                <a:cs typeface="Tahoma"/>
              </a:rPr>
              <a:t>Qual é </a:t>
            </a:r>
            <a:r>
              <a:rPr lang="pt-BR" b="0" dirty="0">
                <a:solidFill>
                  <a:schemeClr val="tx1"/>
                </a:solidFill>
                <a:latin typeface="Tahoma"/>
                <a:cs typeface="Tahoma"/>
              </a:rPr>
              <a:t>a ilegalidade da aplicação mensal e cumulativa de índice de atualização calculado pelo IGP-DI da FGV, instituição privada? </a:t>
            </a:r>
            <a:endParaRPr lang="pt-BR" b="0" dirty="0" smtClean="0">
              <a:solidFill>
                <a:schemeClr val="tx1"/>
              </a:solidFill>
              <a:latin typeface="Tahoma"/>
              <a:cs typeface="Tahoma"/>
            </a:endParaRPr>
          </a:p>
          <a:p>
            <a:pPr marL="342900" indent="-342900" algn="just">
              <a:buFont typeface="Arial"/>
              <a:buChar char="•"/>
            </a:pPr>
            <a:r>
              <a:rPr lang="pt-BR" b="0" dirty="0" smtClean="0">
                <a:solidFill>
                  <a:schemeClr val="tx1"/>
                </a:solidFill>
                <a:latin typeface="Tahoma"/>
                <a:cs typeface="Tahoma"/>
              </a:rPr>
              <a:t>Por que não é aplicada a Lei e a Súmula 121 do STF, que proíbe a aplicação de juros sobre juros?</a:t>
            </a:r>
          </a:p>
          <a:p>
            <a:pPr marL="342900" indent="-342900" algn="just">
              <a:buFont typeface="Arial"/>
              <a:buChar char="•"/>
            </a:pPr>
            <a:r>
              <a:rPr lang="pt-BR" b="0" dirty="0" smtClean="0">
                <a:solidFill>
                  <a:schemeClr val="tx1"/>
                </a:solidFill>
                <a:latin typeface="Tahoma"/>
                <a:cs typeface="Tahoma"/>
              </a:rPr>
              <a:t>Quantos </a:t>
            </a:r>
            <a:r>
              <a:rPr lang="pt-BR" b="0" dirty="0">
                <a:solidFill>
                  <a:schemeClr val="tx1"/>
                </a:solidFill>
                <a:latin typeface="Tahoma"/>
                <a:cs typeface="Tahoma"/>
              </a:rPr>
              <a:t>investimentos deixaram de ser realizados porque os recursos foram absorvidos pelo pagamento de tal dívida ilegítima e inflada de forma ilegal? Quantos estados recorreram a endividamento externo para pagar a União? </a:t>
            </a:r>
            <a:endParaRPr lang="pt-BR" b="0" dirty="0" smtClean="0">
              <a:solidFill>
                <a:schemeClr val="tx1"/>
              </a:solidFill>
              <a:latin typeface="Tahoma"/>
              <a:cs typeface="Tahoma"/>
            </a:endParaRPr>
          </a:p>
          <a:p>
            <a:pPr algn="ctr"/>
            <a:r>
              <a:rPr lang="pt-BR" dirty="0" smtClean="0">
                <a:solidFill>
                  <a:srgbClr val="94C600"/>
                </a:solidFill>
                <a:latin typeface="Tahoma"/>
                <a:cs typeface="Tahoma"/>
              </a:rPr>
              <a:t>Negação de direitos à população, comprometimento do desenvolvimento socioeconômico e CRISE</a:t>
            </a:r>
            <a:endParaRPr lang="pt-BR" dirty="0">
              <a:solidFill>
                <a:srgbClr val="94C600"/>
              </a:solidFill>
              <a:latin typeface="Tahoma"/>
              <a:cs typeface="Tahoma"/>
            </a:endParaRPr>
          </a:p>
          <a:p>
            <a:pPr algn="just"/>
            <a:endParaRPr lang="pt-BR" sz="800" dirty="0" smtClean="0">
              <a:solidFill>
                <a:srgbClr val="94C600"/>
              </a:solidFill>
              <a:latin typeface="Tahoma"/>
              <a:cs typeface="Tahoma"/>
            </a:endParaRPr>
          </a:p>
        </p:txBody>
      </p:sp>
    </p:spTree>
    <p:extLst>
      <p:ext uri="{BB962C8B-B14F-4D97-AF65-F5344CB8AC3E}">
        <p14:creationId xmlns:p14="http://schemas.microsoft.com/office/powerpoint/2010/main" val="238630266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2"/>
          <p:cNvSpPr txBox="1">
            <a:spLocks noChangeArrowheads="1"/>
          </p:cNvSpPr>
          <p:nvPr/>
        </p:nvSpPr>
        <p:spPr bwMode="auto">
          <a:xfrm>
            <a:off x="632520" y="142875"/>
            <a:ext cx="9073008" cy="6586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defRPr sz="2400" b="1">
                <a:solidFill>
                  <a:srgbClr val="FF0000"/>
                </a:solidFill>
                <a:latin typeface="Times New Roman" charset="0"/>
                <a:ea typeface="ＭＳ Ｐゴシック" charset="0"/>
                <a:cs typeface="ＭＳ Ｐゴシック" charset="0"/>
              </a:defRPr>
            </a:lvl1pPr>
            <a:lvl2pPr marL="742950" indent="-285750" eaLnBrk="0" hangingPunct="0">
              <a:defRPr sz="2400" b="1">
                <a:solidFill>
                  <a:srgbClr val="FF0000"/>
                </a:solidFill>
                <a:latin typeface="Times New Roman" charset="0"/>
                <a:ea typeface="ＭＳ Ｐゴシック" charset="0"/>
              </a:defRPr>
            </a:lvl2pPr>
            <a:lvl3pPr marL="1143000" indent="-228600" eaLnBrk="0" hangingPunct="0">
              <a:defRPr sz="2400" b="1">
                <a:solidFill>
                  <a:srgbClr val="FF0000"/>
                </a:solidFill>
                <a:latin typeface="Times New Roman" charset="0"/>
                <a:ea typeface="ＭＳ Ｐゴシック" charset="0"/>
              </a:defRPr>
            </a:lvl3pPr>
            <a:lvl4pPr marL="1600200" indent="-228600" eaLnBrk="0" hangingPunct="0">
              <a:defRPr sz="2400" b="1">
                <a:solidFill>
                  <a:srgbClr val="FF0000"/>
                </a:solidFill>
                <a:latin typeface="Times New Roman" charset="0"/>
                <a:ea typeface="ＭＳ Ｐゴシック" charset="0"/>
              </a:defRPr>
            </a:lvl4pPr>
            <a:lvl5pPr marL="2057400" indent="-228600" eaLnBrk="0" hangingPunct="0">
              <a:defRPr sz="2400" b="1">
                <a:solidFill>
                  <a:srgbClr val="FF0000"/>
                </a:solidFill>
                <a:latin typeface="Times New Roman" charset="0"/>
                <a:ea typeface="ＭＳ Ｐゴシック" charset="0"/>
              </a:defRPr>
            </a:lvl5pPr>
            <a:lvl6pPr marL="2514600" indent="-228600" eaLnBrk="0" fontAlgn="base" hangingPunct="0">
              <a:spcBef>
                <a:spcPct val="0"/>
              </a:spcBef>
              <a:spcAft>
                <a:spcPct val="0"/>
              </a:spcAft>
              <a:defRPr sz="2400" b="1">
                <a:solidFill>
                  <a:srgbClr val="FF0000"/>
                </a:solidFill>
                <a:latin typeface="Times New Roman" charset="0"/>
                <a:ea typeface="ＭＳ Ｐゴシック" charset="0"/>
              </a:defRPr>
            </a:lvl6pPr>
            <a:lvl7pPr marL="2971800" indent="-228600" eaLnBrk="0" fontAlgn="base" hangingPunct="0">
              <a:spcBef>
                <a:spcPct val="0"/>
              </a:spcBef>
              <a:spcAft>
                <a:spcPct val="0"/>
              </a:spcAft>
              <a:defRPr sz="2400" b="1">
                <a:solidFill>
                  <a:srgbClr val="FF0000"/>
                </a:solidFill>
                <a:latin typeface="Times New Roman" charset="0"/>
                <a:ea typeface="ＭＳ Ｐゴシック" charset="0"/>
              </a:defRPr>
            </a:lvl7pPr>
            <a:lvl8pPr marL="3429000" indent="-228600" eaLnBrk="0" fontAlgn="base" hangingPunct="0">
              <a:spcBef>
                <a:spcPct val="0"/>
              </a:spcBef>
              <a:spcAft>
                <a:spcPct val="0"/>
              </a:spcAft>
              <a:defRPr sz="2400" b="1">
                <a:solidFill>
                  <a:srgbClr val="FF0000"/>
                </a:solidFill>
                <a:latin typeface="Times New Roman" charset="0"/>
                <a:ea typeface="ＭＳ Ｐゴシック" charset="0"/>
              </a:defRPr>
            </a:lvl8pPr>
            <a:lvl9pPr marL="3886200" indent="-228600" eaLnBrk="0" fontAlgn="base" hangingPunct="0">
              <a:spcBef>
                <a:spcPct val="0"/>
              </a:spcBef>
              <a:spcAft>
                <a:spcPct val="0"/>
              </a:spcAft>
              <a:defRPr sz="2400" b="1">
                <a:solidFill>
                  <a:srgbClr val="FF0000"/>
                </a:solidFill>
                <a:latin typeface="Times New Roman" charset="0"/>
                <a:ea typeface="ＭＳ Ｐゴシック" charset="0"/>
              </a:defRPr>
            </a:lvl9pPr>
          </a:lstStyle>
          <a:p>
            <a:r>
              <a:rPr lang="pt-BR" sz="2000" dirty="0">
                <a:solidFill>
                  <a:srgbClr val="FFFFFF"/>
                </a:solidFill>
                <a:latin typeface="Tahoma" charset="0"/>
                <a:cs typeface="Tahoma" charset="0"/>
              </a:rPr>
              <a:t> </a:t>
            </a:r>
          </a:p>
          <a:p>
            <a:pPr algn="ctr"/>
            <a:endParaRPr lang="pt-BR" sz="2800" dirty="0" smtClean="0">
              <a:solidFill>
                <a:srgbClr val="92D050"/>
              </a:solidFill>
              <a:latin typeface="Tahoma" charset="0"/>
              <a:cs typeface="Tahoma" charset="0"/>
            </a:endParaRPr>
          </a:p>
          <a:p>
            <a:pPr algn="ctr"/>
            <a:r>
              <a:rPr lang="pt-BR" sz="2800" dirty="0" smtClean="0">
                <a:solidFill>
                  <a:srgbClr val="92D050"/>
                </a:solidFill>
                <a:latin typeface="Tahoma" charset="0"/>
                <a:cs typeface="Tahoma" charset="0"/>
              </a:rPr>
              <a:t>Dívida </a:t>
            </a:r>
            <a:r>
              <a:rPr lang="pt-BR" sz="2800" dirty="0">
                <a:solidFill>
                  <a:srgbClr val="92D050"/>
                </a:solidFill>
                <a:latin typeface="Tahoma" charset="0"/>
                <a:cs typeface="Tahoma" charset="0"/>
              </a:rPr>
              <a:t>dos </a:t>
            </a:r>
            <a:r>
              <a:rPr lang="pt-BR" sz="2800" dirty="0" smtClean="0">
                <a:solidFill>
                  <a:srgbClr val="92D050"/>
                </a:solidFill>
                <a:latin typeface="Tahoma" charset="0"/>
                <a:cs typeface="Tahoma" charset="0"/>
              </a:rPr>
              <a:t>Estados com a União</a:t>
            </a:r>
          </a:p>
          <a:p>
            <a:pPr algn="ctr"/>
            <a:endParaRPr lang="pt-BR" sz="2800" dirty="0">
              <a:solidFill>
                <a:srgbClr val="92D050"/>
              </a:solidFill>
              <a:latin typeface="Tahoma" charset="0"/>
              <a:cs typeface="Tahoma" charset="0"/>
            </a:endParaRPr>
          </a:p>
          <a:p>
            <a:pPr algn="ctr"/>
            <a:r>
              <a:rPr lang="pt-BR" sz="2800" dirty="0" smtClean="0">
                <a:solidFill>
                  <a:srgbClr val="92D050"/>
                </a:solidFill>
                <a:latin typeface="Tahoma" charset="0"/>
                <a:cs typeface="Tahoma" charset="0"/>
              </a:rPr>
              <a:t>Modificação da Lei 9496/1997</a:t>
            </a:r>
            <a:endParaRPr lang="pt-BR" sz="2800" dirty="0">
              <a:solidFill>
                <a:srgbClr val="92D050"/>
              </a:solidFill>
              <a:latin typeface="Tahoma" charset="0"/>
              <a:cs typeface="Tahoma" charset="0"/>
            </a:endParaRPr>
          </a:p>
          <a:p>
            <a:pPr>
              <a:lnSpc>
                <a:spcPct val="110000"/>
              </a:lnSpc>
            </a:pPr>
            <a:endParaRPr lang="pt-BR" sz="2000" b="0" dirty="0">
              <a:solidFill>
                <a:srgbClr val="FFFFFF"/>
              </a:solidFill>
              <a:latin typeface="Tahoma" charset="0"/>
              <a:cs typeface="Tahoma" charset="0"/>
            </a:endParaRPr>
          </a:p>
          <a:p>
            <a:pPr algn="ctr">
              <a:lnSpc>
                <a:spcPct val="120000"/>
              </a:lnSpc>
            </a:pPr>
            <a:r>
              <a:rPr lang="pt-BR" sz="2800" b="0" dirty="0" smtClean="0">
                <a:solidFill>
                  <a:srgbClr val="FFFFFF"/>
                </a:solidFill>
                <a:latin typeface="Tahoma" charset="0"/>
                <a:cs typeface="Tahoma" charset="0"/>
              </a:rPr>
              <a:t>Em 5 de novembro de 2014, o Congresso Nacional aprovou a LEI COMPLEMENTAR 148 </a:t>
            </a:r>
          </a:p>
          <a:p>
            <a:pPr algn="ctr">
              <a:lnSpc>
                <a:spcPct val="120000"/>
              </a:lnSpc>
            </a:pPr>
            <a:endParaRPr lang="pt-BR" sz="2800" b="0" dirty="0" smtClean="0">
              <a:solidFill>
                <a:srgbClr val="FFFFFF"/>
              </a:solidFill>
              <a:latin typeface="Tahoma" charset="0"/>
              <a:cs typeface="Tahoma" charset="0"/>
            </a:endParaRPr>
          </a:p>
          <a:p>
            <a:pPr marL="457200" indent="-457200">
              <a:lnSpc>
                <a:spcPct val="120000"/>
              </a:lnSpc>
              <a:buFont typeface="Arial"/>
              <a:buChar char="•"/>
            </a:pPr>
            <a:r>
              <a:rPr lang="pt-BR" sz="2800" b="0" dirty="0" smtClean="0">
                <a:solidFill>
                  <a:srgbClr val="FFFFFF"/>
                </a:solidFill>
                <a:latin typeface="Tahoma" charset="0"/>
                <a:cs typeface="Tahoma" charset="0"/>
              </a:rPr>
              <a:t>Decorrente do Projeto </a:t>
            </a:r>
            <a:r>
              <a:rPr lang="pt-BR" sz="2800" b="0" dirty="0">
                <a:solidFill>
                  <a:srgbClr val="FFFFFF"/>
                </a:solidFill>
                <a:latin typeface="Tahoma" charset="0"/>
                <a:cs typeface="Tahoma" charset="0"/>
              </a:rPr>
              <a:t>de Lei Complementar 238 (99 no Senado</a:t>
            </a:r>
            <a:r>
              <a:rPr lang="pt-BR" sz="2800" b="0" dirty="0" smtClean="0">
                <a:solidFill>
                  <a:srgbClr val="FFFFFF"/>
                </a:solidFill>
                <a:latin typeface="Tahoma" charset="0"/>
                <a:cs typeface="Tahoma" charset="0"/>
              </a:rPr>
              <a:t>), apresentado pelo governo federal ao Congresso Nacional</a:t>
            </a:r>
          </a:p>
          <a:p>
            <a:pPr marL="457200" indent="-457200">
              <a:lnSpc>
                <a:spcPct val="120000"/>
              </a:lnSpc>
              <a:buFont typeface="Arial"/>
              <a:buChar char="•"/>
            </a:pPr>
            <a:r>
              <a:rPr lang="pt-BR" sz="2800" b="0" dirty="0" smtClean="0">
                <a:solidFill>
                  <a:srgbClr val="FFFFFF"/>
                </a:solidFill>
                <a:latin typeface="Tahoma" charset="0"/>
                <a:cs typeface="Tahoma" charset="0"/>
              </a:rPr>
              <a:t>Sancionada pela Presidente da República em 25/11/2014 </a:t>
            </a:r>
            <a:endParaRPr lang="pt-BR" sz="800" b="0" dirty="0">
              <a:solidFill>
                <a:srgbClr val="FFFF00"/>
              </a:solidFill>
              <a:latin typeface="Tahoma" charset="0"/>
              <a:cs typeface="Tahoma" charset="0"/>
            </a:endParaRPr>
          </a:p>
        </p:txBody>
      </p:sp>
    </p:spTree>
    <p:extLst>
      <p:ext uri="{BB962C8B-B14F-4D97-AF65-F5344CB8AC3E}">
        <p14:creationId xmlns:p14="http://schemas.microsoft.com/office/powerpoint/2010/main" val="127855267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2"/>
          <p:cNvSpPr txBox="1">
            <a:spLocks noChangeArrowheads="1"/>
          </p:cNvSpPr>
          <p:nvPr/>
        </p:nvSpPr>
        <p:spPr bwMode="auto">
          <a:xfrm>
            <a:off x="704850" y="142875"/>
            <a:ext cx="9001125" cy="648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9pPr>
          </a:lstStyle>
          <a:p>
            <a:pPr algn="ctr">
              <a:spcBef>
                <a:spcPts val="1800"/>
              </a:spcBef>
            </a:pPr>
            <a:r>
              <a:rPr lang="pt-BR" sz="2800" dirty="0" smtClean="0">
                <a:solidFill>
                  <a:srgbClr val="92D050"/>
                </a:solidFill>
                <a:latin typeface="Tahoma" charset="0"/>
                <a:ea typeface="MS PGothic" charset="0"/>
              </a:rPr>
              <a:t>Domínio do Poder Financeiro </a:t>
            </a:r>
          </a:p>
          <a:p>
            <a:pPr marL="342900" indent="-342900">
              <a:spcBef>
                <a:spcPts val="1800"/>
              </a:spcBef>
              <a:buFont typeface="Arial"/>
              <a:buChar char="•"/>
            </a:pPr>
            <a:r>
              <a:rPr lang="pt-BR" dirty="0" smtClean="0">
                <a:solidFill>
                  <a:srgbClr val="FFFFFF"/>
                </a:solidFill>
                <a:latin typeface="Tahoma" charset="0"/>
                <a:ea typeface="MS PGothic" charset="0"/>
              </a:rPr>
              <a:t>FED - Federal Reserve</a:t>
            </a:r>
          </a:p>
          <a:p>
            <a:pPr marL="342900" indent="-342900">
              <a:spcBef>
                <a:spcPts val="1800"/>
              </a:spcBef>
              <a:buFont typeface="Arial"/>
              <a:buChar char="•"/>
            </a:pPr>
            <a:r>
              <a:rPr lang="pt-BR" dirty="0" smtClean="0">
                <a:solidFill>
                  <a:srgbClr val="FFFFFF"/>
                </a:solidFill>
                <a:latin typeface="Tahoma" charset="0"/>
                <a:ea typeface="MS PGothic" charset="0"/>
              </a:rPr>
              <a:t>BCE – Banco Central Europeu</a:t>
            </a:r>
          </a:p>
          <a:p>
            <a:pPr marL="342900" indent="-342900">
              <a:spcBef>
                <a:spcPts val="1800"/>
              </a:spcBef>
              <a:buFont typeface="Arial"/>
              <a:buChar char="•"/>
            </a:pPr>
            <a:r>
              <a:rPr lang="pt-BR" dirty="0" smtClean="0">
                <a:solidFill>
                  <a:srgbClr val="FFFFFF"/>
                </a:solidFill>
                <a:latin typeface="Tahoma" charset="0"/>
                <a:ea typeface="MS PGothic" charset="0"/>
              </a:rPr>
              <a:t>FMI</a:t>
            </a:r>
          </a:p>
          <a:p>
            <a:pPr marL="342900" indent="-342900">
              <a:spcBef>
                <a:spcPts val="1800"/>
              </a:spcBef>
              <a:buFont typeface="Arial"/>
              <a:buChar char="•"/>
            </a:pPr>
            <a:r>
              <a:rPr lang="pt-BR" dirty="0" smtClean="0">
                <a:solidFill>
                  <a:srgbClr val="FFFFFF"/>
                </a:solidFill>
                <a:latin typeface="Tahoma" charset="0"/>
                <a:ea typeface="MS PGothic" charset="0"/>
              </a:rPr>
              <a:t>Banco Mundial</a:t>
            </a:r>
          </a:p>
          <a:p>
            <a:pPr marL="342900" indent="-342900">
              <a:spcBef>
                <a:spcPts val="1800"/>
              </a:spcBef>
              <a:buFont typeface="Arial"/>
              <a:buChar char="•"/>
            </a:pPr>
            <a:r>
              <a:rPr lang="pt-BR" dirty="0" smtClean="0">
                <a:solidFill>
                  <a:srgbClr val="FFFFFF"/>
                </a:solidFill>
                <a:latin typeface="Tahoma" charset="0"/>
                <a:ea typeface="MS PGothic" charset="0"/>
              </a:rPr>
              <a:t>Agências qualificadoras de risco</a:t>
            </a:r>
          </a:p>
          <a:p>
            <a:pPr marL="342900" indent="-342900">
              <a:spcBef>
                <a:spcPts val="1800"/>
              </a:spcBef>
              <a:buFont typeface="Arial"/>
              <a:buChar char="•"/>
            </a:pPr>
            <a:r>
              <a:rPr lang="pt-BR" dirty="0" smtClean="0">
                <a:solidFill>
                  <a:srgbClr val="FFFFFF"/>
                </a:solidFill>
                <a:latin typeface="Tahoma" charset="0"/>
                <a:ea typeface="MS PGothic" charset="0"/>
              </a:rPr>
              <a:t>Grandes bancos </a:t>
            </a:r>
            <a:r>
              <a:rPr lang="pt-BR" dirty="0">
                <a:solidFill>
                  <a:srgbClr val="FFFFFF"/>
                </a:solidFill>
                <a:latin typeface="Tahoma" charset="0"/>
                <a:ea typeface="MS PGothic" charset="0"/>
              </a:rPr>
              <a:t>p</a:t>
            </a:r>
            <a:r>
              <a:rPr lang="pt-BR" dirty="0" smtClean="0">
                <a:solidFill>
                  <a:srgbClr val="FFFFFF"/>
                </a:solidFill>
                <a:latin typeface="Tahoma" charset="0"/>
                <a:ea typeface="MS PGothic" charset="0"/>
              </a:rPr>
              <a:t>rivados</a:t>
            </a:r>
          </a:p>
          <a:p>
            <a:pPr algn="ctr">
              <a:spcBef>
                <a:spcPts val="1800"/>
              </a:spcBef>
            </a:pPr>
            <a:endParaRPr lang="pt-BR" sz="800" b="0" dirty="0" smtClean="0">
              <a:solidFill>
                <a:schemeClr val="tx1"/>
              </a:solidFill>
              <a:latin typeface="Tahoma" charset="0"/>
              <a:ea typeface="MS PGothic" charset="0"/>
            </a:endParaRPr>
          </a:p>
          <a:p>
            <a:pPr algn="ctr">
              <a:spcBef>
                <a:spcPts val="1800"/>
              </a:spcBef>
            </a:pPr>
            <a:r>
              <a:rPr lang="pt-BR" sz="2800" dirty="0" smtClean="0">
                <a:solidFill>
                  <a:srgbClr val="92D050"/>
                </a:solidFill>
                <a:latin typeface="Tahoma" charset="0"/>
                <a:ea typeface="MS PGothic" charset="0"/>
              </a:rPr>
              <a:t>Financeirização Mundial</a:t>
            </a:r>
            <a:endParaRPr lang="pt-BR" sz="2800" dirty="0">
              <a:solidFill>
                <a:srgbClr val="92D050"/>
              </a:solidFill>
              <a:latin typeface="Tahoma" charset="0"/>
              <a:ea typeface="MS PGothic" charset="0"/>
            </a:endParaRPr>
          </a:p>
          <a:p>
            <a:pPr marL="342900" indent="-342900">
              <a:lnSpc>
                <a:spcPct val="90000"/>
              </a:lnSpc>
              <a:spcBef>
                <a:spcPts val="600"/>
              </a:spcBef>
              <a:buFont typeface="Arial"/>
              <a:buChar char="•"/>
            </a:pPr>
            <a:r>
              <a:rPr lang="pt-BR" sz="2000" b="0" dirty="0" smtClean="0">
                <a:solidFill>
                  <a:srgbClr val="92D050"/>
                </a:solidFill>
                <a:latin typeface="Tahoma" charset="0"/>
                <a:ea typeface="MS PGothic" charset="0"/>
              </a:rPr>
              <a:t>1º Passo: Fim da paridade dólar/ouro</a:t>
            </a:r>
          </a:p>
          <a:p>
            <a:pPr marL="342900" indent="-342900">
              <a:lnSpc>
                <a:spcPct val="90000"/>
              </a:lnSpc>
              <a:spcBef>
                <a:spcPts val="600"/>
              </a:spcBef>
              <a:buFont typeface="Arial"/>
              <a:buChar char="•"/>
            </a:pPr>
            <a:r>
              <a:rPr lang="pt-BR" sz="2000" b="0" dirty="0" smtClean="0">
                <a:solidFill>
                  <a:srgbClr val="92D050"/>
                </a:solidFill>
                <a:latin typeface="Tahoma" charset="0"/>
                <a:ea typeface="MS PGothic" charset="0"/>
              </a:rPr>
              <a:t>Crescimento do volume de papéis financeiros (derivativos)</a:t>
            </a:r>
          </a:p>
          <a:p>
            <a:pPr marL="342900" indent="-342900">
              <a:lnSpc>
                <a:spcPct val="90000"/>
              </a:lnSpc>
              <a:spcBef>
                <a:spcPts val="600"/>
              </a:spcBef>
              <a:buFont typeface="Arial"/>
              <a:buChar char="•"/>
            </a:pPr>
            <a:r>
              <a:rPr lang="pt-BR" sz="2000" b="0" dirty="0" smtClean="0">
                <a:solidFill>
                  <a:srgbClr val="92D050"/>
                </a:solidFill>
                <a:latin typeface="Tahoma" charset="0"/>
                <a:ea typeface="MS PGothic" charset="0"/>
              </a:rPr>
              <a:t>Necessidade de FUNDOS FINANCEIROS para receber os papéis (Planos de Previdência Privada e Fundos de Previdência de natureza aberta) </a:t>
            </a:r>
          </a:p>
        </p:txBody>
      </p:sp>
    </p:spTree>
    <p:extLst>
      <p:ext uri="{BB962C8B-B14F-4D97-AF65-F5344CB8AC3E}">
        <p14:creationId xmlns:p14="http://schemas.microsoft.com/office/powerpoint/2010/main" val="65809949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2"/>
          <p:cNvSpPr txBox="1">
            <a:spLocks noChangeArrowheads="1"/>
          </p:cNvSpPr>
          <p:nvPr/>
        </p:nvSpPr>
        <p:spPr bwMode="auto">
          <a:xfrm>
            <a:off x="344488" y="0"/>
            <a:ext cx="9561512" cy="693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defRPr sz="2400" b="1">
                <a:solidFill>
                  <a:srgbClr val="FF0000"/>
                </a:solidFill>
                <a:latin typeface="Times New Roman" charset="0"/>
                <a:ea typeface="ＭＳ Ｐゴシック" charset="0"/>
                <a:cs typeface="ＭＳ Ｐゴシック" charset="0"/>
              </a:defRPr>
            </a:lvl1pPr>
            <a:lvl2pPr marL="742950" indent="-285750" eaLnBrk="0" hangingPunct="0">
              <a:defRPr sz="2400" b="1">
                <a:solidFill>
                  <a:srgbClr val="FF0000"/>
                </a:solidFill>
                <a:latin typeface="Times New Roman" charset="0"/>
                <a:ea typeface="ＭＳ Ｐゴシック" charset="0"/>
              </a:defRPr>
            </a:lvl2pPr>
            <a:lvl3pPr marL="1143000" indent="-228600" eaLnBrk="0" hangingPunct="0">
              <a:defRPr sz="2400" b="1">
                <a:solidFill>
                  <a:srgbClr val="FF0000"/>
                </a:solidFill>
                <a:latin typeface="Times New Roman" charset="0"/>
                <a:ea typeface="ＭＳ Ｐゴシック" charset="0"/>
              </a:defRPr>
            </a:lvl3pPr>
            <a:lvl4pPr marL="1600200" indent="-228600" eaLnBrk="0" hangingPunct="0">
              <a:defRPr sz="2400" b="1">
                <a:solidFill>
                  <a:srgbClr val="FF0000"/>
                </a:solidFill>
                <a:latin typeface="Times New Roman" charset="0"/>
                <a:ea typeface="ＭＳ Ｐゴシック" charset="0"/>
              </a:defRPr>
            </a:lvl4pPr>
            <a:lvl5pPr marL="2057400" indent="-228600" eaLnBrk="0" hangingPunct="0">
              <a:defRPr sz="2400" b="1">
                <a:solidFill>
                  <a:srgbClr val="FF0000"/>
                </a:solidFill>
                <a:latin typeface="Times New Roman" charset="0"/>
                <a:ea typeface="ＭＳ Ｐゴシック" charset="0"/>
              </a:defRPr>
            </a:lvl5pPr>
            <a:lvl6pPr marL="2514600" indent="-228600" eaLnBrk="0" fontAlgn="base" hangingPunct="0">
              <a:spcBef>
                <a:spcPct val="0"/>
              </a:spcBef>
              <a:spcAft>
                <a:spcPct val="0"/>
              </a:spcAft>
              <a:defRPr sz="2400" b="1">
                <a:solidFill>
                  <a:srgbClr val="FF0000"/>
                </a:solidFill>
                <a:latin typeface="Times New Roman" charset="0"/>
                <a:ea typeface="ＭＳ Ｐゴシック" charset="0"/>
              </a:defRPr>
            </a:lvl6pPr>
            <a:lvl7pPr marL="2971800" indent="-228600" eaLnBrk="0" fontAlgn="base" hangingPunct="0">
              <a:spcBef>
                <a:spcPct val="0"/>
              </a:spcBef>
              <a:spcAft>
                <a:spcPct val="0"/>
              </a:spcAft>
              <a:defRPr sz="2400" b="1">
                <a:solidFill>
                  <a:srgbClr val="FF0000"/>
                </a:solidFill>
                <a:latin typeface="Times New Roman" charset="0"/>
                <a:ea typeface="ＭＳ Ｐゴシック" charset="0"/>
              </a:defRPr>
            </a:lvl7pPr>
            <a:lvl8pPr marL="3429000" indent="-228600" eaLnBrk="0" fontAlgn="base" hangingPunct="0">
              <a:spcBef>
                <a:spcPct val="0"/>
              </a:spcBef>
              <a:spcAft>
                <a:spcPct val="0"/>
              </a:spcAft>
              <a:defRPr sz="2400" b="1">
                <a:solidFill>
                  <a:srgbClr val="FF0000"/>
                </a:solidFill>
                <a:latin typeface="Times New Roman" charset="0"/>
                <a:ea typeface="ＭＳ Ｐゴシック" charset="0"/>
              </a:defRPr>
            </a:lvl8pPr>
            <a:lvl9pPr marL="3886200" indent="-228600" eaLnBrk="0" fontAlgn="base" hangingPunct="0">
              <a:spcBef>
                <a:spcPct val="0"/>
              </a:spcBef>
              <a:spcAft>
                <a:spcPct val="0"/>
              </a:spcAft>
              <a:defRPr sz="2400" b="1">
                <a:solidFill>
                  <a:srgbClr val="FF0000"/>
                </a:solidFill>
                <a:latin typeface="Times New Roman" charset="0"/>
                <a:ea typeface="ＭＳ Ｐゴシック" charset="0"/>
              </a:defRPr>
            </a:lvl9pPr>
          </a:lstStyle>
          <a:p>
            <a:pPr algn="ctr"/>
            <a:endParaRPr lang="pt-BR" sz="1000" dirty="0" smtClean="0">
              <a:solidFill>
                <a:srgbClr val="92D050"/>
              </a:solidFill>
              <a:latin typeface="Tahoma" charset="0"/>
              <a:cs typeface="Tahoma" charset="0"/>
            </a:endParaRPr>
          </a:p>
          <a:p>
            <a:pPr algn="ctr"/>
            <a:r>
              <a:rPr lang="pt-BR" sz="2800" dirty="0" smtClean="0">
                <a:solidFill>
                  <a:srgbClr val="92D050"/>
                </a:solidFill>
                <a:latin typeface="Tahoma" charset="0"/>
                <a:cs typeface="Tahoma" charset="0"/>
              </a:rPr>
              <a:t>Atuação da Auditoria Cidadã da Dívida</a:t>
            </a:r>
            <a:endParaRPr lang="pt-BR" sz="2800" dirty="0">
              <a:solidFill>
                <a:srgbClr val="92D050"/>
              </a:solidFill>
              <a:latin typeface="Tahoma" charset="0"/>
              <a:cs typeface="Tahoma" charset="0"/>
            </a:endParaRPr>
          </a:p>
          <a:p>
            <a:pPr algn="ctr"/>
            <a:r>
              <a:rPr lang="pt-BR" sz="2800" dirty="0">
                <a:solidFill>
                  <a:srgbClr val="92D050"/>
                </a:solidFill>
                <a:latin typeface="Tahoma" charset="0"/>
                <a:cs typeface="Tahoma" charset="0"/>
              </a:rPr>
              <a:t>d</a:t>
            </a:r>
            <a:r>
              <a:rPr lang="pt-BR" sz="2800" dirty="0" smtClean="0">
                <a:solidFill>
                  <a:srgbClr val="92D050"/>
                </a:solidFill>
                <a:latin typeface="Tahoma" charset="0"/>
                <a:cs typeface="Tahoma" charset="0"/>
              </a:rPr>
              <a:t>urante a tramitação do projeto que resultou na aprovação da Lei complementar 148/2014 </a:t>
            </a:r>
            <a:endParaRPr lang="pt-BR" sz="2800" dirty="0">
              <a:solidFill>
                <a:srgbClr val="92D050"/>
              </a:solidFill>
              <a:latin typeface="Tahoma" charset="0"/>
              <a:cs typeface="Tahoma" charset="0"/>
            </a:endParaRPr>
          </a:p>
          <a:p>
            <a:pPr>
              <a:lnSpc>
                <a:spcPct val="110000"/>
              </a:lnSpc>
            </a:pPr>
            <a:endParaRPr lang="pt-BR" sz="500" b="0" dirty="0" smtClean="0">
              <a:solidFill>
                <a:srgbClr val="FFFFFF"/>
              </a:solidFill>
              <a:latin typeface="Tahoma" charset="0"/>
              <a:cs typeface="Tahoma" charset="0"/>
            </a:endParaRPr>
          </a:p>
          <a:p>
            <a:pPr>
              <a:lnSpc>
                <a:spcPct val="110000"/>
              </a:lnSpc>
            </a:pPr>
            <a:endParaRPr lang="pt-BR" sz="500" b="0" dirty="0">
              <a:solidFill>
                <a:srgbClr val="FFFFFF"/>
              </a:solidFill>
              <a:latin typeface="Tahoma" charset="0"/>
              <a:cs typeface="Tahoma" charset="0"/>
            </a:endParaRPr>
          </a:p>
          <a:p>
            <a:pPr marL="457200" indent="-457200">
              <a:buFont typeface="Arial"/>
              <a:buChar char="•"/>
            </a:pPr>
            <a:r>
              <a:rPr lang="pt-BR" b="0" dirty="0" smtClean="0">
                <a:solidFill>
                  <a:srgbClr val="FFFFFF"/>
                </a:solidFill>
                <a:latin typeface="Tahoma"/>
                <a:cs typeface="Tahoma"/>
              </a:rPr>
              <a:t>Intenso trabalho na Câmara e no Senado</a:t>
            </a:r>
          </a:p>
          <a:p>
            <a:pPr marL="457200" indent="-457200">
              <a:buFont typeface="Arial"/>
              <a:buChar char="•"/>
            </a:pPr>
            <a:r>
              <a:rPr lang="pt-BR" b="0" dirty="0" smtClean="0">
                <a:solidFill>
                  <a:srgbClr val="FFFFFF"/>
                </a:solidFill>
                <a:latin typeface="Tahoma"/>
                <a:cs typeface="Tahoma"/>
              </a:rPr>
              <a:t>Denúncia: modificações </a:t>
            </a:r>
            <a:r>
              <a:rPr lang="pt-BR" b="0" dirty="0">
                <a:solidFill>
                  <a:srgbClr val="FFFFFF"/>
                </a:solidFill>
                <a:latin typeface="Tahoma"/>
                <a:cs typeface="Tahoma"/>
              </a:rPr>
              <a:t>propostas eram </a:t>
            </a:r>
            <a:r>
              <a:rPr lang="pt-BR" b="0" dirty="0" smtClean="0">
                <a:solidFill>
                  <a:srgbClr val="FFFFFF"/>
                </a:solidFill>
                <a:latin typeface="Tahoma"/>
                <a:cs typeface="Tahoma"/>
              </a:rPr>
              <a:t>insuficientes. Emendas</a:t>
            </a:r>
          </a:p>
          <a:p>
            <a:pPr marL="457200" indent="-457200">
              <a:buFont typeface="Arial"/>
              <a:buChar char="•"/>
            </a:pPr>
            <a:r>
              <a:rPr lang="pt-BR" b="0" dirty="0" smtClean="0">
                <a:solidFill>
                  <a:srgbClr val="FFFFFF"/>
                </a:solidFill>
                <a:latin typeface="Tahoma"/>
                <a:cs typeface="Tahoma"/>
              </a:rPr>
              <a:t>Exigência de auditoria </a:t>
            </a:r>
            <a:r>
              <a:rPr lang="pt-BR" b="0" dirty="0">
                <a:solidFill>
                  <a:srgbClr val="FFFFFF"/>
                </a:solidFill>
                <a:latin typeface="Tahoma"/>
                <a:cs typeface="Tahoma"/>
              </a:rPr>
              <a:t>das dívidas dos </a:t>
            </a:r>
            <a:r>
              <a:rPr lang="pt-BR" b="0" dirty="0" smtClean="0">
                <a:solidFill>
                  <a:srgbClr val="FFFFFF"/>
                </a:solidFill>
                <a:latin typeface="Tahoma"/>
                <a:cs typeface="Tahoma"/>
              </a:rPr>
              <a:t>estados</a:t>
            </a:r>
          </a:p>
          <a:p>
            <a:pPr marL="457200" indent="-457200">
              <a:buFont typeface="Arial"/>
              <a:buChar char="•"/>
            </a:pPr>
            <a:r>
              <a:rPr lang="pt-BR" b="0" dirty="0" smtClean="0">
                <a:solidFill>
                  <a:srgbClr val="FFFFFF"/>
                </a:solidFill>
                <a:latin typeface="Tahoma"/>
                <a:cs typeface="Tahoma"/>
              </a:rPr>
              <a:t>Publicação de </a:t>
            </a:r>
            <a:r>
              <a:rPr lang="pt-BR" b="0" dirty="0">
                <a:solidFill>
                  <a:srgbClr val="FFFFFF"/>
                </a:solidFill>
                <a:latin typeface="Tahoma"/>
                <a:cs typeface="Tahoma"/>
              </a:rPr>
              <a:t>boletins informativos </a:t>
            </a:r>
            <a:r>
              <a:rPr lang="pt-BR" b="0" u="sng" dirty="0" smtClean="0">
                <a:solidFill>
                  <a:srgbClr val="FFFFFF"/>
                </a:solidFill>
                <a:latin typeface="Tahoma"/>
                <a:cs typeface="Tahoma"/>
                <a:hlinkClick r:id="rId3"/>
              </a:rPr>
              <a:t>ttp</a:t>
            </a:r>
            <a:r>
              <a:rPr lang="pt-BR" b="0" u="sng" dirty="0">
                <a:solidFill>
                  <a:srgbClr val="FFFFFF"/>
                </a:solidFill>
                <a:latin typeface="Tahoma"/>
                <a:cs typeface="Tahoma"/>
                <a:hlinkClick r:id="rId3"/>
              </a:rPr>
              <a:t>://www.auditoriacidada.org.br/wp-content/uploads/2012/06/Informativo-ESTADOS-</a:t>
            </a:r>
            <a:r>
              <a:rPr lang="pt-BR" b="0" u="sng" dirty="0" smtClean="0">
                <a:solidFill>
                  <a:srgbClr val="FFFFFF"/>
                </a:solidFill>
                <a:latin typeface="Tahoma"/>
                <a:cs typeface="Tahoma"/>
                <a:hlinkClick r:id="rId3"/>
              </a:rPr>
              <a:t>III.pdf</a:t>
            </a:r>
            <a:endParaRPr lang="pt-BR" b="0" u="sng" dirty="0">
              <a:solidFill>
                <a:srgbClr val="FFFFFF"/>
              </a:solidFill>
              <a:latin typeface="Tahoma"/>
              <a:cs typeface="Tahoma"/>
            </a:endParaRPr>
          </a:p>
          <a:p>
            <a:pPr marL="457200" indent="-457200">
              <a:buFont typeface="Arial"/>
              <a:buChar char="•"/>
            </a:pPr>
            <a:r>
              <a:rPr lang="pt-BR" b="0" dirty="0" smtClean="0">
                <a:solidFill>
                  <a:srgbClr val="FFFFFF"/>
                </a:solidFill>
                <a:latin typeface="Tahoma"/>
                <a:cs typeface="Tahoma"/>
              </a:rPr>
              <a:t>carta e outros </a:t>
            </a:r>
            <a:r>
              <a:rPr lang="pt-BR" b="0" dirty="0" err="1" smtClean="0">
                <a:solidFill>
                  <a:srgbClr val="FFFFFF"/>
                </a:solidFill>
                <a:latin typeface="Tahoma"/>
                <a:cs typeface="Tahoma"/>
              </a:rPr>
              <a:t>documentos</a:t>
            </a:r>
            <a:r>
              <a:rPr lang="pt-BR" b="0" u="sng" dirty="0" err="1" smtClean="0">
                <a:solidFill>
                  <a:srgbClr val="FFFFFF"/>
                </a:solidFill>
                <a:latin typeface="Tahoma"/>
                <a:cs typeface="Tahoma"/>
                <a:hlinkClick r:id="rId4"/>
              </a:rPr>
              <a:t>http</a:t>
            </a:r>
            <a:r>
              <a:rPr lang="pt-BR" b="0" u="sng" dirty="0">
                <a:solidFill>
                  <a:srgbClr val="FFFFFF"/>
                </a:solidFill>
                <a:latin typeface="Tahoma"/>
                <a:cs typeface="Tahoma"/>
                <a:hlinkClick r:id="rId4"/>
              </a:rPr>
              <a:t>://www.auditoriacidada.org.br/wp-content/uploads/2013/12/Carta-Senadores-II-2013-.</a:t>
            </a:r>
            <a:r>
              <a:rPr lang="pt-BR" b="0" u="sng" dirty="0" smtClean="0">
                <a:solidFill>
                  <a:srgbClr val="FFFFFF"/>
                </a:solidFill>
                <a:latin typeface="Tahoma"/>
                <a:cs typeface="Tahoma"/>
                <a:hlinkClick r:id="rId4"/>
              </a:rPr>
              <a:t>pdf</a:t>
            </a:r>
            <a:r>
              <a:rPr lang="pt-BR" b="0" dirty="0">
                <a:solidFill>
                  <a:srgbClr val="FFFFFF"/>
                </a:solidFill>
                <a:latin typeface="Tahoma"/>
                <a:cs typeface="Tahoma"/>
              </a:rPr>
              <a:t> </a:t>
            </a:r>
            <a:r>
              <a:rPr lang="pt-BR" b="0" dirty="0" smtClean="0">
                <a:solidFill>
                  <a:srgbClr val="FFFFFF"/>
                </a:solidFill>
                <a:latin typeface="Tahoma"/>
                <a:cs typeface="Tahoma"/>
              </a:rPr>
              <a:t> </a:t>
            </a:r>
          </a:p>
          <a:p>
            <a:pPr marL="457200" indent="-457200">
              <a:buFont typeface="Arial"/>
              <a:buChar char="•"/>
            </a:pPr>
            <a:r>
              <a:rPr lang="pt-BR" b="0" dirty="0" smtClean="0">
                <a:solidFill>
                  <a:srgbClr val="FFFFFF"/>
                </a:solidFill>
                <a:latin typeface="Tahoma"/>
                <a:cs typeface="Tahoma"/>
              </a:rPr>
              <a:t>importante </a:t>
            </a:r>
            <a:r>
              <a:rPr lang="pt-BR" b="0" dirty="0">
                <a:solidFill>
                  <a:srgbClr val="FFFFFF"/>
                </a:solidFill>
                <a:latin typeface="Tahoma"/>
                <a:cs typeface="Tahoma"/>
              </a:rPr>
              <a:t>audiência pública no Senado sobre a </a:t>
            </a:r>
            <a:r>
              <a:rPr lang="pt-BR" b="0" dirty="0" smtClean="0">
                <a:solidFill>
                  <a:srgbClr val="FFFFFF"/>
                </a:solidFill>
                <a:latin typeface="Tahoma"/>
                <a:cs typeface="Tahoma"/>
              </a:rPr>
              <a:t>Dívida </a:t>
            </a:r>
            <a:r>
              <a:rPr lang="pt-BR" b="0" dirty="0">
                <a:solidFill>
                  <a:srgbClr val="FFFFFF"/>
                </a:solidFill>
                <a:latin typeface="Tahoma"/>
                <a:cs typeface="Tahoma"/>
              </a:rPr>
              <a:t>dos </a:t>
            </a:r>
            <a:r>
              <a:rPr lang="pt-BR" b="0" dirty="0" smtClean="0">
                <a:solidFill>
                  <a:srgbClr val="FFFFFF"/>
                </a:solidFill>
                <a:latin typeface="Tahoma"/>
                <a:cs typeface="Tahoma"/>
              </a:rPr>
              <a:t>Estados</a:t>
            </a:r>
            <a:r>
              <a:rPr lang="pt-BR" b="0" dirty="0">
                <a:solidFill>
                  <a:srgbClr val="FFFFFF"/>
                </a:solidFill>
                <a:latin typeface="Tahoma"/>
                <a:cs typeface="Tahoma"/>
              </a:rPr>
              <a:t>, no contexto do seminário internacional realizado em novembro de </a:t>
            </a:r>
            <a:r>
              <a:rPr lang="pt-BR" b="0" dirty="0" smtClean="0">
                <a:solidFill>
                  <a:srgbClr val="FFFFFF"/>
                </a:solidFill>
                <a:latin typeface="Tahoma"/>
                <a:cs typeface="Tahoma"/>
              </a:rPr>
              <a:t>2013</a:t>
            </a:r>
            <a:r>
              <a:rPr lang="pt-BR" b="0" dirty="0">
                <a:solidFill>
                  <a:srgbClr val="FFFFFF"/>
                </a:solidFill>
                <a:latin typeface="Tahoma"/>
                <a:cs typeface="Tahoma"/>
              </a:rPr>
              <a:t> </a:t>
            </a:r>
            <a:r>
              <a:rPr lang="pt-BR" b="0" dirty="0">
                <a:solidFill>
                  <a:srgbClr val="FFFFFF"/>
                </a:solidFill>
                <a:latin typeface="Tahoma"/>
                <a:cs typeface="Tahoma"/>
                <a:hlinkClick r:id="rId5"/>
              </a:rPr>
              <a:t>http://www.auditoriacidada.org.br/cobertura-da-imprensa-sobre-o-seminario-internacional</a:t>
            </a:r>
            <a:r>
              <a:rPr lang="pt-BR" b="0" dirty="0" smtClean="0">
                <a:solidFill>
                  <a:srgbClr val="FFFFFF"/>
                </a:solidFill>
                <a:latin typeface="Tahoma"/>
                <a:cs typeface="Tahoma"/>
                <a:hlinkClick r:id="rId5"/>
              </a:rPr>
              <a:t>/</a:t>
            </a:r>
            <a:endParaRPr lang="pt-BR" b="0" dirty="0" smtClean="0">
              <a:solidFill>
                <a:srgbClr val="FFFFFF"/>
              </a:solidFill>
              <a:latin typeface="Tahoma"/>
              <a:cs typeface="Tahoma"/>
            </a:endParaRPr>
          </a:p>
        </p:txBody>
      </p:sp>
    </p:spTree>
    <p:extLst>
      <p:ext uri="{BB962C8B-B14F-4D97-AF65-F5344CB8AC3E}">
        <p14:creationId xmlns:p14="http://schemas.microsoft.com/office/powerpoint/2010/main" val="303817595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2"/>
          <p:cNvSpPr txBox="1">
            <a:spLocks noChangeArrowheads="1"/>
          </p:cNvSpPr>
          <p:nvPr/>
        </p:nvSpPr>
        <p:spPr bwMode="auto">
          <a:xfrm>
            <a:off x="200472" y="1"/>
            <a:ext cx="9865096" cy="798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defRPr sz="2400" b="1">
                <a:solidFill>
                  <a:srgbClr val="FF0000"/>
                </a:solidFill>
                <a:latin typeface="Times New Roman" charset="0"/>
                <a:ea typeface="ＭＳ Ｐゴシック" charset="0"/>
                <a:cs typeface="ＭＳ Ｐゴシック" charset="0"/>
              </a:defRPr>
            </a:lvl1pPr>
            <a:lvl2pPr marL="742950" indent="-285750" eaLnBrk="0" hangingPunct="0">
              <a:defRPr sz="2400" b="1">
                <a:solidFill>
                  <a:srgbClr val="FF0000"/>
                </a:solidFill>
                <a:latin typeface="Times New Roman" charset="0"/>
                <a:ea typeface="ＭＳ Ｐゴシック" charset="0"/>
              </a:defRPr>
            </a:lvl2pPr>
            <a:lvl3pPr marL="1143000" indent="-228600" eaLnBrk="0" hangingPunct="0">
              <a:defRPr sz="2400" b="1">
                <a:solidFill>
                  <a:srgbClr val="FF0000"/>
                </a:solidFill>
                <a:latin typeface="Times New Roman" charset="0"/>
                <a:ea typeface="ＭＳ Ｐゴシック" charset="0"/>
              </a:defRPr>
            </a:lvl3pPr>
            <a:lvl4pPr marL="1600200" indent="-228600" eaLnBrk="0" hangingPunct="0">
              <a:defRPr sz="2400" b="1">
                <a:solidFill>
                  <a:srgbClr val="FF0000"/>
                </a:solidFill>
                <a:latin typeface="Times New Roman" charset="0"/>
                <a:ea typeface="ＭＳ Ｐゴシック" charset="0"/>
              </a:defRPr>
            </a:lvl4pPr>
            <a:lvl5pPr marL="2057400" indent="-228600" eaLnBrk="0" hangingPunct="0">
              <a:defRPr sz="2400" b="1">
                <a:solidFill>
                  <a:srgbClr val="FF0000"/>
                </a:solidFill>
                <a:latin typeface="Times New Roman" charset="0"/>
                <a:ea typeface="ＭＳ Ｐゴシック" charset="0"/>
              </a:defRPr>
            </a:lvl5pPr>
            <a:lvl6pPr marL="2514600" indent="-228600" eaLnBrk="0" fontAlgn="base" hangingPunct="0">
              <a:spcBef>
                <a:spcPct val="0"/>
              </a:spcBef>
              <a:spcAft>
                <a:spcPct val="0"/>
              </a:spcAft>
              <a:defRPr sz="2400" b="1">
                <a:solidFill>
                  <a:srgbClr val="FF0000"/>
                </a:solidFill>
                <a:latin typeface="Times New Roman" charset="0"/>
                <a:ea typeface="ＭＳ Ｐゴシック" charset="0"/>
              </a:defRPr>
            </a:lvl6pPr>
            <a:lvl7pPr marL="2971800" indent="-228600" eaLnBrk="0" fontAlgn="base" hangingPunct="0">
              <a:spcBef>
                <a:spcPct val="0"/>
              </a:spcBef>
              <a:spcAft>
                <a:spcPct val="0"/>
              </a:spcAft>
              <a:defRPr sz="2400" b="1">
                <a:solidFill>
                  <a:srgbClr val="FF0000"/>
                </a:solidFill>
                <a:latin typeface="Times New Roman" charset="0"/>
                <a:ea typeface="ＭＳ Ｐゴシック" charset="0"/>
              </a:defRPr>
            </a:lvl7pPr>
            <a:lvl8pPr marL="3429000" indent="-228600" eaLnBrk="0" fontAlgn="base" hangingPunct="0">
              <a:spcBef>
                <a:spcPct val="0"/>
              </a:spcBef>
              <a:spcAft>
                <a:spcPct val="0"/>
              </a:spcAft>
              <a:defRPr sz="2400" b="1">
                <a:solidFill>
                  <a:srgbClr val="FF0000"/>
                </a:solidFill>
                <a:latin typeface="Times New Roman" charset="0"/>
                <a:ea typeface="ＭＳ Ｐゴシック" charset="0"/>
              </a:defRPr>
            </a:lvl8pPr>
            <a:lvl9pPr marL="3886200" indent="-228600" eaLnBrk="0" fontAlgn="base" hangingPunct="0">
              <a:spcBef>
                <a:spcPct val="0"/>
              </a:spcBef>
              <a:spcAft>
                <a:spcPct val="0"/>
              </a:spcAft>
              <a:defRPr sz="2400" b="1">
                <a:solidFill>
                  <a:srgbClr val="FF0000"/>
                </a:solidFill>
                <a:latin typeface="Times New Roman" charset="0"/>
                <a:ea typeface="ＭＳ Ｐゴシック" charset="0"/>
              </a:defRPr>
            </a:lvl9pPr>
          </a:lstStyle>
          <a:p>
            <a:endParaRPr lang="pt-BR" sz="800" dirty="0">
              <a:solidFill>
                <a:srgbClr val="FFFFFF"/>
              </a:solidFill>
              <a:latin typeface="Tahoma" charset="0"/>
              <a:cs typeface="Tahoma" charset="0"/>
            </a:endParaRPr>
          </a:p>
          <a:p>
            <a:pPr algn="ctr"/>
            <a:r>
              <a:rPr lang="pt-BR" sz="2800" dirty="0" smtClean="0">
                <a:solidFill>
                  <a:srgbClr val="92D050"/>
                </a:solidFill>
                <a:latin typeface="Tahoma" charset="0"/>
                <a:cs typeface="Tahoma" charset="0"/>
              </a:rPr>
              <a:t>Descumprimento da Lei Complementar 148/2014</a:t>
            </a:r>
            <a:endParaRPr lang="pt-BR" b="0" dirty="0">
              <a:solidFill>
                <a:srgbClr val="FFFFFF"/>
              </a:solidFill>
              <a:latin typeface="Tahoma" charset="0"/>
              <a:cs typeface="Tahoma" charset="0"/>
            </a:endParaRPr>
          </a:p>
          <a:p>
            <a:pPr algn="just"/>
            <a:endParaRPr lang="pt-BR" sz="500" b="0" dirty="0" smtClean="0">
              <a:solidFill>
                <a:srgbClr val="FFFFFF"/>
              </a:solidFill>
              <a:latin typeface="Tahoma"/>
              <a:cs typeface="Tahoma"/>
            </a:endParaRPr>
          </a:p>
          <a:p>
            <a:pPr marL="457200" indent="-457200" algn="just">
              <a:buFont typeface="Wingdings" charset="2"/>
              <a:buChar char="ü"/>
            </a:pPr>
            <a:r>
              <a:rPr lang="pt-BR" b="0" dirty="0" smtClean="0">
                <a:solidFill>
                  <a:srgbClr val="FFFFFF"/>
                </a:solidFill>
                <a:latin typeface="Tahoma"/>
                <a:cs typeface="Tahoma"/>
              </a:rPr>
              <a:t>Apesar de representar uma redução ínfima para os estados e municípios, o </a:t>
            </a:r>
            <a:r>
              <a:rPr lang="pt-BR" b="0" dirty="0">
                <a:solidFill>
                  <a:srgbClr val="FFFFFF"/>
                </a:solidFill>
                <a:latin typeface="Tahoma"/>
                <a:cs typeface="Tahoma"/>
              </a:rPr>
              <a:t>Governo Federal </a:t>
            </a:r>
            <a:r>
              <a:rPr lang="pt-BR" b="0" dirty="0" smtClean="0">
                <a:solidFill>
                  <a:srgbClr val="FFFFFF"/>
                </a:solidFill>
                <a:latin typeface="Tahoma"/>
                <a:cs typeface="Tahoma"/>
              </a:rPr>
              <a:t>anunciou em 24/março/2015, </a:t>
            </a:r>
            <a:r>
              <a:rPr lang="pt-BR" b="0" dirty="0">
                <a:solidFill>
                  <a:srgbClr val="FFFFFF"/>
                </a:solidFill>
                <a:latin typeface="Tahoma"/>
                <a:cs typeface="Tahoma"/>
              </a:rPr>
              <a:t>que não </a:t>
            </a:r>
            <a:r>
              <a:rPr lang="pt-BR" b="0" dirty="0" smtClean="0">
                <a:solidFill>
                  <a:srgbClr val="FFFFFF"/>
                </a:solidFill>
                <a:latin typeface="Tahoma"/>
                <a:cs typeface="Tahoma"/>
              </a:rPr>
              <a:t>iria </a:t>
            </a:r>
            <a:r>
              <a:rPr lang="pt-BR" b="0" dirty="0">
                <a:solidFill>
                  <a:srgbClr val="FFFFFF"/>
                </a:solidFill>
                <a:latin typeface="Tahoma"/>
                <a:cs typeface="Tahoma"/>
              </a:rPr>
              <a:t>cumprir a Lei Complementar 148/</a:t>
            </a:r>
            <a:r>
              <a:rPr lang="pt-BR" b="0" dirty="0" smtClean="0">
                <a:solidFill>
                  <a:srgbClr val="FFFFFF"/>
                </a:solidFill>
                <a:latin typeface="Tahoma"/>
                <a:cs typeface="Tahoma"/>
              </a:rPr>
              <a:t>2014.</a:t>
            </a:r>
          </a:p>
          <a:p>
            <a:pPr marL="457200" indent="-457200" algn="just">
              <a:buFont typeface="Wingdings" charset="2"/>
              <a:buChar char="ü"/>
            </a:pPr>
            <a:r>
              <a:rPr lang="pt-BR" b="0" dirty="0" smtClean="0">
                <a:solidFill>
                  <a:srgbClr val="FFFFFF"/>
                </a:solidFill>
                <a:latin typeface="Tahoma"/>
                <a:cs typeface="Tahoma"/>
              </a:rPr>
              <a:t>O projeto que originou a referida LC foi de autoria do próprio governo, sob discursos de </a:t>
            </a:r>
            <a:r>
              <a:rPr lang="pt-BR" b="0" dirty="0">
                <a:solidFill>
                  <a:srgbClr val="FFFFFF"/>
                </a:solidFill>
                <a:latin typeface="Tahoma"/>
                <a:cs typeface="Tahoma"/>
              </a:rPr>
              <a:t>que tal lei resolveria o problema </a:t>
            </a:r>
            <a:r>
              <a:rPr lang="pt-BR" b="0" dirty="0" smtClean="0">
                <a:solidFill>
                  <a:srgbClr val="FFFFFF"/>
                </a:solidFill>
                <a:latin typeface="Tahoma"/>
                <a:cs typeface="Tahoma"/>
              </a:rPr>
              <a:t>das dívidas dos estados.</a:t>
            </a:r>
          </a:p>
          <a:p>
            <a:pPr marL="457200" indent="-457200" algn="just">
              <a:buFont typeface="Wingdings" charset="2"/>
              <a:buChar char="ü"/>
            </a:pPr>
            <a:r>
              <a:rPr lang="pt-BR" b="0" dirty="0" smtClean="0">
                <a:solidFill>
                  <a:srgbClr val="FFFFFF"/>
                </a:solidFill>
                <a:latin typeface="Tahoma"/>
                <a:cs typeface="Tahoma"/>
              </a:rPr>
              <a:t>AGU declarou </a:t>
            </a:r>
            <a:r>
              <a:rPr lang="pt-BR" b="0" dirty="0">
                <a:solidFill>
                  <a:srgbClr val="FFFFFF"/>
                </a:solidFill>
                <a:latin typeface="Tahoma"/>
                <a:cs typeface="Tahoma"/>
              </a:rPr>
              <a:t>que o governo tem razão em não reduzir os juros, utilizando </a:t>
            </a:r>
            <a:r>
              <a:rPr lang="pt-BR" b="0" dirty="0" smtClean="0">
                <a:solidFill>
                  <a:srgbClr val="FFFFFF"/>
                </a:solidFill>
                <a:latin typeface="Tahoma"/>
                <a:cs typeface="Tahoma"/>
              </a:rPr>
              <a:t>o </a:t>
            </a:r>
            <a:r>
              <a:rPr lang="pt-BR" b="0" dirty="0">
                <a:solidFill>
                  <a:srgbClr val="FFFFFF"/>
                </a:solidFill>
                <a:latin typeface="Tahoma"/>
                <a:cs typeface="Tahoma"/>
              </a:rPr>
              <a:t>argumento de que a lei é </a:t>
            </a:r>
            <a:r>
              <a:rPr lang="pt-BR" b="0" u="sng" dirty="0">
                <a:solidFill>
                  <a:srgbClr val="FFFFFF"/>
                </a:solidFill>
                <a:latin typeface="Tahoma"/>
                <a:cs typeface="Tahoma"/>
              </a:rPr>
              <a:t>apenas autorizativa</a:t>
            </a:r>
            <a:r>
              <a:rPr lang="pt-BR" b="0" dirty="0">
                <a:solidFill>
                  <a:srgbClr val="FFFFFF"/>
                </a:solidFill>
                <a:latin typeface="Tahoma"/>
                <a:cs typeface="Tahoma"/>
              </a:rPr>
              <a:t>. </a:t>
            </a:r>
          </a:p>
          <a:p>
            <a:pPr marL="457200" indent="-457200" algn="just">
              <a:buFont typeface="Wingdings" charset="2"/>
              <a:buChar char="ü"/>
            </a:pPr>
            <a:r>
              <a:rPr lang="pt-BR" b="0" dirty="0" smtClean="0">
                <a:solidFill>
                  <a:srgbClr val="FFFFFF"/>
                </a:solidFill>
                <a:latin typeface="Tahoma"/>
                <a:cs typeface="Tahoma"/>
              </a:rPr>
              <a:t>Governo editou o Decreto 8.616/2015 para regulamentar a LC 148.</a:t>
            </a:r>
          </a:p>
          <a:p>
            <a:pPr marL="457200" indent="-457200" algn="just">
              <a:buFont typeface="Wingdings" charset="2"/>
              <a:buChar char="ü"/>
            </a:pPr>
            <a:r>
              <a:rPr lang="pt-BR" b="0" dirty="0" smtClean="0">
                <a:solidFill>
                  <a:srgbClr val="FFFFFF"/>
                </a:solidFill>
                <a:latin typeface="Tahoma"/>
                <a:cs typeface="Tahoma"/>
              </a:rPr>
              <a:t>Estados impetraram Mandados de Segurança junto ao STF.</a:t>
            </a:r>
          </a:p>
          <a:p>
            <a:pPr marL="457200" indent="-457200" algn="just">
              <a:buFont typeface="Wingdings" charset="2"/>
              <a:buChar char="ü"/>
            </a:pPr>
            <a:r>
              <a:rPr lang="pt-BR" b="0" dirty="0" smtClean="0">
                <a:solidFill>
                  <a:srgbClr val="FFFFFF"/>
                </a:solidFill>
                <a:latin typeface="Tahoma"/>
                <a:cs typeface="Tahoma"/>
              </a:rPr>
              <a:t>STF chegou a conceder 12 liminares favoráveis aos estados.</a:t>
            </a:r>
          </a:p>
          <a:p>
            <a:pPr marL="457200" indent="-457200" algn="just">
              <a:buFont typeface="Wingdings" charset="2"/>
              <a:buChar char="ü"/>
            </a:pPr>
            <a:r>
              <a:rPr lang="pt-BR" b="0" dirty="0" smtClean="0">
                <a:solidFill>
                  <a:srgbClr val="FFFFFF"/>
                </a:solidFill>
                <a:latin typeface="Tahoma"/>
                <a:cs typeface="Tahoma"/>
              </a:rPr>
              <a:t>Apesar da Súmula 121, STF suspendeu o julgamento para que União, Estados e Congresso Nacional negociassem.</a:t>
            </a:r>
          </a:p>
          <a:p>
            <a:pPr marL="457200" indent="-457200" algn="just">
              <a:buFont typeface="Wingdings" charset="2"/>
              <a:buChar char="ü"/>
            </a:pPr>
            <a:r>
              <a:rPr lang="pt-BR" b="0" dirty="0" smtClean="0">
                <a:solidFill>
                  <a:srgbClr val="FFFFFF"/>
                </a:solidFill>
                <a:latin typeface="Tahoma"/>
                <a:cs typeface="Tahoma"/>
              </a:rPr>
              <a:t>A negociação resultou no avanço do PLP 257/2016.</a:t>
            </a:r>
          </a:p>
          <a:p>
            <a:pPr marL="457200" indent="-457200" algn="just">
              <a:buFont typeface="Wingdings" charset="2"/>
              <a:buChar char="ü"/>
            </a:pPr>
            <a:r>
              <a:rPr lang="pt-BR" b="0" dirty="0" smtClean="0">
                <a:solidFill>
                  <a:srgbClr val="FFFFFF"/>
                </a:solidFill>
                <a:latin typeface="Tahoma"/>
                <a:cs typeface="Tahoma"/>
              </a:rPr>
              <a:t>Pressões resultaram na aprovação de apenas parte de PLP 257.</a:t>
            </a:r>
          </a:p>
          <a:p>
            <a:pPr marL="457200" indent="-457200" algn="just">
              <a:buFont typeface="Wingdings" charset="2"/>
              <a:buChar char="ü"/>
            </a:pPr>
            <a:r>
              <a:rPr lang="pt-BR" b="0" dirty="0" smtClean="0">
                <a:solidFill>
                  <a:srgbClr val="FFFFFF"/>
                </a:solidFill>
                <a:latin typeface="Tahoma"/>
                <a:cs typeface="Tahoma"/>
              </a:rPr>
              <a:t>Temer vetou parte do PLP 257 e apresentou o PLP 343/2017.</a:t>
            </a:r>
          </a:p>
          <a:p>
            <a:pPr algn="ctr"/>
            <a:r>
              <a:rPr lang="pt-BR" dirty="0">
                <a:solidFill>
                  <a:srgbClr val="92D050"/>
                </a:solidFill>
                <a:latin typeface="Tahoma" charset="0"/>
                <a:cs typeface="Tahoma" charset="0"/>
              </a:rPr>
              <a:t>NOVELA DA DÍVIDA DOS ESTADOS  </a:t>
            </a:r>
            <a:r>
              <a:rPr lang="pt-BR" dirty="0">
                <a:hlinkClick r:id="rId3"/>
              </a:rPr>
              <a:t>https://goo.gl/</a:t>
            </a:r>
            <a:r>
              <a:rPr lang="pt-BR" dirty="0" smtClean="0">
                <a:hlinkClick r:id="rId3"/>
              </a:rPr>
              <a:t>pz0iM8</a:t>
            </a:r>
            <a:r>
              <a:rPr lang="pt-BR" dirty="0" smtClean="0"/>
              <a:t> </a:t>
            </a:r>
            <a:endParaRPr lang="pt-BR" dirty="0"/>
          </a:p>
          <a:p>
            <a:pPr algn="just"/>
            <a:endParaRPr lang="pt-BR" b="0" dirty="0">
              <a:solidFill>
                <a:srgbClr val="FFFFFF"/>
              </a:solidFill>
              <a:latin typeface="Tahoma"/>
              <a:cs typeface="Tahoma"/>
            </a:endParaRPr>
          </a:p>
          <a:p>
            <a:pPr algn="ctr"/>
            <a:r>
              <a:rPr lang="pt-BR" b="0" dirty="0" smtClean="0">
                <a:solidFill>
                  <a:srgbClr val="FFFFFF"/>
                </a:solidFill>
                <a:latin typeface="Tahoma"/>
                <a:cs typeface="Tahoma"/>
              </a:rPr>
              <a:t>.</a:t>
            </a:r>
            <a:endParaRPr lang="pt-BR" b="0" dirty="0">
              <a:solidFill>
                <a:srgbClr val="FFFFFF"/>
              </a:solidFill>
              <a:latin typeface="Tahoma"/>
              <a:cs typeface="Tahoma"/>
            </a:endParaRPr>
          </a:p>
        </p:txBody>
      </p:sp>
    </p:spTree>
    <p:extLst>
      <p:ext uri="{BB962C8B-B14F-4D97-AF65-F5344CB8AC3E}">
        <p14:creationId xmlns:p14="http://schemas.microsoft.com/office/powerpoint/2010/main" val="2704926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p:cNvSpPr txBox="1">
            <a:spLocks noChangeArrowheads="1"/>
          </p:cNvSpPr>
          <p:nvPr/>
        </p:nvSpPr>
        <p:spPr bwMode="auto">
          <a:xfrm>
            <a:off x="193675" y="188913"/>
            <a:ext cx="9712325" cy="683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349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9pPr>
          </a:lstStyle>
          <a:p>
            <a:pPr algn="ctr"/>
            <a:r>
              <a:rPr lang="pt-BR" sz="3200" dirty="0" smtClean="0">
                <a:solidFill>
                  <a:schemeClr val="accent1"/>
                </a:solidFill>
                <a:latin typeface="Tahoma"/>
                <a:cs typeface="Tahoma"/>
              </a:rPr>
              <a:t>PLP 343/2017</a:t>
            </a:r>
          </a:p>
          <a:p>
            <a:pPr algn="ctr"/>
            <a:r>
              <a:rPr lang="pt-BR" sz="3200" dirty="0" smtClean="0">
                <a:solidFill>
                  <a:schemeClr val="accent1"/>
                </a:solidFill>
                <a:latin typeface="Tahoma"/>
                <a:cs typeface="Tahoma"/>
              </a:rPr>
              <a:t>“Recuperação Fiscal dos Estados e DF”</a:t>
            </a:r>
          </a:p>
          <a:p>
            <a:pPr algn="ctr"/>
            <a:endParaRPr lang="pt-BR" sz="2200" b="0" dirty="0" smtClean="0">
              <a:solidFill>
                <a:schemeClr val="tx1"/>
              </a:solidFill>
              <a:latin typeface="Tahoma"/>
              <a:cs typeface="Tahoma"/>
            </a:endParaRPr>
          </a:p>
          <a:p>
            <a:pPr marL="377825" indent="-342900" algn="ctr">
              <a:buFont typeface="Wingdings" charset="2"/>
              <a:buChar char="ü"/>
            </a:pPr>
            <a:r>
              <a:rPr lang="pt-BR" sz="2200" b="0" dirty="0" smtClean="0">
                <a:solidFill>
                  <a:schemeClr val="tx1"/>
                </a:solidFill>
                <a:latin typeface="Tahoma"/>
                <a:cs typeface="Tahoma"/>
              </a:rPr>
              <a:t>Entes federados terão que aprovar leis para </a:t>
            </a:r>
            <a:r>
              <a:rPr lang="pt-BR" sz="2200" b="0" dirty="0">
                <a:solidFill>
                  <a:schemeClr val="tx1"/>
                </a:solidFill>
                <a:latin typeface="Tahoma"/>
                <a:cs typeface="Tahoma"/>
              </a:rPr>
              <a:t>implementar</a:t>
            </a:r>
            <a:r>
              <a:rPr lang="pt-BR" sz="2200" b="0" dirty="0" smtClean="0">
                <a:solidFill>
                  <a:schemeClr val="tx1"/>
                </a:solidFill>
                <a:latin typeface="Tahoma"/>
                <a:cs typeface="Tahoma"/>
              </a:rPr>
              <a:t>:</a:t>
            </a:r>
          </a:p>
          <a:p>
            <a:pPr algn="ctr"/>
            <a:endParaRPr lang="pt-BR" sz="2200" b="0" dirty="0">
              <a:solidFill>
                <a:schemeClr val="tx1"/>
              </a:solidFill>
              <a:latin typeface="Tahoma"/>
              <a:cs typeface="Tahoma"/>
            </a:endParaRPr>
          </a:p>
          <a:p>
            <a:r>
              <a:rPr lang="pt-BR" sz="2200" b="0" dirty="0" err="1">
                <a:solidFill>
                  <a:schemeClr val="tx1"/>
                </a:solidFill>
                <a:latin typeface="Tahoma"/>
                <a:cs typeface="Tahoma"/>
              </a:rPr>
              <a:t>I</a:t>
            </a:r>
            <a:r>
              <a:rPr lang="pt-BR" sz="2200" b="0" dirty="0">
                <a:solidFill>
                  <a:schemeClr val="tx1"/>
                </a:solidFill>
                <a:latin typeface="Tahoma"/>
                <a:cs typeface="Tahoma"/>
              </a:rPr>
              <a:t> - a autorização de </a:t>
            </a:r>
            <a:r>
              <a:rPr lang="pt-BR" sz="2200" dirty="0">
                <a:solidFill>
                  <a:schemeClr val="tx1"/>
                </a:solidFill>
                <a:latin typeface="Tahoma"/>
                <a:cs typeface="Tahoma"/>
              </a:rPr>
              <a:t>privatização de empresas </a:t>
            </a:r>
            <a:r>
              <a:rPr lang="pt-BR" sz="2200" b="0" dirty="0">
                <a:solidFill>
                  <a:schemeClr val="tx1"/>
                </a:solidFill>
                <a:latin typeface="Tahoma"/>
                <a:cs typeface="Tahoma"/>
              </a:rPr>
              <a:t>dos setores financeiro, de energia e de saneamento, com vistas à utilização dos recursos para quitação de passivos</a:t>
            </a:r>
            <a:r>
              <a:rPr lang="pt-BR" sz="2200" b="0" dirty="0" smtClean="0">
                <a:solidFill>
                  <a:schemeClr val="tx1"/>
                </a:solidFill>
                <a:latin typeface="Tahoma"/>
                <a:cs typeface="Tahoma"/>
              </a:rPr>
              <a:t>;</a:t>
            </a:r>
          </a:p>
          <a:p>
            <a:endParaRPr lang="pt-BR" sz="2200" b="0" dirty="0">
              <a:solidFill>
                <a:schemeClr val="tx1"/>
              </a:solidFill>
              <a:latin typeface="Tahoma"/>
              <a:cs typeface="Tahoma"/>
            </a:endParaRPr>
          </a:p>
          <a:p>
            <a:r>
              <a:rPr lang="pt-BR" sz="2200" b="0" dirty="0">
                <a:solidFill>
                  <a:schemeClr val="tx1"/>
                </a:solidFill>
                <a:latin typeface="Tahoma"/>
                <a:cs typeface="Tahoma"/>
              </a:rPr>
              <a:t>II - a </a:t>
            </a:r>
            <a:r>
              <a:rPr lang="pt-BR" sz="2200" dirty="0">
                <a:solidFill>
                  <a:schemeClr val="tx1"/>
                </a:solidFill>
                <a:latin typeface="Tahoma"/>
                <a:cs typeface="Tahoma"/>
              </a:rPr>
              <a:t>elevação da alíquota de contribuição para o Regime Próprio de Previdência Social dos servidores ativos, inativos e pensionistas para, no mínimo, catorze por cento</a:t>
            </a:r>
            <a:r>
              <a:rPr lang="pt-BR" sz="2200" b="0" dirty="0">
                <a:solidFill>
                  <a:schemeClr val="tx1"/>
                </a:solidFill>
                <a:latin typeface="Tahoma"/>
                <a:cs typeface="Tahoma"/>
              </a:rPr>
              <a:t> e a instituição, se necessário para financiar o Regime Próprio de Previdência Social, de </a:t>
            </a:r>
            <a:r>
              <a:rPr lang="pt-BR" sz="2200" dirty="0">
                <a:solidFill>
                  <a:schemeClr val="tx1"/>
                </a:solidFill>
                <a:latin typeface="Tahoma"/>
                <a:cs typeface="Tahoma"/>
              </a:rPr>
              <a:t>alíquota previdenciária extraordinária e temporária</a:t>
            </a:r>
            <a:r>
              <a:rPr lang="pt-BR" sz="2200" b="0" dirty="0" smtClean="0">
                <a:solidFill>
                  <a:schemeClr val="tx1"/>
                </a:solidFill>
                <a:latin typeface="Tahoma"/>
                <a:cs typeface="Tahoma"/>
              </a:rPr>
              <a:t>;</a:t>
            </a:r>
          </a:p>
          <a:p>
            <a:endParaRPr lang="pt-BR" sz="2200" b="0" dirty="0">
              <a:solidFill>
                <a:schemeClr val="tx1"/>
              </a:solidFill>
              <a:latin typeface="Tahoma"/>
              <a:cs typeface="Tahoma"/>
            </a:endParaRPr>
          </a:p>
          <a:p>
            <a:r>
              <a:rPr lang="pt-BR" sz="2200" b="0" dirty="0">
                <a:solidFill>
                  <a:schemeClr val="tx1"/>
                </a:solidFill>
                <a:latin typeface="Tahoma"/>
                <a:cs typeface="Tahoma"/>
              </a:rPr>
              <a:t>III - a adoção, pelo </a:t>
            </a:r>
            <a:r>
              <a:rPr lang="pt-BR" sz="2200" dirty="0">
                <a:solidFill>
                  <a:schemeClr val="tx1"/>
                </a:solidFill>
                <a:latin typeface="Tahoma"/>
                <a:cs typeface="Tahoma"/>
              </a:rPr>
              <a:t>Regime Próprio de Previdência Social mantido pelo Estado</a:t>
            </a:r>
            <a:r>
              <a:rPr lang="pt-BR" sz="2200" b="0" dirty="0">
                <a:solidFill>
                  <a:schemeClr val="tx1"/>
                </a:solidFill>
                <a:latin typeface="Tahoma"/>
                <a:cs typeface="Tahoma"/>
              </a:rPr>
              <a:t>, no que couber, das regras previdenciárias disciplinadas pela Lei no 13.135, de 17 de junho de 2015;</a:t>
            </a:r>
          </a:p>
          <a:p>
            <a:pPr lvl="0"/>
            <a:endParaRPr lang="pt-BR" sz="2200" b="0" dirty="0">
              <a:solidFill>
                <a:schemeClr val="tx1"/>
              </a:solidFill>
              <a:latin typeface="Tahoma"/>
              <a:cs typeface="Tahoma"/>
            </a:endParaRPr>
          </a:p>
        </p:txBody>
      </p:sp>
    </p:spTree>
    <p:extLst>
      <p:ext uri="{BB962C8B-B14F-4D97-AF65-F5344CB8AC3E}">
        <p14:creationId xmlns:p14="http://schemas.microsoft.com/office/powerpoint/2010/main" val="3493645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272480" y="214313"/>
            <a:ext cx="9433048" cy="639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pitchFamily="18" charset="0"/>
                <a:ea typeface="MS PGothic" pitchFamily="34" charset="-128"/>
              </a:defRPr>
            </a:lvl1pPr>
            <a:lvl2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pitchFamily="18" charset="0"/>
                <a:ea typeface="MS PGothic"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pitchFamily="18" charset="0"/>
                <a:ea typeface="MS PGothic"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pitchFamily="18" charset="0"/>
                <a:ea typeface="MS PGothic" pitchFamily="34" charset="-128"/>
              </a:defRPr>
            </a:lvl4pPr>
            <a:lvl5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pitchFamily="18" charset="0"/>
                <a:ea typeface="MS PGothic" pitchFamily="34" charset="-128"/>
              </a:defRPr>
            </a:lvl5pPr>
            <a:lvl6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pitchFamily="18" charset="0"/>
                <a:ea typeface="MS PGothic" pitchFamily="34" charset="-128"/>
              </a:defRPr>
            </a:lvl6pPr>
            <a:lvl7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pitchFamily="18" charset="0"/>
                <a:ea typeface="MS PGothic" pitchFamily="34" charset="-128"/>
              </a:defRPr>
            </a:lvl7pPr>
            <a:lvl8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pitchFamily="18" charset="0"/>
                <a:ea typeface="MS PGothic" pitchFamily="34" charset="-128"/>
              </a:defRPr>
            </a:lvl8pPr>
            <a:lvl9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pitchFamily="18" charset="0"/>
                <a:ea typeface="MS PGothic" pitchFamily="34" charset="-128"/>
              </a:defRPr>
            </a:lvl9pPr>
          </a:lstStyle>
          <a:p>
            <a:pPr lvl="1" algn="ctr">
              <a:spcBef>
                <a:spcPts val="2400"/>
              </a:spcBef>
              <a:buClr>
                <a:srgbClr val="FF9900"/>
              </a:buClr>
            </a:pPr>
            <a:r>
              <a:rPr lang="pt-BR" altLang="pt-BR" sz="2800" dirty="0" smtClean="0">
                <a:solidFill>
                  <a:srgbClr val="92D050"/>
                </a:solidFill>
                <a:latin typeface="Tahoma"/>
                <a:cs typeface="Tahoma"/>
              </a:rPr>
              <a:t>CRISE DAS FINANÇAS DOS ESTADOS</a:t>
            </a:r>
          </a:p>
          <a:p>
            <a:pPr algn="ctr"/>
            <a:endParaRPr lang="pt-BR" sz="800" dirty="0">
              <a:solidFill>
                <a:srgbClr val="94C600"/>
              </a:solidFill>
              <a:latin typeface="Tahoma"/>
              <a:cs typeface="Tahoma"/>
            </a:endParaRPr>
          </a:p>
          <a:p>
            <a:pPr marL="457200" indent="-457200">
              <a:lnSpc>
                <a:spcPct val="120000"/>
              </a:lnSpc>
              <a:spcBef>
                <a:spcPts val="1800"/>
              </a:spcBef>
              <a:spcAft>
                <a:spcPts val="600"/>
              </a:spcAft>
              <a:buFont typeface="Wingdings" charset="2"/>
              <a:buChar char="Ø"/>
            </a:pPr>
            <a:r>
              <a:rPr lang="pt-BR" b="0" dirty="0">
                <a:solidFill>
                  <a:srgbClr val="FFFFFF"/>
                </a:solidFill>
                <a:latin typeface="Tahoma"/>
                <a:cs typeface="Tahoma"/>
              </a:rPr>
              <a:t>CRISE FISCAL devido às condições abusivas do refinanciamento pela União (Lei 9.496/97</a:t>
            </a:r>
            <a:r>
              <a:rPr lang="pt-BR" b="0" dirty="0" smtClean="0">
                <a:solidFill>
                  <a:srgbClr val="FFFFFF"/>
                </a:solidFill>
                <a:latin typeface="Tahoma"/>
                <a:cs typeface="Tahoma"/>
              </a:rPr>
              <a:t>)</a:t>
            </a:r>
          </a:p>
          <a:p>
            <a:pPr marL="457200" indent="-457200">
              <a:lnSpc>
                <a:spcPct val="120000"/>
              </a:lnSpc>
              <a:spcBef>
                <a:spcPts val="1800"/>
              </a:spcBef>
              <a:spcAft>
                <a:spcPts val="600"/>
              </a:spcAft>
              <a:buFont typeface="Wingdings" charset="2"/>
              <a:buChar char="Ø"/>
            </a:pPr>
            <a:r>
              <a:rPr lang="pt-BR" b="0" dirty="0" smtClean="0">
                <a:solidFill>
                  <a:srgbClr val="FFFFFF"/>
                </a:solidFill>
                <a:latin typeface="Tahoma"/>
                <a:cs typeface="Tahoma"/>
              </a:rPr>
              <a:t>Estados são de fato credores perante a União</a:t>
            </a:r>
          </a:p>
          <a:p>
            <a:pPr marL="457200" indent="-457200">
              <a:lnSpc>
                <a:spcPct val="120000"/>
              </a:lnSpc>
              <a:spcBef>
                <a:spcPts val="1800"/>
              </a:spcBef>
              <a:spcAft>
                <a:spcPts val="600"/>
              </a:spcAft>
              <a:buFont typeface="Wingdings" charset="2"/>
              <a:buChar char="Ø"/>
            </a:pPr>
            <a:r>
              <a:rPr lang="pt-BR" b="0" dirty="0" smtClean="0">
                <a:solidFill>
                  <a:srgbClr val="FFFFFF"/>
                </a:solidFill>
                <a:latin typeface="Tahoma"/>
                <a:cs typeface="Tahoma"/>
              </a:rPr>
              <a:t>ATUAÇÃO DO SISTEMA DA DÍVIDA</a:t>
            </a:r>
          </a:p>
          <a:p>
            <a:pPr marL="457200" indent="-457200">
              <a:lnSpc>
                <a:spcPct val="120000"/>
              </a:lnSpc>
              <a:spcBef>
                <a:spcPts val="1800"/>
              </a:spcBef>
              <a:spcAft>
                <a:spcPts val="600"/>
              </a:spcAft>
              <a:buFont typeface="Wingdings" charset="2"/>
              <a:buChar char="Ø"/>
            </a:pPr>
            <a:r>
              <a:rPr lang="pt-BR" b="0" dirty="0" smtClean="0">
                <a:solidFill>
                  <a:srgbClr val="FFFFFF"/>
                </a:solidFill>
                <a:latin typeface="Tahoma"/>
                <a:cs typeface="Tahoma"/>
              </a:rPr>
              <a:t>ILEGALIDADES E ILEGITIMIDADES DESDE A ORIGEM</a:t>
            </a:r>
          </a:p>
          <a:p>
            <a:pPr marL="457200" indent="-457200">
              <a:lnSpc>
                <a:spcPct val="120000"/>
              </a:lnSpc>
              <a:spcBef>
                <a:spcPts val="1800"/>
              </a:spcBef>
              <a:spcAft>
                <a:spcPts val="600"/>
              </a:spcAft>
              <a:buFont typeface="Wingdings" charset="2"/>
              <a:buChar char="Ø"/>
            </a:pPr>
            <a:r>
              <a:rPr lang="pt-BR" b="0" dirty="0" smtClean="0">
                <a:solidFill>
                  <a:srgbClr val="FFFFFF"/>
                </a:solidFill>
                <a:latin typeface="Tahoma"/>
                <a:cs typeface="Tahoma"/>
              </a:rPr>
              <a:t>SUGESTÕES DA ACD AO TCU sobre a dívida dos estados</a:t>
            </a:r>
          </a:p>
          <a:p>
            <a:pPr marL="0" indent="0" algn="ctr">
              <a:lnSpc>
                <a:spcPct val="120000"/>
              </a:lnSpc>
              <a:spcBef>
                <a:spcPts val="1800"/>
              </a:spcBef>
              <a:spcAft>
                <a:spcPts val="600"/>
              </a:spcAft>
            </a:pPr>
            <a:r>
              <a:rPr lang="pt-BR" sz="2000" b="0" dirty="0" smtClean="0">
                <a:solidFill>
                  <a:srgbClr val="FFFFFF"/>
                </a:solidFill>
                <a:latin typeface="Tahoma"/>
                <a:cs typeface="Tahoma"/>
                <a:hlinkClick r:id="rId3"/>
              </a:rPr>
              <a:t>http</a:t>
            </a:r>
            <a:r>
              <a:rPr lang="pt-BR" sz="2000" b="0" dirty="0">
                <a:solidFill>
                  <a:srgbClr val="FFFFFF"/>
                </a:solidFill>
                <a:latin typeface="Tahoma"/>
                <a:cs typeface="Tahoma"/>
                <a:hlinkClick r:id="rId3"/>
              </a:rPr>
              <a:t>://www.auditoriacidada.org.br/blog/2017/02/22/em-dia-marcado-por-reunioes-auditoria-cidada-reforca-prioridade-do-debate-sobre-divida-publica</a:t>
            </a:r>
            <a:r>
              <a:rPr lang="pt-BR" sz="2000" b="0" dirty="0" smtClean="0">
                <a:solidFill>
                  <a:srgbClr val="FFFFFF"/>
                </a:solidFill>
                <a:latin typeface="Tahoma"/>
                <a:cs typeface="Tahoma"/>
                <a:hlinkClick r:id="rId3"/>
              </a:rPr>
              <a:t>/</a:t>
            </a:r>
            <a:r>
              <a:rPr lang="pt-BR" sz="2000" b="0" dirty="0" smtClean="0">
                <a:solidFill>
                  <a:srgbClr val="FFFFFF"/>
                </a:solidFill>
                <a:latin typeface="Tahoma"/>
                <a:cs typeface="Tahoma"/>
              </a:rPr>
              <a:t> </a:t>
            </a:r>
            <a:endParaRPr lang="pt-BR" sz="2000" b="0" dirty="0">
              <a:solidFill>
                <a:srgbClr val="FFFFFF"/>
              </a:solidFill>
              <a:latin typeface="Tahoma"/>
              <a:cs typeface="Tahoma"/>
            </a:endParaRPr>
          </a:p>
          <a:p>
            <a:pPr marL="0" indent="0" algn="ctr">
              <a:lnSpc>
                <a:spcPct val="120000"/>
              </a:lnSpc>
              <a:spcBef>
                <a:spcPts val="600"/>
              </a:spcBef>
              <a:spcAft>
                <a:spcPts val="600"/>
              </a:spcAft>
            </a:pPr>
            <a:endParaRPr lang="pt-BR" b="0" dirty="0">
              <a:solidFill>
                <a:schemeClr val="accent1"/>
              </a:solidFill>
              <a:latin typeface="Tahoma"/>
              <a:cs typeface="Tahoma"/>
            </a:endParaRPr>
          </a:p>
        </p:txBody>
      </p:sp>
    </p:spTree>
    <p:extLst>
      <p:ext uri="{BB962C8B-B14F-4D97-AF65-F5344CB8AC3E}">
        <p14:creationId xmlns:p14="http://schemas.microsoft.com/office/powerpoint/2010/main" val="293070265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38125" y="142875"/>
            <a:ext cx="9827443" cy="3397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1pPr>
            <a:lvl2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2pPr>
            <a:lvl3pPr marL="179388"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9pPr>
          </a:lstStyle>
          <a:p>
            <a:pPr algn="ctr"/>
            <a:r>
              <a:rPr lang="pt-BR" dirty="0">
                <a:solidFill>
                  <a:schemeClr val="tx1"/>
                </a:solidFill>
                <a:latin typeface="Tahoma" pitchFamily="34" charset="0"/>
                <a:cs typeface="Tahoma" pitchFamily="34" charset="0"/>
              </a:rPr>
              <a:t>A DÍVIDA PÚBLICA E SEUS REFLEXOS SOBRE DIREITOS SOCIAIS, TRABALHISTAS E PREVIDENCIÁRIOS</a:t>
            </a:r>
          </a:p>
          <a:p>
            <a:endParaRPr lang="pt-BR" b="0" dirty="0" smtClean="0">
              <a:solidFill>
                <a:srgbClr val="FFFFFF"/>
              </a:solidFill>
              <a:latin typeface="Tahoma" charset="0"/>
              <a:cs typeface="Tahoma" charset="0"/>
            </a:endParaRPr>
          </a:p>
          <a:p>
            <a:endParaRPr lang="pt-BR" b="0" dirty="0">
              <a:solidFill>
                <a:srgbClr val="FFFFFF"/>
              </a:solidFill>
              <a:latin typeface="Tahoma" charset="0"/>
              <a:cs typeface="Tahoma" charset="0"/>
            </a:endParaRPr>
          </a:p>
          <a:p>
            <a:endParaRPr lang="pt-BR" b="0" dirty="0" smtClean="0">
              <a:solidFill>
                <a:srgbClr val="FFFFFF"/>
              </a:solidFill>
              <a:latin typeface="Tahoma" charset="0"/>
              <a:cs typeface="Tahoma" charset="0"/>
            </a:endParaRPr>
          </a:p>
          <a:p>
            <a:endParaRPr lang="pt-BR" b="0" dirty="0">
              <a:solidFill>
                <a:srgbClr val="FFFFFF"/>
              </a:solidFill>
              <a:latin typeface="Tahoma" charset="0"/>
              <a:cs typeface="Tahoma" charset="0"/>
            </a:endParaRPr>
          </a:p>
          <a:p>
            <a:endParaRPr lang="pt-BR" b="0" dirty="0" smtClean="0">
              <a:solidFill>
                <a:srgbClr val="FFFFFF"/>
              </a:solidFill>
              <a:latin typeface="Tahoma" charset="0"/>
              <a:cs typeface="Tahoma" charset="0"/>
            </a:endParaRPr>
          </a:p>
          <a:p>
            <a:pPr algn="ctr">
              <a:lnSpc>
                <a:spcPct val="120000"/>
              </a:lnSpc>
            </a:pPr>
            <a:r>
              <a:rPr lang="pt-BR" sz="4000" b="0" dirty="0" smtClean="0">
                <a:solidFill>
                  <a:srgbClr val="92D050"/>
                </a:solidFill>
                <a:latin typeface="Tahoma" charset="0"/>
                <a:cs typeface="Tahoma" charset="0"/>
              </a:rPr>
              <a:t>Novos esquemas que geram dívida </a:t>
            </a:r>
          </a:p>
        </p:txBody>
      </p:sp>
    </p:spTree>
    <p:extLst>
      <p:ext uri="{BB962C8B-B14F-4D97-AF65-F5344CB8AC3E}">
        <p14:creationId xmlns:p14="http://schemas.microsoft.com/office/powerpoint/2010/main" val="316640554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64768" y="260648"/>
            <a:ext cx="6696744" cy="1557349"/>
          </a:xfrm>
          <a:prstGeom prst="rect">
            <a:avLst/>
          </a:prstGeom>
          <a:noFill/>
        </p:spPr>
        <p:txBody>
          <a:bodyPr wrap="square" rtlCol="0">
            <a:spAutoFit/>
          </a:bodyPr>
          <a:lstStyle/>
          <a:p>
            <a:pPr>
              <a:lnSpc>
                <a:spcPct val="120000"/>
              </a:lnSpc>
            </a:pPr>
            <a:r>
              <a:rPr lang="pt-BR" sz="2800" dirty="0" smtClean="0">
                <a:solidFill>
                  <a:srgbClr val="94C600"/>
                </a:solidFill>
                <a:latin typeface="Tahoma"/>
                <a:cs typeface="Tahoma"/>
              </a:rPr>
              <a:t>ESQUEMA FINANCEIRO NA GRÉCIA</a:t>
            </a:r>
          </a:p>
          <a:p>
            <a:pPr>
              <a:lnSpc>
                <a:spcPct val="120000"/>
              </a:lnSpc>
            </a:pPr>
            <a:r>
              <a:rPr lang="pt-BR" sz="2800" dirty="0" smtClean="0">
                <a:solidFill>
                  <a:srgbClr val="94C600"/>
                </a:solidFill>
                <a:latin typeface="Tahoma"/>
                <a:cs typeface="Tahoma"/>
              </a:rPr>
              <a:t>EFSF</a:t>
            </a:r>
            <a:r>
              <a:rPr lang="pt-BR" sz="2800" dirty="0">
                <a:solidFill>
                  <a:srgbClr val="94C600"/>
                </a:solidFill>
                <a:latin typeface="Tahoma"/>
                <a:cs typeface="Tahoma"/>
              </a:rPr>
              <a:t> </a:t>
            </a:r>
            <a:r>
              <a:rPr lang="pt-BR" b="0" dirty="0" smtClean="0">
                <a:solidFill>
                  <a:srgbClr val="94C600"/>
                </a:solidFill>
                <a:latin typeface="Tahoma"/>
                <a:cs typeface="Tahoma"/>
              </a:rPr>
              <a:t> </a:t>
            </a:r>
            <a:r>
              <a:rPr lang="en-GB" b="0" dirty="0" smtClean="0">
                <a:solidFill>
                  <a:srgbClr val="94C600"/>
                </a:solidFill>
                <a:latin typeface="Tahoma"/>
                <a:cs typeface="Tahoma"/>
              </a:rPr>
              <a:t>European Financial Stability Facility </a:t>
            </a:r>
          </a:p>
          <a:p>
            <a:pPr>
              <a:lnSpc>
                <a:spcPct val="120000"/>
              </a:lnSpc>
            </a:pPr>
            <a:endParaRPr lang="pt-BR" b="0" dirty="0" smtClean="0">
              <a:solidFill>
                <a:schemeClr val="tx1"/>
              </a:solidFill>
              <a:latin typeface="Tahoma"/>
              <a:cs typeface="Tahoma"/>
            </a:endParaRPr>
          </a:p>
        </p:txBody>
      </p:sp>
      <p:sp>
        <p:nvSpPr>
          <p:cNvPr id="4" name="TextBox 3"/>
          <p:cNvSpPr txBox="1"/>
          <p:nvPr/>
        </p:nvSpPr>
        <p:spPr>
          <a:xfrm>
            <a:off x="344488" y="1556792"/>
            <a:ext cx="9433048" cy="5192190"/>
          </a:xfrm>
          <a:prstGeom prst="rect">
            <a:avLst/>
          </a:prstGeom>
          <a:noFill/>
        </p:spPr>
        <p:txBody>
          <a:bodyPr wrap="square" rtlCol="0">
            <a:spAutoFit/>
          </a:bodyPr>
          <a:lstStyle/>
          <a:p>
            <a:endParaRPr lang="pt-BR" sz="800" b="0" dirty="0" smtClean="0">
              <a:solidFill>
                <a:schemeClr val="tx1"/>
              </a:solidFill>
            </a:endParaRPr>
          </a:p>
          <a:p>
            <a:pPr marL="800100" lvl="1" indent="-342900">
              <a:lnSpc>
                <a:spcPct val="120000"/>
              </a:lnSpc>
              <a:spcBef>
                <a:spcPts val="600"/>
              </a:spcBef>
              <a:spcAft>
                <a:spcPts val="600"/>
              </a:spcAft>
              <a:buFont typeface="Courier New"/>
              <a:buChar char="o"/>
            </a:pPr>
            <a:r>
              <a:rPr lang="pt-BR" b="0" dirty="0" smtClean="0">
                <a:solidFill>
                  <a:schemeClr val="tx1"/>
                </a:solidFill>
              </a:rPr>
              <a:t>Criação de Sociedade </a:t>
            </a:r>
            <a:r>
              <a:rPr lang="pt-BR" b="0" dirty="0">
                <a:solidFill>
                  <a:schemeClr val="tx1"/>
                </a:solidFill>
              </a:rPr>
              <a:t>Anônima sediada em </a:t>
            </a:r>
            <a:r>
              <a:rPr lang="pt-BR" b="0" dirty="0" smtClean="0">
                <a:solidFill>
                  <a:schemeClr val="tx1"/>
                </a:solidFill>
              </a:rPr>
              <a:t>Luxemburgo: EFSF</a:t>
            </a:r>
            <a:endParaRPr lang="pt-BR" b="0" dirty="0">
              <a:solidFill>
                <a:schemeClr val="tx1"/>
              </a:solidFill>
            </a:endParaRPr>
          </a:p>
          <a:p>
            <a:pPr marL="800100" lvl="1" indent="-342900">
              <a:lnSpc>
                <a:spcPct val="120000"/>
              </a:lnSpc>
              <a:spcBef>
                <a:spcPts val="600"/>
              </a:spcBef>
              <a:spcAft>
                <a:spcPts val="600"/>
              </a:spcAft>
              <a:buFont typeface="Courier New"/>
              <a:buChar char="o"/>
            </a:pPr>
            <a:r>
              <a:rPr lang="pt-BR" b="0" dirty="0" smtClean="0">
                <a:solidFill>
                  <a:schemeClr val="tx1"/>
                </a:solidFill>
              </a:rPr>
              <a:t>Sociedade de Propósito Específico</a:t>
            </a:r>
          </a:p>
          <a:p>
            <a:pPr marL="800100" lvl="1" indent="-342900">
              <a:lnSpc>
                <a:spcPct val="120000"/>
              </a:lnSpc>
              <a:spcBef>
                <a:spcPts val="600"/>
              </a:spcBef>
              <a:spcAft>
                <a:spcPts val="600"/>
              </a:spcAft>
              <a:buFont typeface="Courier New"/>
              <a:buChar char="o"/>
            </a:pPr>
            <a:r>
              <a:rPr lang="pt-BR" b="0" dirty="0">
                <a:solidFill>
                  <a:schemeClr val="tx1"/>
                </a:solidFill>
              </a:rPr>
              <a:t>Sócios: 17 países europeus </a:t>
            </a:r>
          </a:p>
          <a:p>
            <a:pPr marL="800100" lvl="1" indent="-342900">
              <a:lnSpc>
                <a:spcPct val="120000"/>
              </a:lnSpc>
              <a:spcBef>
                <a:spcPts val="600"/>
              </a:spcBef>
              <a:spcAft>
                <a:spcPts val="600"/>
              </a:spcAft>
              <a:buFont typeface="Courier New"/>
              <a:buChar char="o"/>
            </a:pPr>
            <a:r>
              <a:rPr lang="pt-BR" b="0" dirty="0" smtClean="0">
                <a:solidFill>
                  <a:schemeClr val="tx1"/>
                </a:solidFill>
              </a:rPr>
              <a:t>Emite </a:t>
            </a:r>
            <a:r>
              <a:rPr lang="pt-BR" b="0" dirty="0">
                <a:solidFill>
                  <a:schemeClr val="tx1"/>
                </a:solidFill>
              </a:rPr>
              <a:t>instrumentos financeiros com garantia dos </a:t>
            </a:r>
            <a:r>
              <a:rPr lang="pt-BR" b="0" dirty="0" smtClean="0">
                <a:solidFill>
                  <a:schemeClr val="tx1"/>
                </a:solidFill>
              </a:rPr>
              <a:t>países </a:t>
            </a:r>
          </a:p>
          <a:p>
            <a:pPr marL="800100" lvl="1" indent="-342900">
              <a:lnSpc>
                <a:spcPct val="120000"/>
              </a:lnSpc>
              <a:spcBef>
                <a:spcPts val="600"/>
              </a:spcBef>
              <a:spcAft>
                <a:spcPts val="600"/>
              </a:spcAft>
              <a:buFont typeface="Courier New"/>
              <a:buChar char="o"/>
            </a:pPr>
            <a:r>
              <a:rPr lang="pt-BR" b="0" dirty="0" smtClean="0">
                <a:solidFill>
                  <a:schemeClr val="tx1"/>
                </a:solidFill>
              </a:rPr>
              <a:t>Criada em 2010 por </a:t>
            </a:r>
            <a:r>
              <a:rPr lang="pt-BR" b="0" dirty="0">
                <a:solidFill>
                  <a:schemeClr val="tx1"/>
                </a:solidFill>
              </a:rPr>
              <a:t>imposição do </a:t>
            </a:r>
            <a:r>
              <a:rPr lang="pt-BR" b="0" dirty="0" smtClean="0">
                <a:solidFill>
                  <a:schemeClr val="tx1"/>
                </a:solidFill>
              </a:rPr>
              <a:t>FMI</a:t>
            </a:r>
          </a:p>
          <a:p>
            <a:pPr marL="800100" lvl="1" indent="-342900">
              <a:lnSpc>
                <a:spcPct val="120000"/>
              </a:lnSpc>
              <a:spcBef>
                <a:spcPts val="600"/>
              </a:spcBef>
              <a:spcAft>
                <a:spcPts val="600"/>
              </a:spcAft>
              <a:buFont typeface="Courier New"/>
              <a:buChar char="o"/>
            </a:pPr>
            <a:r>
              <a:rPr lang="pt-BR" b="0" dirty="0" smtClean="0">
                <a:solidFill>
                  <a:schemeClr val="tx1"/>
                </a:solidFill>
              </a:rPr>
              <a:t>Garantias bilionárias dos países sócios para a EFSF: 440 bilhões de euros em 2010, elevadas para 780 bilhões em 2011 </a:t>
            </a:r>
          </a:p>
          <a:p>
            <a:pPr marL="800100" lvl="1" indent="-342900">
              <a:lnSpc>
                <a:spcPct val="120000"/>
              </a:lnSpc>
              <a:spcBef>
                <a:spcPts val="600"/>
              </a:spcBef>
              <a:spcAft>
                <a:spcPts val="600"/>
              </a:spcAft>
              <a:buFont typeface="Courier New"/>
              <a:buChar char="o"/>
            </a:pPr>
            <a:r>
              <a:rPr lang="pt-BR" b="0" dirty="0" smtClean="0">
                <a:solidFill>
                  <a:schemeClr val="tx1"/>
                </a:solidFill>
              </a:rPr>
              <a:t>EFSF “Não é instituição financeira” mas emite papéis financeiros</a:t>
            </a:r>
          </a:p>
          <a:p>
            <a:pPr lvl="1" algn="ctr">
              <a:spcBef>
                <a:spcPts val="600"/>
              </a:spcBef>
              <a:spcAft>
                <a:spcPts val="600"/>
              </a:spcAft>
            </a:pPr>
            <a:r>
              <a:rPr lang="en-US" sz="1800" b="0" u="sng" dirty="0" smtClean="0">
                <a:hlinkClick r:id="rId3"/>
              </a:rPr>
              <a:t>http</a:t>
            </a:r>
            <a:r>
              <a:rPr lang="en-US" sz="1800" b="0" u="sng" dirty="0">
                <a:hlinkClick r:id="rId3"/>
              </a:rPr>
              <a:t>://www.irishstatutebook.ie/2010/en/act/pub/0016/</a:t>
            </a:r>
            <a:r>
              <a:rPr lang="en-US" sz="1800" b="0" u="sng" dirty="0" smtClean="0">
                <a:hlinkClick r:id="rId3"/>
              </a:rPr>
              <a:t>print.html</a:t>
            </a:r>
            <a:endParaRPr lang="pt-BR" sz="1800" b="0" dirty="0"/>
          </a:p>
        </p:txBody>
      </p:sp>
      <p:pic>
        <p:nvPicPr>
          <p:cNvPr id="5" name="Picture 4"/>
          <p:cNvPicPr>
            <a:picLocks noChangeAspect="1"/>
          </p:cNvPicPr>
          <p:nvPr/>
        </p:nvPicPr>
        <p:blipFill>
          <a:blip r:embed="rId4"/>
          <a:stretch>
            <a:fillRect/>
          </a:stretch>
        </p:blipFill>
        <p:spPr>
          <a:xfrm>
            <a:off x="416496" y="332656"/>
            <a:ext cx="2010830" cy="1008112"/>
          </a:xfrm>
          <a:prstGeom prst="rect">
            <a:avLst/>
          </a:prstGeom>
        </p:spPr>
      </p:pic>
    </p:spTree>
    <p:extLst>
      <p:ext uri="{BB962C8B-B14F-4D97-AF65-F5344CB8AC3E}">
        <p14:creationId xmlns:p14="http://schemas.microsoft.com/office/powerpoint/2010/main" val="227190883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0472" y="332656"/>
            <a:ext cx="9865096" cy="6407908"/>
          </a:xfrm>
          <a:prstGeom prst="rect">
            <a:avLst/>
          </a:prstGeom>
          <a:noFill/>
        </p:spPr>
        <p:txBody>
          <a:bodyPr wrap="square" rtlCol="0">
            <a:spAutoFit/>
          </a:bodyPr>
          <a:lstStyle/>
          <a:p>
            <a:r>
              <a:rPr lang="pt-BR" sz="2800" dirty="0" smtClean="0">
                <a:solidFill>
                  <a:schemeClr val="accent1"/>
                </a:solidFill>
                <a:latin typeface="Tahoma"/>
                <a:cs typeface="Tahoma"/>
              </a:rPr>
              <a:t>BRASIL</a:t>
            </a:r>
            <a:endParaRPr lang="pt-BR" sz="800" dirty="0">
              <a:solidFill>
                <a:schemeClr val="accent1"/>
              </a:solidFill>
              <a:latin typeface="Tahoma"/>
              <a:cs typeface="Tahoma"/>
            </a:endParaRPr>
          </a:p>
          <a:p>
            <a:r>
              <a:rPr lang="pt-BR" sz="2800" dirty="0" smtClean="0">
                <a:solidFill>
                  <a:schemeClr val="accent1"/>
                </a:solidFill>
                <a:latin typeface="Tahoma"/>
                <a:cs typeface="Tahoma"/>
              </a:rPr>
              <a:t>Esquema sofisticado de geração de dívida pública</a:t>
            </a:r>
          </a:p>
          <a:p>
            <a:pPr marL="800100" lvl="1" indent="-342900">
              <a:lnSpc>
                <a:spcPct val="120000"/>
              </a:lnSpc>
              <a:spcBef>
                <a:spcPts val="600"/>
              </a:spcBef>
              <a:spcAft>
                <a:spcPts val="600"/>
              </a:spcAft>
              <a:buFont typeface="Courier New"/>
              <a:buChar char="o"/>
            </a:pPr>
            <a:r>
              <a:rPr lang="pt-BR" b="0" dirty="0" smtClean="0">
                <a:solidFill>
                  <a:schemeClr val="tx1"/>
                </a:solidFill>
              </a:rPr>
              <a:t>Criação de Sociedade Anônima </a:t>
            </a:r>
            <a:r>
              <a:rPr lang="pt-BR" b="0" dirty="0">
                <a:solidFill>
                  <a:schemeClr val="tx1"/>
                </a:solidFill>
              </a:rPr>
              <a:t>ESTATAL NÃO DEPENDENTE </a:t>
            </a:r>
          </a:p>
          <a:p>
            <a:pPr marL="800100" lvl="1" indent="-342900">
              <a:lnSpc>
                <a:spcPct val="120000"/>
              </a:lnSpc>
              <a:spcBef>
                <a:spcPts val="600"/>
              </a:spcBef>
              <a:spcAft>
                <a:spcPts val="600"/>
              </a:spcAft>
              <a:buFont typeface="Courier New"/>
              <a:buChar char="o"/>
            </a:pPr>
            <a:r>
              <a:rPr lang="pt-BR" b="0" dirty="0" smtClean="0">
                <a:solidFill>
                  <a:schemeClr val="tx1"/>
                </a:solidFill>
              </a:rPr>
              <a:t>Sociedade </a:t>
            </a:r>
            <a:r>
              <a:rPr lang="pt-BR" b="0" dirty="0">
                <a:solidFill>
                  <a:schemeClr val="tx1"/>
                </a:solidFill>
              </a:rPr>
              <a:t>de Propósito </a:t>
            </a:r>
            <a:r>
              <a:rPr lang="pt-BR" b="0" dirty="0" smtClean="0">
                <a:solidFill>
                  <a:schemeClr val="tx1"/>
                </a:solidFill>
              </a:rPr>
              <a:t>Específico </a:t>
            </a:r>
            <a:endParaRPr lang="pt-BR" b="0" dirty="0">
              <a:solidFill>
                <a:schemeClr val="tx1"/>
              </a:solidFill>
            </a:endParaRPr>
          </a:p>
          <a:p>
            <a:pPr marL="800100" lvl="1" indent="-342900">
              <a:lnSpc>
                <a:spcPct val="120000"/>
              </a:lnSpc>
              <a:spcBef>
                <a:spcPts val="600"/>
              </a:spcBef>
              <a:spcAft>
                <a:spcPts val="600"/>
              </a:spcAft>
              <a:buFont typeface="Courier New"/>
              <a:buChar char="o"/>
            </a:pPr>
            <a:r>
              <a:rPr lang="pt-BR" b="0" dirty="0" smtClean="0">
                <a:solidFill>
                  <a:schemeClr val="tx1"/>
                </a:solidFill>
              </a:rPr>
              <a:t>Sócios: entes federados (Estados ou Municípios) </a:t>
            </a:r>
            <a:endParaRPr lang="pt-BR" b="0" dirty="0">
              <a:solidFill>
                <a:schemeClr val="tx1"/>
              </a:solidFill>
            </a:endParaRPr>
          </a:p>
          <a:p>
            <a:pPr marL="800100" lvl="1" indent="-342900">
              <a:lnSpc>
                <a:spcPct val="120000"/>
              </a:lnSpc>
              <a:spcBef>
                <a:spcPts val="600"/>
              </a:spcBef>
              <a:spcAft>
                <a:spcPts val="600"/>
              </a:spcAft>
              <a:buFont typeface="Courier New"/>
              <a:buChar char="o"/>
            </a:pPr>
            <a:r>
              <a:rPr lang="pt-BR" b="0" dirty="0" smtClean="0">
                <a:solidFill>
                  <a:schemeClr val="tx1"/>
                </a:solidFill>
              </a:rPr>
              <a:t>Emite </a:t>
            </a:r>
            <a:r>
              <a:rPr lang="pt-BR" b="0" dirty="0">
                <a:solidFill>
                  <a:schemeClr val="tx1"/>
                </a:solidFill>
              </a:rPr>
              <a:t>instrumentos financeiros </a:t>
            </a:r>
            <a:r>
              <a:rPr lang="pt-BR" b="0" dirty="0" smtClean="0">
                <a:solidFill>
                  <a:schemeClr val="tx1"/>
                </a:solidFill>
              </a:rPr>
              <a:t>(DEBÊNTURES) com </a:t>
            </a:r>
            <a:r>
              <a:rPr lang="pt-BR" b="0" dirty="0">
                <a:solidFill>
                  <a:schemeClr val="tx1"/>
                </a:solidFill>
              </a:rPr>
              <a:t>garantia dos </a:t>
            </a:r>
            <a:r>
              <a:rPr lang="pt-BR" b="0" dirty="0" smtClean="0">
                <a:solidFill>
                  <a:schemeClr val="tx1"/>
                </a:solidFill>
              </a:rPr>
              <a:t>entes federados </a:t>
            </a:r>
            <a:endParaRPr lang="pt-BR" b="0" dirty="0">
              <a:solidFill>
                <a:schemeClr val="tx1"/>
              </a:solidFill>
            </a:endParaRPr>
          </a:p>
          <a:p>
            <a:pPr marL="800100" lvl="1" indent="-342900">
              <a:lnSpc>
                <a:spcPct val="120000"/>
              </a:lnSpc>
              <a:spcBef>
                <a:spcPts val="600"/>
              </a:spcBef>
              <a:spcAft>
                <a:spcPts val="600"/>
              </a:spcAft>
              <a:buFont typeface="Courier New"/>
              <a:buChar char="o"/>
            </a:pPr>
            <a:r>
              <a:rPr lang="pt-BR" b="0" dirty="0" smtClean="0">
                <a:solidFill>
                  <a:schemeClr val="tx1"/>
                </a:solidFill>
              </a:rPr>
              <a:t>Consultorias com </a:t>
            </a:r>
            <a:r>
              <a:rPr lang="pt-BR" b="0" i="1" dirty="0" smtClean="0">
                <a:solidFill>
                  <a:schemeClr val="tx1"/>
                </a:solidFill>
              </a:rPr>
              <a:t>expertise</a:t>
            </a:r>
            <a:r>
              <a:rPr lang="pt-BR" b="0" dirty="0" smtClean="0">
                <a:solidFill>
                  <a:schemeClr val="tx1"/>
                </a:solidFill>
              </a:rPr>
              <a:t> </a:t>
            </a:r>
            <a:r>
              <a:rPr lang="pt-BR" b="0" dirty="0">
                <a:solidFill>
                  <a:schemeClr val="tx1"/>
                </a:solidFill>
              </a:rPr>
              <a:t>do FMI</a:t>
            </a:r>
          </a:p>
          <a:p>
            <a:pPr marL="800100" lvl="1" indent="-342900">
              <a:lnSpc>
                <a:spcPct val="120000"/>
              </a:lnSpc>
              <a:spcBef>
                <a:spcPts val="600"/>
              </a:spcBef>
              <a:spcAft>
                <a:spcPts val="600"/>
              </a:spcAft>
              <a:buFont typeface="Courier New"/>
              <a:buChar char="o"/>
            </a:pPr>
            <a:r>
              <a:rPr lang="pt-BR" b="0" dirty="0">
                <a:solidFill>
                  <a:schemeClr val="tx1"/>
                </a:solidFill>
              </a:rPr>
              <a:t>Garantias </a:t>
            </a:r>
            <a:r>
              <a:rPr lang="pt-BR" b="0" dirty="0" smtClean="0">
                <a:solidFill>
                  <a:schemeClr val="tx1"/>
                </a:solidFill>
              </a:rPr>
              <a:t>prestadas pelos entes federados = Dívida Pública</a:t>
            </a:r>
          </a:p>
          <a:p>
            <a:pPr marL="800100" lvl="1" indent="-342900">
              <a:lnSpc>
                <a:spcPct val="120000"/>
              </a:lnSpc>
              <a:spcBef>
                <a:spcPts val="600"/>
              </a:spcBef>
              <a:spcAft>
                <a:spcPts val="600"/>
              </a:spcAft>
              <a:buFont typeface="Courier New"/>
              <a:buChar char="o"/>
            </a:pPr>
            <a:r>
              <a:rPr lang="pt-BR" b="0" dirty="0" smtClean="0">
                <a:solidFill>
                  <a:schemeClr val="tx1"/>
                </a:solidFill>
              </a:rPr>
              <a:t>“</a:t>
            </a:r>
            <a:r>
              <a:rPr lang="pt-BR" b="0" dirty="0">
                <a:solidFill>
                  <a:schemeClr val="tx1"/>
                </a:solidFill>
              </a:rPr>
              <a:t>Não é instituição financeira” mas emite papéis </a:t>
            </a:r>
            <a:r>
              <a:rPr lang="pt-BR" b="0" dirty="0" smtClean="0">
                <a:solidFill>
                  <a:schemeClr val="tx1"/>
                </a:solidFill>
              </a:rPr>
              <a:t>financeiros</a:t>
            </a:r>
            <a:endParaRPr lang="pt-BR" b="0" dirty="0">
              <a:solidFill>
                <a:schemeClr val="tx1"/>
              </a:solidFill>
            </a:endParaRPr>
          </a:p>
          <a:p>
            <a:pPr algn="ctr"/>
            <a:endParaRPr lang="pt-BR" sz="1800" dirty="0" smtClean="0">
              <a:solidFill>
                <a:schemeClr val="accent1"/>
              </a:solidFill>
              <a:latin typeface="Tahoma"/>
              <a:cs typeface="Tahoma"/>
            </a:endParaRPr>
          </a:p>
          <a:p>
            <a:pPr algn="ctr"/>
            <a:r>
              <a:rPr lang="pt-BR" sz="1800" dirty="0" smtClean="0">
                <a:solidFill>
                  <a:schemeClr val="accent1"/>
                </a:solidFill>
                <a:latin typeface="Tahoma"/>
                <a:cs typeface="Tahoma"/>
              </a:rPr>
              <a:t>Esquema Fraudulento  </a:t>
            </a:r>
            <a:r>
              <a:rPr lang="pt-BR" sz="1800" b="0" dirty="0" err="1" smtClean="0">
                <a:solidFill>
                  <a:schemeClr val="accent3"/>
                </a:solidFill>
              </a:rPr>
              <a:t>https</a:t>
            </a:r>
            <a:r>
              <a:rPr lang="pt-BR" sz="1800" b="0" dirty="0">
                <a:solidFill>
                  <a:schemeClr val="accent3"/>
                </a:solidFill>
              </a:rPr>
              <a:t>://</a:t>
            </a:r>
            <a:r>
              <a:rPr lang="pt-BR" sz="1800" b="0" dirty="0" err="1">
                <a:solidFill>
                  <a:schemeClr val="accent3"/>
                </a:solidFill>
              </a:rPr>
              <a:t>goo.gl</a:t>
            </a:r>
            <a:r>
              <a:rPr lang="pt-BR" sz="1800" b="0" dirty="0">
                <a:solidFill>
                  <a:schemeClr val="accent3"/>
                </a:solidFill>
              </a:rPr>
              <a:t>/</a:t>
            </a:r>
            <a:r>
              <a:rPr lang="pt-BR" sz="1800" b="0" dirty="0" err="1">
                <a:solidFill>
                  <a:schemeClr val="accent3"/>
                </a:solidFill>
              </a:rPr>
              <a:t>lvvJPe</a:t>
            </a:r>
            <a:endParaRPr lang="pt-BR" sz="1800" b="0" dirty="0">
              <a:solidFill>
                <a:schemeClr val="accent3"/>
              </a:solidFill>
            </a:endParaRPr>
          </a:p>
          <a:p>
            <a:pPr algn="ctr"/>
            <a:endParaRPr lang="pt-BR" sz="1800" dirty="0">
              <a:solidFill>
                <a:schemeClr val="accent1"/>
              </a:solidFill>
              <a:latin typeface="Tahoma"/>
              <a:cs typeface="Tahoma"/>
            </a:endParaRPr>
          </a:p>
        </p:txBody>
      </p:sp>
    </p:spTree>
    <p:extLst>
      <p:ext uri="{BB962C8B-B14F-4D97-AF65-F5344CB8AC3E}">
        <p14:creationId xmlns:p14="http://schemas.microsoft.com/office/powerpoint/2010/main" val="384370894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480" y="188641"/>
            <a:ext cx="9633520" cy="4401205"/>
          </a:xfrm>
          <a:prstGeom prst="rect">
            <a:avLst/>
          </a:prstGeom>
        </p:spPr>
        <p:txBody>
          <a:bodyPr wrap="square">
            <a:spAutoFit/>
          </a:bodyPr>
          <a:lstStyle/>
          <a:p>
            <a:pPr algn="ctr"/>
            <a:r>
              <a:rPr lang="pt-BR" sz="3200" dirty="0" smtClean="0">
                <a:solidFill>
                  <a:srgbClr val="94C600"/>
                </a:solidFill>
                <a:latin typeface="Tahoma"/>
                <a:cs typeface="Tahoma"/>
              </a:rPr>
              <a:t>EC </a:t>
            </a:r>
            <a:r>
              <a:rPr lang="pt-BR" sz="3200" dirty="0">
                <a:solidFill>
                  <a:srgbClr val="94C600"/>
                </a:solidFill>
                <a:latin typeface="Tahoma"/>
                <a:cs typeface="Tahoma"/>
              </a:rPr>
              <a:t>9</a:t>
            </a:r>
            <a:r>
              <a:rPr lang="pt-BR" sz="3200" dirty="0" smtClean="0">
                <a:solidFill>
                  <a:srgbClr val="94C600"/>
                </a:solidFill>
                <a:latin typeface="Tahoma"/>
                <a:cs typeface="Tahoma"/>
              </a:rPr>
              <a:t>5</a:t>
            </a:r>
            <a:r>
              <a:rPr lang="pt-BR" b="0" dirty="0" smtClean="0">
                <a:solidFill>
                  <a:schemeClr val="accent1"/>
                </a:solidFill>
              </a:rPr>
              <a:t>: </a:t>
            </a:r>
            <a:r>
              <a:rPr lang="pt-BR" b="0" dirty="0" smtClean="0">
                <a:solidFill>
                  <a:schemeClr val="tx1"/>
                </a:solidFill>
              </a:rPr>
              <a:t> </a:t>
            </a:r>
            <a:r>
              <a:rPr lang="pt-BR" sz="3200" dirty="0">
                <a:solidFill>
                  <a:srgbClr val="94C600"/>
                </a:solidFill>
                <a:latin typeface="Tahoma"/>
                <a:cs typeface="Tahoma"/>
              </a:rPr>
              <a:t>Favorecimento a esquema financeiro fraudulento </a:t>
            </a:r>
          </a:p>
          <a:p>
            <a:r>
              <a:rPr lang="pt-BR" sz="2800" dirty="0">
                <a:solidFill>
                  <a:schemeClr val="tx1"/>
                </a:solidFill>
              </a:rPr>
              <a:t> </a:t>
            </a:r>
          </a:p>
          <a:p>
            <a:r>
              <a:rPr lang="pt-BR" sz="2800" b="0" i="1" dirty="0">
                <a:solidFill>
                  <a:schemeClr val="tx1"/>
                </a:solidFill>
              </a:rPr>
              <a:t>“§ 6º Não se incluem na base de cálculo e nos limites estabelecidos neste artigo:</a:t>
            </a:r>
          </a:p>
          <a:p>
            <a:r>
              <a:rPr lang="pt-BR" sz="2800" b="0" i="1" dirty="0">
                <a:solidFill>
                  <a:schemeClr val="tx1"/>
                </a:solidFill>
              </a:rPr>
              <a:t>(...)</a:t>
            </a:r>
          </a:p>
          <a:p>
            <a:r>
              <a:rPr lang="pt-BR" sz="2800" b="0" i="1" dirty="0">
                <a:solidFill>
                  <a:schemeClr val="tx1"/>
                </a:solidFill>
              </a:rPr>
              <a:t>IV - despesas com aumento de capital de empresas estatais não dependentes.”</a:t>
            </a:r>
          </a:p>
          <a:p>
            <a:r>
              <a:rPr lang="pt-BR" dirty="0"/>
              <a:t> </a:t>
            </a:r>
          </a:p>
          <a:p>
            <a:endParaRPr lang="pt-BR" b="0" i="1" dirty="0">
              <a:solidFill>
                <a:schemeClr val="accent1"/>
              </a:solidFill>
            </a:endParaRPr>
          </a:p>
        </p:txBody>
      </p:sp>
      <p:pic>
        <p:nvPicPr>
          <p:cNvPr id="3" name="Picture 2"/>
          <p:cNvPicPr>
            <a:picLocks noChangeAspect="1"/>
          </p:cNvPicPr>
          <p:nvPr/>
        </p:nvPicPr>
        <p:blipFill>
          <a:blip r:embed="rId2"/>
          <a:stretch>
            <a:fillRect/>
          </a:stretch>
        </p:blipFill>
        <p:spPr>
          <a:xfrm>
            <a:off x="416496" y="3933056"/>
            <a:ext cx="9289032" cy="2808312"/>
          </a:xfrm>
          <a:prstGeom prst="rect">
            <a:avLst/>
          </a:prstGeom>
        </p:spPr>
      </p:pic>
    </p:spTree>
    <p:extLst>
      <p:ext uri="{BB962C8B-B14F-4D97-AF65-F5344CB8AC3E}">
        <p14:creationId xmlns:p14="http://schemas.microsoft.com/office/powerpoint/2010/main" val="11758175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480" y="332656"/>
            <a:ext cx="9865096" cy="2308324"/>
          </a:xfrm>
          <a:prstGeom prst="rect">
            <a:avLst/>
          </a:prstGeom>
          <a:noFill/>
        </p:spPr>
        <p:txBody>
          <a:bodyPr wrap="square" rtlCol="0">
            <a:spAutoFit/>
          </a:bodyPr>
          <a:lstStyle/>
          <a:p>
            <a:pPr algn="ctr"/>
            <a:r>
              <a:rPr lang="pt-BR" sz="2800" dirty="0" smtClean="0">
                <a:solidFill>
                  <a:srgbClr val="94C600"/>
                </a:solidFill>
                <a:latin typeface="Tahoma"/>
                <a:cs typeface="Tahoma"/>
              </a:rPr>
              <a:t>PLS 204 de 10/05/2016</a:t>
            </a:r>
          </a:p>
          <a:p>
            <a:pPr algn="ctr"/>
            <a:r>
              <a:rPr lang="pt-BR" sz="2800" dirty="0">
                <a:solidFill>
                  <a:srgbClr val="94C600"/>
                </a:solidFill>
                <a:latin typeface="Tahoma"/>
                <a:cs typeface="Tahoma"/>
              </a:rPr>
              <a:t>d</a:t>
            </a:r>
            <a:r>
              <a:rPr lang="pt-BR" sz="2800" dirty="0" smtClean="0">
                <a:solidFill>
                  <a:srgbClr val="94C600"/>
                </a:solidFill>
                <a:latin typeface="Tahoma"/>
                <a:cs typeface="Tahoma"/>
              </a:rPr>
              <a:t>e autoria do Senador José Serra</a:t>
            </a:r>
          </a:p>
          <a:p>
            <a:pPr algn="ctr"/>
            <a:endParaRPr lang="pt-BR" sz="800" dirty="0">
              <a:solidFill>
                <a:srgbClr val="94C600"/>
              </a:solidFill>
              <a:latin typeface="Tahoma"/>
              <a:cs typeface="Tahoma"/>
            </a:endParaRPr>
          </a:p>
          <a:p>
            <a:pPr algn="ctr"/>
            <a:endParaRPr lang="pt-BR" sz="800" dirty="0" smtClean="0">
              <a:solidFill>
                <a:srgbClr val="94C600"/>
              </a:solidFill>
              <a:latin typeface="Tahoma"/>
              <a:cs typeface="Tahoma"/>
            </a:endParaRPr>
          </a:p>
          <a:p>
            <a:endParaRPr lang="pt-BR" dirty="0" smtClean="0">
              <a:solidFill>
                <a:srgbClr val="FFFFFF"/>
              </a:solidFill>
              <a:latin typeface="Tahoma"/>
              <a:cs typeface="Tahoma"/>
            </a:endParaRPr>
          </a:p>
          <a:p>
            <a:r>
              <a:rPr lang="pt-BR" dirty="0" smtClean="0">
                <a:solidFill>
                  <a:srgbClr val="FFFFFF"/>
                </a:solidFill>
                <a:latin typeface="Tahoma"/>
                <a:cs typeface="Tahoma"/>
              </a:rPr>
              <a:t>EM 13/12/2016 NÃO CONSEGUIRAM APROVAR:</a:t>
            </a:r>
          </a:p>
          <a:p>
            <a:endParaRPr lang="pt-BR" dirty="0">
              <a:solidFill>
                <a:srgbClr val="FFFFFF"/>
              </a:solidFill>
              <a:latin typeface="Tahoma"/>
              <a:cs typeface="Tahoma"/>
            </a:endParaRPr>
          </a:p>
        </p:txBody>
      </p:sp>
      <p:pic>
        <p:nvPicPr>
          <p:cNvPr id="3" name="Picture 2"/>
          <p:cNvPicPr>
            <a:picLocks noChangeAspect="1"/>
          </p:cNvPicPr>
          <p:nvPr/>
        </p:nvPicPr>
        <p:blipFill>
          <a:blip r:embed="rId2"/>
          <a:stretch>
            <a:fillRect/>
          </a:stretch>
        </p:blipFill>
        <p:spPr>
          <a:xfrm>
            <a:off x="8625408" y="0"/>
            <a:ext cx="1446863" cy="1462762"/>
          </a:xfrm>
          <a:prstGeom prst="rect">
            <a:avLst/>
          </a:prstGeom>
        </p:spPr>
      </p:pic>
      <p:pic>
        <p:nvPicPr>
          <p:cNvPr id="2" name="Picture 1"/>
          <p:cNvPicPr>
            <a:picLocks noChangeAspect="1"/>
          </p:cNvPicPr>
          <p:nvPr/>
        </p:nvPicPr>
        <p:blipFill>
          <a:blip r:embed="rId3"/>
          <a:stretch>
            <a:fillRect/>
          </a:stretch>
        </p:blipFill>
        <p:spPr>
          <a:xfrm>
            <a:off x="241300" y="2348880"/>
            <a:ext cx="9664700" cy="3556000"/>
          </a:xfrm>
          <a:prstGeom prst="rect">
            <a:avLst/>
          </a:prstGeom>
        </p:spPr>
      </p:pic>
      <p:sp>
        <p:nvSpPr>
          <p:cNvPr id="5" name="TextBox 4"/>
          <p:cNvSpPr txBox="1"/>
          <p:nvPr/>
        </p:nvSpPr>
        <p:spPr>
          <a:xfrm>
            <a:off x="344488" y="6165304"/>
            <a:ext cx="10009112" cy="400110"/>
          </a:xfrm>
          <a:prstGeom prst="rect">
            <a:avLst/>
          </a:prstGeom>
          <a:noFill/>
        </p:spPr>
        <p:txBody>
          <a:bodyPr wrap="square" rtlCol="0">
            <a:spAutoFit/>
          </a:bodyPr>
          <a:lstStyle/>
          <a:p>
            <a:r>
              <a:rPr lang="pt-BR" sz="2000" dirty="0" smtClean="0">
                <a:solidFill>
                  <a:srgbClr val="FFFFFF"/>
                </a:solidFill>
                <a:latin typeface="Tahoma"/>
                <a:cs typeface="Tahoma"/>
              </a:rPr>
              <a:t>Mas a qualquer momento o projeto será colocado na pauta novamente</a:t>
            </a:r>
            <a:endParaRPr lang="pt-BR" sz="2000" dirty="0">
              <a:solidFill>
                <a:srgbClr val="FFFFFF"/>
              </a:solidFill>
              <a:latin typeface="Tahoma"/>
              <a:cs typeface="Tahoma"/>
            </a:endParaRPr>
          </a:p>
        </p:txBody>
      </p:sp>
    </p:spTree>
    <p:extLst>
      <p:ext uri="{BB962C8B-B14F-4D97-AF65-F5344CB8AC3E}">
        <p14:creationId xmlns:p14="http://schemas.microsoft.com/office/powerpoint/2010/main" val="3901327926"/>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480" y="332656"/>
            <a:ext cx="9865096" cy="4401205"/>
          </a:xfrm>
          <a:prstGeom prst="rect">
            <a:avLst/>
          </a:prstGeom>
          <a:noFill/>
        </p:spPr>
        <p:txBody>
          <a:bodyPr wrap="square" rtlCol="0">
            <a:spAutoFit/>
          </a:bodyPr>
          <a:lstStyle/>
          <a:p>
            <a:pPr algn="ctr"/>
            <a:r>
              <a:rPr lang="pt-BR" sz="2800" dirty="0" smtClean="0">
                <a:solidFill>
                  <a:srgbClr val="94C600"/>
                </a:solidFill>
                <a:latin typeface="Tahoma"/>
                <a:cs typeface="Tahoma"/>
              </a:rPr>
              <a:t>EMPRESAS ESTATAIS NÃO DEPENDENTES </a:t>
            </a:r>
          </a:p>
          <a:p>
            <a:pPr algn="ctr"/>
            <a:r>
              <a:rPr lang="pt-BR" sz="2800" dirty="0">
                <a:solidFill>
                  <a:srgbClr val="94C600"/>
                </a:solidFill>
                <a:latin typeface="Tahoma"/>
                <a:cs typeface="Tahoma"/>
              </a:rPr>
              <a:t>s</a:t>
            </a:r>
            <a:r>
              <a:rPr lang="pt-BR" sz="2800" dirty="0" smtClean="0">
                <a:solidFill>
                  <a:srgbClr val="94C600"/>
                </a:solidFill>
                <a:latin typeface="Tahoma"/>
                <a:cs typeface="Tahoma"/>
              </a:rPr>
              <a:t>endo criadas em diversos estados e municípios</a:t>
            </a:r>
          </a:p>
          <a:p>
            <a:pPr algn="ctr"/>
            <a:endParaRPr lang="pt-BR" sz="2800" dirty="0">
              <a:solidFill>
                <a:srgbClr val="94C600"/>
              </a:solidFill>
              <a:latin typeface="Tahoma"/>
              <a:cs typeface="Tahoma"/>
            </a:endParaRPr>
          </a:p>
          <a:p>
            <a:pPr marL="457200" indent="-457200">
              <a:buFont typeface="Arial"/>
              <a:buChar char="•"/>
            </a:pPr>
            <a:r>
              <a:rPr lang="pt-BR" sz="2800" dirty="0" smtClean="0">
                <a:solidFill>
                  <a:srgbClr val="FFFFFF"/>
                </a:solidFill>
                <a:latin typeface="Tahoma"/>
                <a:cs typeface="Tahoma"/>
              </a:rPr>
              <a:t>PBH Ativos S/A</a:t>
            </a:r>
          </a:p>
          <a:p>
            <a:pPr marL="457200" indent="-457200">
              <a:buFont typeface="Arial"/>
              <a:buChar char="•"/>
            </a:pPr>
            <a:r>
              <a:rPr lang="pt-BR" sz="2800" dirty="0" smtClean="0">
                <a:solidFill>
                  <a:srgbClr val="FFFFFF"/>
                </a:solidFill>
                <a:latin typeface="Tahoma"/>
                <a:cs typeface="Tahoma"/>
              </a:rPr>
              <a:t>CPSEC – Estado de São Paulo</a:t>
            </a:r>
          </a:p>
          <a:p>
            <a:pPr marL="457200" indent="-457200">
              <a:buFont typeface="Arial"/>
              <a:buChar char="•"/>
            </a:pPr>
            <a:r>
              <a:rPr lang="pt-BR" sz="2800" dirty="0" err="1" smtClean="0">
                <a:solidFill>
                  <a:srgbClr val="FFFFFF"/>
                </a:solidFill>
                <a:latin typeface="Tahoma"/>
                <a:cs typeface="Tahoma"/>
              </a:rPr>
              <a:t>InvestPOA</a:t>
            </a:r>
            <a:endParaRPr lang="pt-BR" sz="2800" dirty="0" smtClean="0">
              <a:solidFill>
                <a:srgbClr val="FFFFFF"/>
              </a:solidFill>
              <a:latin typeface="Tahoma"/>
              <a:cs typeface="Tahoma"/>
            </a:endParaRPr>
          </a:p>
          <a:p>
            <a:pPr marL="457200" indent="-457200">
              <a:buFont typeface="Arial"/>
              <a:buChar char="•"/>
            </a:pPr>
            <a:r>
              <a:rPr lang="pt-BR" sz="2800" dirty="0" err="1" smtClean="0">
                <a:solidFill>
                  <a:srgbClr val="FFFFFF"/>
                </a:solidFill>
                <a:latin typeface="Tahoma"/>
                <a:cs typeface="Tahoma"/>
              </a:rPr>
              <a:t>Recda</a:t>
            </a:r>
            <a:endParaRPr lang="pt-BR" sz="2800" dirty="0" smtClean="0">
              <a:solidFill>
                <a:srgbClr val="FFFFFF"/>
              </a:solidFill>
              <a:latin typeface="Tahoma"/>
              <a:cs typeface="Tahoma"/>
            </a:endParaRPr>
          </a:p>
          <a:p>
            <a:pPr marL="457200" indent="-457200">
              <a:buFont typeface="Arial"/>
              <a:buChar char="•"/>
            </a:pPr>
            <a:r>
              <a:rPr lang="pt-BR" sz="2800" dirty="0" smtClean="0">
                <a:solidFill>
                  <a:srgbClr val="FFFFFF"/>
                </a:solidFill>
                <a:latin typeface="Tahoma"/>
                <a:cs typeface="Tahoma"/>
              </a:rPr>
              <a:t>Mais de 50 Brasil afora... </a:t>
            </a:r>
          </a:p>
          <a:p>
            <a:pPr algn="ctr"/>
            <a:endParaRPr lang="pt-BR" sz="2800" dirty="0" smtClean="0">
              <a:solidFill>
                <a:srgbClr val="94C600"/>
              </a:solidFill>
              <a:latin typeface="Tahoma"/>
              <a:cs typeface="Tahoma"/>
            </a:endParaRPr>
          </a:p>
          <a:p>
            <a:pPr algn="ctr"/>
            <a:endParaRPr lang="pt-BR" sz="2800" dirty="0" smtClean="0">
              <a:solidFill>
                <a:srgbClr val="94C600"/>
              </a:solidFill>
              <a:latin typeface="Tahoma"/>
              <a:cs typeface="Tahoma"/>
            </a:endParaRPr>
          </a:p>
        </p:txBody>
      </p:sp>
      <p:pic>
        <p:nvPicPr>
          <p:cNvPr id="5" name="Picture 4"/>
          <p:cNvPicPr>
            <a:picLocks noChangeAspect="1"/>
          </p:cNvPicPr>
          <p:nvPr/>
        </p:nvPicPr>
        <p:blipFill>
          <a:blip r:embed="rId2"/>
          <a:stretch>
            <a:fillRect/>
          </a:stretch>
        </p:blipFill>
        <p:spPr>
          <a:xfrm>
            <a:off x="6105128" y="1988840"/>
            <a:ext cx="3984239" cy="3967212"/>
          </a:xfrm>
          <a:prstGeom prst="rect">
            <a:avLst/>
          </a:prstGeom>
        </p:spPr>
      </p:pic>
      <p:pic>
        <p:nvPicPr>
          <p:cNvPr id="6" name="Picture 5"/>
          <p:cNvPicPr>
            <a:picLocks noChangeAspect="1"/>
          </p:cNvPicPr>
          <p:nvPr/>
        </p:nvPicPr>
        <p:blipFill>
          <a:blip r:embed="rId3"/>
          <a:stretch>
            <a:fillRect/>
          </a:stretch>
        </p:blipFill>
        <p:spPr>
          <a:xfrm>
            <a:off x="344488" y="4005064"/>
            <a:ext cx="5381022" cy="2626196"/>
          </a:xfrm>
          <a:prstGeom prst="rect">
            <a:avLst/>
          </a:prstGeom>
        </p:spPr>
      </p:pic>
    </p:spTree>
    <p:extLst>
      <p:ext uri="{BB962C8B-B14F-4D97-AF65-F5344CB8AC3E}">
        <p14:creationId xmlns:p14="http://schemas.microsoft.com/office/powerpoint/2010/main" val="262287995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2"/>
          <p:cNvSpPr txBox="1">
            <a:spLocks noChangeArrowheads="1"/>
          </p:cNvSpPr>
          <p:nvPr/>
        </p:nvSpPr>
        <p:spPr bwMode="auto">
          <a:xfrm>
            <a:off x="193675" y="188913"/>
            <a:ext cx="9712325" cy="674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marL="34925"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9pPr>
          </a:lstStyle>
          <a:p>
            <a:pPr algn="ctr">
              <a:lnSpc>
                <a:spcPct val="120000"/>
              </a:lnSpc>
              <a:spcBef>
                <a:spcPts val="1200"/>
              </a:spcBef>
              <a:buClr>
                <a:srgbClr val="FF9900"/>
              </a:buClr>
              <a:buFont typeface="Times New Roman" charset="0"/>
              <a:buNone/>
            </a:pPr>
            <a:r>
              <a:rPr lang="pt-BR" sz="2800" dirty="0" smtClean="0">
                <a:solidFill>
                  <a:srgbClr val="92D050"/>
                </a:solidFill>
                <a:latin typeface="Tahoma"/>
                <a:cs typeface="Tahoma"/>
              </a:rPr>
              <a:t>Brasil: argumentos do governo</a:t>
            </a:r>
          </a:p>
          <a:p>
            <a:pPr algn="ctr">
              <a:lnSpc>
                <a:spcPct val="120000"/>
              </a:lnSpc>
              <a:spcBef>
                <a:spcPts val="1200"/>
              </a:spcBef>
              <a:buClr>
                <a:srgbClr val="FF9900"/>
              </a:buClr>
              <a:buFont typeface="Times New Roman" charset="0"/>
              <a:buNone/>
            </a:pPr>
            <a:endParaRPr lang="pt-BR" sz="500" dirty="0" smtClean="0">
              <a:solidFill>
                <a:srgbClr val="92D050"/>
              </a:solidFill>
              <a:latin typeface="Tahoma"/>
              <a:cs typeface="Tahoma"/>
            </a:endParaRPr>
          </a:p>
          <a:p>
            <a:pPr algn="ctr">
              <a:lnSpc>
                <a:spcPct val="120000"/>
              </a:lnSpc>
              <a:spcBef>
                <a:spcPts val="0"/>
              </a:spcBef>
              <a:buClr>
                <a:srgbClr val="FF9900"/>
              </a:buClr>
            </a:pPr>
            <a:r>
              <a:rPr lang="pt-BR" sz="2000" b="0" dirty="0" smtClean="0">
                <a:solidFill>
                  <a:schemeClr val="tx1"/>
                </a:solidFill>
                <a:latin typeface="Tahoma"/>
                <a:cs typeface="Tahoma"/>
              </a:rPr>
              <a:t>“</a:t>
            </a:r>
            <a:r>
              <a:rPr lang="pt-BR" sz="2000" b="0" dirty="0">
                <a:solidFill>
                  <a:schemeClr val="tx1"/>
                </a:solidFill>
                <a:latin typeface="Tahoma"/>
                <a:cs typeface="Tahoma"/>
              </a:rPr>
              <a:t>Meirelles: crescimento do País no próximo ano depende da reforma da Previdência” (25/4/2017 – Portal Planalto)</a:t>
            </a:r>
          </a:p>
          <a:p>
            <a:pPr algn="ctr">
              <a:lnSpc>
                <a:spcPct val="120000"/>
              </a:lnSpc>
              <a:spcBef>
                <a:spcPts val="0"/>
              </a:spcBef>
              <a:buClr>
                <a:srgbClr val="FF9900"/>
              </a:buClr>
              <a:buFont typeface="Times New Roman" charset="0"/>
              <a:buNone/>
            </a:pPr>
            <a:endParaRPr lang="pt-BR" sz="2000" b="0" dirty="0">
              <a:solidFill>
                <a:schemeClr val="tx1"/>
              </a:solidFill>
              <a:latin typeface="Tahoma"/>
              <a:cs typeface="Tahoma"/>
            </a:endParaRPr>
          </a:p>
          <a:p>
            <a:pPr algn="ctr">
              <a:lnSpc>
                <a:spcPct val="120000"/>
              </a:lnSpc>
              <a:spcBef>
                <a:spcPts val="0"/>
              </a:spcBef>
              <a:buClr>
                <a:srgbClr val="FF9900"/>
              </a:buClr>
              <a:buFont typeface="Times New Roman" charset="0"/>
              <a:buNone/>
            </a:pPr>
            <a:r>
              <a:rPr lang="pt-BR" sz="2000" b="0" dirty="0" smtClean="0">
                <a:solidFill>
                  <a:schemeClr val="tx1"/>
                </a:solidFill>
                <a:latin typeface="Tahoma"/>
                <a:cs typeface="Tahoma"/>
              </a:rPr>
              <a:t>“Meirelles </a:t>
            </a:r>
            <a:r>
              <a:rPr lang="pt-BR" sz="2000" b="0" dirty="0">
                <a:solidFill>
                  <a:schemeClr val="tx1"/>
                </a:solidFill>
                <a:latin typeface="Tahoma"/>
                <a:cs typeface="Tahoma"/>
              </a:rPr>
              <a:t>diz que queda da inflação mostra efeitos do ajuste </a:t>
            </a:r>
            <a:r>
              <a:rPr lang="pt-BR" sz="2000" b="0" dirty="0" smtClean="0">
                <a:solidFill>
                  <a:schemeClr val="tx1"/>
                </a:solidFill>
                <a:latin typeface="Tahoma"/>
                <a:cs typeface="Tahoma"/>
              </a:rPr>
              <a:t>fiscal” (10/5/2017 – Agencia Brasil)</a:t>
            </a:r>
          </a:p>
          <a:p>
            <a:pPr algn="ctr">
              <a:lnSpc>
                <a:spcPct val="120000"/>
              </a:lnSpc>
              <a:spcBef>
                <a:spcPts val="0"/>
              </a:spcBef>
              <a:buClr>
                <a:srgbClr val="FF9900"/>
              </a:buClr>
              <a:buFont typeface="Times New Roman" charset="0"/>
              <a:buNone/>
            </a:pPr>
            <a:endParaRPr lang="pt-BR" sz="2000" b="0" dirty="0" smtClean="0">
              <a:solidFill>
                <a:schemeClr val="tx1"/>
              </a:solidFill>
              <a:latin typeface="Tahoma"/>
              <a:cs typeface="Tahoma"/>
            </a:endParaRPr>
          </a:p>
          <a:p>
            <a:pPr algn="ctr">
              <a:lnSpc>
                <a:spcPct val="120000"/>
              </a:lnSpc>
              <a:spcBef>
                <a:spcPts val="0"/>
              </a:spcBef>
              <a:buClr>
                <a:srgbClr val="FF9900"/>
              </a:buClr>
              <a:buFont typeface="Times New Roman" charset="0"/>
              <a:buNone/>
            </a:pPr>
            <a:r>
              <a:rPr lang="pt-BR" sz="2000" b="0" dirty="0" smtClean="0">
                <a:solidFill>
                  <a:schemeClr val="tx1"/>
                </a:solidFill>
                <a:latin typeface="Tahoma"/>
                <a:cs typeface="Tahoma"/>
              </a:rPr>
              <a:t>“Meirelles</a:t>
            </a:r>
            <a:r>
              <a:rPr lang="pt-BR" sz="2000" b="0" dirty="0">
                <a:solidFill>
                  <a:schemeClr val="tx1"/>
                </a:solidFill>
                <a:latin typeface="Tahoma"/>
                <a:cs typeface="Tahoma"/>
              </a:rPr>
              <a:t>: sem reforma da Previdência, juros vão subir </a:t>
            </a:r>
            <a:r>
              <a:rPr lang="pt-BR" sz="2000" b="0" dirty="0" smtClean="0">
                <a:solidFill>
                  <a:schemeClr val="tx1"/>
                </a:solidFill>
                <a:latin typeface="Tahoma"/>
                <a:cs typeface="Tahoma"/>
              </a:rPr>
              <a:t>fortemente” (17/4/2017 – Portal Brasil)</a:t>
            </a:r>
          </a:p>
          <a:p>
            <a:pPr algn="ctr">
              <a:lnSpc>
                <a:spcPct val="120000"/>
              </a:lnSpc>
              <a:spcBef>
                <a:spcPts val="0"/>
              </a:spcBef>
              <a:buClr>
                <a:srgbClr val="FF9900"/>
              </a:buClr>
              <a:buFont typeface="Times New Roman" charset="0"/>
              <a:buNone/>
            </a:pPr>
            <a:endParaRPr lang="pt-BR" sz="2000" b="0" dirty="0" smtClean="0">
              <a:solidFill>
                <a:schemeClr val="tx1"/>
              </a:solidFill>
              <a:latin typeface="Tahoma"/>
              <a:cs typeface="Tahoma"/>
            </a:endParaRPr>
          </a:p>
          <a:p>
            <a:pPr algn="ctr">
              <a:lnSpc>
                <a:spcPct val="120000"/>
              </a:lnSpc>
              <a:spcBef>
                <a:spcPts val="0"/>
              </a:spcBef>
              <a:buClr>
                <a:srgbClr val="FF9900"/>
              </a:buClr>
              <a:buFont typeface="Times New Roman" charset="0"/>
              <a:buNone/>
            </a:pPr>
            <a:r>
              <a:rPr lang="pt-BR" sz="2000" b="0" dirty="0" smtClean="0">
                <a:solidFill>
                  <a:schemeClr val="tx1"/>
                </a:solidFill>
                <a:latin typeface="Tahoma"/>
                <a:cs typeface="Tahoma"/>
              </a:rPr>
              <a:t>“Meirelles </a:t>
            </a:r>
            <a:r>
              <a:rPr lang="pt-BR" sz="2000" b="0" dirty="0">
                <a:solidFill>
                  <a:schemeClr val="tx1"/>
                </a:solidFill>
                <a:latin typeface="Tahoma"/>
                <a:cs typeface="Tahoma"/>
              </a:rPr>
              <a:t>disse que a reforma da Previdência reduzirá a dívida pública, abrindo caminho para a queda dos juros e criando condições para o país voltar a </a:t>
            </a:r>
            <a:r>
              <a:rPr lang="pt-BR" sz="2000" b="0" dirty="0" smtClean="0">
                <a:solidFill>
                  <a:schemeClr val="tx1"/>
                </a:solidFill>
                <a:latin typeface="Tahoma"/>
                <a:cs typeface="Tahoma"/>
              </a:rPr>
              <a:t>crescer” (14/3/2017 – Agência Brasil) </a:t>
            </a:r>
            <a:endParaRPr lang="pt-BR" sz="2000" b="0" dirty="0" smtClean="0">
              <a:solidFill>
                <a:schemeClr val="accent1"/>
              </a:solidFill>
              <a:latin typeface="Tahoma"/>
              <a:cs typeface="Tahoma"/>
            </a:endParaRPr>
          </a:p>
          <a:p>
            <a:pPr algn="ctr">
              <a:lnSpc>
                <a:spcPct val="120000"/>
              </a:lnSpc>
              <a:spcBef>
                <a:spcPts val="600"/>
              </a:spcBef>
              <a:buClr>
                <a:srgbClr val="FF9900"/>
              </a:buClr>
              <a:buFont typeface="Times New Roman" charset="0"/>
              <a:buNone/>
            </a:pPr>
            <a:endParaRPr lang="pt-BR" sz="500" dirty="0" smtClean="0">
              <a:solidFill>
                <a:schemeClr val="accent1"/>
              </a:solidFill>
              <a:latin typeface="Tahoma"/>
              <a:cs typeface="Tahoma"/>
            </a:endParaRPr>
          </a:p>
          <a:p>
            <a:pPr algn="ctr">
              <a:lnSpc>
                <a:spcPct val="120000"/>
              </a:lnSpc>
              <a:spcBef>
                <a:spcPts val="600"/>
              </a:spcBef>
              <a:buClr>
                <a:srgbClr val="FF9900"/>
              </a:buClr>
              <a:buFont typeface="Times New Roman" charset="0"/>
              <a:buNone/>
            </a:pPr>
            <a:r>
              <a:rPr lang="pt-BR" sz="2200" dirty="0" smtClean="0">
                <a:solidFill>
                  <a:schemeClr val="accent1"/>
                </a:solidFill>
                <a:latin typeface="Tahoma"/>
                <a:cs typeface="Tahoma"/>
              </a:rPr>
              <a:t>Meirelles defende a PEC 287 como se essa fosse a solução para a inflação, controle da dívida, juros, crescimento do PIB, mas na realidade... É a solução para o setor financeiro</a:t>
            </a:r>
            <a:endParaRPr lang="pt-BR" sz="2200" dirty="0">
              <a:solidFill>
                <a:schemeClr val="tx1"/>
              </a:solidFill>
              <a:latin typeface="Tahoma"/>
              <a:cs typeface="Tahoma"/>
            </a:endParaRPr>
          </a:p>
        </p:txBody>
      </p:sp>
    </p:spTree>
    <p:extLst>
      <p:ext uri="{BB962C8B-B14F-4D97-AF65-F5344CB8AC3E}">
        <p14:creationId xmlns:p14="http://schemas.microsoft.com/office/powerpoint/2010/main" val="232268262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p:cNvSpPr txBox="1">
            <a:spLocks noChangeArrowheads="1"/>
          </p:cNvSpPr>
          <p:nvPr/>
        </p:nvSpPr>
        <p:spPr bwMode="auto">
          <a:xfrm>
            <a:off x="128464" y="-171400"/>
            <a:ext cx="9777536" cy="4862870"/>
          </a:xfrm>
          <a:prstGeom prst="rect">
            <a:avLst/>
          </a:prstGeom>
          <a:noFill/>
          <a:ln w="12700" cap="sq">
            <a:noFill/>
            <a:miter lim="800000"/>
            <a:headEnd type="none" w="sm" len="sm"/>
            <a:tailEnd type="none" w="sm" len="sm"/>
          </a:ln>
        </p:spPr>
        <p:txBody>
          <a:bodyPr wrap="square">
            <a:spAutoFit/>
          </a:bodyPr>
          <a:lstStyle/>
          <a:p>
            <a:pPr algn="ctr" eaLnBrk="0" hangingPunct="0">
              <a:spcBef>
                <a:spcPct val="50000"/>
              </a:spcBef>
            </a:pPr>
            <a:endParaRPr lang="pt-BR" sz="3200" u="sng" dirty="0">
              <a:solidFill>
                <a:srgbClr val="FFFF00"/>
              </a:solidFill>
            </a:endParaRPr>
          </a:p>
          <a:p>
            <a:pPr algn="ctr" eaLnBrk="0" hangingPunct="0">
              <a:spcBef>
                <a:spcPct val="50000"/>
              </a:spcBef>
            </a:pPr>
            <a:endParaRPr lang="pt-BR" sz="4400" i="1" u="sng" dirty="0" smtClean="0">
              <a:solidFill>
                <a:srgbClr val="FFFF00"/>
              </a:solidFill>
            </a:endParaRPr>
          </a:p>
          <a:p>
            <a:pPr algn="ctr" eaLnBrk="0" hangingPunct="0"/>
            <a:endParaRPr lang="pt-BR" sz="3000" b="0" i="1" u="sng" dirty="0">
              <a:solidFill>
                <a:srgbClr val="FFFF00"/>
              </a:solidFill>
            </a:endParaRPr>
          </a:p>
          <a:p>
            <a:pPr algn="ctr" eaLnBrk="0" hangingPunct="0"/>
            <a:endParaRPr lang="pt-BR" sz="3000" b="0" i="1" u="sng" dirty="0">
              <a:solidFill>
                <a:srgbClr val="FFFF00"/>
              </a:solidFill>
            </a:endParaRPr>
          </a:p>
          <a:p>
            <a:pPr algn="ctr" eaLnBrk="0" hangingPunct="0"/>
            <a:endParaRPr lang="pt-BR" sz="3000" b="0" i="1" u="sng" dirty="0">
              <a:solidFill>
                <a:srgbClr val="FFFF00"/>
              </a:solidFill>
            </a:endParaRPr>
          </a:p>
          <a:p>
            <a:pPr algn="ctr" eaLnBrk="0" hangingPunct="0"/>
            <a:endParaRPr lang="pt-BR" sz="3000" b="0" i="1" u="sng" dirty="0">
              <a:solidFill>
                <a:srgbClr val="FFFF00"/>
              </a:solidFill>
            </a:endParaRPr>
          </a:p>
          <a:p>
            <a:pPr algn="ctr" eaLnBrk="0" hangingPunct="0"/>
            <a:endParaRPr lang="pt-BR" sz="2700" u="sng" dirty="0">
              <a:solidFill>
                <a:srgbClr val="FFFF00"/>
              </a:solidFill>
            </a:endParaRPr>
          </a:p>
          <a:p>
            <a:pPr algn="ctr" eaLnBrk="0" hangingPunct="0"/>
            <a:endParaRPr lang="pt-BR" sz="500" i="1" u="sng" dirty="0">
              <a:solidFill>
                <a:schemeClr val="accent1"/>
              </a:solidFill>
            </a:endParaRPr>
          </a:p>
          <a:p>
            <a:pPr algn="ctr" eaLnBrk="0" hangingPunct="0"/>
            <a:endParaRPr lang="pt-BR" sz="500" i="1" u="sng" dirty="0">
              <a:solidFill>
                <a:schemeClr val="accent1"/>
              </a:solidFill>
            </a:endParaRPr>
          </a:p>
          <a:p>
            <a:pPr algn="ctr" eaLnBrk="0" hangingPunct="0"/>
            <a:endParaRPr lang="pt-BR" sz="500" b="0" i="1" u="sng" dirty="0">
              <a:solidFill>
                <a:srgbClr val="92D050"/>
              </a:solidFill>
              <a:latin typeface="Tahoma" pitchFamily="34" charset="0"/>
              <a:cs typeface="Tahoma" pitchFamily="34" charset="0"/>
            </a:endParaRPr>
          </a:p>
          <a:p>
            <a:pPr algn="ctr"/>
            <a:endParaRPr lang="en-US" sz="2500" b="0" i="1" dirty="0" smtClean="0">
              <a:solidFill>
                <a:srgbClr val="FFFFFF"/>
              </a:solidFill>
              <a:latin typeface="Tahoma" charset="0"/>
              <a:cs typeface="Tahoma" charset="0"/>
            </a:endParaRPr>
          </a:p>
          <a:p>
            <a:pPr algn="ctr"/>
            <a:endParaRPr lang="en-US" sz="2500" b="0" i="1" dirty="0" smtClean="0">
              <a:solidFill>
                <a:srgbClr val="FFFFFF"/>
              </a:solidFill>
              <a:latin typeface="Tahoma" charset="0"/>
              <a:cs typeface="Tahoma" charset="0"/>
            </a:endParaRPr>
          </a:p>
        </p:txBody>
      </p:sp>
      <p:sp>
        <p:nvSpPr>
          <p:cNvPr id="3075" name="CaixaDeTexto 3"/>
          <p:cNvSpPr txBox="1">
            <a:spLocks noChangeArrowheads="1"/>
          </p:cNvSpPr>
          <p:nvPr/>
        </p:nvSpPr>
        <p:spPr bwMode="auto">
          <a:xfrm flipH="1">
            <a:off x="200472" y="188640"/>
            <a:ext cx="9937104" cy="6232475"/>
          </a:xfrm>
          <a:prstGeom prst="rect">
            <a:avLst/>
          </a:prstGeom>
          <a:noFill/>
          <a:ln w="9525">
            <a:noFill/>
            <a:miter lim="800000"/>
            <a:headEnd/>
            <a:tailEnd/>
          </a:ln>
        </p:spPr>
        <p:txBody>
          <a:bodyPr wrap="square">
            <a:spAutoFit/>
          </a:bodyPr>
          <a:lstStyle/>
          <a:p>
            <a:pPr algn="ctr"/>
            <a:endParaRPr lang="pt-BR" sz="800" dirty="0" smtClean="0">
              <a:solidFill>
                <a:schemeClr val="tx1"/>
              </a:solidFill>
              <a:latin typeface="Tahoma" pitchFamily="34" charset="0"/>
              <a:cs typeface="Tahoma" pitchFamily="34" charset="0"/>
            </a:endParaRPr>
          </a:p>
          <a:p>
            <a:pPr algn="ctr">
              <a:lnSpc>
                <a:spcPct val="120000"/>
              </a:lnSpc>
            </a:pPr>
            <a:r>
              <a:rPr lang="pt-BR" sz="3200" dirty="0">
                <a:solidFill>
                  <a:srgbClr val="94C600"/>
                </a:solidFill>
                <a:latin typeface="Tahoma"/>
                <a:cs typeface="Tahoma"/>
              </a:rPr>
              <a:t>PLS </a:t>
            </a:r>
            <a:r>
              <a:rPr lang="pt-BR" sz="3200" dirty="0" smtClean="0">
                <a:solidFill>
                  <a:srgbClr val="94C600"/>
                </a:solidFill>
                <a:latin typeface="Tahoma"/>
                <a:cs typeface="Tahoma"/>
              </a:rPr>
              <a:t>204/2016</a:t>
            </a:r>
            <a:endParaRPr lang="pt-BR" sz="3200" dirty="0">
              <a:solidFill>
                <a:srgbClr val="94C600"/>
              </a:solidFill>
              <a:latin typeface="Tahoma"/>
              <a:cs typeface="Tahoma"/>
            </a:endParaRPr>
          </a:p>
          <a:p>
            <a:pPr algn="ctr">
              <a:spcBef>
                <a:spcPts val="0"/>
              </a:spcBef>
            </a:pPr>
            <a:r>
              <a:rPr lang="pt-BR" sz="3200" dirty="0" smtClean="0">
                <a:solidFill>
                  <a:srgbClr val="FFFFFF"/>
                </a:solidFill>
              </a:rPr>
              <a:t>Autoriza “</a:t>
            </a:r>
            <a:r>
              <a:rPr lang="pt-BR" sz="3200" dirty="0">
                <a:solidFill>
                  <a:srgbClr val="FFFFFF"/>
                </a:solidFill>
              </a:rPr>
              <a:t>c</a:t>
            </a:r>
            <a:r>
              <a:rPr lang="pt-BR" sz="3200" dirty="0" smtClean="0">
                <a:solidFill>
                  <a:srgbClr val="FFFFFF"/>
                </a:solidFill>
              </a:rPr>
              <a:t>essão</a:t>
            </a:r>
            <a:r>
              <a:rPr lang="pt-BR" sz="3200" dirty="0">
                <a:solidFill>
                  <a:srgbClr val="FFFFFF"/>
                </a:solidFill>
              </a:rPr>
              <a:t>” de direitos </a:t>
            </a:r>
            <a:r>
              <a:rPr lang="pt-BR" sz="3200" dirty="0" smtClean="0">
                <a:solidFill>
                  <a:srgbClr val="FFFFFF"/>
                </a:solidFill>
              </a:rPr>
              <a:t>creditórios</a:t>
            </a:r>
          </a:p>
          <a:p>
            <a:pPr algn="ctr">
              <a:spcBef>
                <a:spcPts val="0"/>
              </a:spcBef>
            </a:pPr>
            <a:r>
              <a:rPr lang="pt-BR" sz="3200" dirty="0" smtClean="0">
                <a:solidFill>
                  <a:srgbClr val="FFFFFF"/>
                </a:solidFill>
              </a:rPr>
              <a:t>inscritos ou não em dívida ativa, PORÉM</a:t>
            </a:r>
            <a:endParaRPr lang="pt-BR" sz="3200" dirty="0">
              <a:solidFill>
                <a:srgbClr val="FFFFFF"/>
              </a:solidFill>
            </a:endParaRPr>
          </a:p>
          <a:p>
            <a:pPr marL="914400" lvl="1" indent="-457200">
              <a:spcBef>
                <a:spcPts val="4200"/>
              </a:spcBef>
              <a:buFont typeface="Arial"/>
              <a:buChar char="•"/>
            </a:pPr>
            <a:r>
              <a:rPr lang="pt-BR" sz="2800" b="0" dirty="0">
                <a:solidFill>
                  <a:srgbClr val="FFFFFF"/>
                </a:solidFill>
              </a:rPr>
              <a:t>Não modifica </a:t>
            </a:r>
            <a:r>
              <a:rPr lang="pt-BR" sz="2800" b="0" dirty="0" smtClean="0">
                <a:solidFill>
                  <a:srgbClr val="FFFFFF"/>
                </a:solidFill>
              </a:rPr>
              <a:t>natureza dos créditos</a:t>
            </a:r>
            <a:endParaRPr lang="pt-BR" sz="2800" b="0" dirty="0">
              <a:solidFill>
                <a:srgbClr val="FFFFFF"/>
              </a:solidFill>
            </a:endParaRPr>
          </a:p>
          <a:p>
            <a:pPr marL="914400" lvl="1" indent="-457200">
              <a:spcBef>
                <a:spcPts val="4200"/>
              </a:spcBef>
              <a:buFont typeface="Arial"/>
              <a:buChar char="•"/>
            </a:pPr>
            <a:r>
              <a:rPr lang="pt-BR" sz="2800" b="0" dirty="0">
                <a:solidFill>
                  <a:srgbClr val="FFFFFF"/>
                </a:solidFill>
              </a:rPr>
              <a:t>Não altera </a:t>
            </a:r>
            <a:r>
              <a:rPr lang="pt-BR" sz="2800" b="0" dirty="0" smtClean="0">
                <a:solidFill>
                  <a:srgbClr val="FFFFFF"/>
                </a:solidFill>
              </a:rPr>
              <a:t>condições de pagamento dos créditos</a:t>
            </a:r>
            <a:endParaRPr lang="pt-BR" sz="2800" b="0" dirty="0">
              <a:solidFill>
                <a:srgbClr val="FFFFFF"/>
              </a:solidFill>
            </a:endParaRPr>
          </a:p>
          <a:p>
            <a:pPr marL="914400" lvl="1" indent="-457200">
              <a:spcBef>
                <a:spcPts val="4200"/>
              </a:spcBef>
              <a:buFont typeface="Arial"/>
              <a:buChar char="•"/>
            </a:pPr>
            <a:r>
              <a:rPr lang="pt-BR" sz="2800" dirty="0">
                <a:solidFill>
                  <a:srgbClr val="FFFFFF"/>
                </a:solidFill>
              </a:rPr>
              <a:t>Não transfere a cobrança </a:t>
            </a:r>
            <a:r>
              <a:rPr lang="pt-BR" sz="2800" b="0" dirty="0">
                <a:solidFill>
                  <a:srgbClr val="FFFFFF"/>
                </a:solidFill>
              </a:rPr>
              <a:t>judicial ou </a:t>
            </a:r>
            <a:r>
              <a:rPr lang="pt-BR" sz="2800" b="0" dirty="0" smtClean="0">
                <a:solidFill>
                  <a:srgbClr val="FFFFFF"/>
                </a:solidFill>
              </a:rPr>
              <a:t>extrajudicial, </a:t>
            </a:r>
            <a:r>
              <a:rPr lang="pt-BR" sz="2800" dirty="0" smtClean="0">
                <a:solidFill>
                  <a:srgbClr val="FFFFFF"/>
                </a:solidFill>
              </a:rPr>
              <a:t>que </a:t>
            </a:r>
            <a:r>
              <a:rPr lang="pt-BR" sz="2800" dirty="0">
                <a:solidFill>
                  <a:srgbClr val="FFFFFF"/>
                </a:solidFill>
              </a:rPr>
              <a:t>permanece com os órgãos </a:t>
            </a:r>
            <a:r>
              <a:rPr lang="pt-BR" sz="2800" dirty="0" smtClean="0">
                <a:solidFill>
                  <a:srgbClr val="FFFFFF"/>
                </a:solidFill>
              </a:rPr>
              <a:t>competentes</a:t>
            </a:r>
            <a:endParaRPr lang="pt-BR" sz="2800" dirty="0">
              <a:solidFill>
                <a:srgbClr val="FFFFFF"/>
              </a:solidFill>
            </a:endParaRPr>
          </a:p>
          <a:p>
            <a:pPr>
              <a:spcBef>
                <a:spcPts val="300"/>
              </a:spcBef>
              <a:spcAft>
                <a:spcPts val="600"/>
              </a:spcAft>
            </a:pPr>
            <a:endParaRPr lang="pt-BR" sz="2000" b="0" dirty="0" smtClean="0">
              <a:solidFill>
                <a:schemeClr val="tx1"/>
              </a:solidFill>
              <a:latin typeface="Tahoma"/>
              <a:cs typeface="Tahoma"/>
            </a:endParaRPr>
          </a:p>
          <a:p>
            <a:pPr algn="ctr">
              <a:spcBef>
                <a:spcPts val="300"/>
              </a:spcBef>
              <a:spcAft>
                <a:spcPts val="600"/>
              </a:spcAft>
            </a:pPr>
            <a:r>
              <a:rPr lang="pt-BR" sz="3200" dirty="0" smtClean="0">
                <a:solidFill>
                  <a:srgbClr val="94C600"/>
                </a:solidFill>
                <a:latin typeface="Tahoma"/>
                <a:cs typeface="Tahoma"/>
              </a:rPr>
              <a:t>O que está sendo “cedido” de fato? </a:t>
            </a:r>
            <a:endParaRPr lang="pt-BR" sz="3200" dirty="0">
              <a:solidFill>
                <a:srgbClr val="94C600"/>
              </a:solidFill>
              <a:latin typeface="Tahoma"/>
              <a:cs typeface="Tahoma"/>
            </a:endParaRPr>
          </a:p>
        </p:txBody>
      </p:sp>
      <p:pic>
        <p:nvPicPr>
          <p:cNvPr id="4" name="Picture 3"/>
          <p:cNvPicPr>
            <a:picLocks noChangeAspect="1"/>
          </p:cNvPicPr>
          <p:nvPr/>
        </p:nvPicPr>
        <p:blipFill>
          <a:blip r:embed="rId3"/>
          <a:stretch>
            <a:fillRect/>
          </a:stretch>
        </p:blipFill>
        <p:spPr>
          <a:xfrm>
            <a:off x="8553400" y="2060848"/>
            <a:ext cx="1352599" cy="1367462"/>
          </a:xfrm>
          <a:prstGeom prst="rect">
            <a:avLst/>
          </a:prstGeom>
        </p:spPr>
      </p:pic>
    </p:spTree>
    <p:extLst>
      <p:ext uri="{BB962C8B-B14F-4D97-AF65-F5344CB8AC3E}">
        <p14:creationId xmlns:p14="http://schemas.microsoft.com/office/powerpoint/2010/main" val="39556639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nodePh="1">
                                  <p:stCondLst>
                                    <p:cond delay="0"/>
                                  </p:stCondLst>
                                  <p:endCondLst>
                                    <p:cond evt="begin" delay="0">
                                      <p:tn val="5"/>
                                    </p:cond>
                                  </p:endCondLst>
                                  <p:iterate type="lt">
                                    <p:tmPct val="100000"/>
                                  </p:iterate>
                                  <p:childTnLst>
                                    <p:set>
                                      <p:cBhvr>
                                        <p:cTn id="6" dur="1" fill="hold">
                                          <p:stCondLst>
                                            <p:cond delay="0"/>
                                          </p:stCondLst>
                                        </p:cTn>
                                        <p:tgtEl>
                                          <p:spTgt spid="2051"/>
                                        </p:tgtEl>
                                        <p:attrNameLst>
                                          <p:attrName>style.visibility</p:attrName>
                                        </p:attrNameLst>
                                      </p:cBhvr>
                                      <p:to>
                                        <p:strVal val="visible"/>
                                      </p:to>
                                    </p:set>
                                    <p:animEffect transition="in" filter="dissolve">
                                      <p:cBhvr>
                                        <p:cTn id="7" dur="75"/>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3"/>
          <p:cNvSpPr txBox="1">
            <a:spLocks noChangeArrowheads="1"/>
          </p:cNvSpPr>
          <p:nvPr/>
        </p:nvSpPr>
        <p:spPr bwMode="auto">
          <a:xfrm>
            <a:off x="128464" y="-171400"/>
            <a:ext cx="9777536" cy="4862870"/>
          </a:xfrm>
          <a:prstGeom prst="rect">
            <a:avLst/>
          </a:prstGeom>
          <a:noFill/>
          <a:ln w="12700" cap="sq">
            <a:noFill/>
            <a:miter lim="800000"/>
            <a:headEnd type="none" w="sm" len="sm"/>
            <a:tailEnd type="none" w="sm" len="sm"/>
          </a:ln>
        </p:spPr>
        <p:txBody>
          <a:bodyPr wrap="square">
            <a:spAutoFit/>
          </a:bodyPr>
          <a:lstStyle/>
          <a:p>
            <a:pPr algn="ctr" eaLnBrk="0" hangingPunct="0">
              <a:spcBef>
                <a:spcPct val="50000"/>
              </a:spcBef>
            </a:pPr>
            <a:endParaRPr lang="pt-BR" sz="3200" u="sng" dirty="0">
              <a:solidFill>
                <a:srgbClr val="FFFF00"/>
              </a:solidFill>
            </a:endParaRPr>
          </a:p>
          <a:p>
            <a:pPr algn="ctr" eaLnBrk="0" hangingPunct="0">
              <a:spcBef>
                <a:spcPct val="50000"/>
              </a:spcBef>
            </a:pPr>
            <a:endParaRPr lang="pt-BR" sz="4400" i="1" u="sng" dirty="0" smtClean="0">
              <a:solidFill>
                <a:srgbClr val="FFFF00"/>
              </a:solidFill>
            </a:endParaRPr>
          </a:p>
          <a:p>
            <a:pPr algn="ctr" eaLnBrk="0" hangingPunct="0"/>
            <a:endParaRPr lang="pt-BR" sz="3000" b="0" i="1" u="sng" dirty="0">
              <a:solidFill>
                <a:srgbClr val="FFFF00"/>
              </a:solidFill>
            </a:endParaRPr>
          </a:p>
          <a:p>
            <a:pPr algn="ctr" eaLnBrk="0" hangingPunct="0"/>
            <a:endParaRPr lang="pt-BR" sz="3000" b="0" i="1" u="sng" dirty="0">
              <a:solidFill>
                <a:srgbClr val="FFFF00"/>
              </a:solidFill>
            </a:endParaRPr>
          </a:p>
          <a:p>
            <a:pPr algn="ctr" eaLnBrk="0" hangingPunct="0"/>
            <a:endParaRPr lang="pt-BR" sz="3000" b="0" i="1" u="sng" dirty="0">
              <a:solidFill>
                <a:srgbClr val="FFFF00"/>
              </a:solidFill>
            </a:endParaRPr>
          </a:p>
          <a:p>
            <a:pPr algn="ctr" eaLnBrk="0" hangingPunct="0"/>
            <a:endParaRPr lang="pt-BR" sz="3000" b="0" i="1" u="sng" dirty="0">
              <a:solidFill>
                <a:srgbClr val="FFFF00"/>
              </a:solidFill>
            </a:endParaRPr>
          </a:p>
          <a:p>
            <a:pPr algn="ctr" eaLnBrk="0" hangingPunct="0"/>
            <a:endParaRPr lang="pt-BR" sz="2700" u="sng" dirty="0">
              <a:solidFill>
                <a:srgbClr val="FFFF00"/>
              </a:solidFill>
            </a:endParaRPr>
          </a:p>
          <a:p>
            <a:pPr algn="ctr" eaLnBrk="0" hangingPunct="0"/>
            <a:endParaRPr lang="pt-BR" sz="500" i="1" u="sng" dirty="0">
              <a:solidFill>
                <a:schemeClr val="accent1"/>
              </a:solidFill>
            </a:endParaRPr>
          </a:p>
          <a:p>
            <a:pPr algn="ctr" eaLnBrk="0" hangingPunct="0"/>
            <a:endParaRPr lang="pt-BR" sz="500" i="1" u="sng" dirty="0">
              <a:solidFill>
                <a:schemeClr val="accent1"/>
              </a:solidFill>
            </a:endParaRPr>
          </a:p>
          <a:p>
            <a:pPr algn="ctr" eaLnBrk="0" hangingPunct="0"/>
            <a:endParaRPr lang="pt-BR" sz="500" b="0" i="1" u="sng" dirty="0">
              <a:solidFill>
                <a:srgbClr val="92D050"/>
              </a:solidFill>
              <a:latin typeface="Tahoma" pitchFamily="34" charset="0"/>
              <a:cs typeface="Tahoma" pitchFamily="34" charset="0"/>
            </a:endParaRPr>
          </a:p>
          <a:p>
            <a:pPr algn="ctr"/>
            <a:endParaRPr lang="en-US" sz="2500" b="0" i="1" dirty="0" smtClean="0">
              <a:solidFill>
                <a:srgbClr val="FFFFFF"/>
              </a:solidFill>
              <a:latin typeface="Tahoma" charset="0"/>
              <a:cs typeface="Tahoma" charset="0"/>
            </a:endParaRPr>
          </a:p>
          <a:p>
            <a:pPr algn="ctr"/>
            <a:endParaRPr lang="en-US" sz="2500" b="0" i="1" dirty="0" smtClean="0">
              <a:solidFill>
                <a:srgbClr val="FFFFFF"/>
              </a:solidFill>
              <a:latin typeface="Tahoma" charset="0"/>
              <a:cs typeface="Tahoma" charset="0"/>
            </a:endParaRPr>
          </a:p>
        </p:txBody>
      </p:sp>
      <p:sp>
        <p:nvSpPr>
          <p:cNvPr id="3075" name="CaixaDeTexto 3"/>
          <p:cNvSpPr txBox="1">
            <a:spLocks noChangeArrowheads="1"/>
          </p:cNvSpPr>
          <p:nvPr/>
        </p:nvSpPr>
        <p:spPr bwMode="auto">
          <a:xfrm flipH="1">
            <a:off x="200472" y="188640"/>
            <a:ext cx="9937104" cy="6504345"/>
          </a:xfrm>
          <a:prstGeom prst="rect">
            <a:avLst/>
          </a:prstGeom>
          <a:noFill/>
          <a:ln w="9525">
            <a:noFill/>
            <a:miter lim="800000"/>
            <a:headEnd/>
            <a:tailEnd/>
          </a:ln>
        </p:spPr>
        <p:txBody>
          <a:bodyPr wrap="square">
            <a:spAutoFit/>
          </a:bodyPr>
          <a:lstStyle/>
          <a:p>
            <a:pPr algn="ctr"/>
            <a:endParaRPr lang="pt-BR" sz="800" dirty="0" smtClean="0">
              <a:solidFill>
                <a:schemeClr val="tx1"/>
              </a:solidFill>
              <a:latin typeface="Tahoma" pitchFamily="34" charset="0"/>
              <a:cs typeface="Tahoma" pitchFamily="34" charset="0"/>
            </a:endParaRPr>
          </a:p>
          <a:p>
            <a:pPr algn="ctr">
              <a:lnSpc>
                <a:spcPct val="120000"/>
              </a:lnSpc>
            </a:pPr>
            <a:r>
              <a:rPr lang="pt-BR" sz="3200" dirty="0" smtClean="0">
                <a:solidFill>
                  <a:srgbClr val="94C600"/>
                </a:solidFill>
                <a:latin typeface="Tahoma"/>
                <a:cs typeface="Tahoma"/>
              </a:rPr>
              <a:t>Entes Federados proporcionam GARANTIA </a:t>
            </a:r>
            <a:endParaRPr lang="pt-BR" sz="3200" dirty="0">
              <a:solidFill>
                <a:srgbClr val="94C600"/>
              </a:solidFill>
              <a:latin typeface="Tahoma"/>
              <a:cs typeface="Tahoma"/>
            </a:endParaRPr>
          </a:p>
          <a:p>
            <a:pPr algn="ctr">
              <a:lnSpc>
                <a:spcPct val="120000"/>
              </a:lnSpc>
            </a:pPr>
            <a:endParaRPr lang="pt-BR" sz="800" b="0" dirty="0">
              <a:solidFill>
                <a:schemeClr val="tx1"/>
              </a:solidFill>
              <a:latin typeface="Tahoma"/>
              <a:cs typeface="Tahoma"/>
            </a:endParaRPr>
          </a:p>
          <a:p>
            <a:pPr algn="ctr">
              <a:lnSpc>
                <a:spcPct val="90000"/>
              </a:lnSpc>
              <a:spcBef>
                <a:spcPts val="600"/>
              </a:spcBef>
            </a:pPr>
            <a:r>
              <a:rPr lang="pt-BR" sz="3200" dirty="0" smtClean="0">
                <a:solidFill>
                  <a:srgbClr val="FFFFFF"/>
                </a:solidFill>
              </a:rPr>
              <a:t>O que está sendo cedido </a:t>
            </a:r>
          </a:p>
          <a:p>
            <a:pPr algn="ctr">
              <a:lnSpc>
                <a:spcPct val="90000"/>
              </a:lnSpc>
              <a:spcBef>
                <a:spcPts val="600"/>
              </a:spcBef>
            </a:pPr>
            <a:r>
              <a:rPr lang="pt-BR" sz="3200" dirty="0" smtClean="0">
                <a:solidFill>
                  <a:srgbClr val="FFFFFF"/>
                </a:solidFill>
              </a:rPr>
              <a:t>pelo ente público para as </a:t>
            </a:r>
          </a:p>
          <a:p>
            <a:pPr algn="ctr">
              <a:lnSpc>
                <a:spcPct val="90000"/>
              </a:lnSpc>
              <a:spcBef>
                <a:spcPts val="600"/>
              </a:spcBef>
            </a:pPr>
            <a:r>
              <a:rPr lang="pt-BR" sz="3200" dirty="0">
                <a:solidFill>
                  <a:srgbClr val="FFFFFF"/>
                </a:solidFill>
              </a:rPr>
              <a:t>e</a:t>
            </a:r>
            <a:r>
              <a:rPr lang="pt-BR" sz="3200" dirty="0" smtClean="0">
                <a:solidFill>
                  <a:srgbClr val="FFFFFF"/>
                </a:solidFill>
              </a:rPr>
              <a:t>statais não dependentes que emitem debêntures </a:t>
            </a:r>
          </a:p>
          <a:p>
            <a:pPr algn="ctr">
              <a:lnSpc>
                <a:spcPct val="90000"/>
              </a:lnSpc>
              <a:spcBef>
                <a:spcPts val="600"/>
              </a:spcBef>
            </a:pPr>
            <a:r>
              <a:rPr lang="pt-BR" sz="3200" dirty="0" smtClean="0">
                <a:solidFill>
                  <a:srgbClr val="FFFFFF"/>
                </a:solidFill>
              </a:rPr>
              <a:t>é simplesmente a </a:t>
            </a:r>
            <a:r>
              <a:rPr lang="pt-BR" sz="3200" u="sng" dirty="0" smtClean="0">
                <a:solidFill>
                  <a:srgbClr val="FFFFFF"/>
                </a:solidFill>
              </a:rPr>
              <a:t>garantia pública.</a:t>
            </a:r>
          </a:p>
          <a:p>
            <a:pPr algn="ctr">
              <a:lnSpc>
                <a:spcPct val="90000"/>
              </a:lnSpc>
              <a:spcBef>
                <a:spcPts val="600"/>
              </a:spcBef>
            </a:pPr>
            <a:r>
              <a:rPr lang="pt-BR" sz="3200" dirty="0" smtClean="0">
                <a:solidFill>
                  <a:srgbClr val="FFFFFF"/>
                </a:solidFill>
              </a:rPr>
              <a:t>O valor dos créditos inscritos ou não em Dívida Ativa</a:t>
            </a:r>
            <a:r>
              <a:rPr lang="pt-BR" sz="3200" dirty="0">
                <a:solidFill>
                  <a:srgbClr val="FFFFFF"/>
                </a:solidFill>
              </a:rPr>
              <a:t> </a:t>
            </a:r>
            <a:r>
              <a:rPr lang="pt-BR" sz="3200" dirty="0" smtClean="0">
                <a:solidFill>
                  <a:srgbClr val="FFFFFF"/>
                </a:solidFill>
              </a:rPr>
              <a:t>é o “cavalo de </a:t>
            </a:r>
            <a:r>
              <a:rPr lang="pt-BR" sz="3200" dirty="0">
                <a:solidFill>
                  <a:srgbClr val="FFFFFF"/>
                </a:solidFill>
              </a:rPr>
              <a:t>T</a:t>
            </a:r>
            <a:r>
              <a:rPr lang="pt-BR" sz="3200" dirty="0" smtClean="0">
                <a:solidFill>
                  <a:srgbClr val="FFFFFF"/>
                </a:solidFill>
              </a:rPr>
              <a:t>róia”.</a:t>
            </a:r>
          </a:p>
          <a:p>
            <a:pPr algn="ctr">
              <a:lnSpc>
                <a:spcPct val="90000"/>
              </a:lnSpc>
              <a:spcBef>
                <a:spcPts val="600"/>
              </a:spcBef>
            </a:pPr>
            <a:r>
              <a:rPr lang="pt-BR" sz="3200" dirty="0" smtClean="0">
                <a:solidFill>
                  <a:srgbClr val="FFFFFF"/>
                </a:solidFill>
              </a:rPr>
              <a:t>O ente público recebe debêntures subordinadas para documentar essa garantia concedida.</a:t>
            </a:r>
          </a:p>
          <a:p>
            <a:pPr marL="171450" indent="-171450" algn="ctr">
              <a:spcBef>
                <a:spcPts val="0"/>
              </a:spcBef>
              <a:buFontTx/>
              <a:buChar char="•"/>
            </a:pPr>
            <a:endParaRPr lang="pt-BR" sz="800" dirty="0" smtClean="0">
              <a:solidFill>
                <a:srgbClr val="FFFFFF"/>
              </a:solidFill>
            </a:endParaRPr>
          </a:p>
          <a:p>
            <a:pPr marL="171450" indent="-171450" algn="ctr">
              <a:spcBef>
                <a:spcPts val="0"/>
              </a:spcBef>
              <a:buFontTx/>
              <a:buChar char="•"/>
            </a:pPr>
            <a:endParaRPr lang="pt-BR" sz="800" dirty="0">
              <a:solidFill>
                <a:srgbClr val="FFFFFF"/>
              </a:solidFill>
            </a:endParaRPr>
          </a:p>
          <a:p>
            <a:pPr marL="171450" indent="-171450" algn="ctr">
              <a:spcBef>
                <a:spcPts val="0"/>
              </a:spcBef>
              <a:buFontTx/>
              <a:buChar char="•"/>
            </a:pPr>
            <a:endParaRPr lang="pt-BR" sz="800" dirty="0">
              <a:solidFill>
                <a:srgbClr val="FFFFFF"/>
              </a:solidFill>
            </a:endParaRPr>
          </a:p>
          <a:p>
            <a:pPr marL="914400" lvl="1" indent="-457200">
              <a:lnSpc>
                <a:spcPct val="120000"/>
              </a:lnSpc>
              <a:spcBef>
                <a:spcPts val="600"/>
              </a:spcBef>
              <a:buFont typeface="Arial"/>
              <a:buChar char="•"/>
            </a:pPr>
            <a:r>
              <a:rPr lang="pt-BR" sz="2800" dirty="0" smtClean="0">
                <a:solidFill>
                  <a:srgbClr val="92D050"/>
                </a:solidFill>
              </a:rPr>
              <a:t>Geração de DÍVIDA PÚBLICA </a:t>
            </a:r>
          </a:p>
          <a:p>
            <a:pPr marL="914400" lvl="1" indent="-457200">
              <a:lnSpc>
                <a:spcPct val="120000"/>
              </a:lnSpc>
              <a:spcBef>
                <a:spcPts val="600"/>
              </a:spcBef>
              <a:buFont typeface="Arial"/>
              <a:buChar char="•"/>
            </a:pPr>
            <a:r>
              <a:rPr lang="pt-BR" sz="2800" dirty="0" smtClean="0">
                <a:solidFill>
                  <a:srgbClr val="92D050"/>
                </a:solidFill>
              </a:rPr>
              <a:t>Aprofundamento da Financeirização</a:t>
            </a:r>
          </a:p>
        </p:txBody>
      </p:sp>
      <p:pic>
        <p:nvPicPr>
          <p:cNvPr id="4" name="Picture 3"/>
          <p:cNvPicPr>
            <a:picLocks noChangeAspect="1"/>
          </p:cNvPicPr>
          <p:nvPr/>
        </p:nvPicPr>
        <p:blipFill>
          <a:blip r:embed="rId3"/>
          <a:stretch>
            <a:fillRect/>
          </a:stretch>
        </p:blipFill>
        <p:spPr>
          <a:xfrm>
            <a:off x="8193360" y="5231574"/>
            <a:ext cx="1515740" cy="1532396"/>
          </a:xfrm>
          <a:prstGeom prst="rect">
            <a:avLst/>
          </a:prstGeom>
        </p:spPr>
      </p:pic>
    </p:spTree>
    <p:extLst>
      <p:ext uri="{BB962C8B-B14F-4D97-AF65-F5344CB8AC3E}">
        <p14:creationId xmlns:p14="http://schemas.microsoft.com/office/powerpoint/2010/main" val="5873160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nodePh="1">
                                  <p:stCondLst>
                                    <p:cond delay="0"/>
                                  </p:stCondLst>
                                  <p:endCondLst>
                                    <p:cond evt="begin" delay="0">
                                      <p:tn val="5"/>
                                    </p:cond>
                                  </p:endCondLst>
                                  <p:iterate type="lt">
                                    <p:tmPct val="100000"/>
                                  </p:iterate>
                                  <p:childTnLst>
                                    <p:set>
                                      <p:cBhvr>
                                        <p:cTn id="6" dur="1" fill="hold">
                                          <p:stCondLst>
                                            <p:cond delay="0"/>
                                          </p:stCondLst>
                                        </p:cTn>
                                        <p:tgtEl>
                                          <p:spTgt spid="2051"/>
                                        </p:tgtEl>
                                        <p:attrNameLst>
                                          <p:attrName>style.visibility</p:attrName>
                                        </p:attrNameLst>
                                      </p:cBhvr>
                                      <p:to>
                                        <p:strVal val="visible"/>
                                      </p:to>
                                    </p:set>
                                    <p:animEffect transition="in" filter="dissolve">
                                      <p:cBhvr>
                                        <p:cTn id="7" dur="75"/>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1"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6496" y="260648"/>
            <a:ext cx="9145016" cy="1112099"/>
          </a:xfrm>
          <a:prstGeom prst="rect">
            <a:avLst/>
          </a:prstGeom>
          <a:noFill/>
        </p:spPr>
        <p:txBody>
          <a:bodyPr wrap="square" rtlCol="0">
            <a:spAutoFit/>
          </a:bodyPr>
          <a:lstStyle/>
          <a:p>
            <a:pPr algn="ctr">
              <a:lnSpc>
                <a:spcPct val="120000"/>
              </a:lnSpc>
            </a:pPr>
            <a:r>
              <a:rPr lang="pt-BR" sz="2800" dirty="0" smtClean="0">
                <a:solidFill>
                  <a:srgbClr val="94C600"/>
                </a:solidFill>
                <a:latin typeface="Tahoma"/>
                <a:cs typeface="Tahoma"/>
              </a:rPr>
              <a:t>NÃO EXISTE A PROPAGANDEADA “CESSÃO” DE CRÉDITOS DE DÍVIDA ATIVA</a:t>
            </a:r>
            <a:endParaRPr lang="pt-BR" b="0" dirty="0" smtClean="0">
              <a:solidFill>
                <a:schemeClr val="tx1"/>
              </a:solidFill>
              <a:latin typeface="Tahoma"/>
              <a:cs typeface="Tahoma"/>
            </a:endParaRPr>
          </a:p>
        </p:txBody>
      </p:sp>
      <p:sp>
        <p:nvSpPr>
          <p:cNvPr id="4" name="TextBox 3"/>
          <p:cNvSpPr txBox="1"/>
          <p:nvPr/>
        </p:nvSpPr>
        <p:spPr>
          <a:xfrm>
            <a:off x="200472" y="1484784"/>
            <a:ext cx="9705528" cy="5095241"/>
          </a:xfrm>
          <a:prstGeom prst="rect">
            <a:avLst/>
          </a:prstGeom>
          <a:noFill/>
        </p:spPr>
        <p:txBody>
          <a:bodyPr wrap="square" rtlCol="0">
            <a:spAutoFit/>
          </a:bodyPr>
          <a:lstStyle/>
          <a:p>
            <a:pPr lvl="1" algn="ctr">
              <a:lnSpc>
                <a:spcPct val="110000"/>
              </a:lnSpc>
              <a:spcBef>
                <a:spcPts val="600"/>
              </a:spcBef>
              <a:spcAft>
                <a:spcPts val="600"/>
              </a:spcAft>
            </a:pPr>
            <a:endParaRPr lang="pt-BR" sz="500" b="0" dirty="0">
              <a:solidFill>
                <a:schemeClr val="tx1"/>
              </a:solidFill>
              <a:latin typeface="Tahoma"/>
              <a:cs typeface="Tahoma"/>
            </a:endParaRPr>
          </a:p>
          <a:p>
            <a:pPr lvl="1" algn="ctr">
              <a:lnSpc>
                <a:spcPct val="130000"/>
              </a:lnSpc>
              <a:spcBef>
                <a:spcPts val="600"/>
              </a:spcBef>
              <a:spcAft>
                <a:spcPts val="600"/>
              </a:spcAft>
            </a:pPr>
            <a:r>
              <a:rPr lang="pt-BR" b="0" dirty="0">
                <a:solidFill>
                  <a:schemeClr val="tx1"/>
                </a:solidFill>
                <a:latin typeface="Tahoma"/>
                <a:cs typeface="Tahoma"/>
              </a:rPr>
              <a:t>A Dívida Ativa não é vendida. Não sai do lugar e continua sendo cobrada pelos órgãos públicos competentes. </a:t>
            </a:r>
          </a:p>
          <a:p>
            <a:pPr lvl="1" algn="ctr">
              <a:lnSpc>
                <a:spcPct val="130000"/>
              </a:lnSpc>
              <a:spcBef>
                <a:spcPts val="600"/>
              </a:spcBef>
              <a:spcAft>
                <a:spcPts val="600"/>
              </a:spcAft>
            </a:pPr>
            <a:r>
              <a:rPr lang="pt-BR" b="0" dirty="0">
                <a:solidFill>
                  <a:schemeClr val="tx1"/>
                </a:solidFill>
                <a:latin typeface="Tahoma"/>
                <a:cs typeface="Tahoma"/>
              </a:rPr>
              <a:t>A Dívida </a:t>
            </a:r>
            <a:r>
              <a:rPr lang="pt-BR" b="0" dirty="0" smtClean="0">
                <a:solidFill>
                  <a:schemeClr val="tx1"/>
                </a:solidFill>
                <a:latin typeface="Tahoma"/>
                <a:cs typeface="Tahoma"/>
              </a:rPr>
              <a:t>Ativa </a:t>
            </a:r>
            <a:r>
              <a:rPr lang="pt-BR" b="0" dirty="0">
                <a:solidFill>
                  <a:schemeClr val="tx1"/>
                </a:solidFill>
                <a:latin typeface="Tahoma"/>
                <a:cs typeface="Tahoma"/>
              </a:rPr>
              <a:t>é meramente o parâmetro para indicar o tamanho da garantia inicial concedida pelo ente federado à </a:t>
            </a:r>
            <a:r>
              <a:rPr lang="pt-BR" b="0" dirty="0" smtClean="0">
                <a:solidFill>
                  <a:schemeClr val="tx1"/>
                </a:solidFill>
                <a:latin typeface="Tahoma"/>
                <a:cs typeface="Tahoma"/>
              </a:rPr>
              <a:t>“empresa estatal </a:t>
            </a:r>
            <a:r>
              <a:rPr lang="pt-BR" b="0" dirty="0">
                <a:solidFill>
                  <a:schemeClr val="tx1"/>
                </a:solidFill>
                <a:latin typeface="Tahoma"/>
                <a:cs typeface="Tahoma"/>
              </a:rPr>
              <a:t>não dependente”. </a:t>
            </a:r>
          </a:p>
          <a:p>
            <a:pPr lvl="1" algn="ctr">
              <a:lnSpc>
                <a:spcPct val="130000"/>
              </a:lnSpc>
              <a:spcBef>
                <a:spcPts val="600"/>
              </a:spcBef>
              <a:spcAft>
                <a:spcPts val="600"/>
              </a:spcAft>
            </a:pPr>
            <a:r>
              <a:rPr lang="pt-BR" b="0" dirty="0" smtClean="0">
                <a:solidFill>
                  <a:schemeClr val="tx1"/>
                </a:solidFill>
                <a:latin typeface="Tahoma"/>
                <a:cs typeface="Tahoma"/>
              </a:rPr>
              <a:t>A concessão da garantia é formalizada por meio das debêntures subordinadas emitidas pela “empresa estatal não dependente” e entregues ao ente federado.   </a:t>
            </a:r>
            <a:endParaRPr lang="pt-BR" b="0" dirty="0">
              <a:solidFill>
                <a:schemeClr val="tx1"/>
              </a:solidFill>
              <a:latin typeface="Tahoma"/>
              <a:cs typeface="Tahoma"/>
            </a:endParaRPr>
          </a:p>
          <a:p>
            <a:pPr lvl="1" algn="ctr">
              <a:lnSpc>
                <a:spcPct val="130000"/>
              </a:lnSpc>
              <a:spcBef>
                <a:spcPts val="600"/>
              </a:spcBef>
              <a:spcAft>
                <a:spcPts val="600"/>
              </a:spcAft>
            </a:pPr>
            <a:r>
              <a:rPr lang="pt-BR" i="1" dirty="0" smtClean="0">
                <a:solidFill>
                  <a:srgbClr val="FFFFFF"/>
                </a:solidFill>
              </a:rPr>
              <a:t>IV </a:t>
            </a:r>
            <a:r>
              <a:rPr lang="pt-BR" i="1" dirty="0">
                <a:solidFill>
                  <a:srgbClr val="FFFFFF"/>
                </a:solidFill>
              </a:rPr>
              <a:t>– compreender </a:t>
            </a:r>
            <a:r>
              <a:rPr lang="pt-BR" i="1" dirty="0">
                <a:solidFill>
                  <a:srgbClr val="92D050"/>
                </a:solidFill>
              </a:rPr>
              <a:t>apenas o direito autônomo</a:t>
            </a:r>
            <a:r>
              <a:rPr lang="pt-BR" i="1" dirty="0">
                <a:solidFill>
                  <a:srgbClr val="FFFFFF"/>
                </a:solidFill>
              </a:rPr>
              <a:t> ao recebimento do crédito </a:t>
            </a:r>
          </a:p>
        </p:txBody>
      </p:sp>
    </p:spTree>
    <p:extLst>
      <p:ext uri="{BB962C8B-B14F-4D97-AF65-F5344CB8AC3E}">
        <p14:creationId xmlns:p14="http://schemas.microsoft.com/office/powerpoint/2010/main" val="374338461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24808" y="836712"/>
            <a:ext cx="3456384" cy="864096"/>
          </a:xfrm>
          <a:prstGeom prst="rect">
            <a:avLst/>
          </a:prstGeom>
        </p:spPr>
      </p:pic>
      <p:pic>
        <p:nvPicPr>
          <p:cNvPr id="7" name="Picture 6"/>
          <p:cNvPicPr>
            <a:picLocks noChangeAspect="1"/>
          </p:cNvPicPr>
          <p:nvPr/>
        </p:nvPicPr>
        <p:blipFill>
          <a:blip r:embed="rId3"/>
          <a:stretch>
            <a:fillRect/>
          </a:stretch>
        </p:blipFill>
        <p:spPr>
          <a:xfrm>
            <a:off x="2936776" y="2852936"/>
            <a:ext cx="4320480" cy="1152128"/>
          </a:xfrm>
          <a:prstGeom prst="rect">
            <a:avLst/>
          </a:prstGeom>
        </p:spPr>
      </p:pic>
      <p:pic>
        <p:nvPicPr>
          <p:cNvPr id="11" name="Picture 10"/>
          <p:cNvPicPr>
            <a:picLocks noChangeAspect="1"/>
          </p:cNvPicPr>
          <p:nvPr/>
        </p:nvPicPr>
        <p:blipFill>
          <a:blip r:embed="rId4"/>
          <a:stretch>
            <a:fillRect/>
          </a:stretch>
        </p:blipFill>
        <p:spPr>
          <a:xfrm>
            <a:off x="3648384" y="5445223"/>
            <a:ext cx="3032808" cy="859295"/>
          </a:xfrm>
          <a:prstGeom prst="rect">
            <a:avLst/>
          </a:prstGeom>
        </p:spPr>
      </p:pic>
      <p:sp>
        <p:nvSpPr>
          <p:cNvPr id="13" name="Rectangle 12"/>
          <p:cNvSpPr/>
          <p:nvPr/>
        </p:nvSpPr>
        <p:spPr>
          <a:xfrm>
            <a:off x="128464" y="188640"/>
            <a:ext cx="9777536" cy="523220"/>
          </a:xfrm>
          <a:prstGeom prst="rect">
            <a:avLst/>
          </a:prstGeom>
        </p:spPr>
        <p:txBody>
          <a:bodyPr wrap="square">
            <a:spAutoFit/>
          </a:bodyPr>
          <a:lstStyle/>
          <a:p>
            <a:r>
              <a:rPr lang="pt-BR" sz="2800" dirty="0" smtClean="0">
                <a:solidFill>
                  <a:schemeClr val="accent1"/>
                </a:solidFill>
                <a:latin typeface="Tahoma"/>
                <a:cs typeface="Tahoma"/>
              </a:rPr>
              <a:t>COMO FUNCIONA O ESQUEMA?</a:t>
            </a:r>
          </a:p>
        </p:txBody>
      </p:sp>
      <p:sp>
        <p:nvSpPr>
          <p:cNvPr id="2" name="Rectangle 1"/>
          <p:cNvSpPr/>
          <p:nvPr/>
        </p:nvSpPr>
        <p:spPr>
          <a:xfrm>
            <a:off x="3224808" y="836712"/>
            <a:ext cx="3528391" cy="830997"/>
          </a:xfrm>
          <a:prstGeom prst="rect">
            <a:avLst/>
          </a:prstGeom>
        </p:spPr>
        <p:txBody>
          <a:bodyPr wrap="square">
            <a:spAutoFit/>
          </a:bodyPr>
          <a:lstStyle/>
          <a:p>
            <a:pPr algn="ctr"/>
            <a:r>
              <a:rPr lang="pt-BR" b="0" dirty="0" smtClean="0">
                <a:solidFill>
                  <a:schemeClr val="bg2"/>
                </a:solidFill>
              </a:rPr>
              <a:t>ENTE FEDERADO </a:t>
            </a:r>
            <a:endParaRPr lang="pt-BR" b="0" dirty="0">
              <a:solidFill>
                <a:schemeClr val="bg2"/>
              </a:solidFill>
            </a:endParaRPr>
          </a:p>
          <a:p>
            <a:pPr algn="ctr"/>
            <a:r>
              <a:rPr lang="pt-BR" b="0" dirty="0" smtClean="0">
                <a:solidFill>
                  <a:schemeClr val="bg2"/>
                </a:solidFill>
              </a:rPr>
              <a:t>Estado ou Município </a:t>
            </a:r>
            <a:endParaRPr lang="en-US" dirty="0">
              <a:solidFill>
                <a:schemeClr val="bg2"/>
              </a:solidFill>
            </a:endParaRPr>
          </a:p>
        </p:txBody>
      </p:sp>
      <p:sp>
        <p:nvSpPr>
          <p:cNvPr id="3" name="Rectangle 2"/>
          <p:cNvSpPr/>
          <p:nvPr/>
        </p:nvSpPr>
        <p:spPr>
          <a:xfrm>
            <a:off x="2936776" y="2996952"/>
            <a:ext cx="4464496" cy="830997"/>
          </a:xfrm>
          <a:prstGeom prst="rect">
            <a:avLst/>
          </a:prstGeom>
        </p:spPr>
        <p:txBody>
          <a:bodyPr wrap="square">
            <a:spAutoFit/>
          </a:bodyPr>
          <a:lstStyle/>
          <a:p>
            <a:r>
              <a:rPr lang="pt-BR" b="0" dirty="0" smtClean="0">
                <a:solidFill>
                  <a:srgbClr val="FFFFFF"/>
                </a:solidFill>
              </a:rPr>
              <a:t>ESTATAL NÃO DEPENDENTE</a:t>
            </a:r>
          </a:p>
          <a:p>
            <a:r>
              <a:rPr lang="pt-BR" b="0" dirty="0" smtClean="0">
                <a:solidFill>
                  <a:srgbClr val="FFFFFF"/>
                </a:solidFill>
              </a:rPr>
              <a:t>Pessoa jurídica de direito privado</a:t>
            </a:r>
          </a:p>
        </p:txBody>
      </p:sp>
      <p:sp>
        <p:nvSpPr>
          <p:cNvPr id="5" name="Rectangle 4"/>
          <p:cNvSpPr/>
          <p:nvPr/>
        </p:nvSpPr>
        <p:spPr>
          <a:xfrm flipH="1">
            <a:off x="3368824" y="5805264"/>
            <a:ext cx="3672408" cy="461665"/>
          </a:xfrm>
          <a:prstGeom prst="rect">
            <a:avLst/>
          </a:prstGeom>
        </p:spPr>
        <p:txBody>
          <a:bodyPr wrap="square">
            <a:spAutoFit/>
          </a:bodyPr>
          <a:lstStyle/>
          <a:p>
            <a:r>
              <a:rPr lang="pt-BR" b="0" dirty="0" smtClean="0">
                <a:solidFill>
                  <a:srgbClr val="FFFFFF"/>
                </a:solidFill>
              </a:rPr>
              <a:t> </a:t>
            </a:r>
            <a:endParaRPr lang="en-US" dirty="0"/>
          </a:p>
        </p:txBody>
      </p:sp>
      <p:sp>
        <p:nvSpPr>
          <p:cNvPr id="10" name="Rectangle 9"/>
          <p:cNvSpPr/>
          <p:nvPr/>
        </p:nvSpPr>
        <p:spPr>
          <a:xfrm>
            <a:off x="3800872" y="5445224"/>
            <a:ext cx="2736304" cy="830997"/>
          </a:xfrm>
          <a:prstGeom prst="rect">
            <a:avLst/>
          </a:prstGeom>
        </p:spPr>
        <p:txBody>
          <a:bodyPr wrap="square">
            <a:spAutoFit/>
          </a:bodyPr>
          <a:lstStyle/>
          <a:p>
            <a:pPr algn="ctr"/>
            <a:r>
              <a:rPr lang="pt-BR" b="0" dirty="0" smtClean="0">
                <a:solidFill>
                  <a:srgbClr val="000000"/>
                </a:solidFill>
              </a:rPr>
              <a:t>INVESTIDOR</a:t>
            </a:r>
          </a:p>
          <a:p>
            <a:pPr algn="ctr"/>
            <a:r>
              <a:rPr lang="pt-BR" b="0" dirty="0" smtClean="0">
                <a:solidFill>
                  <a:srgbClr val="000000"/>
                </a:solidFill>
              </a:rPr>
              <a:t>PRIVILEGIADO</a:t>
            </a:r>
            <a:endParaRPr lang="en-US" dirty="0">
              <a:solidFill>
                <a:srgbClr val="000000"/>
              </a:solidFill>
            </a:endParaRPr>
          </a:p>
        </p:txBody>
      </p:sp>
      <p:pic>
        <p:nvPicPr>
          <p:cNvPr id="15" name="Picture 14"/>
          <p:cNvPicPr>
            <a:picLocks noChangeAspect="1"/>
          </p:cNvPicPr>
          <p:nvPr/>
        </p:nvPicPr>
        <p:blipFill>
          <a:blip r:embed="rId5"/>
          <a:stretch>
            <a:fillRect/>
          </a:stretch>
        </p:blipFill>
        <p:spPr>
          <a:xfrm>
            <a:off x="7113240" y="1772816"/>
            <a:ext cx="2984500" cy="914400"/>
          </a:xfrm>
          <a:prstGeom prst="rect">
            <a:avLst/>
          </a:prstGeom>
        </p:spPr>
      </p:pic>
      <p:pic>
        <p:nvPicPr>
          <p:cNvPr id="23" name="Picture 22"/>
          <p:cNvPicPr>
            <a:picLocks noChangeAspect="1"/>
          </p:cNvPicPr>
          <p:nvPr/>
        </p:nvPicPr>
        <p:blipFill>
          <a:blip r:embed="rId6"/>
          <a:stretch>
            <a:fillRect/>
          </a:stretch>
        </p:blipFill>
        <p:spPr>
          <a:xfrm>
            <a:off x="344488" y="1916832"/>
            <a:ext cx="2971800" cy="723900"/>
          </a:xfrm>
          <a:prstGeom prst="rect">
            <a:avLst/>
          </a:prstGeom>
        </p:spPr>
      </p:pic>
      <p:pic>
        <p:nvPicPr>
          <p:cNvPr id="25" name="Picture 24"/>
          <p:cNvPicPr>
            <a:picLocks noChangeAspect="1"/>
          </p:cNvPicPr>
          <p:nvPr/>
        </p:nvPicPr>
        <p:blipFill>
          <a:blip r:embed="rId7"/>
          <a:stretch>
            <a:fillRect/>
          </a:stretch>
        </p:blipFill>
        <p:spPr>
          <a:xfrm>
            <a:off x="6825208" y="4509120"/>
            <a:ext cx="2984500" cy="660400"/>
          </a:xfrm>
          <a:prstGeom prst="rect">
            <a:avLst/>
          </a:prstGeom>
        </p:spPr>
      </p:pic>
      <p:pic>
        <p:nvPicPr>
          <p:cNvPr id="26" name="Picture 25"/>
          <p:cNvPicPr>
            <a:picLocks noChangeAspect="1"/>
          </p:cNvPicPr>
          <p:nvPr/>
        </p:nvPicPr>
        <p:blipFill>
          <a:blip r:embed="rId8"/>
          <a:stretch>
            <a:fillRect/>
          </a:stretch>
        </p:blipFill>
        <p:spPr>
          <a:xfrm>
            <a:off x="416496" y="4509120"/>
            <a:ext cx="2959100" cy="698500"/>
          </a:xfrm>
          <a:prstGeom prst="rect">
            <a:avLst/>
          </a:prstGeom>
        </p:spPr>
      </p:pic>
      <p:sp>
        <p:nvSpPr>
          <p:cNvPr id="28" name="Rectangle 27"/>
          <p:cNvSpPr/>
          <p:nvPr/>
        </p:nvSpPr>
        <p:spPr>
          <a:xfrm>
            <a:off x="3224808" y="4005064"/>
            <a:ext cx="1080120" cy="1569660"/>
          </a:xfrm>
          <a:prstGeom prst="rect">
            <a:avLst/>
          </a:prstGeom>
        </p:spPr>
        <p:txBody>
          <a:bodyPr wrap="square">
            <a:spAutoFit/>
          </a:bodyPr>
          <a:lstStyle/>
          <a:p>
            <a:r>
              <a:rPr lang="en-US" sz="9600" b="0" dirty="0">
                <a:solidFill>
                  <a:schemeClr val="tx1"/>
                </a:solidFill>
                <a:latin typeface="Wingdings"/>
                <a:ea typeface="Wingdings"/>
                <a:cs typeface="Wingdings"/>
              </a:rPr>
              <a:t></a:t>
            </a:r>
            <a:endParaRPr lang="en-US" sz="9600" dirty="0">
              <a:solidFill>
                <a:schemeClr val="tx1"/>
              </a:solidFill>
            </a:endParaRPr>
          </a:p>
        </p:txBody>
      </p:sp>
      <p:sp>
        <p:nvSpPr>
          <p:cNvPr id="30" name="Rectangle 29"/>
          <p:cNvSpPr/>
          <p:nvPr/>
        </p:nvSpPr>
        <p:spPr>
          <a:xfrm rot="10800000">
            <a:off x="3080789" y="1549677"/>
            <a:ext cx="1224138" cy="1569660"/>
          </a:xfrm>
          <a:prstGeom prst="rect">
            <a:avLst/>
          </a:prstGeom>
        </p:spPr>
        <p:txBody>
          <a:bodyPr wrap="square">
            <a:spAutoFit/>
          </a:bodyPr>
          <a:lstStyle/>
          <a:p>
            <a:r>
              <a:rPr lang="en-US" sz="9600" b="0" dirty="0">
                <a:solidFill>
                  <a:schemeClr val="tx1"/>
                </a:solidFill>
                <a:latin typeface="Wingdings"/>
                <a:ea typeface="Wingdings"/>
                <a:cs typeface="Wingdings"/>
              </a:rPr>
              <a:t></a:t>
            </a:r>
            <a:endParaRPr lang="en-US" sz="9600" dirty="0">
              <a:solidFill>
                <a:schemeClr val="tx1"/>
              </a:solidFill>
            </a:endParaRPr>
          </a:p>
        </p:txBody>
      </p:sp>
      <p:sp>
        <p:nvSpPr>
          <p:cNvPr id="31" name="Rectangle 30"/>
          <p:cNvSpPr/>
          <p:nvPr/>
        </p:nvSpPr>
        <p:spPr>
          <a:xfrm>
            <a:off x="6105128" y="1484784"/>
            <a:ext cx="1224136" cy="1569660"/>
          </a:xfrm>
          <a:prstGeom prst="rect">
            <a:avLst/>
          </a:prstGeom>
        </p:spPr>
        <p:txBody>
          <a:bodyPr wrap="square">
            <a:spAutoFit/>
          </a:bodyPr>
          <a:lstStyle/>
          <a:p>
            <a:r>
              <a:rPr lang="en-US" sz="9600" b="0" dirty="0">
                <a:solidFill>
                  <a:schemeClr val="tx1"/>
                </a:solidFill>
                <a:latin typeface="Wingdings"/>
                <a:ea typeface="Wingdings"/>
                <a:cs typeface="Wingdings"/>
              </a:rPr>
              <a:t></a:t>
            </a:r>
            <a:endParaRPr lang="en-US" sz="9600" dirty="0">
              <a:solidFill>
                <a:schemeClr val="tx1"/>
              </a:solidFill>
            </a:endParaRPr>
          </a:p>
        </p:txBody>
      </p:sp>
      <p:sp>
        <p:nvSpPr>
          <p:cNvPr id="32" name="Rectangle 31"/>
          <p:cNvSpPr/>
          <p:nvPr/>
        </p:nvSpPr>
        <p:spPr>
          <a:xfrm flipV="1">
            <a:off x="5457056" y="4149080"/>
            <a:ext cx="1512168" cy="1569660"/>
          </a:xfrm>
          <a:prstGeom prst="rect">
            <a:avLst/>
          </a:prstGeom>
        </p:spPr>
        <p:txBody>
          <a:bodyPr wrap="square">
            <a:spAutoFit/>
          </a:bodyPr>
          <a:lstStyle/>
          <a:p>
            <a:r>
              <a:rPr lang="en-US" sz="9600" b="0" dirty="0">
                <a:solidFill>
                  <a:schemeClr val="tx1"/>
                </a:solidFill>
                <a:latin typeface="Wingdings"/>
                <a:ea typeface="Wingdings"/>
                <a:cs typeface="Wingdings"/>
              </a:rPr>
              <a:t></a:t>
            </a:r>
            <a:endParaRPr lang="en-US" sz="9600" dirty="0">
              <a:solidFill>
                <a:schemeClr val="tx1"/>
              </a:solidFill>
            </a:endParaRPr>
          </a:p>
        </p:txBody>
      </p:sp>
    </p:spTree>
    <p:extLst>
      <p:ext uri="{BB962C8B-B14F-4D97-AF65-F5344CB8AC3E}">
        <p14:creationId xmlns:p14="http://schemas.microsoft.com/office/powerpoint/2010/main" val="402218639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64568" y="260648"/>
            <a:ext cx="8496944" cy="666849"/>
          </a:xfrm>
          <a:prstGeom prst="rect">
            <a:avLst/>
          </a:prstGeom>
          <a:noFill/>
        </p:spPr>
        <p:txBody>
          <a:bodyPr wrap="square" rtlCol="0">
            <a:spAutoFit/>
          </a:bodyPr>
          <a:lstStyle/>
          <a:p>
            <a:pPr>
              <a:lnSpc>
                <a:spcPct val="120000"/>
              </a:lnSpc>
            </a:pPr>
            <a:r>
              <a:rPr lang="pt-BR" sz="3200" dirty="0" smtClean="0">
                <a:solidFill>
                  <a:srgbClr val="94C600"/>
                </a:solidFill>
                <a:latin typeface="Tahoma"/>
                <a:cs typeface="Tahoma"/>
              </a:rPr>
              <a:t>NEGÓCIO ILEGAL</a:t>
            </a:r>
          </a:p>
        </p:txBody>
      </p:sp>
      <p:sp>
        <p:nvSpPr>
          <p:cNvPr id="4" name="TextBox 3"/>
          <p:cNvSpPr txBox="1"/>
          <p:nvPr/>
        </p:nvSpPr>
        <p:spPr>
          <a:xfrm>
            <a:off x="344488" y="3212976"/>
            <a:ext cx="9361040" cy="2514534"/>
          </a:xfrm>
          <a:prstGeom prst="rect">
            <a:avLst/>
          </a:prstGeom>
          <a:noFill/>
        </p:spPr>
        <p:txBody>
          <a:bodyPr wrap="square" rtlCol="0">
            <a:spAutoFit/>
          </a:bodyPr>
          <a:lstStyle/>
          <a:p>
            <a:endParaRPr lang="pt-BR" sz="800" b="0" dirty="0" smtClean="0">
              <a:solidFill>
                <a:schemeClr val="tx1"/>
              </a:solidFill>
            </a:endParaRPr>
          </a:p>
          <a:p>
            <a:pPr marL="800100" lvl="1" indent="-342900">
              <a:lnSpc>
                <a:spcPct val="120000"/>
              </a:lnSpc>
              <a:spcBef>
                <a:spcPts val="600"/>
              </a:spcBef>
              <a:spcAft>
                <a:spcPts val="600"/>
              </a:spcAft>
              <a:buFont typeface="Arial"/>
              <a:buChar char="•"/>
            </a:pPr>
            <a:endParaRPr lang="pt-BR" b="0" dirty="0" smtClean="0">
              <a:solidFill>
                <a:schemeClr val="tx1"/>
              </a:solidFill>
            </a:endParaRPr>
          </a:p>
          <a:p>
            <a:pPr lvl="1">
              <a:lnSpc>
                <a:spcPct val="120000"/>
              </a:lnSpc>
              <a:spcBef>
                <a:spcPts val="600"/>
              </a:spcBef>
              <a:spcAft>
                <a:spcPts val="600"/>
              </a:spcAft>
            </a:pPr>
            <a:endParaRPr lang="pt-BR" b="0" dirty="0" smtClean="0">
              <a:solidFill>
                <a:schemeClr val="tx1"/>
              </a:solidFill>
            </a:endParaRPr>
          </a:p>
          <a:p>
            <a:pPr lvl="1">
              <a:lnSpc>
                <a:spcPct val="120000"/>
              </a:lnSpc>
              <a:spcBef>
                <a:spcPts val="600"/>
              </a:spcBef>
              <a:spcAft>
                <a:spcPts val="600"/>
              </a:spcAft>
            </a:pPr>
            <a:endParaRPr lang="pt-BR" b="0" dirty="0">
              <a:solidFill>
                <a:schemeClr val="tx1"/>
              </a:solidFill>
            </a:endParaRPr>
          </a:p>
          <a:p>
            <a:pPr lvl="1">
              <a:lnSpc>
                <a:spcPct val="120000"/>
              </a:lnSpc>
              <a:spcBef>
                <a:spcPts val="600"/>
              </a:spcBef>
              <a:spcAft>
                <a:spcPts val="600"/>
              </a:spcAft>
            </a:pPr>
            <a:endParaRPr lang="pt-BR" b="0" dirty="0" smtClean="0">
              <a:solidFill>
                <a:schemeClr val="tx1"/>
              </a:solidFill>
            </a:endParaRPr>
          </a:p>
        </p:txBody>
      </p:sp>
      <p:pic>
        <p:nvPicPr>
          <p:cNvPr id="5" name="Picture 4"/>
          <p:cNvPicPr>
            <a:picLocks noChangeAspect="1"/>
          </p:cNvPicPr>
          <p:nvPr/>
        </p:nvPicPr>
        <p:blipFill>
          <a:blip r:embed="rId3"/>
          <a:stretch>
            <a:fillRect/>
          </a:stretch>
        </p:blipFill>
        <p:spPr>
          <a:xfrm>
            <a:off x="416496" y="1484784"/>
            <a:ext cx="4353885" cy="3501008"/>
          </a:xfrm>
          <a:prstGeom prst="rect">
            <a:avLst/>
          </a:prstGeom>
        </p:spPr>
      </p:pic>
      <p:pic>
        <p:nvPicPr>
          <p:cNvPr id="6" name="Picture 5"/>
          <p:cNvPicPr>
            <a:picLocks noChangeAspect="1"/>
          </p:cNvPicPr>
          <p:nvPr/>
        </p:nvPicPr>
        <p:blipFill>
          <a:blip r:embed="rId4"/>
          <a:stretch>
            <a:fillRect/>
          </a:stretch>
        </p:blipFill>
        <p:spPr>
          <a:xfrm>
            <a:off x="200472" y="5143872"/>
            <a:ext cx="8856984" cy="1728192"/>
          </a:xfrm>
          <a:prstGeom prst="rect">
            <a:avLst/>
          </a:prstGeom>
        </p:spPr>
      </p:pic>
      <p:sp>
        <p:nvSpPr>
          <p:cNvPr id="8" name="Rectangle 7"/>
          <p:cNvSpPr/>
          <p:nvPr/>
        </p:nvSpPr>
        <p:spPr>
          <a:xfrm>
            <a:off x="4232920" y="2420888"/>
            <a:ext cx="2160240" cy="1528624"/>
          </a:xfrm>
          <a:prstGeom prst="rect">
            <a:avLst/>
          </a:prstGeom>
        </p:spPr>
        <p:txBody>
          <a:bodyPr wrap="square">
            <a:spAutoFit/>
          </a:bodyPr>
          <a:lstStyle/>
          <a:p>
            <a:pPr algn="ctr">
              <a:lnSpc>
                <a:spcPct val="120000"/>
              </a:lnSpc>
            </a:pPr>
            <a:r>
              <a:rPr lang="en-US" sz="8000" dirty="0"/>
              <a:t>X</a:t>
            </a:r>
            <a:endParaRPr lang="pt-BR" sz="8000" dirty="0">
              <a:solidFill>
                <a:srgbClr val="94C600"/>
              </a:solidFill>
              <a:latin typeface="Tahoma"/>
              <a:cs typeface="Tahoma"/>
            </a:endParaRPr>
          </a:p>
        </p:txBody>
      </p:sp>
      <p:pic>
        <p:nvPicPr>
          <p:cNvPr id="2" name="Picture 1"/>
          <p:cNvPicPr>
            <a:picLocks noChangeAspect="1"/>
          </p:cNvPicPr>
          <p:nvPr/>
        </p:nvPicPr>
        <p:blipFill>
          <a:blip r:embed="rId5"/>
          <a:stretch>
            <a:fillRect/>
          </a:stretch>
        </p:blipFill>
        <p:spPr>
          <a:xfrm>
            <a:off x="5730941" y="260648"/>
            <a:ext cx="4176464" cy="4588955"/>
          </a:xfrm>
          <a:prstGeom prst="rect">
            <a:avLst/>
          </a:prstGeom>
        </p:spPr>
      </p:pic>
    </p:spTree>
    <p:extLst>
      <p:ext uri="{BB962C8B-B14F-4D97-AF65-F5344CB8AC3E}">
        <p14:creationId xmlns:p14="http://schemas.microsoft.com/office/powerpoint/2010/main" val="132872523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344488" y="692696"/>
            <a:ext cx="5270500" cy="3128645"/>
          </a:xfrm>
          <a:prstGeom prst="rect">
            <a:avLst/>
          </a:prstGeom>
          <a:noFill/>
          <a:ln>
            <a:noFill/>
          </a:ln>
        </p:spPr>
      </p:pic>
      <p:sp>
        <p:nvSpPr>
          <p:cNvPr id="3" name="Rectangle 2"/>
          <p:cNvSpPr/>
          <p:nvPr/>
        </p:nvSpPr>
        <p:spPr>
          <a:xfrm>
            <a:off x="344488" y="116632"/>
            <a:ext cx="9289032" cy="461665"/>
          </a:xfrm>
          <a:prstGeom prst="rect">
            <a:avLst/>
          </a:prstGeom>
        </p:spPr>
        <p:txBody>
          <a:bodyPr wrap="square">
            <a:spAutoFit/>
          </a:bodyPr>
          <a:lstStyle/>
          <a:p>
            <a:pPr algn="ctr"/>
            <a:r>
              <a:rPr lang="pt-BR" dirty="0" smtClean="0">
                <a:solidFill>
                  <a:srgbClr val="94C600"/>
                </a:solidFill>
                <a:latin typeface="Tahoma"/>
                <a:cs typeface="Tahoma"/>
              </a:rPr>
              <a:t>CONSULTORIAS PRIVADAS SOBRE SECURITIZAÇÃO</a:t>
            </a:r>
            <a:endParaRPr lang="en-US"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4635500" y="3909189"/>
            <a:ext cx="5270500" cy="2982595"/>
          </a:xfrm>
          <a:prstGeom prst="rect">
            <a:avLst/>
          </a:prstGeom>
          <a:noFill/>
          <a:ln>
            <a:noFill/>
          </a:ln>
        </p:spPr>
      </p:pic>
      <p:sp>
        <p:nvSpPr>
          <p:cNvPr id="5" name="TextBox 4"/>
          <p:cNvSpPr txBox="1"/>
          <p:nvPr/>
        </p:nvSpPr>
        <p:spPr>
          <a:xfrm>
            <a:off x="6393160" y="1196752"/>
            <a:ext cx="2880320" cy="1200328"/>
          </a:xfrm>
          <a:prstGeom prst="rect">
            <a:avLst/>
          </a:prstGeom>
          <a:noFill/>
        </p:spPr>
        <p:txBody>
          <a:bodyPr wrap="square" rtlCol="0">
            <a:spAutoFit/>
          </a:bodyPr>
          <a:lstStyle/>
          <a:p>
            <a:pPr algn="ctr"/>
            <a:r>
              <a:rPr lang="en-US" i="1" dirty="0">
                <a:solidFill>
                  <a:srgbClr val="FFFFFF"/>
                </a:solidFill>
                <a:latin typeface="Tahoma"/>
                <a:cs typeface="Tahoma"/>
              </a:rPr>
              <a:t>EXPERTISE</a:t>
            </a:r>
            <a:r>
              <a:rPr lang="en-US" dirty="0">
                <a:solidFill>
                  <a:srgbClr val="FFFFFF"/>
                </a:solidFill>
                <a:latin typeface="Tahoma"/>
                <a:cs typeface="Tahoma"/>
              </a:rPr>
              <a:t> </a:t>
            </a:r>
            <a:endParaRPr lang="en-US" dirty="0" smtClean="0">
              <a:solidFill>
                <a:srgbClr val="FFFFFF"/>
              </a:solidFill>
              <a:latin typeface="Tahoma"/>
              <a:cs typeface="Tahoma"/>
            </a:endParaRPr>
          </a:p>
          <a:p>
            <a:pPr algn="ctr"/>
            <a:endParaRPr lang="en-US" dirty="0">
              <a:solidFill>
                <a:srgbClr val="FFFFFF"/>
              </a:solidFill>
              <a:latin typeface="Tahoma"/>
              <a:cs typeface="Tahoma"/>
            </a:endParaRPr>
          </a:p>
          <a:p>
            <a:pPr algn="ctr"/>
            <a:r>
              <a:rPr lang="en-US" dirty="0" smtClean="0">
                <a:solidFill>
                  <a:srgbClr val="FFFFFF"/>
                </a:solidFill>
                <a:latin typeface="Tahoma"/>
                <a:cs typeface="Tahoma"/>
              </a:rPr>
              <a:t>DO </a:t>
            </a:r>
            <a:r>
              <a:rPr lang="en-US" dirty="0">
                <a:solidFill>
                  <a:srgbClr val="FFFFFF"/>
                </a:solidFill>
                <a:latin typeface="Tahoma"/>
                <a:cs typeface="Tahoma"/>
              </a:rPr>
              <a:t>FMI</a:t>
            </a:r>
          </a:p>
        </p:txBody>
      </p:sp>
      <p:sp>
        <p:nvSpPr>
          <p:cNvPr id="6" name="TextBox 5"/>
          <p:cNvSpPr txBox="1"/>
          <p:nvPr/>
        </p:nvSpPr>
        <p:spPr>
          <a:xfrm>
            <a:off x="632520" y="4077072"/>
            <a:ext cx="3312368" cy="2677656"/>
          </a:xfrm>
          <a:prstGeom prst="rect">
            <a:avLst/>
          </a:prstGeom>
          <a:noFill/>
        </p:spPr>
        <p:txBody>
          <a:bodyPr wrap="square" rtlCol="0">
            <a:spAutoFit/>
          </a:bodyPr>
          <a:lstStyle/>
          <a:p>
            <a:pPr algn="ctr"/>
            <a:r>
              <a:rPr lang="pt-BR" dirty="0" smtClean="0">
                <a:solidFill>
                  <a:srgbClr val="94C600"/>
                </a:solidFill>
                <a:latin typeface="Tahoma"/>
                <a:cs typeface="Tahoma"/>
              </a:rPr>
              <a:t>Semelhança com a empresa EFSF, sediada em Luxemburgo, paraíso fiscal na Europa, criada por imposição do FMI</a:t>
            </a:r>
            <a:endParaRPr lang="pt-BR" dirty="0">
              <a:solidFill>
                <a:srgbClr val="94C600"/>
              </a:solidFill>
              <a:latin typeface="Tahoma"/>
              <a:cs typeface="Tahoma"/>
            </a:endParaRPr>
          </a:p>
        </p:txBody>
      </p:sp>
    </p:spTree>
    <p:extLst>
      <p:ext uri="{BB962C8B-B14F-4D97-AF65-F5344CB8AC3E}">
        <p14:creationId xmlns:p14="http://schemas.microsoft.com/office/powerpoint/2010/main" val="2980302914"/>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799310" y="3501008"/>
            <a:ext cx="5106689" cy="3356992"/>
          </a:xfrm>
          <a:prstGeom prst="rect">
            <a:avLst/>
          </a:prstGeom>
        </p:spPr>
      </p:pic>
      <p:sp>
        <p:nvSpPr>
          <p:cNvPr id="12" name="TextBox 11"/>
          <p:cNvSpPr txBox="1"/>
          <p:nvPr/>
        </p:nvSpPr>
        <p:spPr>
          <a:xfrm>
            <a:off x="272480" y="764704"/>
            <a:ext cx="5760640" cy="3416320"/>
          </a:xfrm>
          <a:prstGeom prst="rect">
            <a:avLst/>
          </a:prstGeom>
          <a:noFill/>
        </p:spPr>
        <p:txBody>
          <a:bodyPr wrap="square" rtlCol="0">
            <a:spAutoFit/>
          </a:bodyPr>
          <a:lstStyle/>
          <a:p>
            <a:r>
              <a:rPr lang="pt-BR" dirty="0" smtClean="0">
                <a:solidFill>
                  <a:srgbClr val="FFFFFF"/>
                </a:solidFill>
                <a:latin typeface="Tahoma"/>
                <a:cs typeface="Tahoma"/>
              </a:rPr>
              <a:t>Edson Ronaldo do Nascimento</a:t>
            </a:r>
          </a:p>
          <a:p>
            <a:pPr marL="342900" indent="-342900">
              <a:buFont typeface="Arial"/>
              <a:buChar char="•"/>
            </a:pPr>
            <a:r>
              <a:rPr lang="pt-BR" b="0" dirty="0" smtClean="0">
                <a:solidFill>
                  <a:srgbClr val="FFFFFF"/>
                </a:solidFill>
                <a:latin typeface="Tahoma"/>
                <a:cs typeface="Tahoma"/>
              </a:rPr>
              <a:t>Consultor responsável da ABBA </a:t>
            </a:r>
          </a:p>
          <a:p>
            <a:pPr marL="342900" indent="-342900">
              <a:buFont typeface="Arial"/>
              <a:buChar char="•"/>
            </a:pPr>
            <a:r>
              <a:rPr lang="pt-BR" b="0" dirty="0" smtClean="0">
                <a:solidFill>
                  <a:srgbClr val="FFFFFF"/>
                </a:solidFill>
                <a:latin typeface="Tahoma"/>
                <a:cs typeface="Tahoma"/>
              </a:rPr>
              <a:t>Presidente da PBH Ativos S/A (Empresa não dependente do Município de Belo Horizonte)</a:t>
            </a:r>
          </a:p>
          <a:p>
            <a:pPr marL="342900" indent="-342900">
              <a:buFont typeface="Arial"/>
              <a:buChar char="•"/>
            </a:pPr>
            <a:r>
              <a:rPr lang="pt-BR" b="0" dirty="0" smtClean="0">
                <a:solidFill>
                  <a:srgbClr val="FFFFFF"/>
                </a:solidFill>
                <a:latin typeface="Tahoma"/>
                <a:cs typeface="Tahoma"/>
              </a:rPr>
              <a:t>Superintende da </a:t>
            </a:r>
            <a:r>
              <a:rPr lang="pt-BR" b="0" dirty="0">
                <a:solidFill>
                  <a:srgbClr val="FFFFFF"/>
                </a:solidFill>
                <a:latin typeface="Tahoma"/>
                <a:cs typeface="Tahoma"/>
              </a:rPr>
              <a:t>Fazenda de </a:t>
            </a:r>
            <a:r>
              <a:rPr lang="pt-BR" b="0" dirty="0" smtClean="0">
                <a:solidFill>
                  <a:srgbClr val="FFFFFF"/>
                </a:solidFill>
                <a:latin typeface="Tahoma"/>
                <a:cs typeface="Tahoma"/>
              </a:rPr>
              <a:t>Goiás</a:t>
            </a:r>
          </a:p>
          <a:p>
            <a:pPr marL="342900" indent="-342900">
              <a:buFont typeface="Arial"/>
              <a:buChar char="•"/>
            </a:pPr>
            <a:r>
              <a:rPr lang="pt-BR" b="0" dirty="0" smtClean="0">
                <a:solidFill>
                  <a:srgbClr val="FFFFFF"/>
                </a:solidFill>
                <a:latin typeface="Tahoma"/>
                <a:cs typeface="Tahoma"/>
              </a:rPr>
              <a:t>Secretário de Fazenda de Tocantins</a:t>
            </a:r>
          </a:p>
          <a:p>
            <a:pPr marL="342900" indent="-342900">
              <a:buFont typeface="Arial"/>
              <a:buChar char="•"/>
            </a:pPr>
            <a:r>
              <a:rPr lang="pt-BR" b="0" dirty="0" smtClean="0">
                <a:solidFill>
                  <a:srgbClr val="FFFFFF"/>
                </a:solidFill>
                <a:latin typeface="Tahoma"/>
                <a:cs typeface="Tahoma"/>
              </a:rPr>
              <a:t>Consultor Assistente do FMI</a:t>
            </a:r>
          </a:p>
          <a:p>
            <a:pPr marL="342900" indent="-342900">
              <a:buFont typeface="Arial"/>
              <a:buChar char="•"/>
            </a:pPr>
            <a:r>
              <a:rPr lang="pt-BR" b="0" dirty="0" smtClean="0">
                <a:solidFill>
                  <a:srgbClr val="FFFFFF"/>
                </a:solidFill>
                <a:latin typeface="Tahoma"/>
                <a:cs typeface="Tahoma"/>
              </a:rPr>
              <a:t>Cargos no DF e STN</a:t>
            </a:r>
            <a:endParaRPr lang="pt-BR" b="0" dirty="0">
              <a:solidFill>
                <a:srgbClr val="FFFFFF"/>
              </a:solidFill>
              <a:latin typeface="Tahoma"/>
              <a:cs typeface="Tahoma"/>
            </a:endParaRPr>
          </a:p>
        </p:txBody>
      </p:sp>
      <p:sp>
        <p:nvSpPr>
          <p:cNvPr id="13" name="TextBox 12"/>
          <p:cNvSpPr txBox="1"/>
          <p:nvPr/>
        </p:nvSpPr>
        <p:spPr>
          <a:xfrm>
            <a:off x="272480" y="3645024"/>
            <a:ext cx="4464496" cy="2739211"/>
          </a:xfrm>
          <a:prstGeom prst="rect">
            <a:avLst/>
          </a:prstGeom>
          <a:noFill/>
        </p:spPr>
        <p:txBody>
          <a:bodyPr wrap="square" rtlCol="0">
            <a:spAutoFit/>
          </a:bodyPr>
          <a:lstStyle/>
          <a:p>
            <a:pPr algn="ctr"/>
            <a:endParaRPr lang="pt-BR" dirty="0" smtClean="0">
              <a:solidFill>
                <a:srgbClr val="94C600"/>
              </a:solidFill>
              <a:latin typeface="Tahoma"/>
              <a:cs typeface="Tahoma"/>
            </a:endParaRPr>
          </a:p>
          <a:p>
            <a:pPr algn="ctr"/>
            <a:endParaRPr lang="pt-BR" dirty="0" smtClean="0">
              <a:solidFill>
                <a:srgbClr val="94C600"/>
              </a:solidFill>
              <a:latin typeface="Tahoma"/>
              <a:cs typeface="Tahoma"/>
            </a:endParaRPr>
          </a:p>
          <a:p>
            <a:pPr algn="ctr"/>
            <a:r>
              <a:rPr lang="pt-BR" dirty="0" smtClean="0">
                <a:solidFill>
                  <a:srgbClr val="94C600"/>
                </a:solidFill>
                <a:latin typeface="Tahoma"/>
                <a:cs typeface="Tahoma"/>
              </a:rPr>
              <a:t>CONSULTORIAS </a:t>
            </a:r>
            <a:r>
              <a:rPr lang="pt-BR" dirty="0">
                <a:solidFill>
                  <a:srgbClr val="94C600"/>
                </a:solidFill>
                <a:latin typeface="Tahoma"/>
                <a:cs typeface="Tahoma"/>
              </a:rPr>
              <a:t>PRIVADAS </a:t>
            </a:r>
            <a:r>
              <a:rPr lang="pt-BR" sz="2800" dirty="0">
                <a:solidFill>
                  <a:srgbClr val="CC0000"/>
                </a:solidFill>
                <a:latin typeface="Tahoma"/>
                <a:cs typeface="Tahoma"/>
              </a:rPr>
              <a:t>=</a:t>
            </a:r>
            <a:r>
              <a:rPr lang="pt-BR" dirty="0">
                <a:solidFill>
                  <a:srgbClr val="94C600"/>
                </a:solidFill>
                <a:latin typeface="Tahoma"/>
                <a:cs typeface="Tahoma"/>
              </a:rPr>
              <a:t> </a:t>
            </a:r>
            <a:endParaRPr lang="pt-BR" dirty="0" smtClean="0">
              <a:solidFill>
                <a:srgbClr val="94C600"/>
              </a:solidFill>
              <a:latin typeface="Tahoma"/>
              <a:cs typeface="Tahoma"/>
            </a:endParaRPr>
          </a:p>
          <a:p>
            <a:pPr algn="ctr"/>
            <a:r>
              <a:rPr lang="pt-BR" dirty="0" smtClean="0">
                <a:solidFill>
                  <a:srgbClr val="94C600"/>
                </a:solidFill>
                <a:latin typeface="Tahoma"/>
                <a:cs typeface="Tahoma"/>
              </a:rPr>
              <a:t>CONFLITO </a:t>
            </a:r>
            <a:r>
              <a:rPr lang="pt-BR" dirty="0">
                <a:solidFill>
                  <a:srgbClr val="94C600"/>
                </a:solidFill>
                <a:latin typeface="Tahoma"/>
                <a:cs typeface="Tahoma"/>
              </a:rPr>
              <a:t>DE INTERESSES</a:t>
            </a:r>
            <a:endParaRPr lang="en-US" dirty="0"/>
          </a:p>
          <a:p>
            <a:pPr algn="ctr"/>
            <a:endParaRPr lang="pt-BR" dirty="0" smtClean="0">
              <a:solidFill>
                <a:srgbClr val="94C600"/>
              </a:solidFill>
              <a:latin typeface="Tahoma"/>
              <a:cs typeface="Tahoma"/>
            </a:endParaRPr>
          </a:p>
          <a:p>
            <a:pPr algn="ctr"/>
            <a:endParaRPr lang="pt-BR" dirty="0" smtClean="0">
              <a:solidFill>
                <a:srgbClr val="94C600"/>
              </a:solidFill>
              <a:latin typeface="Tahoma"/>
              <a:cs typeface="Tahoma"/>
            </a:endParaRPr>
          </a:p>
        </p:txBody>
      </p:sp>
      <p:sp>
        <p:nvSpPr>
          <p:cNvPr id="14" name="TextBox 13"/>
          <p:cNvSpPr txBox="1"/>
          <p:nvPr/>
        </p:nvSpPr>
        <p:spPr>
          <a:xfrm>
            <a:off x="272480" y="188640"/>
            <a:ext cx="9217024" cy="461665"/>
          </a:xfrm>
          <a:prstGeom prst="rect">
            <a:avLst/>
          </a:prstGeom>
          <a:noFill/>
        </p:spPr>
        <p:txBody>
          <a:bodyPr wrap="square" rtlCol="0">
            <a:spAutoFit/>
          </a:bodyPr>
          <a:lstStyle/>
          <a:p>
            <a:pPr algn="ctr"/>
            <a:r>
              <a:rPr lang="pt-BR" dirty="0" smtClean="0">
                <a:solidFill>
                  <a:srgbClr val="94C600"/>
                </a:solidFill>
                <a:latin typeface="Tahoma"/>
                <a:cs typeface="Tahoma"/>
              </a:rPr>
              <a:t>COMO O ESQUEMA SE ALASTRA</a:t>
            </a:r>
          </a:p>
        </p:txBody>
      </p:sp>
      <p:pic>
        <p:nvPicPr>
          <p:cNvPr id="15" name="Picture 14"/>
          <p:cNvPicPr>
            <a:picLocks noChangeAspect="1"/>
          </p:cNvPicPr>
          <p:nvPr/>
        </p:nvPicPr>
        <p:blipFill>
          <a:blip r:embed="rId3"/>
          <a:stretch>
            <a:fillRect/>
          </a:stretch>
        </p:blipFill>
        <p:spPr>
          <a:xfrm>
            <a:off x="632520" y="5661248"/>
            <a:ext cx="3810000" cy="1080120"/>
          </a:xfrm>
          <a:prstGeom prst="rect">
            <a:avLst/>
          </a:prstGeom>
        </p:spPr>
      </p:pic>
      <p:sp>
        <p:nvSpPr>
          <p:cNvPr id="16" name="TextBox 15"/>
          <p:cNvSpPr txBox="1"/>
          <p:nvPr/>
        </p:nvSpPr>
        <p:spPr>
          <a:xfrm>
            <a:off x="5601072" y="692696"/>
            <a:ext cx="4304928" cy="2862322"/>
          </a:xfrm>
          <a:prstGeom prst="rect">
            <a:avLst/>
          </a:prstGeom>
          <a:noFill/>
        </p:spPr>
        <p:txBody>
          <a:bodyPr wrap="square" rtlCol="0">
            <a:spAutoFit/>
          </a:bodyPr>
          <a:lstStyle/>
          <a:p>
            <a:endParaRPr lang="en-US" sz="2000" dirty="0" smtClean="0">
              <a:solidFill>
                <a:srgbClr val="94C600"/>
              </a:solidFill>
              <a:latin typeface="Tahoma"/>
              <a:cs typeface="Tahoma"/>
            </a:endParaRPr>
          </a:p>
          <a:p>
            <a:r>
              <a:rPr lang="en-US" sz="2000" dirty="0" smtClean="0">
                <a:solidFill>
                  <a:srgbClr val="94C600"/>
                </a:solidFill>
                <a:latin typeface="Tahoma"/>
                <a:cs typeface="Tahoma"/>
              </a:rPr>
              <a:t>A </a:t>
            </a:r>
            <a:r>
              <a:rPr lang="en-US" sz="2000" dirty="0">
                <a:solidFill>
                  <a:srgbClr val="94C600"/>
                </a:solidFill>
                <a:latin typeface="Tahoma"/>
                <a:cs typeface="Tahoma"/>
              </a:rPr>
              <a:t>MESMA PESSOA</a:t>
            </a:r>
          </a:p>
          <a:p>
            <a:pPr marL="342900" indent="-342900">
              <a:buFont typeface="Wingdings" charset="2"/>
              <a:buChar char="ü"/>
            </a:pPr>
            <a:r>
              <a:rPr lang="pt-BR" sz="2000" b="0" dirty="0">
                <a:solidFill>
                  <a:schemeClr val="accent1"/>
                </a:solidFill>
                <a:latin typeface="Tahoma"/>
                <a:cs typeface="Tahoma"/>
              </a:rPr>
              <a:t>Vende </a:t>
            </a:r>
            <a:r>
              <a:rPr lang="pt-BR" sz="2000" b="0" dirty="0" smtClean="0">
                <a:solidFill>
                  <a:schemeClr val="accent1"/>
                </a:solidFill>
                <a:latin typeface="Tahoma"/>
                <a:cs typeface="Tahoma"/>
              </a:rPr>
              <a:t>consultoria</a:t>
            </a:r>
          </a:p>
          <a:p>
            <a:pPr marL="342900" indent="-342900">
              <a:buFont typeface="Wingdings" charset="2"/>
              <a:buChar char="ü"/>
            </a:pPr>
            <a:r>
              <a:rPr lang="pt-BR" sz="2000" b="0" dirty="0" smtClean="0">
                <a:solidFill>
                  <a:srgbClr val="94C600"/>
                </a:solidFill>
                <a:latin typeface="Tahoma"/>
                <a:cs typeface="Tahoma"/>
              </a:rPr>
              <a:t>Preside estatal não dependente criada conforme sua consultoria</a:t>
            </a:r>
          </a:p>
          <a:p>
            <a:pPr marL="342900" indent="-342900">
              <a:buFont typeface="Wingdings" charset="2"/>
              <a:buChar char="ü"/>
            </a:pPr>
            <a:r>
              <a:rPr lang="pt-BR" sz="2000" b="0" dirty="0" smtClean="0">
                <a:solidFill>
                  <a:srgbClr val="94C600"/>
                </a:solidFill>
                <a:latin typeface="Tahoma"/>
                <a:cs typeface="Tahoma"/>
              </a:rPr>
              <a:t>Ocupa </a:t>
            </a:r>
            <a:r>
              <a:rPr lang="pt-BR" sz="2000" b="0" dirty="0">
                <a:solidFill>
                  <a:srgbClr val="94C600"/>
                </a:solidFill>
                <a:latin typeface="Tahoma"/>
                <a:cs typeface="Tahoma"/>
              </a:rPr>
              <a:t>cargos em Estados onde estão sendo </a:t>
            </a:r>
            <a:r>
              <a:rPr lang="pt-BR" sz="2000" b="0" dirty="0" smtClean="0">
                <a:solidFill>
                  <a:srgbClr val="94C600"/>
                </a:solidFill>
                <a:latin typeface="Tahoma"/>
                <a:cs typeface="Tahoma"/>
              </a:rPr>
              <a:t>criadas estatais não dependentes conforme </a:t>
            </a:r>
            <a:r>
              <a:rPr lang="pt-BR" sz="2000" b="0" dirty="0">
                <a:solidFill>
                  <a:srgbClr val="94C600"/>
                </a:solidFill>
                <a:latin typeface="Tahoma"/>
                <a:cs typeface="Tahoma"/>
              </a:rPr>
              <a:t>sua consultoria </a:t>
            </a:r>
            <a:endParaRPr lang="pt-BR" b="0" dirty="0">
              <a:solidFill>
                <a:srgbClr val="94C600"/>
              </a:solidFill>
              <a:latin typeface="Tahoma"/>
              <a:cs typeface="Tahoma"/>
            </a:endParaRPr>
          </a:p>
        </p:txBody>
      </p:sp>
    </p:spTree>
    <p:extLst>
      <p:ext uri="{BB962C8B-B14F-4D97-AF65-F5344CB8AC3E}">
        <p14:creationId xmlns:p14="http://schemas.microsoft.com/office/powerpoint/2010/main" val="403219622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88504" y="764704"/>
            <a:ext cx="9577064" cy="1569660"/>
          </a:xfrm>
          <a:prstGeom prst="rect">
            <a:avLst/>
          </a:prstGeom>
          <a:noFill/>
        </p:spPr>
        <p:txBody>
          <a:bodyPr wrap="square" rtlCol="0">
            <a:spAutoFit/>
          </a:bodyPr>
          <a:lstStyle/>
          <a:p>
            <a:r>
              <a:rPr lang="pt-BR" dirty="0" smtClean="0">
                <a:solidFill>
                  <a:srgbClr val="FFFFFF"/>
                </a:solidFill>
                <a:latin typeface="Tahoma"/>
                <a:cs typeface="Tahoma"/>
              </a:rPr>
              <a:t>Renato Villela</a:t>
            </a:r>
          </a:p>
          <a:p>
            <a:pPr marL="342900" indent="-342900">
              <a:buFont typeface="Arial"/>
              <a:buChar char="•"/>
            </a:pPr>
            <a:r>
              <a:rPr lang="pt-BR" b="0" dirty="0" smtClean="0">
                <a:solidFill>
                  <a:srgbClr val="FFFFFF"/>
                </a:solidFill>
                <a:latin typeface="Tahoma"/>
                <a:cs typeface="Tahoma"/>
              </a:rPr>
              <a:t>Sócio da CPSEC </a:t>
            </a:r>
            <a:r>
              <a:rPr lang="pt-BR" sz="2000" b="0" dirty="0" smtClean="0">
                <a:solidFill>
                  <a:srgbClr val="FFFFFF"/>
                </a:solidFill>
                <a:latin typeface="Tahoma"/>
                <a:cs typeface="Tahoma"/>
              </a:rPr>
              <a:t>(Empresa não dependente do Estado de São Paulo)</a:t>
            </a:r>
          </a:p>
          <a:p>
            <a:pPr marL="342900" indent="-342900">
              <a:buFont typeface="Arial"/>
              <a:buChar char="•"/>
            </a:pPr>
            <a:r>
              <a:rPr lang="pt-BR" b="0" dirty="0" smtClean="0">
                <a:solidFill>
                  <a:srgbClr val="FFFFFF"/>
                </a:solidFill>
                <a:latin typeface="Tahoma"/>
                <a:cs typeface="Tahoma"/>
              </a:rPr>
              <a:t>Diretor da CPP </a:t>
            </a:r>
            <a:r>
              <a:rPr lang="pt-BR" sz="2000" b="0" dirty="0" smtClean="0">
                <a:solidFill>
                  <a:srgbClr val="FFFFFF"/>
                </a:solidFill>
                <a:latin typeface="Tahoma"/>
                <a:cs typeface="Tahoma"/>
              </a:rPr>
              <a:t>(Empresa Acionista da CPSEC)</a:t>
            </a:r>
            <a:endParaRPr lang="pt-BR" sz="2000" b="0" dirty="0" smtClean="0">
              <a:solidFill>
                <a:srgbClr val="94C600"/>
              </a:solidFill>
              <a:latin typeface="Tahoma"/>
              <a:cs typeface="Tahoma"/>
            </a:endParaRPr>
          </a:p>
          <a:p>
            <a:pPr marL="342900" indent="-342900">
              <a:buFont typeface="Arial"/>
              <a:buChar char="•"/>
            </a:pPr>
            <a:r>
              <a:rPr lang="pt-BR" b="0" dirty="0">
                <a:solidFill>
                  <a:srgbClr val="FFFFFF"/>
                </a:solidFill>
                <a:latin typeface="Tahoma"/>
                <a:cs typeface="Tahoma"/>
              </a:rPr>
              <a:t>Secretário de Fazenda </a:t>
            </a:r>
            <a:r>
              <a:rPr lang="pt-BR" b="0" dirty="0" smtClean="0">
                <a:solidFill>
                  <a:srgbClr val="FFFFFF"/>
                </a:solidFill>
                <a:latin typeface="Tahoma"/>
                <a:cs typeface="Tahoma"/>
              </a:rPr>
              <a:t>do Estado de São Paulo</a:t>
            </a:r>
            <a:endParaRPr lang="pt-BR" b="0" dirty="0">
              <a:solidFill>
                <a:srgbClr val="FFFFFF"/>
              </a:solidFill>
              <a:latin typeface="Tahoma"/>
              <a:cs typeface="Tahoma"/>
            </a:endParaRPr>
          </a:p>
        </p:txBody>
      </p:sp>
      <p:sp>
        <p:nvSpPr>
          <p:cNvPr id="14" name="TextBox 13"/>
          <p:cNvSpPr txBox="1"/>
          <p:nvPr/>
        </p:nvSpPr>
        <p:spPr>
          <a:xfrm>
            <a:off x="272480" y="188640"/>
            <a:ext cx="9633520" cy="461665"/>
          </a:xfrm>
          <a:prstGeom prst="rect">
            <a:avLst/>
          </a:prstGeom>
          <a:noFill/>
        </p:spPr>
        <p:txBody>
          <a:bodyPr wrap="square" rtlCol="0">
            <a:spAutoFit/>
          </a:bodyPr>
          <a:lstStyle/>
          <a:p>
            <a:pPr algn="ctr"/>
            <a:r>
              <a:rPr lang="pt-BR" dirty="0" smtClean="0">
                <a:solidFill>
                  <a:srgbClr val="94C600"/>
                </a:solidFill>
                <a:latin typeface="Tahoma"/>
                <a:cs typeface="Tahoma"/>
              </a:rPr>
              <a:t>COMO O ESQUEMA SE ALASTRA: </a:t>
            </a:r>
            <a:r>
              <a:rPr lang="pt-BR" dirty="0">
                <a:solidFill>
                  <a:srgbClr val="94C600"/>
                </a:solidFill>
                <a:latin typeface="Tahoma"/>
                <a:cs typeface="Tahoma"/>
              </a:rPr>
              <a:t>CONFLITO DE INTERESSES</a:t>
            </a:r>
            <a:endParaRPr lang="en-US" dirty="0"/>
          </a:p>
        </p:txBody>
      </p:sp>
      <p:pic>
        <p:nvPicPr>
          <p:cNvPr id="2" name="Picture 1"/>
          <p:cNvPicPr>
            <a:picLocks noChangeAspect="1"/>
          </p:cNvPicPr>
          <p:nvPr/>
        </p:nvPicPr>
        <p:blipFill>
          <a:blip r:embed="rId2"/>
          <a:stretch>
            <a:fillRect/>
          </a:stretch>
        </p:blipFill>
        <p:spPr>
          <a:xfrm>
            <a:off x="488504" y="2564904"/>
            <a:ext cx="9145016" cy="3960440"/>
          </a:xfrm>
          <a:prstGeom prst="rect">
            <a:avLst/>
          </a:prstGeom>
        </p:spPr>
      </p:pic>
    </p:spTree>
    <p:extLst>
      <p:ext uri="{BB962C8B-B14F-4D97-AF65-F5344CB8AC3E}">
        <p14:creationId xmlns:p14="http://schemas.microsoft.com/office/powerpoint/2010/main" val="341332239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6496" y="404664"/>
            <a:ext cx="9649072" cy="6001642"/>
          </a:xfrm>
          <a:prstGeom prst="rect">
            <a:avLst/>
          </a:prstGeom>
          <a:noFill/>
        </p:spPr>
        <p:txBody>
          <a:bodyPr wrap="square" rtlCol="0">
            <a:spAutoFit/>
          </a:bodyPr>
          <a:lstStyle/>
          <a:p>
            <a:pPr lvl="0"/>
            <a:r>
              <a:rPr lang="pt-BR" dirty="0" smtClean="0">
                <a:solidFill>
                  <a:schemeClr val="accent3"/>
                </a:solidFill>
                <a:latin typeface="Tahoma"/>
                <a:cs typeface="Tahoma"/>
              </a:rPr>
              <a:t>ESQUEMA ILEGAL. PLS 204/2016, PL 181 e 3337 VISAM LEGALIZAR. NECESSIDADE DE REPRESENTAR AOS ÓRGÃOS DE CONTROLE</a:t>
            </a:r>
          </a:p>
          <a:p>
            <a:pPr lvl="0"/>
            <a:endParaRPr lang="pt-BR" b="0" dirty="0">
              <a:solidFill>
                <a:schemeClr val="accent3"/>
              </a:solidFill>
              <a:latin typeface="Tahoma"/>
              <a:cs typeface="Tahoma"/>
            </a:endParaRPr>
          </a:p>
          <a:p>
            <a:pPr lvl="0"/>
            <a:endParaRPr lang="pt-BR" b="0" dirty="0" smtClean="0">
              <a:solidFill>
                <a:srgbClr val="FFFFFF"/>
              </a:solidFill>
              <a:latin typeface="Tahoma"/>
              <a:cs typeface="Tahoma"/>
            </a:endParaRPr>
          </a:p>
          <a:p>
            <a:pPr marL="342900" lvl="0" indent="-342900">
              <a:buFont typeface="Arial"/>
              <a:buChar char="•"/>
            </a:pPr>
            <a:r>
              <a:rPr lang="pt-BR" b="0" dirty="0" smtClean="0">
                <a:solidFill>
                  <a:srgbClr val="FFFFFF"/>
                </a:solidFill>
                <a:latin typeface="Tahoma"/>
                <a:cs typeface="Tahoma"/>
              </a:rPr>
              <a:t>Relatórios elaborados por Eulália Alvarenga (PBH Ativos S/A)</a:t>
            </a:r>
            <a:r>
              <a:rPr lang="pt-BR" dirty="0"/>
              <a:t> </a:t>
            </a:r>
          </a:p>
          <a:p>
            <a:r>
              <a:rPr lang="pt-BR" dirty="0">
                <a:hlinkClick r:id="rId2"/>
              </a:rPr>
              <a:t>https://drive.google.com/file/d/0B4876KbhMtioWGtPVnc5ZHdKMEU/view?pref=2&amp;pli=1</a:t>
            </a:r>
            <a:endParaRPr lang="pt-BR" dirty="0"/>
          </a:p>
          <a:p>
            <a:r>
              <a:rPr lang="pt-BR" b="0" dirty="0">
                <a:solidFill>
                  <a:srgbClr val="FFFFFF"/>
                </a:solidFill>
                <a:latin typeface="Tahoma"/>
                <a:cs typeface="Tahoma"/>
              </a:rPr>
              <a:t> </a:t>
            </a:r>
            <a:endParaRPr lang="pt-BR" b="0" dirty="0" smtClean="0">
              <a:solidFill>
                <a:srgbClr val="FFFFFF"/>
              </a:solidFill>
              <a:latin typeface="Tahoma"/>
              <a:cs typeface="Tahoma"/>
            </a:endParaRPr>
          </a:p>
          <a:p>
            <a:pPr marL="342900" indent="-342900">
              <a:buFont typeface="Arial"/>
              <a:buChar char="•"/>
            </a:pPr>
            <a:r>
              <a:rPr lang="pt-BR" b="0" dirty="0" smtClean="0">
                <a:solidFill>
                  <a:srgbClr val="FFFFFF"/>
                </a:solidFill>
                <a:latin typeface="Tahoma"/>
                <a:cs typeface="Tahoma"/>
              </a:rPr>
              <a:t>Relatório </a:t>
            </a:r>
            <a:r>
              <a:rPr lang="pt-BR" b="0" dirty="0">
                <a:solidFill>
                  <a:srgbClr val="FFFFFF"/>
                </a:solidFill>
                <a:latin typeface="Tahoma"/>
                <a:cs typeface="Tahoma"/>
              </a:rPr>
              <a:t>complementar sobre as ilegalidades:</a:t>
            </a:r>
          </a:p>
          <a:p>
            <a:r>
              <a:rPr lang="pt-BR" dirty="0">
                <a:hlinkClick r:id="rId3"/>
              </a:rPr>
              <a:t>https://drive.google.com/file/d/0B4876KbhMtiod1RCbndQaXJoR2x4LVdFYl9GZVh5MFpTdndB/view</a:t>
            </a:r>
            <a:endParaRPr lang="pt-BR" dirty="0"/>
          </a:p>
          <a:p>
            <a:endParaRPr lang="pt-BR" b="0" dirty="0" smtClean="0">
              <a:solidFill>
                <a:srgbClr val="FFFFFF"/>
              </a:solidFill>
              <a:latin typeface="Tahoma"/>
              <a:cs typeface="Tahoma"/>
            </a:endParaRPr>
          </a:p>
          <a:p>
            <a:pPr marL="342900" indent="-342900">
              <a:buFont typeface="Arial"/>
              <a:buChar char="•"/>
            </a:pPr>
            <a:r>
              <a:rPr lang="pt-BR" b="0" dirty="0" smtClean="0">
                <a:solidFill>
                  <a:srgbClr val="FFFFFF"/>
                </a:solidFill>
                <a:latin typeface="Tahoma"/>
                <a:cs typeface="Tahoma"/>
              </a:rPr>
              <a:t>Relatório elaborado </a:t>
            </a:r>
            <a:r>
              <a:rPr lang="pt-BR" b="0" dirty="0">
                <a:solidFill>
                  <a:srgbClr val="FFFFFF"/>
                </a:solidFill>
                <a:latin typeface="Tahoma"/>
                <a:cs typeface="Tahoma"/>
              </a:rPr>
              <a:t>por </a:t>
            </a:r>
            <a:r>
              <a:rPr lang="pt-BR" b="0" dirty="0" smtClean="0">
                <a:solidFill>
                  <a:srgbClr val="FFFFFF"/>
                </a:solidFill>
                <a:latin typeface="Tahoma"/>
                <a:cs typeface="Tahoma"/>
              </a:rPr>
              <a:t>João Pedro </a:t>
            </a:r>
            <a:r>
              <a:rPr lang="pt-BR" b="0" dirty="0" err="1" smtClean="0">
                <a:solidFill>
                  <a:srgbClr val="FFFFFF"/>
                </a:solidFill>
                <a:latin typeface="Tahoma"/>
                <a:cs typeface="Tahoma"/>
              </a:rPr>
              <a:t>Casarotto</a:t>
            </a:r>
            <a:r>
              <a:rPr lang="pt-BR" b="0" dirty="0" smtClean="0">
                <a:solidFill>
                  <a:srgbClr val="FFFFFF"/>
                </a:solidFill>
                <a:latin typeface="Tahoma"/>
                <a:cs typeface="Tahoma"/>
              </a:rPr>
              <a:t> (</a:t>
            </a:r>
            <a:r>
              <a:rPr lang="pt-BR" b="0" dirty="0" err="1" smtClean="0">
                <a:solidFill>
                  <a:srgbClr val="FFFFFF"/>
                </a:solidFill>
                <a:latin typeface="Tahoma"/>
                <a:cs typeface="Tahoma"/>
              </a:rPr>
              <a:t>InvestPoa</a:t>
            </a:r>
            <a:r>
              <a:rPr lang="pt-BR" b="0" dirty="0" smtClean="0">
                <a:solidFill>
                  <a:srgbClr val="FFFFFF"/>
                </a:solidFill>
                <a:latin typeface="Tahoma"/>
                <a:cs typeface="Tahoma"/>
              </a:rPr>
              <a:t>)</a:t>
            </a:r>
          </a:p>
          <a:p>
            <a:r>
              <a:rPr lang="pt-BR" dirty="0">
                <a:hlinkClick r:id="rId4"/>
              </a:rPr>
              <a:t>http://www.febrafite.org.br/as-inavalidezes-juridica-e-social-das-sociedades-de-economia-mista-geradoras-de-ativos-estatais</a:t>
            </a:r>
            <a:r>
              <a:rPr lang="pt-BR" dirty="0" smtClean="0">
                <a:hlinkClick r:id="rId4"/>
              </a:rPr>
              <a:t>/</a:t>
            </a:r>
            <a:r>
              <a:rPr lang="pt-BR" dirty="0" smtClean="0"/>
              <a:t> </a:t>
            </a:r>
            <a:endParaRPr lang="pt-BR" dirty="0"/>
          </a:p>
        </p:txBody>
      </p:sp>
    </p:spTree>
    <p:extLst>
      <p:ext uri="{BB962C8B-B14F-4D97-AF65-F5344CB8AC3E}">
        <p14:creationId xmlns:p14="http://schemas.microsoft.com/office/powerpoint/2010/main" val="3517674515"/>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38125" y="142875"/>
            <a:ext cx="9827443" cy="4875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1pPr>
            <a:lvl2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2pPr>
            <a:lvl3pPr marL="179388"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9pPr>
          </a:lstStyle>
          <a:p>
            <a:pPr algn="ctr"/>
            <a:r>
              <a:rPr lang="pt-BR" dirty="0">
                <a:solidFill>
                  <a:schemeClr val="tx1"/>
                </a:solidFill>
                <a:latin typeface="Tahoma" pitchFamily="34" charset="0"/>
                <a:cs typeface="Tahoma" pitchFamily="34" charset="0"/>
              </a:rPr>
              <a:t>A DÍVIDA PÚBLICA E SEUS REFLEXOS SOBRE DIREITOS SOCIAIS, TRABALHISTAS E PREVIDENCIÁRIOS</a:t>
            </a:r>
          </a:p>
          <a:p>
            <a:endParaRPr lang="pt-BR" b="0" dirty="0" smtClean="0">
              <a:solidFill>
                <a:srgbClr val="FFFFFF"/>
              </a:solidFill>
              <a:latin typeface="Tahoma" charset="0"/>
              <a:cs typeface="Tahoma" charset="0"/>
            </a:endParaRPr>
          </a:p>
          <a:p>
            <a:pPr algn="ctr">
              <a:lnSpc>
                <a:spcPct val="120000"/>
              </a:lnSpc>
            </a:pPr>
            <a:endParaRPr lang="pt-BR" sz="4000" b="0" dirty="0" smtClean="0">
              <a:solidFill>
                <a:srgbClr val="94C600"/>
              </a:solidFill>
              <a:latin typeface="Tahoma" charset="0"/>
              <a:cs typeface="Tahoma" charset="0"/>
            </a:endParaRPr>
          </a:p>
          <a:p>
            <a:pPr algn="ctr">
              <a:lnSpc>
                <a:spcPct val="120000"/>
              </a:lnSpc>
            </a:pPr>
            <a:endParaRPr lang="pt-BR" sz="4000" b="0" dirty="0">
              <a:solidFill>
                <a:srgbClr val="94C600"/>
              </a:solidFill>
              <a:latin typeface="Tahoma" charset="0"/>
              <a:cs typeface="Tahoma" charset="0"/>
            </a:endParaRPr>
          </a:p>
          <a:p>
            <a:pPr algn="ctr">
              <a:lnSpc>
                <a:spcPct val="120000"/>
              </a:lnSpc>
            </a:pPr>
            <a:r>
              <a:rPr lang="pt-BR" sz="4000" b="0" dirty="0" smtClean="0">
                <a:solidFill>
                  <a:srgbClr val="94C600"/>
                </a:solidFill>
                <a:latin typeface="Tahoma" charset="0"/>
                <a:cs typeface="Tahoma" charset="0"/>
              </a:rPr>
              <a:t>Conjuntura</a:t>
            </a:r>
            <a:r>
              <a:rPr lang="pt-BR" sz="4000" b="0" dirty="0" smtClean="0">
                <a:solidFill>
                  <a:srgbClr val="92D050"/>
                </a:solidFill>
                <a:latin typeface="Tahoma" charset="0"/>
                <a:cs typeface="Tahoma" charset="0"/>
              </a:rPr>
              <a:t> de Crise, Contrarreformas e seus impactos nos direitos </a:t>
            </a:r>
            <a:r>
              <a:rPr lang="pt-BR" sz="4000" b="0" dirty="0">
                <a:solidFill>
                  <a:srgbClr val="92D050"/>
                </a:solidFill>
                <a:latin typeface="Tahoma" charset="0"/>
                <a:cs typeface="Tahoma" charset="0"/>
              </a:rPr>
              <a:t>sociais, trabalhistas e </a:t>
            </a:r>
            <a:r>
              <a:rPr lang="pt-BR" sz="4000" b="0" dirty="0" smtClean="0">
                <a:solidFill>
                  <a:srgbClr val="92D050"/>
                </a:solidFill>
                <a:latin typeface="Tahoma" charset="0"/>
                <a:cs typeface="Tahoma" charset="0"/>
              </a:rPr>
              <a:t>previdenciários</a:t>
            </a:r>
            <a:endParaRPr lang="pt-BR" sz="4000" b="0" dirty="0">
              <a:solidFill>
                <a:srgbClr val="92D050"/>
              </a:solidFill>
              <a:latin typeface="Tahoma" charset="0"/>
              <a:cs typeface="Tahoma" charset="0"/>
            </a:endParaRPr>
          </a:p>
        </p:txBody>
      </p:sp>
    </p:spTree>
    <p:extLst>
      <p:ext uri="{BB962C8B-B14F-4D97-AF65-F5344CB8AC3E}">
        <p14:creationId xmlns:p14="http://schemas.microsoft.com/office/powerpoint/2010/main" val="97575147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2"/>
          <p:cNvSpPr txBox="1">
            <a:spLocks noChangeArrowheads="1"/>
          </p:cNvSpPr>
          <p:nvPr/>
        </p:nvSpPr>
        <p:spPr bwMode="auto">
          <a:xfrm>
            <a:off x="704850" y="142875"/>
            <a:ext cx="9001125" cy="5865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9pPr>
          </a:lstStyle>
          <a:p>
            <a:pPr algn="ctr">
              <a:spcBef>
                <a:spcPts val="1800"/>
              </a:spcBef>
            </a:pPr>
            <a:r>
              <a:rPr lang="pt-BR" sz="2800" dirty="0" smtClean="0">
                <a:solidFill>
                  <a:srgbClr val="92D050"/>
                </a:solidFill>
                <a:latin typeface="Tahoma" charset="0"/>
                <a:ea typeface="MS PGothic" charset="0"/>
              </a:rPr>
              <a:t>FINANCEIRIZAÇÃO MUNDIAL</a:t>
            </a:r>
          </a:p>
          <a:p>
            <a:pPr>
              <a:lnSpc>
                <a:spcPct val="200000"/>
              </a:lnSpc>
              <a:spcBef>
                <a:spcPts val="1800"/>
              </a:spcBef>
            </a:pPr>
            <a:r>
              <a:rPr lang="pt-BR" sz="2800" dirty="0" smtClean="0">
                <a:solidFill>
                  <a:srgbClr val="FFFFFF"/>
                </a:solidFill>
                <a:latin typeface="Tahoma" charset="0"/>
                <a:ea typeface="MS PGothic" charset="0"/>
              </a:rPr>
              <a:t>EUROPA e ESTADOS UNIDOS:</a:t>
            </a:r>
          </a:p>
          <a:p>
            <a:pPr algn="ctr">
              <a:lnSpc>
                <a:spcPct val="200000"/>
              </a:lnSpc>
              <a:spcBef>
                <a:spcPts val="1800"/>
              </a:spcBef>
            </a:pPr>
            <a:r>
              <a:rPr lang="pt-BR" dirty="0" smtClean="0">
                <a:solidFill>
                  <a:srgbClr val="FFFFFF"/>
                </a:solidFill>
                <a:latin typeface="Tahoma" charset="0"/>
                <a:ea typeface="MS PGothic" charset="0"/>
              </a:rPr>
              <a:t>Crise </a:t>
            </a:r>
            <a:r>
              <a:rPr lang="pt-BR" dirty="0">
                <a:solidFill>
                  <a:srgbClr val="FFFFFF"/>
                </a:solidFill>
                <a:latin typeface="Tahoma" charset="0"/>
                <a:ea typeface="MS PGothic" charset="0"/>
              </a:rPr>
              <a:t>do Setor Financeiro </a:t>
            </a:r>
            <a:r>
              <a:rPr lang="pt-BR" dirty="0" smtClean="0">
                <a:solidFill>
                  <a:srgbClr val="FFFFFF"/>
                </a:solidFill>
                <a:latin typeface="Tahoma" charset="0"/>
                <a:ea typeface="MS PGothic" charset="0"/>
              </a:rPr>
              <a:t>é </a:t>
            </a:r>
            <a:r>
              <a:rPr lang="pt-BR" dirty="0">
                <a:solidFill>
                  <a:srgbClr val="FFFFFF"/>
                </a:solidFill>
                <a:latin typeface="Tahoma" charset="0"/>
                <a:ea typeface="MS PGothic" charset="0"/>
              </a:rPr>
              <a:t>transformada em </a:t>
            </a:r>
            <a:endParaRPr lang="pt-BR" dirty="0" smtClean="0">
              <a:solidFill>
                <a:srgbClr val="FFFFFF"/>
              </a:solidFill>
              <a:latin typeface="Tahoma" charset="0"/>
              <a:ea typeface="MS PGothic" charset="0"/>
            </a:endParaRPr>
          </a:p>
          <a:p>
            <a:pPr algn="ctr">
              <a:lnSpc>
                <a:spcPct val="200000"/>
              </a:lnSpc>
              <a:spcBef>
                <a:spcPts val="1800"/>
              </a:spcBef>
            </a:pPr>
            <a:r>
              <a:rPr lang="pt-BR" dirty="0" smtClean="0">
                <a:solidFill>
                  <a:srgbClr val="FFFFFF"/>
                </a:solidFill>
                <a:latin typeface="Tahoma" charset="0"/>
                <a:ea typeface="MS PGothic" charset="0"/>
              </a:rPr>
              <a:t>CRISE </a:t>
            </a:r>
            <a:r>
              <a:rPr lang="pt-BR" dirty="0">
                <a:solidFill>
                  <a:srgbClr val="FFFFFF"/>
                </a:solidFill>
                <a:latin typeface="Tahoma" charset="0"/>
                <a:ea typeface="MS PGothic" charset="0"/>
              </a:rPr>
              <a:t>DA </a:t>
            </a:r>
            <a:r>
              <a:rPr lang="pt-BR" dirty="0" smtClean="0">
                <a:solidFill>
                  <a:srgbClr val="FFFFFF"/>
                </a:solidFill>
                <a:latin typeface="Tahoma" charset="0"/>
                <a:ea typeface="MS PGothic" charset="0"/>
              </a:rPr>
              <a:t>DÍVIDA</a:t>
            </a:r>
            <a:endParaRPr lang="pt-BR" dirty="0">
              <a:solidFill>
                <a:srgbClr val="92D050"/>
              </a:solidFill>
              <a:latin typeface="Tahoma" charset="0"/>
              <a:ea typeface="MS PGothic" charset="0"/>
            </a:endParaRPr>
          </a:p>
          <a:p>
            <a:pPr algn="ctr">
              <a:lnSpc>
                <a:spcPct val="200000"/>
              </a:lnSpc>
              <a:spcBef>
                <a:spcPts val="600"/>
              </a:spcBef>
            </a:pPr>
            <a:r>
              <a:rPr lang="pt-BR" dirty="0" smtClean="0">
                <a:solidFill>
                  <a:srgbClr val="92D050"/>
                </a:solidFill>
                <a:latin typeface="Tahoma" charset="0"/>
                <a:ea typeface="MS PGothic" charset="0"/>
              </a:rPr>
              <a:t>Evidência:</a:t>
            </a:r>
            <a:r>
              <a:rPr lang="pt-BR" b="0" dirty="0" smtClean="0">
                <a:solidFill>
                  <a:srgbClr val="92D050"/>
                </a:solidFill>
                <a:latin typeface="Tahoma" charset="0"/>
                <a:ea typeface="MS PGothic" charset="0"/>
              </a:rPr>
              <a:t> </a:t>
            </a:r>
            <a:r>
              <a:rPr lang="pt-BR" b="0" dirty="0">
                <a:solidFill>
                  <a:srgbClr val="92D050"/>
                </a:solidFill>
                <a:latin typeface="Tahoma" charset="0"/>
                <a:ea typeface="MS PGothic" charset="0"/>
              </a:rPr>
              <a:t>i</a:t>
            </a:r>
            <a:r>
              <a:rPr lang="pt-BR" b="0" dirty="0" smtClean="0">
                <a:solidFill>
                  <a:srgbClr val="92D050"/>
                </a:solidFill>
                <a:latin typeface="Tahoma" charset="0"/>
                <a:ea typeface="MS PGothic" charset="0"/>
              </a:rPr>
              <a:t>nstrumento </a:t>
            </a:r>
            <a:r>
              <a:rPr lang="pt-BR" b="0" dirty="0">
                <a:solidFill>
                  <a:srgbClr val="92D050"/>
                </a:solidFill>
                <a:latin typeface="Tahoma" charset="0"/>
                <a:ea typeface="MS PGothic" charset="0"/>
              </a:rPr>
              <a:t>de endividamento público utilizado como um sistema de desvio de recursos </a:t>
            </a:r>
            <a:r>
              <a:rPr lang="pt-BR" b="0" dirty="0" smtClean="0">
                <a:solidFill>
                  <a:srgbClr val="92D050"/>
                </a:solidFill>
                <a:latin typeface="Tahoma" charset="0"/>
                <a:ea typeface="MS PGothic" charset="0"/>
              </a:rPr>
              <a:t>públicos</a:t>
            </a:r>
            <a:endParaRPr lang="pt-BR" dirty="0">
              <a:solidFill>
                <a:srgbClr val="92D050"/>
              </a:solidFill>
              <a:latin typeface="Tahoma" charset="0"/>
              <a:ea typeface="MS PGothic" charset="0"/>
            </a:endParaRPr>
          </a:p>
          <a:p>
            <a:pPr algn="ctr">
              <a:lnSpc>
                <a:spcPct val="200000"/>
              </a:lnSpc>
              <a:spcBef>
                <a:spcPts val="600"/>
              </a:spcBef>
            </a:pPr>
            <a:r>
              <a:rPr lang="pt-BR" dirty="0" smtClean="0">
                <a:solidFill>
                  <a:srgbClr val="FFFFFF"/>
                </a:solidFill>
                <a:latin typeface="Tahoma" charset="0"/>
                <a:ea typeface="MS PGothic" charset="0"/>
              </a:rPr>
              <a:t>“SISTEMA DA DÍVIDA”</a:t>
            </a:r>
          </a:p>
        </p:txBody>
      </p:sp>
    </p:spTree>
    <p:extLst>
      <p:ext uri="{BB962C8B-B14F-4D97-AF65-F5344CB8AC3E}">
        <p14:creationId xmlns:p14="http://schemas.microsoft.com/office/powerpoint/2010/main" val="285674985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480" y="188641"/>
            <a:ext cx="9937104" cy="6663362"/>
          </a:xfrm>
          <a:prstGeom prst="rect">
            <a:avLst/>
          </a:prstGeom>
        </p:spPr>
        <p:txBody>
          <a:bodyPr wrap="square">
            <a:spAutoFit/>
          </a:bodyPr>
          <a:lstStyle/>
          <a:p>
            <a:pPr algn="ctr"/>
            <a:r>
              <a:rPr lang="pt-BR" dirty="0" smtClean="0">
                <a:solidFill>
                  <a:srgbClr val="94C600"/>
                </a:solidFill>
                <a:latin typeface="Tahoma"/>
                <a:cs typeface="Tahoma"/>
              </a:rPr>
              <a:t>Crise Fiscal tem sido a justificativa para projetos que cortam </a:t>
            </a:r>
            <a:r>
              <a:rPr lang="pt-BR" dirty="0">
                <a:solidFill>
                  <a:srgbClr val="94C600"/>
                </a:solidFill>
                <a:latin typeface="Tahoma"/>
                <a:cs typeface="Tahoma"/>
              </a:rPr>
              <a:t>direitos sociais para destinar recursos para a </a:t>
            </a:r>
            <a:r>
              <a:rPr lang="pt-BR" dirty="0" smtClean="0">
                <a:solidFill>
                  <a:srgbClr val="94C600"/>
                </a:solidFill>
                <a:latin typeface="Tahoma"/>
                <a:cs typeface="Tahoma"/>
              </a:rPr>
              <a:t>dívida</a:t>
            </a:r>
            <a:endParaRPr lang="pt-BR" sz="800" dirty="0" smtClean="0">
              <a:solidFill>
                <a:srgbClr val="94C600"/>
              </a:solidFill>
              <a:latin typeface="Tahoma"/>
              <a:cs typeface="Tahoma"/>
            </a:endParaRPr>
          </a:p>
          <a:p>
            <a:pPr algn="ctr"/>
            <a:endParaRPr lang="pt-BR" sz="800" dirty="0">
              <a:solidFill>
                <a:srgbClr val="94C600"/>
              </a:solidFill>
              <a:latin typeface="Tahoma"/>
              <a:cs typeface="Tahoma"/>
            </a:endParaRPr>
          </a:p>
          <a:p>
            <a:pPr marL="342900" lvl="0" indent="-342900">
              <a:lnSpc>
                <a:spcPct val="120000"/>
              </a:lnSpc>
              <a:spcAft>
                <a:spcPts val="1800"/>
              </a:spcAft>
              <a:buFont typeface="Arial"/>
              <a:buChar char="•"/>
            </a:pPr>
            <a:r>
              <a:rPr lang="pt-BR" dirty="0" smtClean="0">
                <a:solidFill>
                  <a:schemeClr val="tx1"/>
                </a:solidFill>
                <a:latin typeface="Tahoma"/>
                <a:cs typeface="Tahoma"/>
              </a:rPr>
              <a:t>EC 95 </a:t>
            </a:r>
            <a:r>
              <a:rPr lang="pt-BR" b="0" dirty="0" smtClean="0">
                <a:solidFill>
                  <a:schemeClr val="tx1"/>
                </a:solidFill>
                <a:latin typeface="Tahoma"/>
                <a:cs typeface="Tahoma"/>
              </a:rPr>
              <a:t>(PEC 55 ou 241): congela por 20 anos as despesas </a:t>
            </a:r>
            <a:r>
              <a:rPr lang="pt-BR" dirty="0" smtClean="0">
                <a:solidFill>
                  <a:schemeClr val="tx1"/>
                </a:solidFill>
                <a:latin typeface="Tahoma"/>
                <a:cs typeface="Tahoma"/>
              </a:rPr>
              <a:t>primárias </a:t>
            </a:r>
            <a:r>
              <a:rPr lang="pt-BR" b="0" dirty="0" smtClean="0">
                <a:solidFill>
                  <a:schemeClr val="tx1"/>
                </a:solidFill>
                <a:latin typeface="Tahoma"/>
                <a:cs typeface="Tahoma"/>
              </a:rPr>
              <a:t>para destinar recursos para a</a:t>
            </a:r>
            <a:r>
              <a:rPr lang="pt-BR" dirty="0" smtClean="0">
                <a:solidFill>
                  <a:schemeClr val="tx1"/>
                </a:solidFill>
                <a:latin typeface="Tahoma"/>
                <a:cs typeface="Tahoma"/>
              </a:rPr>
              <a:t> dívida </a:t>
            </a:r>
            <a:r>
              <a:rPr lang="pt-BR" b="0" dirty="0" smtClean="0">
                <a:solidFill>
                  <a:schemeClr val="tx1"/>
                </a:solidFill>
                <a:latin typeface="Tahoma"/>
                <a:cs typeface="Tahoma"/>
              </a:rPr>
              <a:t>e para </a:t>
            </a:r>
            <a:r>
              <a:rPr lang="pt-BR" dirty="0" smtClean="0">
                <a:solidFill>
                  <a:schemeClr val="tx1"/>
                </a:solidFill>
                <a:latin typeface="Tahoma"/>
                <a:cs typeface="Tahoma"/>
              </a:rPr>
              <a:t>empresas estatais não dependentes </a:t>
            </a:r>
            <a:r>
              <a:rPr lang="pt-BR" sz="1600" b="0" u="sng" dirty="0">
                <a:solidFill>
                  <a:schemeClr val="tx1"/>
                </a:solidFill>
                <a:latin typeface="Tahoma"/>
                <a:cs typeface="Tahoma"/>
              </a:rPr>
              <a:t>(</a:t>
            </a:r>
            <a:r>
              <a:rPr lang="pt-BR" sz="1600" b="0" u="sng" dirty="0" err="1">
                <a:solidFill>
                  <a:schemeClr val="accent6"/>
                </a:solidFill>
                <a:latin typeface="Tahoma"/>
                <a:cs typeface="Tahoma"/>
              </a:rPr>
              <a:t>goo.gl</a:t>
            </a:r>
            <a:r>
              <a:rPr lang="pt-BR" sz="1600" b="0" u="sng" dirty="0">
                <a:solidFill>
                  <a:schemeClr val="accent6"/>
                </a:solidFill>
                <a:latin typeface="Tahoma"/>
                <a:cs typeface="Tahoma"/>
              </a:rPr>
              <a:t>/</a:t>
            </a:r>
            <a:r>
              <a:rPr lang="pt-BR" sz="1600" b="0" u="sng" dirty="0" smtClean="0">
                <a:solidFill>
                  <a:schemeClr val="accent6"/>
                </a:solidFill>
                <a:latin typeface="Tahoma"/>
                <a:cs typeface="Tahoma"/>
              </a:rPr>
              <a:t>YmMe8m</a:t>
            </a:r>
            <a:r>
              <a:rPr lang="pt-BR" sz="1600" b="0" dirty="0">
                <a:solidFill>
                  <a:schemeClr val="tx1"/>
                </a:solidFill>
                <a:latin typeface="Tahoma"/>
                <a:cs typeface="Tahoma"/>
              </a:rPr>
              <a:t> </a:t>
            </a:r>
            <a:r>
              <a:rPr lang="pt-BR" sz="1600" b="0" dirty="0" smtClean="0">
                <a:solidFill>
                  <a:schemeClr val="tx1"/>
                </a:solidFill>
                <a:latin typeface="Tahoma"/>
                <a:cs typeface="Tahoma"/>
              </a:rPr>
              <a:t>e </a:t>
            </a:r>
            <a:r>
              <a:rPr lang="pt-BR" sz="1600" b="0" dirty="0">
                <a:hlinkClick r:id="rId2"/>
              </a:rPr>
              <a:t>https://goo.gl/</a:t>
            </a:r>
            <a:r>
              <a:rPr lang="pt-BR" sz="1600" b="0" dirty="0" smtClean="0">
                <a:hlinkClick r:id="rId2"/>
              </a:rPr>
              <a:t>B2L1pT</a:t>
            </a:r>
            <a:r>
              <a:rPr lang="pt-BR" sz="1600" b="0" dirty="0" smtClean="0"/>
              <a:t> </a:t>
            </a:r>
            <a:r>
              <a:rPr lang="pt-BR" sz="1600" b="0" dirty="0" smtClean="0">
                <a:solidFill>
                  <a:schemeClr val="tx1"/>
                </a:solidFill>
              </a:rPr>
              <a:t>)</a:t>
            </a:r>
            <a:r>
              <a:rPr lang="pt-BR" sz="1600" b="0" dirty="0" smtClean="0"/>
              <a:t>  </a:t>
            </a:r>
            <a:endParaRPr lang="pt-BR" sz="1600" b="0" u="sng" dirty="0">
              <a:solidFill>
                <a:schemeClr val="tx1"/>
              </a:solidFill>
              <a:latin typeface="Tahoma"/>
              <a:cs typeface="Tahoma"/>
            </a:endParaRPr>
          </a:p>
          <a:p>
            <a:pPr marL="457200" lvl="0" indent="-457200">
              <a:lnSpc>
                <a:spcPct val="120000"/>
              </a:lnSpc>
              <a:spcAft>
                <a:spcPts val="1800"/>
              </a:spcAft>
              <a:buFont typeface="Arial"/>
              <a:buChar char="•"/>
            </a:pPr>
            <a:r>
              <a:rPr lang="pt-BR" dirty="0">
                <a:solidFill>
                  <a:schemeClr val="tx1"/>
                </a:solidFill>
                <a:latin typeface="Tahoma"/>
                <a:cs typeface="Tahoma"/>
              </a:rPr>
              <a:t>PLP </a:t>
            </a:r>
            <a:r>
              <a:rPr lang="pt-BR" dirty="0" smtClean="0">
                <a:solidFill>
                  <a:schemeClr val="tx1"/>
                </a:solidFill>
                <a:latin typeface="Tahoma"/>
                <a:cs typeface="Tahoma"/>
              </a:rPr>
              <a:t>343/2017 </a:t>
            </a:r>
            <a:r>
              <a:rPr lang="pt-BR" b="0" dirty="0" smtClean="0">
                <a:solidFill>
                  <a:schemeClr val="tx1"/>
                </a:solidFill>
                <a:latin typeface="Tahoma"/>
                <a:cs typeface="Tahoma"/>
              </a:rPr>
              <a:t>(257</a:t>
            </a:r>
            <a:r>
              <a:rPr lang="pt-BR" b="0" dirty="0">
                <a:solidFill>
                  <a:schemeClr val="tx1"/>
                </a:solidFill>
                <a:latin typeface="Tahoma"/>
                <a:cs typeface="Tahoma"/>
              </a:rPr>
              <a:t>/</a:t>
            </a:r>
            <a:r>
              <a:rPr lang="pt-BR" b="0" dirty="0" smtClean="0">
                <a:solidFill>
                  <a:schemeClr val="tx1"/>
                </a:solidFill>
                <a:latin typeface="Tahoma"/>
                <a:cs typeface="Tahoma"/>
              </a:rPr>
              <a:t>2016, PL 54 no Senado): desmonte </a:t>
            </a:r>
            <a:r>
              <a:rPr lang="pt-BR" b="0" dirty="0">
                <a:solidFill>
                  <a:schemeClr val="tx1"/>
                </a:solidFill>
                <a:latin typeface="Tahoma"/>
                <a:cs typeface="Tahoma"/>
              </a:rPr>
              <a:t>do estado brasileiro para servir ao pagamento da dívida </a:t>
            </a:r>
            <a:r>
              <a:rPr lang="pt-BR" sz="1600" b="0" dirty="0" smtClean="0">
                <a:solidFill>
                  <a:schemeClr val="tx1"/>
                </a:solidFill>
                <a:latin typeface="Tahoma"/>
                <a:cs typeface="Tahoma"/>
              </a:rPr>
              <a:t>(</a:t>
            </a:r>
            <a:r>
              <a:rPr lang="pt-BR" sz="1600" b="0" u="sng" dirty="0">
                <a:solidFill>
                  <a:schemeClr val="tx1"/>
                </a:solidFill>
                <a:latin typeface="Tahoma"/>
                <a:cs typeface="Tahoma"/>
                <a:hlinkClick r:id="rId3"/>
              </a:rPr>
              <a:t>http://goo.gl/yCCpue</a:t>
            </a:r>
            <a:r>
              <a:rPr lang="pt-BR" sz="1600" b="0" dirty="0">
                <a:solidFill>
                  <a:schemeClr val="tx1"/>
                </a:solidFill>
                <a:latin typeface="Tahoma"/>
                <a:cs typeface="Tahoma"/>
              </a:rPr>
              <a:t>) </a:t>
            </a:r>
          </a:p>
          <a:p>
            <a:pPr marL="457200" indent="-457200">
              <a:lnSpc>
                <a:spcPct val="120000"/>
              </a:lnSpc>
              <a:spcAft>
                <a:spcPts val="1800"/>
              </a:spcAft>
              <a:buFont typeface="Arial"/>
              <a:buChar char="•"/>
            </a:pPr>
            <a:r>
              <a:rPr lang="pt-BR" dirty="0" smtClean="0">
                <a:solidFill>
                  <a:schemeClr val="tx1"/>
                </a:solidFill>
                <a:latin typeface="Tahoma"/>
                <a:cs typeface="Tahoma"/>
              </a:rPr>
              <a:t>EC 93 </a:t>
            </a:r>
            <a:r>
              <a:rPr lang="pt-BR" b="0" dirty="0" smtClean="0">
                <a:solidFill>
                  <a:schemeClr val="tx1"/>
                </a:solidFill>
                <a:latin typeface="Tahoma"/>
                <a:cs typeface="Tahoma"/>
              </a:rPr>
              <a:t>(PEC </a:t>
            </a:r>
            <a:r>
              <a:rPr lang="pt-BR" b="0" dirty="0">
                <a:solidFill>
                  <a:schemeClr val="tx1"/>
                </a:solidFill>
                <a:latin typeface="Tahoma"/>
                <a:cs typeface="Tahoma"/>
              </a:rPr>
              <a:t>143/2015 e 31/</a:t>
            </a:r>
            <a:r>
              <a:rPr lang="pt-BR" b="0" dirty="0" smtClean="0">
                <a:solidFill>
                  <a:schemeClr val="tx1"/>
                </a:solidFill>
                <a:latin typeface="Tahoma"/>
                <a:cs typeface="Tahoma"/>
              </a:rPr>
              <a:t>2016): </a:t>
            </a:r>
            <a:r>
              <a:rPr lang="pt-BR" b="0" dirty="0">
                <a:solidFill>
                  <a:schemeClr val="tx1"/>
                </a:solidFill>
                <a:latin typeface="Tahoma"/>
                <a:cs typeface="Tahoma"/>
              </a:rPr>
              <a:t>aumento da DRU </a:t>
            </a:r>
            <a:r>
              <a:rPr lang="pt-BR" b="0" dirty="0" smtClean="0">
                <a:solidFill>
                  <a:schemeClr val="tx1"/>
                </a:solidFill>
                <a:latin typeface="Tahoma"/>
                <a:cs typeface="Tahoma"/>
              </a:rPr>
              <a:t>para 30% e </a:t>
            </a:r>
            <a:r>
              <a:rPr lang="pt-BR" b="0" dirty="0">
                <a:solidFill>
                  <a:schemeClr val="tx1"/>
                </a:solidFill>
                <a:latin typeface="Tahoma"/>
                <a:cs typeface="Tahoma"/>
              </a:rPr>
              <a:t>criação da DREM, representam a morte do SUS </a:t>
            </a:r>
            <a:r>
              <a:rPr lang="pt-BR" sz="1600" b="0" dirty="0">
                <a:solidFill>
                  <a:schemeClr val="tx1"/>
                </a:solidFill>
                <a:latin typeface="Tahoma"/>
                <a:cs typeface="Tahoma"/>
              </a:rPr>
              <a:t>(</a:t>
            </a:r>
            <a:r>
              <a:rPr lang="pt-BR" sz="1600" b="0" u="sng" dirty="0">
                <a:solidFill>
                  <a:schemeClr val="tx1"/>
                </a:solidFill>
                <a:latin typeface="Tahoma"/>
                <a:cs typeface="Tahoma"/>
                <a:hlinkClick r:id="rId4"/>
              </a:rPr>
              <a:t>http://goo.gl/3X9LVf</a:t>
            </a:r>
            <a:r>
              <a:rPr lang="pt-BR" sz="1600" b="0" dirty="0">
                <a:solidFill>
                  <a:schemeClr val="tx1"/>
                </a:solidFill>
                <a:latin typeface="Tahoma"/>
                <a:cs typeface="Tahoma"/>
              </a:rPr>
              <a:t>)</a:t>
            </a:r>
            <a:r>
              <a:rPr lang="pt-BR" b="0" dirty="0">
                <a:solidFill>
                  <a:schemeClr val="tx1"/>
                </a:solidFill>
                <a:latin typeface="Tahoma"/>
                <a:cs typeface="Tahoma"/>
              </a:rPr>
              <a:t> </a:t>
            </a:r>
            <a:endParaRPr lang="pt-BR" dirty="0" smtClean="0">
              <a:solidFill>
                <a:schemeClr val="tx1"/>
              </a:solidFill>
              <a:latin typeface="Tahoma"/>
              <a:cs typeface="Tahoma"/>
            </a:endParaRPr>
          </a:p>
          <a:p>
            <a:pPr marL="457200" lvl="0" indent="-457200">
              <a:lnSpc>
                <a:spcPct val="120000"/>
              </a:lnSpc>
              <a:spcAft>
                <a:spcPts val="600"/>
              </a:spcAft>
              <a:buFont typeface="Arial"/>
              <a:buChar char="•"/>
            </a:pPr>
            <a:r>
              <a:rPr lang="pt-BR" dirty="0" smtClean="0">
                <a:solidFill>
                  <a:schemeClr val="tx1"/>
                </a:solidFill>
                <a:latin typeface="Tahoma"/>
                <a:cs typeface="Tahoma"/>
              </a:rPr>
              <a:t>PEC 287/2016 contrarreforma da Previdência</a:t>
            </a:r>
            <a:r>
              <a:rPr lang="pt-BR" b="0" dirty="0" smtClean="0">
                <a:solidFill>
                  <a:schemeClr val="tx1"/>
                </a:solidFill>
                <a:latin typeface="Tahoma"/>
                <a:cs typeface="Tahoma"/>
              </a:rPr>
              <a:t>: aumenta idade para aposentadoria e subtrai direitos </a:t>
            </a:r>
            <a:r>
              <a:rPr lang="pt-BR" sz="1600" b="0" dirty="0" smtClean="0">
                <a:solidFill>
                  <a:schemeClr val="tx1"/>
                </a:solidFill>
                <a:latin typeface="Tahoma"/>
                <a:cs typeface="Tahoma"/>
              </a:rPr>
              <a:t>(</a:t>
            </a:r>
            <a:r>
              <a:rPr lang="pt-BR" sz="1600" b="0" u="sng" dirty="0" smtClean="0">
                <a:solidFill>
                  <a:schemeClr val="tx1"/>
                </a:solidFill>
                <a:latin typeface="Tahoma"/>
                <a:cs typeface="Tahoma"/>
                <a:hlinkClick r:id="rId5"/>
              </a:rPr>
              <a:t>http://goo.gl/uu9Opc</a:t>
            </a:r>
            <a:r>
              <a:rPr lang="pt-BR" sz="1600" b="0" dirty="0" smtClean="0">
                <a:solidFill>
                  <a:schemeClr val="tx1"/>
                </a:solidFill>
                <a:latin typeface="Tahoma"/>
                <a:cs typeface="Tahoma"/>
              </a:rPr>
              <a:t>) </a:t>
            </a:r>
            <a:endParaRPr lang="pt-BR" dirty="0" smtClean="0">
              <a:solidFill>
                <a:schemeClr val="tx1"/>
              </a:solidFill>
              <a:latin typeface="Tahoma"/>
              <a:cs typeface="Tahoma"/>
            </a:endParaRPr>
          </a:p>
          <a:p>
            <a:pPr marL="457200" lvl="0" indent="-457200">
              <a:lnSpc>
                <a:spcPct val="120000"/>
              </a:lnSpc>
              <a:spcAft>
                <a:spcPts val="600"/>
              </a:spcAft>
              <a:buFont typeface="Arial"/>
              <a:buChar char="•"/>
            </a:pPr>
            <a:r>
              <a:rPr lang="pt-BR" dirty="0" smtClean="0">
                <a:solidFill>
                  <a:schemeClr val="tx1"/>
                </a:solidFill>
                <a:latin typeface="Tahoma"/>
                <a:cs typeface="Tahoma"/>
              </a:rPr>
              <a:t>Reforma Administrativa: Lei 13341/2016</a:t>
            </a:r>
          </a:p>
          <a:p>
            <a:pPr marL="457200" lvl="0" indent="-457200">
              <a:lnSpc>
                <a:spcPct val="120000"/>
              </a:lnSpc>
              <a:spcAft>
                <a:spcPts val="600"/>
              </a:spcAft>
              <a:buFont typeface="Arial"/>
              <a:buChar char="•"/>
            </a:pPr>
            <a:r>
              <a:rPr lang="pt-BR" dirty="0" smtClean="0">
                <a:solidFill>
                  <a:schemeClr val="tx1"/>
                </a:solidFill>
                <a:latin typeface="Tahoma"/>
                <a:cs typeface="Tahoma"/>
              </a:rPr>
              <a:t>PRIVATIZAÇÕES: LEI 13334/2016  </a:t>
            </a:r>
            <a:endParaRPr lang="pt-BR" dirty="0">
              <a:solidFill>
                <a:schemeClr val="tx1"/>
              </a:solidFill>
              <a:latin typeface="Tahoma"/>
              <a:cs typeface="Tahoma"/>
            </a:endParaRPr>
          </a:p>
        </p:txBody>
      </p:sp>
    </p:spTree>
    <p:extLst>
      <p:ext uri="{BB962C8B-B14F-4D97-AF65-F5344CB8AC3E}">
        <p14:creationId xmlns:p14="http://schemas.microsoft.com/office/powerpoint/2010/main" val="113753880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4488" y="116632"/>
            <a:ext cx="9433048" cy="584776"/>
          </a:xfrm>
          <a:prstGeom prst="rect">
            <a:avLst/>
          </a:prstGeom>
        </p:spPr>
        <p:txBody>
          <a:bodyPr wrap="square">
            <a:spAutoFit/>
          </a:bodyPr>
          <a:lstStyle/>
          <a:p>
            <a:pPr algn="ctr"/>
            <a:r>
              <a:rPr lang="pt-BR" sz="3200" dirty="0" smtClean="0">
                <a:solidFill>
                  <a:srgbClr val="92D050"/>
                </a:solidFill>
                <a:latin typeface="Tahoma"/>
                <a:cs typeface="Tahoma"/>
              </a:rPr>
              <a:t>EC </a:t>
            </a:r>
            <a:r>
              <a:rPr lang="pt-BR" sz="3200" dirty="0">
                <a:solidFill>
                  <a:srgbClr val="92D050"/>
                </a:solidFill>
                <a:latin typeface="Tahoma"/>
                <a:cs typeface="Tahoma"/>
              </a:rPr>
              <a:t>9</a:t>
            </a:r>
            <a:r>
              <a:rPr lang="pt-BR" sz="3200" dirty="0" smtClean="0">
                <a:solidFill>
                  <a:srgbClr val="92D050"/>
                </a:solidFill>
                <a:latin typeface="Tahoma"/>
                <a:cs typeface="Tahoma"/>
              </a:rPr>
              <a:t>5 irá aumentar a gastança financeira</a:t>
            </a:r>
            <a:endParaRPr lang="pt-BR" dirty="0">
              <a:solidFill>
                <a:srgbClr val="92D050"/>
              </a:solidFill>
              <a:latin typeface="Tahoma"/>
              <a:cs typeface="Tahoma"/>
            </a:endParaRPr>
          </a:p>
        </p:txBody>
      </p:sp>
      <p:sp>
        <p:nvSpPr>
          <p:cNvPr id="6" name="TextBox 5"/>
          <p:cNvSpPr txBox="1"/>
          <p:nvPr/>
        </p:nvSpPr>
        <p:spPr>
          <a:xfrm>
            <a:off x="6393160" y="980728"/>
            <a:ext cx="3512840" cy="4875181"/>
          </a:xfrm>
          <a:prstGeom prst="rect">
            <a:avLst/>
          </a:prstGeom>
          <a:noFill/>
        </p:spPr>
        <p:txBody>
          <a:bodyPr wrap="square" rtlCol="0">
            <a:spAutoFit/>
          </a:bodyPr>
          <a:lstStyle/>
          <a:p>
            <a:pPr>
              <a:lnSpc>
                <a:spcPct val="130000"/>
              </a:lnSpc>
            </a:pPr>
            <a:endParaRPr lang="pt-BR" b="0" dirty="0" smtClean="0">
              <a:solidFill>
                <a:schemeClr val="tx1"/>
              </a:solidFill>
              <a:latin typeface="Tahoma"/>
              <a:cs typeface="Tahoma"/>
            </a:endParaRPr>
          </a:p>
          <a:p>
            <a:pPr>
              <a:lnSpc>
                <a:spcPct val="130000"/>
              </a:lnSpc>
            </a:pPr>
            <a:r>
              <a:rPr lang="pt-BR" b="0" dirty="0" smtClean="0">
                <a:solidFill>
                  <a:schemeClr val="tx1"/>
                </a:solidFill>
                <a:latin typeface="Tahoma"/>
                <a:cs typeface="Tahoma"/>
              </a:rPr>
              <a:t>EC </a:t>
            </a:r>
            <a:r>
              <a:rPr lang="pt-BR" b="0" dirty="0">
                <a:solidFill>
                  <a:schemeClr val="tx1"/>
                </a:solidFill>
                <a:latin typeface="Tahoma"/>
                <a:cs typeface="Tahoma"/>
              </a:rPr>
              <a:t>9</a:t>
            </a:r>
            <a:r>
              <a:rPr lang="pt-BR" b="0" dirty="0" smtClean="0">
                <a:solidFill>
                  <a:schemeClr val="tx1"/>
                </a:solidFill>
                <a:latin typeface="Tahoma"/>
                <a:cs typeface="Tahoma"/>
              </a:rPr>
              <a:t>5 </a:t>
            </a:r>
            <a:r>
              <a:rPr lang="pt-BR" b="0" dirty="0">
                <a:solidFill>
                  <a:schemeClr val="tx1"/>
                </a:solidFill>
                <a:latin typeface="Tahoma"/>
                <a:cs typeface="Tahoma"/>
              </a:rPr>
              <a:t>provocará incremento ainda maior dos gastos  com juros e amortizações da dívida, em detrimento de todas as despesas primárias, que ficarão </a:t>
            </a:r>
            <a:r>
              <a:rPr lang="pt-BR" b="0" dirty="0" smtClean="0">
                <a:solidFill>
                  <a:schemeClr val="tx1"/>
                </a:solidFill>
                <a:latin typeface="Tahoma"/>
                <a:cs typeface="Tahoma"/>
              </a:rPr>
              <a:t>disputando recursos sob teto congelado </a:t>
            </a:r>
            <a:r>
              <a:rPr lang="pt-BR" b="0" dirty="0">
                <a:solidFill>
                  <a:schemeClr val="tx1"/>
                </a:solidFill>
                <a:latin typeface="Tahoma"/>
                <a:cs typeface="Tahoma"/>
              </a:rPr>
              <a:t>por 20 anos</a:t>
            </a:r>
            <a:r>
              <a:rPr lang="pt-BR" b="0" dirty="0" smtClean="0">
                <a:solidFill>
                  <a:schemeClr val="tx1"/>
                </a:solidFill>
                <a:latin typeface="Tahoma"/>
                <a:cs typeface="Tahoma"/>
              </a:rPr>
              <a:t>!</a:t>
            </a:r>
            <a:endParaRPr lang="pt-BR" b="0" dirty="0">
              <a:solidFill>
                <a:schemeClr val="tx1"/>
              </a:solidFill>
              <a:latin typeface="Tahoma"/>
              <a:cs typeface="Tahoma"/>
            </a:endParaRPr>
          </a:p>
        </p:txBody>
      </p:sp>
      <p:sp>
        <p:nvSpPr>
          <p:cNvPr id="7" name="TextBox 6"/>
          <p:cNvSpPr txBox="1"/>
          <p:nvPr/>
        </p:nvSpPr>
        <p:spPr>
          <a:xfrm>
            <a:off x="560512" y="6093296"/>
            <a:ext cx="9217024" cy="523220"/>
          </a:xfrm>
          <a:prstGeom prst="rect">
            <a:avLst/>
          </a:prstGeom>
          <a:noFill/>
        </p:spPr>
        <p:txBody>
          <a:bodyPr wrap="square" rtlCol="0">
            <a:spAutoFit/>
          </a:bodyPr>
          <a:lstStyle/>
          <a:p>
            <a:pPr algn="ctr"/>
            <a:r>
              <a:rPr lang="pt-BR" sz="2800" b="0" dirty="0" smtClean="0">
                <a:solidFill>
                  <a:schemeClr val="accent1"/>
                </a:solidFill>
                <a:latin typeface="Tahoma"/>
                <a:cs typeface="Tahoma"/>
              </a:rPr>
              <a:t>A Previdência é o foco primordial do mercado financeiro</a:t>
            </a:r>
            <a:endParaRPr lang="pt-BR" sz="2800" b="0" dirty="0">
              <a:solidFill>
                <a:schemeClr val="accent1"/>
              </a:solidFill>
              <a:latin typeface="Tahoma"/>
              <a:cs typeface="Tahoma"/>
            </a:endParaRPr>
          </a:p>
        </p:txBody>
      </p:sp>
      <p:pic>
        <p:nvPicPr>
          <p:cNvPr id="8" name="Picture 7"/>
          <p:cNvPicPr>
            <a:picLocks noChangeAspect="1"/>
          </p:cNvPicPr>
          <p:nvPr/>
        </p:nvPicPr>
        <p:blipFill>
          <a:blip r:embed="rId2"/>
          <a:stretch>
            <a:fillRect/>
          </a:stretch>
        </p:blipFill>
        <p:spPr>
          <a:xfrm>
            <a:off x="272480" y="908720"/>
            <a:ext cx="5870707" cy="4935612"/>
          </a:xfrm>
          <a:prstGeom prst="rect">
            <a:avLst/>
          </a:prstGeom>
        </p:spPr>
      </p:pic>
    </p:spTree>
    <p:extLst>
      <p:ext uri="{BB962C8B-B14F-4D97-AF65-F5344CB8AC3E}">
        <p14:creationId xmlns:p14="http://schemas.microsoft.com/office/powerpoint/2010/main" val="1898058180"/>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0552" y="836667"/>
            <a:ext cx="7560840" cy="5414448"/>
          </a:xfrm>
          <a:prstGeom prst="rect">
            <a:avLst/>
          </a:prstGeom>
        </p:spPr>
      </p:pic>
      <p:pic>
        <p:nvPicPr>
          <p:cNvPr id="3" name="Picture 2"/>
          <p:cNvPicPr>
            <a:picLocks noChangeAspect="1"/>
          </p:cNvPicPr>
          <p:nvPr/>
        </p:nvPicPr>
        <p:blipFill>
          <a:blip r:embed="rId3"/>
          <a:stretch>
            <a:fillRect/>
          </a:stretch>
        </p:blipFill>
        <p:spPr>
          <a:xfrm>
            <a:off x="1496616" y="6309320"/>
            <a:ext cx="4533900" cy="330200"/>
          </a:xfrm>
          <a:prstGeom prst="rect">
            <a:avLst/>
          </a:prstGeom>
        </p:spPr>
      </p:pic>
      <p:sp>
        <p:nvSpPr>
          <p:cNvPr id="4" name="Rectangle 3"/>
          <p:cNvSpPr/>
          <p:nvPr/>
        </p:nvSpPr>
        <p:spPr>
          <a:xfrm>
            <a:off x="272480" y="116632"/>
            <a:ext cx="9361040" cy="523220"/>
          </a:xfrm>
          <a:prstGeom prst="rect">
            <a:avLst/>
          </a:prstGeom>
        </p:spPr>
        <p:txBody>
          <a:bodyPr wrap="square">
            <a:spAutoFit/>
          </a:bodyPr>
          <a:lstStyle/>
          <a:p>
            <a:pPr algn="ctr"/>
            <a:r>
              <a:rPr lang="pt-BR" sz="2800" dirty="0" smtClean="0">
                <a:solidFill>
                  <a:srgbClr val="94C600"/>
                </a:solidFill>
                <a:latin typeface="Tahoma"/>
                <a:cs typeface="Tahoma"/>
              </a:rPr>
              <a:t>A EC </a:t>
            </a:r>
            <a:r>
              <a:rPr lang="pt-BR" sz="2800" dirty="0">
                <a:solidFill>
                  <a:srgbClr val="94C600"/>
                </a:solidFill>
                <a:latin typeface="Tahoma"/>
                <a:cs typeface="Tahoma"/>
              </a:rPr>
              <a:t>9</a:t>
            </a:r>
            <a:r>
              <a:rPr lang="pt-BR" sz="2800" dirty="0" smtClean="0">
                <a:solidFill>
                  <a:srgbClr val="94C600"/>
                </a:solidFill>
                <a:latin typeface="Tahoma"/>
                <a:cs typeface="Tahoma"/>
              </a:rPr>
              <a:t>5 exigirá elevados cortes na Previdência</a:t>
            </a:r>
            <a:endParaRPr lang="pt-BR" sz="2800" dirty="0">
              <a:solidFill>
                <a:srgbClr val="94C600"/>
              </a:solidFill>
              <a:latin typeface="Tahoma"/>
              <a:cs typeface="Tahoma"/>
            </a:endParaRPr>
          </a:p>
        </p:txBody>
      </p:sp>
      <p:sp>
        <p:nvSpPr>
          <p:cNvPr id="5" name="TextBox 4"/>
          <p:cNvSpPr txBox="1"/>
          <p:nvPr/>
        </p:nvSpPr>
        <p:spPr>
          <a:xfrm>
            <a:off x="6177136" y="6237312"/>
            <a:ext cx="3816424" cy="461665"/>
          </a:xfrm>
          <a:prstGeom prst="rect">
            <a:avLst/>
          </a:prstGeom>
          <a:noFill/>
        </p:spPr>
        <p:txBody>
          <a:bodyPr wrap="square" rtlCol="0">
            <a:spAutoFit/>
          </a:bodyPr>
          <a:lstStyle/>
          <a:p>
            <a:r>
              <a:rPr lang="pt-BR" b="0" dirty="0" err="1" smtClean="0">
                <a:solidFill>
                  <a:schemeClr val="accent3"/>
                </a:solidFill>
              </a:rPr>
              <a:t>https</a:t>
            </a:r>
            <a:r>
              <a:rPr lang="pt-BR" b="0" dirty="0">
                <a:solidFill>
                  <a:schemeClr val="accent3"/>
                </a:solidFill>
              </a:rPr>
              <a:t>://</a:t>
            </a:r>
            <a:r>
              <a:rPr lang="pt-BR" b="0" dirty="0" err="1">
                <a:solidFill>
                  <a:schemeClr val="accent3"/>
                </a:solidFill>
              </a:rPr>
              <a:t>goo.gl</a:t>
            </a:r>
            <a:r>
              <a:rPr lang="pt-BR" b="0" dirty="0">
                <a:solidFill>
                  <a:schemeClr val="accent3"/>
                </a:solidFill>
              </a:rPr>
              <a:t>/</a:t>
            </a:r>
            <a:r>
              <a:rPr lang="pt-BR" b="0" dirty="0" err="1" smtClean="0">
                <a:solidFill>
                  <a:schemeClr val="accent3"/>
                </a:solidFill>
              </a:rPr>
              <a:t>tQxdLw</a:t>
            </a:r>
            <a:endParaRPr lang="pt-BR" b="0" dirty="0">
              <a:solidFill>
                <a:schemeClr val="accent3"/>
              </a:solidFill>
            </a:endParaRPr>
          </a:p>
        </p:txBody>
      </p:sp>
    </p:spTree>
    <p:extLst>
      <p:ext uri="{BB962C8B-B14F-4D97-AF65-F5344CB8AC3E}">
        <p14:creationId xmlns:p14="http://schemas.microsoft.com/office/powerpoint/2010/main" val="325308456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38125" y="142875"/>
            <a:ext cx="9827443" cy="710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1pPr>
            <a:lvl2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2pPr>
            <a:lvl3pPr marL="179388"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9pPr>
          </a:lstStyle>
          <a:p>
            <a:pPr algn="ctr">
              <a:spcBef>
                <a:spcPts val="1800"/>
              </a:spcBef>
            </a:pPr>
            <a:r>
              <a:rPr lang="pt-BR" sz="3200" dirty="0" smtClean="0">
                <a:solidFill>
                  <a:srgbClr val="92D050"/>
                </a:solidFill>
                <a:latin typeface="Tahoma" charset="0"/>
                <a:cs typeface="Tahoma" charset="0"/>
              </a:rPr>
              <a:t>PEC 287/2016</a:t>
            </a:r>
          </a:p>
          <a:p>
            <a:endParaRPr lang="pt-BR" sz="1800" b="0" dirty="0" smtClean="0">
              <a:solidFill>
                <a:srgbClr val="FFFFFF"/>
              </a:solidFill>
              <a:latin typeface="Tahoma" charset="0"/>
              <a:cs typeface="Tahoma" charset="0"/>
            </a:endParaRPr>
          </a:p>
          <a:p>
            <a:pPr marL="342900" indent="-342900">
              <a:lnSpc>
                <a:spcPct val="120000"/>
              </a:lnSpc>
              <a:buFont typeface="Arial"/>
              <a:buChar char="•"/>
            </a:pPr>
            <a:r>
              <a:rPr lang="pt-BR" sz="2800" b="0" dirty="0" smtClean="0">
                <a:solidFill>
                  <a:srgbClr val="92D050"/>
                </a:solidFill>
                <a:latin typeface="Tahoma" charset="0"/>
                <a:cs typeface="Tahoma" charset="0"/>
              </a:rPr>
              <a:t>DESMONTE DA PREVIDÊNCIA SOCIAL NO BRASIL</a:t>
            </a:r>
          </a:p>
          <a:p>
            <a:pPr marL="342900" indent="-342900">
              <a:lnSpc>
                <a:spcPct val="120000"/>
              </a:lnSpc>
              <a:buFont typeface="Arial"/>
              <a:buChar char="•"/>
            </a:pPr>
            <a:r>
              <a:rPr lang="pt-BR" sz="2800" b="0" dirty="0" smtClean="0">
                <a:solidFill>
                  <a:srgbClr val="92D050"/>
                </a:solidFill>
                <a:latin typeface="Tahoma" charset="0"/>
                <a:cs typeface="Tahoma" charset="0"/>
              </a:rPr>
              <a:t>PROTEÇÃO AOS FUNDOS FINANCEIROS </a:t>
            </a:r>
          </a:p>
          <a:p>
            <a:pPr marL="342900" indent="-342900">
              <a:lnSpc>
                <a:spcPct val="120000"/>
              </a:lnSpc>
              <a:buFont typeface="Arial"/>
              <a:buChar char="•"/>
            </a:pPr>
            <a:r>
              <a:rPr lang="pt-BR" sz="2800" b="0" dirty="0" smtClean="0">
                <a:solidFill>
                  <a:srgbClr val="92D050"/>
                </a:solidFill>
                <a:latin typeface="Tahoma" charset="0"/>
                <a:cs typeface="Tahoma" charset="0"/>
              </a:rPr>
              <a:t>PREMISSAS EQUIVOCADAS</a:t>
            </a:r>
          </a:p>
          <a:p>
            <a:pPr marL="342900" indent="-342900">
              <a:lnSpc>
                <a:spcPct val="120000"/>
              </a:lnSpc>
              <a:buFont typeface="Arial"/>
              <a:buChar char="•"/>
            </a:pPr>
            <a:r>
              <a:rPr lang="pt-BR" sz="2800" b="0" dirty="0" smtClean="0">
                <a:solidFill>
                  <a:srgbClr val="92D050"/>
                </a:solidFill>
                <a:latin typeface="Tahoma" charset="0"/>
                <a:cs typeface="Tahoma" charset="0"/>
              </a:rPr>
              <a:t>CATÁSTROFE FINANCEIRA</a:t>
            </a:r>
          </a:p>
          <a:p>
            <a:pPr marL="342900" indent="-342900">
              <a:lnSpc>
                <a:spcPct val="120000"/>
              </a:lnSpc>
              <a:buFont typeface="Arial"/>
              <a:buChar char="•"/>
            </a:pPr>
            <a:r>
              <a:rPr lang="pt-BR" sz="2800" b="0" dirty="0" smtClean="0">
                <a:solidFill>
                  <a:srgbClr val="92D050"/>
                </a:solidFill>
                <a:latin typeface="Tahoma" charset="0"/>
                <a:cs typeface="Tahoma" charset="0"/>
              </a:rPr>
              <a:t>DÉFICIT</a:t>
            </a:r>
          </a:p>
          <a:p>
            <a:pPr marL="342900" indent="-342900">
              <a:lnSpc>
                <a:spcPct val="120000"/>
              </a:lnSpc>
              <a:buFont typeface="Arial"/>
              <a:buChar char="•"/>
            </a:pPr>
            <a:r>
              <a:rPr lang="pt-BR" sz="2800" b="0" dirty="0" smtClean="0">
                <a:solidFill>
                  <a:srgbClr val="92D050"/>
                </a:solidFill>
                <a:latin typeface="Tahoma" charset="0"/>
                <a:cs typeface="Tahoma" charset="0"/>
              </a:rPr>
              <a:t>ONEROSA CAMPANHA DE MÍDIA</a:t>
            </a:r>
            <a:endParaRPr lang="pt-BR" b="0" dirty="0">
              <a:solidFill>
                <a:srgbClr val="FFFFFF"/>
              </a:solidFill>
              <a:latin typeface="Tahoma" charset="0"/>
              <a:cs typeface="Tahoma" charset="0"/>
            </a:endParaRPr>
          </a:p>
          <a:p>
            <a:pPr algn="just">
              <a:lnSpc>
                <a:spcPct val="110000"/>
              </a:lnSpc>
            </a:pPr>
            <a:endParaRPr lang="pt-BR" sz="1000" b="0" dirty="0" smtClean="0">
              <a:solidFill>
                <a:schemeClr val="tx1"/>
              </a:solidFill>
              <a:latin typeface="Tahoma" charset="0"/>
              <a:cs typeface="Tahoma" charset="0"/>
            </a:endParaRPr>
          </a:p>
          <a:p>
            <a:pPr algn="just">
              <a:lnSpc>
                <a:spcPct val="110000"/>
              </a:lnSpc>
            </a:pPr>
            <a:r>
              <a:rPr lang="pt-BR" b="0" dirty="0" smtClean="0">
                <a:solidFill>
                  <a:schemeClr val="tx1"/>
                </a:solidFill>
                <a:latin typeface="Tahoma" charset="0"/>
                <a:cs typeface="Tahoma" charset="0"/>
              </a:rPr>
              <a:t>	O </a:t>
            </a:r>
            <a:r>
              <a:rPr lang="pt-BR" dirty="0" smtClean="0">
                <a:solidFill>
                  <a:schemeClr val="tx1"/>
                </a:solidFill>
                <a:latin typeface="Tahoma" charset="0"/>
                <a:cs typeface="Tahoma" charset="0"/>
              </a:rPr>
              <a:t>SUPERÁVIT DA SEGURIDADE SOCIAL </a:t>
            </a:r>
            <a:r>
              <a:rPr lang="pt-BR" b="0" dirty="0" smtClean="0">
                <a:solidFill>
                  <a:schemeClr val="tx1"/>
                </a:solidFill>
                <a:latin typeface="Tahoma" charset="0"/>
                <a:cs typeface="Tahoma" charset="0"/>
              </a:rPr>
              <a:t>tem </a:t>
            </a:r>
            <a:r>
              <a:rPr lang="pt-BR" b="0" dirty="0">
                <a:solidFill>
                  <a:schemeClr val="tx1"/>
                </a:solidFill>
                <a:latin typeface="Tahoma" charset="0"/>
                <a:cs typeface="Tahoma" charset="0"/>
              </a:rPr>
              <a:t>sido tão elevado que anualmente são desvinculados recursos por meio do mecanismo da </a:t>
            </a:r>
            <a:r>
              <a:rPr lang="pt-BR" dirty="0">
                <a:solidFill>
                  <a:schemeClr val="tx1"/>
                </a:solidFill>
                <a:latin typeface="Tahoma" charset="0"/>
                <a:cs typeface="Tahoma" charset="0"/>
              </a:rPr>
              <a:t>DRU</a:t>
            </a:r>
            <a:r>
              <a:rPr lang="pt-BR" b="0" dirty="0">
                <a:solidFill>
                  <a:schemeClr val="tx1"/>
                </a:solidFill>
                <a:latin typeface="Tahoma" charset="0"/>
                <a:cs typeface="Tahoma" charset="0"/>
              </a:rPr>
              <a:t> (Desvinculação de Receitas da União), majorada para </a:t>
            </a:r>
            <a:r>
              <a:rPr lang="pt-BR" dirty="0">
                <a:solidFill>
                  <a:schemeClr val="tx1"/>
                </a:solidFill>
                <a:latin typeface="Tahoma" charset="0"/>
                <a:cs typeface="Tahoma" charset="0"/>
              </a:rPr>
              <a:t>30%</a:t>
            </a:r>
            <a:r>
              <a:rPr lang="pt-BR" b="0" dirty="0">
                <a:solidFill>
                  <a:schemeClr val="tx1"/>
                </a:solidFill>
                <a:latin typeface="Tahoma" charset="0"/>
                <a:cs typeface="Tahoma" charset="0"/>
              </a:rPr>
              <a:t> em </a:t>
            </a:r>
            <a:r>
              <a:rPr lang="pt-BR" b="0" dirty="0" smtClean="0">
                <a:solidFill>
                  <a:schemeClr val="tx1"/>
                </a:solidFill>
                <a:latin typeface="Tahoma" charset="0"/>
                <a:cs typeface="Tahoma" charset="0"/>
              </a:rPr>
              <a:t>2016 (</a:t>
            </a:r>
            <a:r>
              <a:rPr lang="pt-BR" dirty="0" smtClean="0">
                <a:solidFill>
                  <a:schemeClr val="tx1"/>
                </a:solidFill>
                <a:latin typeface="Tahoma" charset="0"/>
                <a:cs typeface="Tahoma" charset="0"/>
              </a:rPr>
              <a:t>PEC 31/2016</a:t>
            </a:r>
            <a:r>
              <a:rPr lang="pt-BR" b="0" dirty="0" smtClean="0">
                <a:solidFill>
                  <a:schemeClr val="tx1"/>
                </a:solidFill>
                <a:latin typeface="Tahoma" charset="0"/>
                <a:cs typeface="Tahoma" charset="0"/>
              </a:rPr>
              <a:t>). </a:t>
            </a:r>
            <a:r>
              <a:rPr lang="pt-BR" b="0" dirty="0">
                <a:solidFill>
                  <a:schemeClr val="tx1"/>
                </a:solidFill>
                <a:latin typeface="Tahoma" charset="0"/>
                <a:cs typeface="Tahoma" charset="0"/>
              </a:rPr>
              <a:t>Tais recursos são retirados da Seguridade Social e destinados </a:t>
            </a:r>
            <a:r>
              <a:rPr lang="pt-BR" b="0" dirty="0" smtClean="0">
                <a:solidFill>
                  <a:schemeClr val="tx1"/>
                </a:solidFill>
                <a:latin typeface="Tahoma" charset="0"/>
                <a:cs typeface="Tahoma" charset="0"/>
              </a:rPr>
              <a:t>especialmente </a:t>
            </a:r>
            <a:r>
              <a:rPr lang="pt-BR" dirty="0">
                <a:solidFill>
                  <a:schemeClr val="tx1"/>
                </a:solidFill>
                <a:latin typeface="Tahoma" charset="0"/>
                <a:cs typeface="Tahoma" charset="0"/>
              </a:rPr>
              <a:t>para o pagamento de juros da dívida pública</a:t>
            </a:r>
            <a:r>
              <a:rPr lang="pt-BR" b="0" dirty="0">
                <a:solidFill>
                  <a:schemeClr val="tx1"/>
                </a:solidFill>
                <a:latin typeface="Tahoma" charset="0"/>
                <a:cs typeface="Tahoma" charset="0"/>
              </a:rPr>
              <a:t>, que nunca foi auditada, como manda a Constituição</a:t>
            </a:r>
            <a:r>
              <a:rPr lang="pt-BR" b="0" dirty="0" smtClean="0">
                <a:solidFill>
                  <a:schemeClr val="tx1"/>
                </a:solidFill>
                <a:latin typeface="Tahoma" charset="0"/>
                <a:cs typeface="Tahoma" charset="0"/>
              </a:rPr>
              <a:t>.</a:t>
            </a:r>
            <a:endParaRPr lang="pt-BR" b="0" dirty="0">
              <a:solidFill>
                <a:schemeClr val="tx1"/>
              </a:solidFill>
              <a:latin typeface="Tahoma" charset="0"/>
              <a:cs typeface="Tahoma" charset="0"/>
            </a:endParaRPr>
          </a:p>
        </p:txBody>
      </p:sp>
    </p:spTree>
    <p:extLst>
      <p:ext uri="{BB962C8B-B14F-4D97-AF65-F5344CB8AC3E}">
        <p14:creationId xmlns:p14="http://schemas.microsoft.com/office/powerpoint/2010/main" val="149056678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38125" y="142875"/>
            <a:ext cx="9827443" cy="64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1pPr>
            <a:lvl2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2pPr>
            <a:lvl3pPr marL="179388"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9pPr>
          </a:lstStyle>
          <a:p>
            <a:pPr algn="ctr">
              <a:spcBef>
                <a:spcPts val="1800"/>
              </a:spcBef>
            </a:pPr>
            <a:r>
              <a:rPr lang="pt-BR" sz="3200" dirty="0" smtClean="0">
                <a:solidFill>
                  <a:srgbClr val="92D050"/>
                </a:solidFill>
                <a:latin typeface="Tahoma" charset="0"/>
                <a:cs typeface="Tahoma" charset="0"/>
              </a:rPr>
              <a:t>FALÁCIA DO ALARDEADO DÉFICIT</a:t>
            </a:r>
          </a:p>
          <a:p>
            <a:endParaRPr lang="pt-BR" sz="2200" b="0" dirty="0" smtClean="0">
              <a:solidFill>
                <a:srgbClr val="FFFFFF"/>
              </a:solidFill>
              <a:latin typeface="Tahoma" charset="0"/>
              <a:cs typeface="Tahoma" charset="0"/>
            </a:endParaRPr>
          </a:p>
          <a:p>
            <a:r>
              <a:rPr lang="pt-BR" b="0" dirty="0" smtClean="0">
                <a:solidFill>
                  <a:srgbClr val="FFFFFF"/>
                </a:solidFill>
                <a:latin typeface="Tahoma" charset="0"/>
                <a:cs typeface="Tahoma" charset="0"/>
              </a:rPr>
              <a:t>	O artigo </a:t>
            </a:r>
            <a:r>
              <a:rPr lang="pt-BR" b="0" dirty="0">
                <a:solidFill>
                  <a:srgbClr val="FFFFFF"/>
                </a:solidFill>
                <a:latin typeface="Tahoma" charset="0"/>
                <a:cs typeface="Tahoma" charset="0"/>
              </a:rPr>
              <a:t>194 da </a:t>
            </a:r>
            <a:r>
              <a:rPr lang="pt-BR" b="0" dirty="0" smtClean="0">
                <a:solidFill>
                  <a:srgbClr val="FFFFFF"/>
                </a:solidFill>
                <a:latin typeface="Tahoma" charset="0"/>
                <a:cs typeface="Tahoma" charset="0"/>
              </a:rPr>
              <a:t>Constituição Federal é </a:t>
            </a:r>
            <a:r>
              <a:rPr lang="pt-BR" b="0" dirty="0">
                <a:solidFill>
                  <a:srgbClr val="FFFFFF"/>
                </a:solidFill>
                <a:latin typeface="Tahoma" charset="0"/>
                <a:cs typeface="Tahoma" charset="0"/>
              </a:rPr>
              <a:t>claro ao estabelecer a </a:t>
            </a:r>
            <a:r>
              <a:rPr lang="pt-BR" dirty="0">
                <a:solidFill>
                  <a:srgbClr val="FFFFFF"/>
                </a:solidFill>
                <a:latin typeface="Tahoma" charset="0"/>
                <a:cs typeface="Tahoma" charset="0"/>
              </a:rPr>
              <a:t>Seguridade Social como um sistema integrado</a:t>
            </a:r>
            <a:r>
              <a:rPr lang="pt-BR" b="0" dirty="0">
                <a:solidFill>
                  <a:srgbClr val="FFFFFF"/>
                </a:solidFill>
                <a:latin typeface="Tahoma" charset="0"/>
                <a:cs typeface="Tahoma" charset="0"/>
              </a:rPr>
              <a:t> composto pelas áreas da </a:t>
            </a:r>
            <a:r>
              <a:rPr lang="pt-BR" dirty="0">
                <a:solidFill>
                  <a:srgbClr val="FFFFFF"/>
                </a:solidFill>
                <a:latin typeface="Tahoma" charset="0"/>
                <a:cs typeface="Tahoma" charset="0"/>
              </a:rPr>
              <a:t>Saúde, Previdência e Assistência </a:t>
            </a:r>
            <a:r>
              <a:rPr lang="pt-BR" dirty="0" smtClean="0">
                <a:solidFill>
                  <a:srgbClr val="FFFFFF"/>
                </a:solidFill>
                <a:latin typeface="Tahoma" charset="0"/>
                <a:cs typeface="Tahoma" charset="0"/>
              </a:rPr>
              <a:t>Social</a:t>
            </a:r>
            <a:r>
              <a:rPr lang="pt-BR" b="0" dirty="0" smtClean="0">
                <a:solidFill>
                  <a:srgbClr val="FFFFFF"/>
                </a:solidFill>
                <a:latin typeface="Tahoma" charset="0"/>
                <a:cs typeface="Tahoma" charset="0"/>
              </a:rPr>
              <a:t>.</a:t>
            </a:r>
          </a:p>
          <a:p>
            <a:endParaRPr lang="pt-BR" b="0" dirty="0">
              <a:solidFill>
                <a:srgbClr val="FFFFFF"/>
              </a:solidFill>
              <a:latin typeface="Tahoma" charset="0"/>
              <a:cs typeface="Tahoma" charset="0"/>
            </a:endParaRPr>
          </a:p>
          <a:p>
            <a:r>
              <a:rPr lang="pt-BR" b="0" dirty="0" smtClean="0">
                <a:solidFill>
                  <a:srgbClr val="FFFFFF"/>
                </a:solidFill>
                <a:latin typeface="Tahoma" charset="0"/>
                <a:cs typeface="Tahoma" charset="0"/>
              </a:rPr>
              <a:t>	O artigo </a:t>
            </a:r>
            <a:r>
              <a:rPr lang="pt-BR" b="0" dirty="0">
                <a:solidFill>
                  <a:srgbClr val="FFFFFF"/>
                </a:solidFill>
                <a:latin typeface="Tahoma" charset="0"/>
                <a:cs typeface="Tahoma" charset="0"/>
              </a:rPr>
              <a:t>195 trata do financiamento da Seguridade Social por toda a sociedade. </a:t>
            </a:r>
            <a:endParaRPr lang="pt-BR" b="0" dirty="0" smtClean="0">
              <a:solidFill>
                <a:srgbClr val="FFFFFF"/>
              </a:solidFill>
              <a:latin typeface="Tahoma" charset="0"/>
              <a:cs typeface="Tahoma" charset="0"/>
            </a:endParaRPr>
          </a:p>
          <a:p>
            <a:endParaRPr lang="pt-BR" b="0" dirty="0">
              <a:solidFill>
                <a:srgbClr val="FFFFFF"/>
              </a:solidFill>
              <a:latin typeface="Tahoma" charset="0"/>
              <a:cs typeface="Tahoma" charset="0"/>
            </a:endParaRPr>
          </a:p>
          <a:p>
            <a:r>
              <a:rPr lang="pt-BR" b="0" dirty="0" smtClean="0">
                <a:solidFill>
                  <a:srgbClr val="FFFFFF"/>
                </a:solidFill>
                <a:latin typeface="Tahoma" charset="0"/>
                <a:cs typeface="Tahoma" charset="0"/>
              </a:rPr>
              <a:t>	O </a:t>
            </a:r>
            <a:r>
              <a:rPr lang="pt-BR" b="0" dirty="0">
                <a:solidFill>
                  <a:srgbClr val="FFFFFF"/>
                </a:solidFill>
                <a:latin typeface="Tahoma" charset="0"/>
                <a:cs typeface="Tahoma" charset="0"/>
              </a:rPr>
              <a:t>desmembramento da Previdência afronta a Constituição, que em momento algum diz que seu financiamento seria arcado somente pelas contribuições ao INSS. Essa conta distorcida, que compara somente a contribuição ao INSS com os gastos da Previdência produz a farsa do “déficit” que não existe. </a:t>
            </a:r>
          </a:p>
          <a:p>
            <a:r>
              <a:rPr lang="pt-BR" b="0" dirty="0" smtClean="0">
                <a:solidFill>
                  <a:srgbClr val="FFFFFF"/>
                </a:solidFill>
                <a:latin typeface="Tahoma" charset="0"/>
                <a:cs typeface="Tahoma" charset="0"/>
              </a:rPr>
              <a:t> </a:t>
            </a:r>
            <a:endParaRPr lang="pt-BR" b="0" dirty="0">
              <a:solidFill>
                <a:srgbClr val="FFFFFF"/>
              </a:solidFill>
              <a:latin typeface="Tahoma" charset="0"/>
              <a:cs typeface="Tahoma" charset="0"/>
            </a:endParaRPr>
          </a:p>
          <a:p>
            <a:r>
              <a:rPr lang="pt-BR" b="0" dirty="0" smtClean="0">
                <a:solidFill>
                  <a:srgbClr val="FFFFFF"/>
                </a:solidFill>
                <a:latin typeface="Tahoma" charset="0"/>
                <a:cs typeface="Tahoma" charset="0"/>
              </a:rPr>
              <a:t>	O </a:t>
            </a:r>
            <a:r>
              <a:rPr lang="pt-BR" b="0" dirty="0">
                <a:solidFill>
                  <a:srgbClr val="FFFFFF"/>
                </a:solidFill>
                <a:latin typeface="Tahoma" charset="0"/>
                <a:cs typeface="Tahoma" charset="0"/>
              </a:rPr>
              <a:t>governo tem se omitido reiteradamente e não apresenta o orçamento da Seguridade Social como deveria. </a:t>
            </a:r>
          </a:p>
        </p:txBody>
      </p:sp>
    </p:spTree>
    <p:extLst>
      <p:ext uri="{BB962C8B-B14F-4D97-AF65-F5344CB8AC3E}">
        <p14:creationId xmlns:p14="http://schemas.microsoft.com/office/powerpoint/2010/main" val="420159736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0472" y="116632"/>
            <a:ext cx="9937104" cy="3416320"/>
          </a:xfrm>
          <a:prstGeom prst="rect">
            <a:avLst/>
          </a:prstGeom>
        </p:spPr>
        <p:txBody>
          <a:bodyPr wrap="square">
            <a:spAutoFit/>
          </a:bodyPr>
          <a:lstStyle/>
          <a:p>
            <a:pPr algn="ctr"/>
            <a:r>
              <a:rPr lang="pt-BR" sz="2800" dirty="0" smtClean="0">
                <a:solidFill>
                  <a:srgbClr val="92D050"/>
                </a:solidFill>
                <a:latin typeface="Tahoma"/>
                <a:cs typeface="Tahoma"/>
              </a:rPr>
              <a:t>Argumento do governo: A Mentira do “Déficit”</a:t>
            </a:r>
            <a:endParaRPr lang="pt-BR" sz="800" dirty="0" smtClean="0">
              <a:solidFill>
                <a:srgbClr val="92D050"/>
              </a:solidFill>
              <a:latin typeface="Tahoma"/>
              <a:cs typeface="Tahoma"/>
            </a:endParaRPr>
          </a:p>
          <a:p>
            <a:pPr marL="342900" indent="-342900">
              <a:buFontTx/>
              <a:buChar char="•"/>
            </a:pPr>
            <a:r>
              <a:rPr lang="pt-BR" b="0" dirty="0" smtClean="0">
                <a:solidFill>
                  <a:srgbClr val="FFFFFF"/>
                </a:solidFill>
                <a:latin typeface="Tahoma"/>
                <a:cs typeface="Tahoma"/>
              </a:rPr>
              <a:t>O “déficit” é fabricado por meio de conta distorcida que afronta a CF.</a:t>
            </a:r>
          </a:p>
          <a:p>
            <a:pPr marL="342900" indent="-342900">
              <a:buFontTx/>
              <a:buChar char="•"/>
            </a:pPr>
            <a:r>
              <a:rPr lang="pt-BR" b="0" dirty="0" smtClean="0">
                <a:solidFill>
                  <a:srgbClr val="FFFFFF"/>
                </a:solidFill>
                <a:latin typeface="Tahoma"/>
                <a:cs typeface="Tahoma"/>
              </a:rPr>
              <a:t>O governo compara apenas a receita do INSS e não considera todas as fontes de recursos da Seguridade Social (COFINS, CSLL, PIS, PASEP, contribuições sobre loterias, importações etc.). </a:t>
            </a:r>
          </a:p>
          <a:p>
            <a:endParaRPr lang="pt-BR" sz="2800" b="0" dirty="0">
              <a:solidFill>
                <a:srgbClr val="FFFFFF"/>
              </a:solidFill>
              <a:latin typeface="Tahoma"/>
              <a:cs typeface="Tahoma"/>
            </a:endParaRPr>
          </a:p>
          <a:p>
            <a:endParaRPr lang="pt-BR" sz="2800" dirty="0">
              <a:solidFill>
                <a:srgbClr val="92D050"/>
              </a:solidFill>
              <a:latin typeface="Tahoma"/>
              <a:cs typeface="Tahoma"/>
            </a:endParaRPr>
          </a:p>
          <a:p>
            <a:r>
              <a:rPr lang="pt-BR" sz="2800" b="0" dirty="0" smtClean="0">
                <a:solidFill>
                  <a:schemeClr val="tx1"/>
                </a:solidFill>
                <a:latin typeface="Tahoma"/>
                <a:cs typeface="Tahoma"/>
              </a:rPr>
              <a:t> </a:t>
            </a:r>
          </a:p>
        </p:txBody>
      </p:sp>
      <p:sp>
        <p:nvSpPr>
          <p:cNvPr id="6" name="TextBox 5"/>
          <p:cNvSpPr txBox="1"/>
          <p:nvPr/>
        </p:nvSpPr>
        <p:spPr>
          <a:xfrm>
            <a:off x="5817096" y="980728"/>
            <a:ext cx="4088904" cy="1015663"/>
          </a:xfrm>
          <a:prstGeom prst="rect">
            <a:avLst/>
          </a:prstGeom>
          <a:noFill/>
        </p:spPr>
        <p:txBody>
          <a:bodyPr wrap="square" rtlCol="0">
            <a:spAutoFit/>
          </a:bodyPr>
          <a:lstStyle/>
          <a:p>
            <a:endParaRPr lang="pt-BR" sz="2800" b="0" dirty="0" smtClean="0">
              <a:solidFill>
                <a:schemeClr val="tx1"/>
              </a:solidFill>
              <a:latin typeface="Tahoma"/>
              <a:cs typeface="Tahoma"/>
            </a:endParaRPr>
          </a:p>
          <a:p>
            <a:endParaRPr lang="en-US" sz="3200" b="0" dirty="0"/>
          </a:p>
        </p:txBody>
      </p:sp>
      <p:sp>
        <p:nvSpPr>
          <p:cNvPr id="12" name="TextBox 11"/>
          <p:cNvSpPr txBox="1"/>
          <p:nvPr/>
        </p:nvSpPr>
        <p:spPr>
          <a:xfrm>
            <a:off x="128464" y="2132856"/>
            <a:ext cx="3528392" cy="4524315"/>
          </a:xfrm>
          <a:prstGeom prst="rect">
            <a:avLst/>
          </a:prstGeom>
          <a:noFill/>
        </p:spPr>
        <p:txBody>
          <a:bodyPr wrap="square" rtlCol="0">
            <a:spAutoFit/>
          </a:bodyPr>
          <a:lstStyle/>
          <a:p>
            <a:pPr marL="342900" indent="-342900">
              <a:spcAft>
                <a:spcPts val="0"/>
              </a:spcAft>
              <a:buFont typeface="Arial"/>
              <a:buChar char="•"/>
            </a:pPr>
            <a:r>
              <a:rPr lang="pt-BR" b="0" dirty="0" smtClean="0">
                <a:solidFill>
                  <a:srgbClr val="FFFFFF"/>
                </a:solidFill>
                <a:latin typeface="Tahoma"/>
                <a:cs typeface="Tahoma"/>
              </a:rPr>
              <a:t>Quando computadas todas as fontes de recursos, sobram dezenas de bilhões de reais todo ano!</a:t>
            </a:r>
          </a:p>
          <a:p>
            <a:pPr marL="342900" indent="-342900">
              <a:spcAft>
                <a:spcPts val="0"/>
              </a:spcAft>
              <a:buFont typeface="Arial"/>
              <a:buChar char="•"/>
            </a:pPr>
            <a:r>
              <a:rPr lang="pt-BR" b="0" dirty="0" smtClean="0">
                <a:solidFill>
                  <a:srgbClr val="FFFFFF"/>
                </a:solidFill>
                <a:latin typeface="Tahoma"/>
                <a:cs typeface="Tahoma"/>
              </a:rPr>
              <a:t>A DRU absorve 30% dos recursos da Seguridade Social. </a:t>
            </a:r>
            <a:endParaRPr lang="pt-BR" b="0" dirty="0">
              <a:solidFill>
                <a:srgbClr val="FFFFFF"/>
              </a:solidFill>
              <a:latin typeface="Tahoma"/>
              <a:cs typeface="Tahoma"/>
            </a:endParaRPr>
          </a:p>
          <a:p>
            <a:pPr marL="342900" indent="-342900">
              <a:spcAft>
                <a:spcPts val="0"/>
              </a:spcAft>
              <a:buFont typeface="Arial"/>
              <a:buChar char="•"/>
            </a:pPr>
            <a:r>
              <a:rPr lang="pt-BR" b="0" dirty="0" smtClean="0">
                <a:solidFill>
                  <a:srgbClr val="FFFFFF"/>
                </a:solidFill>
                <a:latin typeface="Tahoma"/>
                <a:cs typeface="Tahoma"/>
              </a:rPr>
              <a:t>Se existisse déficit, que recursos haveriam para desvincular? </a:t>
            </a:r>
          </a:p>
        </p:txBody>
      </p:sp>
      <p:pic>
        <p:nvPicPr>
          <p:cNvPr id="2" name="Picture 1"/>
          <p:cNvPicPr>
            <a:picLocks noChangeAspect="1"/>
          </p:cNvPicPr>
          <p:nvPr/>
        </p:nvPicPr>
        <p:blipFill>
          <a:blip r:embed="rId2"/>
          <a:stretch>
            <a:fillRect/>
          </a:stretch>
        </p:blipFill>
        <p:spPr>
          <a:xfrm>
            <a:off x="3390735" y="2420888"/>
            <a:ext cx="6489700" cy="4152900"/>
          </a:xfrm>
          <a:prstGeom prst="rect">
            <a:avLst/>
          </a:prstGeom>
        </p:spPr>
      </p:pic>
    </p:spTree>
    <p:extLst>
      <p:ext uri="{BB962C8B-B14F-4D97-AF65-F5344CB8AC3E}">
        <p14:creationId xmlns:p14="http://schemas.microsoft.com/office/powerpoint/2010/main" val="4272643050"/>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2474" y="272416"/>
            <a:ext cx="7909111" cy="6468952"/>
          </a:xfrm>
          <a:prstGeom prst="rect">
            <a:avLst/>
          </a:prstGeom>
        </p:spPr>
      </p:pic>
      <p:sp>
        <p:nvSpPr>
          <p:cNvPr id="4" name="TextBox 3"/>
          <p:cNvSpPr txBox="1"/>
          <p:nvPr/>
        </p:nvSpPr>
        <p:spPr>
          <a:xfrm>
            <a:off x="8481392" y="908720"/>
            <a:ext cx="1584176" cy="5632310"/>
          </a:xfrm>
          <a:prstGeom prst="rect">
            <a:avLst/>
          </a:prstGeom>
          <a:noFill/>
        </p:spPr>
        <p:txBody>
          <a:bodyPr wrap="square" rtlCol="0">
            <a:spAutoFit/>
          </a:bodyPr>
          <a:lstStyle/>
          <a:p>
            <a:endParaRPr lang="pt-BR" b="0" dirty="0" smtClean="0">
              <a:solidFill>
                <a:schemeClr val="tx1"/>
              </a:solidFill>
            </a:endParaRPr>
          </a:p>
          <a:p>
            <a:endParaRPr lang="pt-BR" b="0" dirty="0">
              <a:solidFill>
                <a:schemeClr val="tx1"/>
              </a:solidFill>
            </a:endParaRPr>
          </a:p>
          <a:p>
            <a:endParaRPr lang="pt-BR" b="0" dirty="0" smtClean="0">
              <a:solidFill>
                <a:schemeClr val="tx1"/>
              </a:solidFill>
            </a:endParaRPr>
          </a:p>
          <a:p>
            <a:endParaRPr lang="pt-BR" b="0" dirty="0">
              <a:solidFill>
                <a:schemeClr val="tx1"/>
              </a:solidFill>
            </a:endParaRPr>
          </a:p>
          <a:p>
            <a:endParaRPr lang="pt-BR" b="0" dirty="0" smtClean="0">
              <a:solidFill>
                <a:schemeClr val="tx1"/>
              </a:solidFill>
            </a:endParaRPr>
          </a:p>
          <a:p>
            <a:endParaRPr lang="pt-BR" b="0" dirty="0">
              <a:solidFill>
                <a:schemeClr val="tx1"/>
              </a:solidFill>
            </a:endParaRPr>
          </a:p>
          <a:p>
            <a:endParaRPr lang="pt-BR" b="0" dirty="0" smtClean="0">
              <a:solidFill>
                <a:schemeClr val="tx1"/>
              </a:solidFill>
            </a:endParaRPr>
          </a:p>
          <a:p>
            <a:r>
              <a:rPr lang="pt-BR" b="0" dirty="0" smtClean="0">
                <a:solidFill>
                  <a:schemeClr val="tx1"/>
                </a:solidFill>
              </a:rPr>
              <a:t>Fonte:</a:t>
            </a:r>
            <a:endParaRPr lang="pt-BR" b="0" dirty="0">
              <a:solidFill>
                <a:schemeClr val="tx1"/>
              </a:solidFill>
            </a:endParaRPr>
          </a:p>
          <a:p>
            <a:r>
              <a:rPr lang="pt-BR" b="0" dirty="0" smtClean="0">
                <a:solidFill>
                  <a:schemeClr val="tx1"/>
                </a:solidFill>
              </a:rPr>
              <a:t>Análise </a:t>
            </a:r>
            <a:r>
              <a:rPr lang="pt-BR" b="0" dirty="0">
                <a:solidFill>
                  <a:schemeClr val="tx1"/>
                </a:solidFill>
              </a:rPr>
              <a:t>da Seguridade Social 2015 elaborada pela ANFIP </a:t>
            </a:r>
            <a:endParaRPr lang="en-US" b="0" dirty="0">
              <a:solidFill>
                <a:schemeClr val="tx1"/>
              </a:solidFill>
            </a:endParaRPr>
          </a:p>
        </p:txBody>
      </p:sp>
    </p:spTree>
    <p:extLst>
      <p:ext uri="{BB962C8B-B14F-4D97-AF65-F5344CB8AC3E}">
        <p14:creationId xmlns:p14="http://schemas.microsoft.com/office/powerpoint/2010/main" val="21226022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4488" y="190397"/>
            <a:ext cx="7554817" cy="6667603"/>
          </a:xfrm>
          <a:prstGeom prst="rect">
            <a:avLst/>
          </a:prstGeom>
        </p:spPr>
      </p:pic>
      <p:sp>
        <p:nvSpPr>
          <p:cNvPr id="3" name="TextBox 2"/>
          <p:cNvSpPr txBox="1"/>
          <p:nvPr/>
        </p:nvSpPr>
        <p:spPr>
          <a:xfrm>
            <a:off x="8121352" y="3861048"/>
            <a:ext cx="1784648" cy="2677656"/>
          </a:xfrm>
          <a:prstGeom prst="rect">
            <a:avLst/>
          </a:prstGeom>
          <a:noFill/>
        </p:spPr>
        <p:txBody>
          <a:bodyPr wrap="square" rtlCol="0">
            <a:spAutoFit/>
          </a:bodyPr>
          <a:lstStyle/>
          <a:p>
            <a:r>
              <a:rPr lang="pt-BR" b="0" dirty="0">
                <a:solidFill>
                  <a:schemeClr val="tx1"/>
                </a:solidFill>
              </a:rPr>
              <a:t>Fonte:</a:t>
            </a:r>
          </a:p>
          <a:p>
            <a:r>
              <a:rPr lang="pt-BR" b="0" dirty="0">
                <a:solidFill>
                  <a:schemeClr val="tx1"/>
                </a:solidFill>
              </a:rPr>
              <a:t>Análise da Seguridade Social 2015 elaborada pela ANFIP </a:t>
            </a:r>
            <a:endParaRPr lang="en-US" b="0" dirty="0">
              <a:solidFill>
                <a:schemeClr val="tx1"/>
              </a:solidFill>
            </a:endParaRPr>
          </a:p>
          <a:p>
            <a:endParaRPr lang="en-US" dirty="0"/>
          </a:p>
        </p:txBody>
      </p:sp>
    </p:spTree>
    <p:extLst>
      <p:ext uri="{BB962C8B-B14F-4D97-AF65-F5344CB8AC3E}">
        <p14:creationId xmlns:p14="http://schemas.microsoft.com/office/powerpoint/2010/main" val="10123100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0472" y="116632"/>
            <a:ext cx="9937104" cy="6731073"/>
          </a:xfrm>
          <a:prstGeom prst="rect">
            <a:avLst/>
          </a:prstGeom>
        </p:spPr>
        <p:txBody>
          <a:bodyPr wrap="square">
            <a:spAutoFit/>
          </a:bodyPr>
          <a:lstStyle/>
          <a:p>
            <a:pPr algn="ctr"/>
            <a:r>
              <a:rPr lang="pt-BR" sz="2800" dirty="0" smtClean="0">
                <a:solidFill>
                  <a:srgbClr val="92D050"/>
                </a:solidFill>
                <a:latin typeface="Tahoma"/>
                <a:cs typeface="Tahoma"/>
              </a:rPr>
              <a:t>O Problema da Seguridade Social é GESTÃO DE RECURSOS</a:t>
            </a:r>
          </a:p>
          <a:p>
            <a:pPr algn="ctr"/>
            <a:r>
              <a:rPr lang="pt-BR" sz="2800" dirty="0" smtClean="0">
                <a:solidFill>
                  <a:srgbClr val="92D050"/>
                </a:solidFill>
                <a:latin typeface="Tahoma"/>
                <a:cs typeface="Tahoma"/>
              </a:rPr>
              <a:t>A PEC 287/2016 não trata disso</a:t>
            </a:r>
          </a:p>
          <a:p>
            <a:pPr algn="ctr"/>
            <a:endParaRPr lang="pt-BR" b="0" dirty="0" smtClean="0">
              <a:solidFill>
                <a:srgbClr val="FFFFFF"/>
              </a:solidFill>
              <a:latin typeface="Tahoma"/>
              <a:cs typeface="Tahoma"/>
            </a:endParaRPr>
          </a:p>
          <a:p>
            <a:pPr algn="ctr">
              <a:lnSpc>
                <a:spcPct val="120000"/>
              </a:lnSpc>
              <a:spcBef>
                <a:spcPts val="600"/>
              </a:spcBef>
              <a:spcAft>
                <a:spcPts val="600"/>
              </a:spcAft>
            </a:pPr>
            <a:r>
              <a:rPr lang="pt-BR" b="0" dirty="0" smtClean="0">
                <a:solidFill>
                  <a:srgbClr val="FFFFFF"/>
                </a:solidFill>
                <a:latin typeface="Tahoma"/>
                <a:cs typeface="Tahoma"/>
              </a:rPr>
              <a:t>A boa gestão da Seguridade Social poderia multiplicar o seu orçamento:</a:t>
            </a:r>
          </a:p>
          <a:p>
            <a:pPr algn="ctr">
              <a:lnSpc>
                <a:spcPct val="120000"/>
              </a:lnSpc>
              <a:spcBef>
                <a:spcPts val="600"/>
              </a:spcBef>
              <a:spcAft>
                <a:spcPts val="600"/>
              </a:spcAft>
            </a:pPr>
            <a:endParaRPr lang="pt-BR" b="0" dirty="0">
              <a:solidFill>
                <a:srgbClr val="FFFFFF"/>
              </a:solidFill>
              <a:latin typeface="Tahoma"/>
              <a:cs typeface="Tahoma"/>
            </a:endParaRPr>
          </a:p>
          <a:p>
            <a:pPr marL="342900" indent="-342900">
              <a:lnSpc>
                <a:spcPct val="120000"/>
              </a:lnSpc>
              <a:spcBef>
                <a:spcPts val="600"/>
              </a:spcBef>
              <a:spcAft>
                <a:spcPts val="600"/>
              </a:spcAft>
              <a:buFontTx/>
              <a:buChar char="•"/>
            </a:pPr>
            <a:r>
              <a:rPr lang="pt-BR" b="0" dirty="0" smtClean="0">
                <a:solidFill>
                  <a:srgbClr val="FFFFFF"/>
                </a:solidFill>
                <a:latin typeface="Tahoma"/>
                <a:cs typeface="Tahoma"/>
              </a:rPr>
              <a:t>Política de geração de emprego e valorização da classe trabalhadora</a:t>
            </a:r>
          </a:p>
          <a:p>
            <a:pPr marL="342900" indent="-342900">
              <a:lnSpc>
                <a:spcPct val="120000"/>
              </a:lnSpc>
              <a:spcBef>
                <a:spcPts val="600"/>
              </a:spcBef>
              <a:spcAft>
                <a:spcPts val="600"/>
              </a:spcAft>
              <a:buFontTx/>
              <a:buChar char="•"/>
            </a:pPr>
            <a:r>
              <a:rPr lang="pt-BR" b="0" dirty="0" smtClean="0">
                <a:solidFill>
                  <a:srgbClr val="FFFFFF"/>
                </a:solidFill>
                <a:latin typeface="Tahoma"/>
                <a:cs typeface="Tahoma"/>
              </a:rPr>
              <a:t>Revisão das desonerações </a:t>
            </a:r>
            <a:r>
              <a:rPr lang="pt-BR" b="0" dirty="0">
                <a:solidFill>
                  <a:srgbClr val="FFFFFF"/>
                </a:solidFill>
                <a:latin typeface="Tahoma"/>
                <a:cs typeface="Tahoma"/>
              </a:rPr>
              <a:t>tributárias </a:t>
            </a:r>
            <a:r>
              <a:rPr lang="pt-BR" b="0" dirty="0" smtClean="0">
                <a:solidFill>
                  <a:srgbClr val="FFFFFF"/>
                </a:solidFill>
                <a:latin typeface="Tahoma"/>
                <a:cs typeface="Tahoma"/>
              </a:rPr>
              <a:t>abusivas que </a:t>
            </a:r>
            <a:r>
              <a:rPr lang="pt-BR" b="0" dirty="0">
                <a:solidFill>
                  <a:srgbClr val="FFFFFF"/>
                </a:solidFill>
                <a:latin typeface="Tahoma"/>
                <a:cs typeface="Tahoma"/>
              </a:rPr>
              <a:t>totalizaram </a:t>
            </a:r>
            <a:r>
              <a:rPr lang="pt-BR" b="0" dirty="0" err="1">
                <a:solidFill>
                  <a:srgbClr val="FFFFFF"/>
                </a:solidFill>
                <a:latin typeface="Tahoma"/>
                <a:cs typeface="Tahoma"/>
              </a:rPr>
              <a:t>R</a:t>
            </a:r>
            <a:r>
              <a:rPr lang="pt-BR" b="0" dirty="0">
                <a:solidFill>
                  <a:srgbClr val="FFFFFF"/>
                </a:solidFill>
                <a:latin typeface="Tahoma"/>
                <a:cs typeface="Tahoma"/>
              </a:rPr>
              <a:t>$ </a:t>
            </a:r>
            <a:r>
              <a:rPr lang="pt-BR" b="0" dirty="0" smtClean="0">
                <a:solidFill>
                  <a:srgbClr val="FFFFFF"/>
                </a:solidFill>
                <a:latin typeface="Tahoma"/>
                <a:cs typeface="Tahoma"/>
              </a:rPr>
              <a:t>260 </a:t>
            </a:r>
            <a:r>
              <a:rPr lang="pt-BR" b="0" dirty="0">
                <a:solidFill>
                  <a:srgbClr val="FFFFFF"/>
                </a:solidFill>
                <a:latin typeface="Tahoma"/>
                <a:cs typeface="Tahoma"/>
              </a:rPr>
              <a:t>bilhões em </a:t>
            </a:r>
            <a:r>
              <a:rPr lang="pt-BR" b="0" dirty="0" smtClean="0">
                <a:solidFill>
                  <a:srgbClr val="FFFFFF"/>
                </a:solidFill>
                <a:latin typeface="Tahoma"/>
                <a:cs typeface="Tahoma"/>
              </a:rPr>
              <a:t>2016</a:t>
            </a:r>
          </a:p>
          <a:p>
            <a:pPr marL="342900" indent="-342900">
              <a:lnSpc>
                <a:spcPct val="120000"/>
              </a:lnSpc>
              <a:spcBef>
                <a:spcPts val="600"/>
              </a:spcBef>
              <a:spcAft>
                <a:spcPts val="600"/>
              </a:spcAft>
              <a:buFontTx/>
              <a:buChar char="•"/>
            </a:pPr>
            <a:r>
              <a:rPr lang="pt-BR" b="0" dirty="0" smtClean="0">
                <a:solidFill>
                  <a:srgbClr val="FFFFFF"/>
                </a:solidFill>
                <a:latin typeface="Tahoma"/>
                <a:cs typeface="Tahoma"/>
              </a:rPr>
              <a:t>Combate </a:t>
            </a:r>
            <a:r>
              <a:rPr lang="pt-BR" b="0" dirty="0">
                <a:solidFill>
                  <a:srgbClr val="FFFFFF"/>
                </a:solidFill>
                <a:latin typeface="Tahoma"/>
                <a:cs typeface="Tahoma"/>
              </a:rPr>
              <a:t>à sonegação </a:t>
            </a:r>
            <a:r>
              <a:rPr lang="pt-BR" b="0" dirty="0" smtClean="0">
                <a:solidFill>
                  <a:srgbClr val="FFFFFF"/>
                </a:solidFill>
                <a:latin typeface="Tahoma"/>
                <a:cs typeface="Tahoma"/>
              </a:rPr>
              <a:t>fiscal, que poderia gerar arrecadação extra superior a </a:t>
            </a:r>
            <a:r>
              <a:rPr lang="pt-BR" b="0" dirty="0" err="1" smtClean="0">
                <a:solidFill>
                  <a:srgbClr val="FFFFFF"/>
                </a:solidFill>
                <a:latin typeface="Tahoma"/>
                <a:cs typeface="Tahoma"/>
              </a:rPr>
              <a:t>R</a:t>
            </a:r>
            <a:r>
              <a:rPr lang="pt-BR" b="0" dirty="0">
                <a:solidFill>
                  <a:srgbClr val="FFFFFF"/>
                </a:solidFill>
                <a:latin typeface="Tahoma"/>
                <a:cs typeface="Tahoma"/>
              </a:rPr>
              <a:t>$ </a:t>
            </a:r>
            <a:r>
              <a:rPr lang="pt-BR" b="0" dirty="0" smtClean="0">
                <a:solidFill>
                  <a:srgbClr val="FFFFFF"/>
                </a:solidFill>
                <a:latin typeface="Tahoma"/>
                <a:cs typeface="Tahoma"/>
              </a:rPr>
              <a:t>440 bilhões</a:t>
            </a:r>
          </a:p>
          <a:p>
            <a:pPr marL="342900" indent="-342900">
              <a:lnSpc>
                <a:spcPct val="120000"/>
              </a:lnSpc>
              <a:spcBef>
                <a:spcPts val="600"/>
              </a:spcBef>
              <a:spcAft>
                <a:spcPts val="600"/>
              </a:spcAft>
              <a:buFontTx/>
              <a:buChar char="•"/>
            </a:pPr>
            <a:r>
              <a:rPr lang="pt-BR" b="0" dirty="0" smtClean="0">
                <a:solidFill>
                  <a:srgbClr val="FFFFFF"/>
                </a:solidFill>
                <a:latin typeface="Tahoma"/>
                <a:cs typeface="Tahoma"/>
              </a:rPr>
              <a:t>Acabar com o desvio de 30% consubstanciado na DRU </a:t>
            </a:r>
            <a:endParaRPr lang="pt-BR" dirty="0">
              <a:solidFill>
                <a:srgbClr val="92D050"/>
              </a:solidFill>
              <a:latin typeface="Tahoma"/>
              <a:cs typeface="Tahoma"/>
            </a:endParaRPr>
          </a:p>
          <a:p>
            <a:pPr>
              <a:lnSpc>
                <a:spcPct val="120000"/>
              </a:lnSpc>
              <a:spcBef>
                <a:spcPts val="600"/>
              </a:spcBef>
              <a:spcAft>
                <a:spcPts val="600"/>
              </a:spcAft>
            </a:pPr>
            <a:r>
              <a:rPr lang="pt-BR" b="0" dirty="0" smtClean="0">
                <a:solidFill>
                  <a:schemeClr val="tx1"/>
                </a:solidFill>
                <a:latin typeface="Tahoma"/>
                <a:cs typeface="Tahoma"/>
              </a:rPr>
              <a:t> </a:t>
            </a:r>
          </a:p>
        </p:txBody>
      </p:sp>
      <p:sp>
        <p:nvSpPr>
          <p:cNvPr id="6" name="TextBox 5"/>
          <p:cNvSpPr txBox="1"/>
          <p:nvPr/>
        </p:nvSpPr>
        <p:spPr>
          <a:xfrm>
            <a:off x="5817096" y="980728"/>
            <a:ext cx="4088904" cy="1015663"/>
          </a:xfrm>
          <a:prstGeom prst="rect">
            <a:avLst/>
          </a:prstGeom>
          <a:noFill/>
        </p:spPr>
        <p:txBody>
          <a:bodyPr wrap="square" rtlCol="0">
            <a:spAutoFit/>
          </a:bodyPr>
          <a:lstStyle/>
          <a:p>
            <a:endParaRPr lang="pt-BR" sz="2800" b="0" dirty="0" smtClean="0">
              <a:solidFill>
                <a:schemeClr val="tx1"/>
              </a:solidFill>
              <a:latin typeface="Tahoma"/>
              <a:cs typeface="Tahoma"/>
            </a:endParaRPr>
          </a:p>
          <a:p>
            <a:endParaRPr lang="en-US" sz="3200" b="0" dirty="0"/>
          </a:p>
        </p:txBody>
      </p:sp>
    </p:spTree>
    <p:extLst>
      <p:ext uri="{BB962C8B-B14F-4D97-AF65-F5344CB8AC3E}">
        <p14:creationId xmlns:p14="http://schemas.microsoft.com/office/powerpoint/2010/main" val="359657679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2480" y="404664"/>
            <a:ext cx="7817420" cy="6326729"/>
          </a:xfrm>
          <a:prstGeom prst="rect">
            <a:avLst/>
          </a:prstGeom>
        </p:spPr>
      </p:pic>
      <p:sp>
        <p:nvSpPr>
          <p:cNvPr id="3" name="TextBox 2"/>
          <p:cNvSpPr txBox="1"/>
          <p:nvPr/>
        </p:nvSpPr>
        <p:spPr>
          <a:xfrm>
            <a:off x="8337376" y="4149080"/>
            <a:ext cx="1728192" cy="2677656"/>
          </a:xfrm>
          <a:prstGeom prst="rect">
            <a:avLst/>
          </a:prstGeom>
          <a:noFill/>
        </p:spPr>
        <p:txBody>
          <a:bodyPr wrap="square" rtlCol="0">
            <a:spAutoFit/>
          </a:bodyPr>
          <a:lstStyle/>
          <a:p>
            <a:r>
              <a:rPr lang="pt-BR" b="0" dirty="0">
                <a:solidFill>
                  <a:schemeClr val="tx1"/>
                </a:solidFill>
              </a:rPr>
              <a:t>Fonte:</a:t>
            </a:r>
          </a:p>
          <a:p>
            <a:r>
              <a:rPr lang="pt-BR" b="0" dirty="0">
                <a:solidFill>
                  <a:schemeClr val="tx1"/>
                </a:solidFill>
              </a:rPr>
              <a:t>Análise da Seguridade Social 2015 elaborada pela ANFIP </a:t>
            </a:r>
            <a:endParaRPr lang="en-US" b="0" dirty="0">
              <a:solidFill>
                <a:schemeClr val="tx1"/>
              </a:solidFill>
            </a:endParaRPr>
          </a:p>
          <a:p>
            <a:endParaRPr lang="en-US" dirty="0"/>
          </a:p>
        </p:txBody>
      </p:sp>
    </p:spTree>
    <p:extLst>
      <p:ext uri="{BB962C8B-B14F-4D97-AF65-F5344CB8AC3E}">
        <p14:creationId xmlns:p14="http://schemas.microsoft.com/office/powerpoint/2010/main" val="3564621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ítulo 1"/>
          <p:cNvSpPr>
            <a:spLocks noGrp="1"/>
          </p:cNvSpPr>
          <p:nvPr>
            <p:ph type="title"/>
          </p:nvPr>
        </p:nvSpPr>
        <p:spPr bwMode="auto">
          <a:xfrm>
            <a:off x="200025" y="188913"/>
            <a:ext cx="9936163" cy="1928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lgn="l"/>
            <a:r>
              <a:rPr lang="pt-BR" sz="2800" b="1" dirty="0" smtClean="0">
                <a:solidFill>
                  <a:srgbClr val="92D050"/>
                </a:solidFill>
                <a:latin typeface="Tahoma" charset="0"/>
                <a:cs typeface="Tahoma" charset="0"/>
              </a:rPr>
              <a:t>Rede de Controle de Poder Corporativo Global</a:t>
            </a:r>
            <a:br>
              <a:rPr lang="pt-BR" sz="2800" b="1" dirty="0" smtClean="0">
                <a:solidFill>
                  <a:srgbClr val="92D050"/>
                </a:solidFill>
                <a:latin typeface="Tahoma" charset="0"/>
                <a:cs typeface="Tahoma" charset="0"/>
              </a:rPr>
            </a:br>
            <a:r>
              <a:rPr lang="pt-BR" sz="2200" dirty="0" smtClean="0">
                <a:solidFill>
                  <a:srgbClr val="FFFFFF"/>
                </a:solidFill>
                <a:latin typeface="Tahoma" charset="0"/>
                <a:cs typeface="Tahoma" charset="0"/>
              </a:rPr>
              <a:t>43.000 </a:t>
            </a:r>
            <a:r>
              <a:rPr lang="pt-BR" sz="2200" dirty="0" err="1" smtClean="0">
                <a:solidFill>
                  <a:srgbClr val="FFFFFF"/>
                </a:solidFill>
                <a:latin typeface="Tahoma" charset="0"/>
                <a:cs typeface="Tahoma" charset="0"/>
              </a:rPr>
              <a:t>EMNs</a:t>
            </a:r>
            <a:r>
              <a:rPr lang="pt-BR" sz="2200" dirty="0" smtClean="0">
                <a:solidFill>
                  <a:srgbClr val="FFFFFF"/>
                </a:solidFill>
                <a:latin typeface="Tahoma" charset="0"/>
                <a:cs typeface="Tahoma" charset="0"/>
              </a:rPr>
              <a:t> : acima de 1.000.000 de de ligações de propriedade</a:t>
            </a:r>
            <a:br>
              <a:rPr lang="pt-BR" sz="2200" dirty="0" smtClean="0">
                <a:solidFill>
                  <a:srgbClr val="FFFFFF"/>
                </a:solidFill>
                <a:latin typeface="Tahoma" charset="0"/>
                <a:cs typeface="Tahoma" charset="0"/>
              </a:rPr>
            </a:br>
            <a:r>
              <a:rPr lang="pt-BR" sz="2200" dirty="0" smtClean="0">
                <a:solidFill>
                  <a:srgbClr val="FFFFFF"/>
                </a:solidFill>
                <a:latin typeface="Tahoma" charset="0"/>
                <a:cs typeface="Tahoma" charset="0"/>
              </a:rPr>
              <a:t>40% do controle nas mãos de 147, e “core” altamente conectado entre si</a:t>
            </a:r>
            <a:br>
              <a:rPr lang="pt-BR" sz="2200" dirty="0" smtClean="0">
                <a:solidFill>
                  <a:srgbClr val="FFFFFF"/>
                </a:solidFill>
                <a:latin typeface="Tahoma" charset="0"/>
                <a:cs typeface="Tahoma" charset="0"/>
              </a:rPr>
            </a:br>
            <a:r>
              <a:rPr lang="pt-BR" sz="2200" dirty="0" smtClean="0">
                <a:solidFill>
                  <a:srgbClr val="FFFFFF"/>
                </a:solidFill>
                <a:latin typeface="Tahoma" charset="0"/>
                <a:cs typeface="Tahoma" charset="0"/>
              </a:rPr>
              <a:t>75% do “core” são entidades financeiras</a:t>
            </a:r>
            <a:br>
              <a:rPr lang="pt-BR" sz="2200" dirty="0" smtClean="0">
                <a:solidFill>
                  <a:srgbClr val="FFFFFF"/>
                </a:solidFill>
                <a:latin typeface="Tahoma" charset="0"/>
                <a:cs typeface="Tahoma" charset="0"/>
              </a:rPr>
            </a:br>
            <a:r>
              <a:rPr lang="pt-BR" sz="2200" dirty="0" smtClean="0">
                <a:solidFill>
                  <a:srgbClr val="FFFFFF"/>
                </a:solidFill>
                <a:latin typeface="Tahoma" charset="0"/>
                <a:cs typeface="Tahoma" charset="0"/>
              </a:rPr>
              <a:t>75% da propriedade destas 147 empresas nas mãos das empresas do centro </a:t>
            </a:r>
            <a:br>
              <a:rPr lang="pt-BR" sz="2200" dirty="0" smtClean="0">
                <a:solidFill>
                  <a:srgbClr val="FFFFFF"/>
                </a:solidFill>
                <a:latin typeface="Tahoma" charset="0"/>
                <a:cs typeface="Tahoma" charset="0"/>
              </a:rPr>
            </a:br>
            <a:r>
              <a:rPr lang="pt-BR" sz="2200" dirty="0" smtClean="0">
                <a:solidFill>
                  <a:srgbClr val="FFFFFF"/>
                </a:solidFill>
                <a:latin typeface="Tahoma" charset="0"/>
                <a:cs typeface="Tahoma" charset="0"/>
              </a:rPr>
              <a:t>Pouco mais de 50 empresas do setor financeiro detém controle do centro</a:t>
            </a:r>
            <a:endParaRPr lang="pt-BR" sz="2200" dirty="0">
              <a:solidFill>
                <a:srgbClr val="FFFFFF"/>
              </a:solidFill>
              <a:latin typeface="Tahoma" charset="0"/>
              <a:cs typeface="Tahoma" charset="0"/>
            </a:endParaRPr>
          </a:p>
        </p:txBody>
      </p:sp>
      <p:sp>
        <p:nvSpPr>
          <p:cNvPr id="108546" name="CaixaDeTexto 5"/>
          <p:cNvSpPr txBox="1">
            <a:spLocks noChangeArrowheads="1"/>
          </p:cNvSpPr>
          <p:nvPr/>
        </p:nvSpPr>
        <p:spPr bwMode="auto">
          <a:xfrm>
            <a:off x="273050" y="6453188"/>
            <a:ext cx="9632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FF0000"/>
                </a:solidFill>
                <a:latin typeface="Times New Roman" charset="0"/>
                <a:ea typeface="ＭＳ Ｐゴシック" charset="0"/>
                <a:cs typeface="ＭＳ Ｐゴシック" charset="0"/>
              </a:defRPr>
            </a:lvl1pPr>
            <a:lvl2pPr marL="742950" indent="-285750" eaLnBrk="0" hangingPunct="0">
              <a:defRPr sz="2400" b="1">
                <a:solidFill>
                  <a:srgbClr val="FF0000"/>
                </a:solidFill>
                <a:latin typeface="Times New Roman" charset="0"/>
                <a:ea typeface="ＭＳ Ｐゴシック" charset="0"/>
              </a:defRPr>
            </a:lvl2pPr>
            <a:lvl3pPr marL="1143000" indent="-228600" eaLnBrk="0" hangingPunct="0">
              <a:defRPr sz="2400" b="1">
                <a:solidFill>
                  <a:srgbClr val="FF0000"/>
                </a:solidFill>
                <a:latin typeface="Times New Roman" charset="0"/>
                <a:ea typeface="ＭＳ Ｐゴシック" charset="0"/>
              </a:defRPr>
            </a:lvl3pPr>
            <a:lvl4pPr marL="1600200" indent="-228600" eaLnBrk="0" hangingPunct="0">
              <a:defRPr sz="2400" b="1">
                <a:solidFill>
                  <a:srgbClr val="FF0000"/>
                </a:solidFill>
                <a:latin typeface="Times New Roman" charset="0"/>
                <a:ea typeface="ＭＳ Ｐゴシック" charset="0"/>
              </a:defRPr>
            </a:lvl4pPr>
            <a:lvl5pPr marL="2057400" indent="-228600" eaLnBrk="0" hangingPunct="0">
              <a:defRPr sz="2400" b="1">
                <a:solidFill>
                  <a:srgbClr val="FF0000"/>
                </a:solidFill>
                <a:latin typeface="Times New Roman" charset="0"/>
                <a:ea typeface="ＭＳ Ｐゴシック" charset="0"/>
              </a:defRPr>
            </a:lvl5pPr>
            <a:lvl6pPr marL="2514600" indent="-228600" eaLnBrk="0" fontAlgn="base" hangingPunct="0">
              <a:spcBef>
                <a:spcPct val="0"/>
              </a:spcBef>
              <a:spcAft>
                <a:spcPct val="0"/>
              </a:spcAft>
              <a:defRPr sz="2400" b="1">
                <a:solidFill>
                  <a:srgbClr val="FF0000"/>
                </a:solidFill>
                <a:latin typeface="Times New Roman" charset="0"/>
                <a:ea typeface="ＭＳ Ｐゴシック" charset="0"/>
              </a:defRPr>
            </a:lvl6pPr>
            <a:lvl7pPr marL="2971800" indent="-228600" eaLnBrk="0" fontAlgn="base" hangingPunct="0">
              <a:spcBef>
                <a:spcPct val="0"/>
              </a:spcBef>
              <a:spcAft>
                <a:spcPct val="0"/>
              </a:spcAft>
              <a:defRPr sz="2400" b="1">
                <a:solidFill>
                  <a:srgbClr val="FF0000"/>
                </a:solidFill>
                <a:latin typeface="Times New Roman" charset="0"/>
                <a:ea typeface="ＭＳ Ｐゴシック" charset="0"/>
              </a:defRPr>
            </a:lvl7pPr>
            <a:lvl8pPr marL="3429000" indent="-228600" eaLnBrk="0" fontAlgn="base" hangingPunct="0">
              <a:spcBef>
                <a:spcPct val="0"/>
              </a:spcBef>
              <a:spcAft>
                <a:spcPct val="0"/>
              </a:spcAft>
              <a:defRPr sz="2400" b="1">
                <a:solidFill>
                  <a:srgbClr val="FF0000"/>
                </a:solidFill>
                <a:latin typeface="Times New Roman" charset="0"/>
                <a:ea typeface="ＭＳ Ｐゴシック" charset="0"/>
              </a:defRPr>
            </a:lvl8pPr>
            <a:lvl9pPr marL="3886200" indent="-228600" eaLnBrk="0" fontAlgn="base" hangingPunct="0">
              <a:spcBef>
                <a:spcPct val="0"/>
              </a:spcBef>
              <a:spcAft>
                <a:spcPct val="0"/>
              </a:spcAft>
              <a:defRPr sz="2400" b="1">
                <a:solidFill>
                  <a:srgbClr val="FF0000"/>
                </a:solidFill>
                <a:latin typeface="Times New Roman" charset="0"/>
                <a:ea typeface="ＭＳ Ｐゴシック" charset="0"/>
              </a:defRPr>
            </a:lvl9pPr>
          </a:lstStyle>
          <a:p>
            <a:pPr algn="ctr" eaLnBrk="1" hangingPunct="1"/>
            <a:r>
              <a:rPr lang="en-US" sz="1800" b="0">
                <a:solidFill>
                  <a:schemeClr val="tx1"/>
                </a:solidFill>
                <a:latin typeface="Tahoma" charset="0"/>
                <a:cs typeface="Tahoma" charset="0"/>
              </a:rPr>
              <a:t>S. Vitali, J.B. Glattfelder, and S. Battiston (2011)  The network of global corporate control</a:t>
            </a:r>
            <a:endParaRPr lang="pt-BR" sz="1800" b="0">
              <a:solidFill>
                <a:schemeClr val="tx1"/>
              </a:solidFill>
              <a:latin typeface="Tahoma" charset="0"/>
              <a:cs typeface="Tahoma" charset="0"/>
            </a:endParaRPr>
          </a:p>
        </p:txBody>
      </p:sp>
      <p:pic>
        <p:nvPicPr>
          <p:cNvPr id="1085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288" y="2378075"/>
            <a:ext cx="8785225"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4255672"/>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2520" y="731918"/>
            <a:ext cx="8719578" cy="5073346"/>
          </a:xfrm>
          <a:prstGeom prst="rect">
            <a:avLst/>
          </a:prstGeom>
        </p:spPr>
      </p:pic>
      <p:sp>
        <p:nvSpPr>
          <p:cNvPr id="3" name="TextBox 2"/>
          <p:cNvSpPr txBox="1"/>
          <p:nvPr/>
        </p:nvSpPr>
        <p:spPr>
          <a:xfrm>
            <a:off x="488504" y="6309320"/>
            <a:ext cx="8856984" cy="830997"/>
          </a:xfrm>
          <a:prstGeom prst="rect">
            <a:avLst/>
          </a:prstGeom>
          <a:noFill/>
        </p:spPr>
        <p:txBody>
          <a:bodyPr wrap="square" rtlCol="0">
            <a:spAutoFit/>
          </a:bodyPr>
          <a:lstStyle/>
          <a:p>
            <a:r>
              <a:rPr lang="pt-BR" b="0" dirty="0" smtClean="0">
                <a:solidFill>
                  <a:schemeClr val="tx1"/>
                </a:solidFill>
              </a:rPr>
              <a:t>Fonte: Análise </a:t>
            </a:r>
            <a:r>
              <a:rPr lang="pt-BR" b="0" dirty="0">
                <a:solidFill>
                  <a:schemeClr val="tx1"/>
                </a:solidFill>
              </a:rPr>
              <a:t>da Seguridade Social 2015 elaborada pela ANFIP </a:t>
            </a:r>
            <a:endParaRPr lang="en-US" b="0" dirty="0">
              <a:solidFill>
                <a:schemeClr val="tx1"/>
              </a:solidFill>
            </a:endParaRPr>
          </a:p>
          <a:p>
            <a:endParaRPr lang="en-US" dirty="0"/>
          </a:p>
        </p:txBody>
      </p:sp>
    </p:spTree>
    <p:extLst>
      <p:ext uri="{BB962C8B-B14F-4D97-AF65-F5344CB8AC3E}">
        <p14:creationId xmlns:p14="http://schemas.microsoft.com/office/powerpoint/2010/main" val="29420276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4488" y="116632"/>
            <a:ext cx="9793088" cy="6777239"/>
          </a:xfrm>
          <a:prstGeom prst="rect">
            <a:avLst/>
          </a:prstGeom>
        </p:spPr>
        <p:txBody>
          <a:bodyPr wrap="square">
            <a:spAutoFit/>
          </a:bodyPr>
          <a:lstStyle/>
          <a:p>
            <a:pPr algn="ctr"/>
            <a:r>
              <a:rPr lang="pt-BR" sz="3200" dirty="0" smtClean="0">
                <a:solidFill>
                  <a:srgbClr val="92D050"/>
                </a:solidFill>
                <a:latin typeface="Tahoma"/>
                <a:cs typeface="Tahoma"/>
              </a:rPr>
              <a:t>PEC 287/2016: principais abusos</a:t>
            </a:r>
          </a:p>
          <a:p>
            <a:pPr marL="514350" lvl="0" indent="-514350">
              <a:lnSpc>
                <a:spcPct val="120000"/>
              </a:lnSpc>
              <a:buFont typeface="+mj-lt"/>
              <a:buAutoNum type="arabicPeriod"/>
            </a:pPr>
            <a:r>
              <a:rPr lang="pt-BR" b="0" dirty="0">
                <a:solidFill>
                  <a:srgbClr val="FFFFFF"/>
                </a:solidFill>
                <a:latin typeface="Tahoma"/>
                <a:cs typeface="Tahoma"/>
              </a:rPr>
              <a:t>E</a:t>
            </a:r>
            <a:r>
              <a:rPr lang="pt-BR" b="0" dirty="0" smtClean="0">
                <a:solidFill>
                  <a:srgbClr val="FFFFFF"/>
                </a:solidFill>
                <a:latin typeface="Tahoma"/>
                <a:cs typeface="Tahoma"/>
              </a:rPr>
              <a:t>xigência </a:t>
            </a:r>
            <a:r>
              <a:rPr lang="pt-BR" b="0" dirty="0">
                <a:solidFill>
                  <a:srgbClr val="FFFFFF"/>
                </a:solidFill>
                <a:latin typeface="Tahoma"/>
                <a:cs typeface="Tahoma"/>
              </a:rPr>
              <a:t>de idade mínima para aposentadoria a partir dos 65 (sessenta e cinco) anos para homens </a:t>
            </a:r>
            <a:r>
              <a:rPr lang="pt-BR" b="0" dirty="0" smtClean="0">
                <a:solidFill>
                  <a:srgbClr val="FFFFFF"/>
                </a:solidFill>
                <a:latin typeface="Tahoma"/>
                <a:cs typeface="Tahoma"/>
              </a:rPr>
              <a:t>e 62 para </a:t>
            </a:r>
            <a:r>
              <a:rPr lang="pt-BR" b="0" dirty="0">
                <a:solidFill>
                  <a:srgbClr val="FFFFFF"/>
                </a:solidFill>
                <a:latin typeface="Tahoma"/>
                <a:cs typeface="Tahoma"/>
              </a:rPr>
              <a:t>mulheres; </a:t>
            </a:r>
          </a:p>
          <a:p>
            <a:pPr marL="514350" lvl="0" indent="-514350">
              <a:lnSpc>
                <a:spcPct val="120000"/>
              </a:lnSpc>
              <a:buFont typeface="+mj-lt"/>
              <a:buAutoNum type="arabicPeriod"/>
            </a:pPr>
            <a:r>
              <a:rPr lang="pt-BR" b="0" dirty="0" smtClean="0">
                <a:solidFill>
                  <a:srgbClr val="FFFFFF"/>
                </a:solidFill>
                <a:latin typeface="Tahoma"/>
                <a:cs typeface="Tahoma"/>
              </a:rPr>
              <a:t>40 </a:t>
            </a:r>
            <a:r>
              <a:rPr lang="pt-BR" b="0">
                <a:solidFill>
                  <a:srgbClr val="FFFFFF"/>
                </a:solidFill>
                <a:latin typeface="Tahoma"/>
                <a:cs typeface="Tahoma"/>
              </a:rPr>
              <a:t>(</a:t>
            </a:r>
            <a:r>
              <a:rPr lang="pt-BR" b="0" smtClean="0">
                <a:solidFill>
                  <a:srgbClr val="FFFFFF"/>
                </a:solidFill>
                <a:latin typeface="Tahoma"/>
                <a:cs typeface="Tahoma"/>
              </a:rPr>
              <a:t>quarenta) </a:t>
            </a:r>
            <a:r>
              <a:rPr lang="pt-BR" b="0" dirty="0">
                <a:solidFill>
                  <a:srgbClr val="FFFFFF"/>
                </a:solidFill>
                <a:latin typeface="Tahoma"/>
                <a:cs typeface="Tahoma"/>
              </a:rPr>
              <a:t>anos de tempo de contribuição para ter acesso à aposentadoria integral; </a:t>
            </a:r>
          </a:p>
          <a:p>
            <a:pPr marL="514350" lvl="0" indent="-514350">
              <a:lnSpc>
                <a:spcPct val="120000"/>
              </a:lnSpc>
              <a:buFont typeface="+mj-lt"/>
              <a:buAutoNum type="arabicPeriod"/>
            </a:pPr>
            <a:r>
              <a:rPr lang="pt-BR" b="0" dirty="0">
                <a:solidFill>
                  <a:srgbClr val="FFFFFF"/>
                </a:solidFill>
                <a:latin typeface="Tahoma"/>
                <a:cs typeface="Tahoma"/>
              </a:rPr>
              <a:t>R</a:t>
            </a:r>
            <a:r>
              <a:rPr lang="pt-BR" b="0" dirty="0" smtClean="0">
                <a:solidFill>
                  <a:srgbClr val="FFFFFF"/>
                </a:solidFill>
                <a:latin typeface="Tahoma"/>
                <a:cs typeface="Tahoma"/>
              </a:rPr>
              <a:t>edução </a:t>
            </a:r>
            <a:r>
              <a:rPr lang="pt-BR" b="0" dirty="0">
                <a:solidFill>
                  <a:srgbClr val="FFFFFF"/>
                </a:solidFill>
                <a:latin typeface="Tahoma"/>
                <a:cs typeface="Tahoma"/>
              </a:rPr>
              <a:t>do valor geral das aposentadorias;</a:t>
            </a:r>
          </a:p>
          <a:p>
            <a:pPr marL="514350" lvl="0" indent="-514350">
              <a:lnSpc>
                <a:spcPct val="120000"/>
              </a:lnSpc>
              <a:buFont typeface="+mj-lt"/>
              <a:buAutoNum type="arabicPeriod"/>
            </a:pPr>
            <a:r>
              <a:rPr lang="pt-BR" b="0" dirty="0">
                <a:solidFill>
                  <a:srgbClr val="FFFFFF"/>
                </a:solidFill>
                <a:latin typeface="Tahoma"/>
                <a:cs typeface="Tahoma"/>
              </a:rPr>
              <a:t>P</a:t>
            </a:r>
            <a:r>
              <a:rPr lang="pt-BR" b="0" dirty="0" smtClean="0">
                <a:solidFill>
                  <a:srgbClr val="FFFFFF"/>
                </a:solidFill>
                <a:latin typeface="Tahoma"/>
                <a:cs typeface="Tahoma"/>
              </a:rPr>
              <a:t>recarização </a:t>
            </a:r>
            <a:r>
              <a:rPr lang="pt-BR" b="0" dirty="0">
                <a:solidFill>
                  <a:srgbClr val="FFFFFF"/>
                </a:solidFill>
                <a:latin typeface="Tahoma"/>
                <a:cs typeface="Tahoma"/>
              </a:rPr>
              <a:t>da aposentadoria do trabalhador rural;  </a:t>
            </a:r>
          </a:p>
          <a:p>
            <a:pPr marL="514350" lvl="0" indent="-514350">
              <a:lnSpc>
                <a:spcPct val="120000"/>
              </a:lnSpc>
              <a:buFont typeface="+mj-lt"/>
              <a:buAutoNum type="arabicPeriod"/>
            </a:pPr>
            <a:r>
              <a:rPr lang="pt-BR" b="0" dirty="0" smtClean="0">
                <a:solidFill>
                  <a:srgbClr val="FFFFFF"/>
                </a:solidFill>
                <a:latin typeface="Tahoma"/>
                <a:cs typeface="Tahoma"/>
              </a:rPr>
              <a:t>Exclui </a:t>
            </a:r>
            <a:r>
              <a:rPr lang="pt-BR" b="0" dirty="0">
                <a:solidFill>
                  <a:srgbClr val="FFFFFF"/>
                </a:solidFill>
                <a:latin typeface="Tahoma"/>
                <a:cs typeface="Tahoma"/>
              </a:rPr>
              <a:t>as regras de transição vigentes;</a:t>
            </a:r>
          </a:p>
          <a:p>
            <a:pPr marL="514350" lvl="0" indent="-514350">
              <a:lnSpc>
                <a:spcPct val="120000"/>
              </a:lnSpc>
              <a:buFont typeface="+mj-lt"/>
              <a:buAutoNum type="arabicPeriod"/>
            </a:pPr>
            <a:r>
              <a:rPr lang="pt-BR" b="0" dirty="0">
                <a:solidFill>
                  <a:srgbClr val="FFFFFF"/>
                </a:solidFill>
                <a:latin typeface="Tahoma"/>
                <a:cs typeface="Tahoma"/>
              </a:rPr>
              <a:t>I</a:t>
            </a:r>
            <a:r>
              <a:rPr lang="pt-BR" b="0" dirty="0" smtClean="0">
                <a:solidFill>
                  <a:srgbClr val="FFFFFF"/>
                </a:solidFill>
                <a:latin typeface="Tahoma"/>
                <a:cs typeface="Tahoma"/>
              </a:rPr>
              <a:t>mpede </a:t>
            </a:r>
            <a:r>
              <a:rPr lang="pt-BR" b="0" dirty="0">
                <a:solidFill>
                  <a:srgbClr val="FFFFFF"/>
                </a:solidFill>
                <a:latin typeface="Tahoma"/>
                <a:cs typeface="Tahoma"/>
              </a:rPr>
              <a:t>a cumulação de aposentadoria e pensão por </a:t>
            </a:r>
            <a:r>
              <a:rPr lang="pt-BR" b="0" dirty="0" smtClean="0">
                <a:solidFill>
                  <a:srgbClr val="FFFFFF"/>
                </a:solidFill>
                <a:latin typeface="Tahoma"/>
                <a:cs typeface="Tahoma"/>
              </a:rPr>
              <a:t>morte quando esse, somados, ultrapassarem 2 salários mínimos;</a:t>
            </a:r>
            <a:endParaRPr lang="pt-BR" b="0" dirty="0">
              <a:solidFill>
                <a:srgbClr val="FFFFFF"/>
              </a:solidFill>
              <a:latin typeface="Tahoma"/>
              <a:cs typeface="Tahoma"/>
            </a:endParaRPr>
          </a:p>
          <a:p>
            <a:pPr marL="514350" lvl="0" indent="-514350">
              <a:lnSpc>
                <a:spcPct val="120000"/>
              </a:lnSpc>
              <a:buFont typeface="+mj-lt"/>
              <a:buAutoNum type="arabicPeriod"/>
            </a:pPr>
            <a:r>
              <a:rPr lang="pt-BR" b="0" dirty="0">
                <a:solidFill>
                  <a:srgbClr val="FFFFFF"/>
                </a:solidFill>
                <a:latin typeface="Tahoma"/>
                <a:cs typeface="Tahoma"/>
              </a:rPr>
              <a:t>E</a:t>
            </a:r>
            <a:r>
              <a:rPr lang="pt-BR" b="0" dirty="0" smtClean="0">
                <a:solidFill>
                  <a:srgbClr val="FFFFFF"/>
                </a:solidFill>
                <a:latin typeface="Tahoma"/>
                <a:cs typeface="Tahoma"/>
              </a:rPr>
              <a:t>levação </a:t>
            </a:r>
            <a:r>
              <a:rPr lang="pt-BR" b="0" dirty="0">
                <a:solidFill>
                  <a:srgbClr val="FFFFFF"/>
                </a:solidFill>
                <a:latin typeface="Tahoma"/>
                <a:cs typeface="Tahoma"/>
              </a:rPr>
              <a:t>da idade para o recebimento do benefício assistencial (LOAS) para </a:t>
            </a:r>
            <a:r>
              <a:rPr lang="pt-BR" b="0" dirty="0" smtClean="0">
                <a:solidFill>
                  <a:srgbClr val="FFFFFF"/>
                </a:solidFill>
                <a:latin typeface="Tahoma"/>
                <a:cs typeface="Tahoma"/>
              </a:rPr>
              <a:t>68 </a:t>
            </a:r>
            <a:r>
              <a:rPr lang="pt-BR" b="0" dirty="0">
                <a:solidFill>
                  <a:srgbClr val="FFFFFF"/>
                </a:solidFill>
                <a:latin typeface="Tahoma"/>
                <a:cs typeface="Tahoma"/>
              </a:rPr>
              <a:t>anos de idade;</a:t>
            </a:r>
          </a:p>
          <a:p>
            <a:pPr marL="514350" lvl="0" indent="-514350">
              <a:lnSpc>
                <a:spcPct val="120000"/>
              </a:lnSpc>
              <a:buFont typeface="+mj-lt"/>
              <a:buAutoNum type="arabicPeriod"/>
            </a:pPr>
            <a:r>
              <a:rPr lang="pt-BR" b="0" dirty="0">
                <a:solidFill>
                  <a:srgbClr val="FFFFFF"/>
                </a:solidFill>
                <a:latin typeface="Tahoma"/>
                <a:cs typeface="Tahoma"/>
              </a:rPr>
              <a:t>R</a:t>
            </a:r>
            <a:r>
              <a:rPr lang="pt-BR" b="0" dirty="0" smtClean="0">
                <a:solidFill>
                  <a:srgbClr val="FFFFFF"/>
                </a:solidFill>
                <a:latin typeface="Tahoma"/>
                <a:cs typeface="Tahoma"/>
              </a:rPr>
              <a:t>egras </a:t>
            </a:r>
            <a:r>
              <a:rPr lang="pt-BR" b="0" dirty="0">
                <a:solidFill>
                  <a:srgbClr val="FFFFFF"/>
                </a:solidFill>
                <a:latin typeface="Tahoma"/>
                <a:cs typeface="Tahoma"/>
              </a:rPr>
              <a:t>inalcançáveis para a aposentadoria dos trabalhadores expostos a agentes insalubres;</a:t>
            </a:r>
          </a:p>
          <a:p>
            <a:pPr marL="514350" indent="-514350">
              <a:lnSpc>
                <a:spcPct val="120000"/>
              </a:lnSpc>
              <a:buFont typeface="+mj-lt"/>
              <a:buAutoNum type="arabicPeriod"/>
            </a:pPr>
            <a:r>
              <a:rPr lang="pt-BR" b="0" dirty="0" smtClean="0">
                <a:solidFill>
                  <a:srgbClr val="FFFFFF"/>
                </a:solidFill>
                <a:latin typeface="Tahoma"/>
                <a:cs typeface="Tahoma"/>
              </a:rPr>
              <a:t>Fim </a:t>
            </a:r>
            <a:r>
              <a:rPr lang="pt-BR" b="0" dirty="0">
                <a:solidFill>
                  <a:srgbClr val="FFFFFF"/>
                </a:solidFill>
                <a:latin typeface="Tahoma"/>
                <a:cs typeface="Tahoma"/>
              </a:rPr>
              <a:t>da </a:t>
            </a:r>
            <a:r>
              <a:rPr lang="pt-BR" b="0" dirty="0" smtClean="0">
                <a:solidFill>
                  <a:srgbClr val="FFFFFF"/>
                </a:solidFill>
                <a:latin typeface="Tahoma"/>
                <a:cs typeface="Tahoma"/>
              </a:rPr>
              <a:t>aposentadoria especial </a:t>
            </a:r>
            <a:r>
              <a:rPr lang="pt-BR" b="0" dirty="0">
                <a:solidFill>
                  <a:srgbClr val="FFFFFF"/>
                </a:solidFill>
                <a:latin typeface="Tahoma"/>
                <a:cs typeface="Tahoma"/>
              </a:rPr>
              <a:t>dos </a:t>
            </a:r>
            <a:r>
              <a:rPr lang="pt-BR" b="0" dirty="0" smtClean="0">
                <a:solidFill>
                  <a:srgbClr val="FFFFFF"/>
                </a:solidFill>
                <a:latin typeface="Tahoma"/>
                <a:cs typeface="Tahoma"/>
              </a:rPr>
              <a:t>professores</a:t>
            </a:r>
          </a:p>
        </p:txBody>
      </p:sp>
      <p:sp>
        <p:nvSpPr>
          <p:cNvPr id="6" name="TextBox 5"/>
          <p:cNvSpPr txBox="1"/>
          <p:nvPr/>
        </p:nvSpPr>
        <p:spPr>
          <a:xfrm>
            <a:off x="5817096" y="980728"/>
            <a:ext cx="4088904" cy="1015663"/>
          </a:xfrm>
          <a:prstGeom prst="rect">
            <a:avLst/>
          </a:prstGeom>
          <a:noFill/>
        </p:spPr>
        <p:txBody>
          <a:bodyPr wrap="square" rtlCol="0">
            <a:spAutoFit/>
          </a:bodyPr>
          <a:lstStyle/>
          <a:p>
            <a:endParaRPr lang="pt-BR" sz="2800" b="0" dirty="0" smtClean="0">
              <a:solidFill>
                <a:schemeClr val="tx1"/>
              </a:solidFill>
              <a:latin typeface="Tahoma"/>
              <a:cs typeface="Tahoma"/>
            </a:endParaRPr>
          </a:p>
          <a:p>
            <a:endParaRPr lang="en-US" sz="3200" b="0" dirty="0"/>
          </a:p>
        </p:txBody>
      </p:sp>
      <p:sp>
        <p:nvSpPr>
          <p:cNvPr id="12" name="TextBox 11"/>
          <p:cNvSpPr txBox="1"/>
          <p:nvPr/>
        </p:nvSpPr>
        <p:spPr>
          <a:xfrm>
            <a:off x="344488" y="3645024"/>
            <a:ext cx="9361040" cy="1015663"/>
          </a:xfrm>
          <a:prstGeom prst="rect">
            <a:avLst/>
          </a:prstGeom>
          <a:noFill/>
        </p:spPr>
        <p:txBody>
          <a:bodyPr wrap="square" rtlCol="0">
            <a:spAutoFit/>
          </a:bodyPr>
          <a:lstStyle/>
          <a:p>
            <a:endParaRPr lang="pt-BR" sz="2800" b="0" dirty="0" smtClean="0">
              <a:solidFill>
                <a:srgbClr val="FFFFFF"/>
              </a:solidFill>
            </a:endParaRPr>
          </a:p>
          <a:p>
            <a:endParaRPr lang="pt-BR" sz="3200" b="0" dirty="0">
              <a:solidFill>
                <a:srgbClr val="FFFFFF"/>
              </a:solidFill>
            </a:endParaRPr>
          </a:p>
        </p:txBody>
      </p:sp>
    </p:spTree>
    <p:extLst>
      <p:ext uri="{BB962C8B-B14F-4D97-AF65-F5344CB8AC3E}">
        <p14:creationId xmlns:p14="http://schemas.microsoft.com/office/powerpoint/2010/main" val="36778673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8464" y="116632"/>
            <a:ext cx="10009112" cy="6863416"/>
          </a:xfrm>
          <a:prstGeom prst="rect">
            <a:avLst/>
          </a:prstGeom>
        </p:spPr>
        <p:txBody>
          <a:bodyPr wrap="square">
            <a:spAutoFit/>
          </a:bodyPr>
          <a:lstStyle/>
          <a:p>
            <a:pPr algn="ctr"/>
            <a:r>
              <a:rPr lang="pt-BR" sz="2800" dirty="0" smtClean="0">
                <a:solidFill>
                  <a:srgbClr val="92D050"/>
                </a:solidFill>
                <a:latin typeface="Tahoma"/>
                <a:cs typeface="Tahoma"/>
              </a:rPr>
              <a:t>Argumento do governo:</a:t>
            </a:r>
            <a:endParaRPr lang="pt-BR" sz="800" dirty="0" smtClean="0">
              <a:solidFill>
                <a:srgbClr val="92D050"/>
              </a:solidFill>
              <a:latin typeface="Tahoma"/>
              <a:cs typeface="Tahoma"/>
            </a:endParaRPr>
          </a:p>
          <a:p>
            <a:pPr algn="ctr"/>
            <a:r>
              <a:rPr lang="pt-BR" sz="2800" dirty="0" smtClean="0">
                <a:solidFill>
                  <a:srgbClr val="92D050"/>
                </a:solidFill>
                <a:latin typeface="Tahoma"/>
                <a:cs typeface="Tahoma"/>
              </a:rPr>
              <a:t>Previdência Rural tem “déficit” de </a:t>
            </a:r>
            <a:r>
              <a:rPr lang="pt-BR" sz="2800" dirty="0" err="1" smtClean="0">
                <a:solidFill>
                  <a:srgbClr val="92D050"/>
                </a:solidFill>
                <a:latin typeface="Tahoma"/>
                <a:cs typeface="Tahoma"/>
              </a:rPr>
              <a:t>R</a:t>
            </a:r>
            <a:r>
              <a:rPr lang="pt-BR" sz="2800" dirty="0" smtClean="0">
                <a:solidFill>
                  <a:srgbClr val="92D050"/>
                </a:solidFill>
                <a:latin typeface="Tahoma"/>
                <a:cs typeface="Tahoma"/>
              </a:rPr>
              <a:t>$ 105 bilhões </a:t>
            </a:r>
            <a:endParaRPr lang="pt-BR" sz="2800" dirty="0">
              <a:solidFill>
                <a:srgbClr val="92D050"/>
              </a:solidFill>
              <a:latin typeface="Tahoma"/>
              <a:cs typeface="Tahoma"/>
            </a:endParaRPr>
          </a:p>
          <a:p>
            <a:endParaRPr lang="pt-BR" sz="1400" b="0" dirty="0">
              <a:solidFill>
                <a:srgbClr val="FFFFFF"/>
              </a:solidFill>
              <a:latin typeface="Tahoma"/>
              <a:cs typeface="Tahoma"/>
            </a:endParaRPr>
          </a:p>
          <a:p>
            <a:r>
              <a:rPr lang="pt-BR" dirty="0" smtClean="0">
                <a:solidFill>
                  <a:srgbClr val="FFFFFF"/>
                </a:solidFill>
                <a:latin typeface="Tahoma"/>
                <a:cs typeface="Tahoma"/>
              </a:rPr>
              <a:t>Déficit fabricado: </a:t>
            </a:r>
            <a:r>
              <a:rPr lang="pt-BR" b="0" dirty="0" smtClean="0">
                <a:solidFill>
                  <a:srgbClr val="FFFFFF"/>
                </a:solidFill>
                <a:latin typeface="Tahoma"/>
                <a:cs typeface="Tahoma"/>
              </a:rPr>
              <a:t>governo compara pífia arrecadação das contribuições ao INSS Rural com a totalidade dos gastos com a Previdência Rural</a:t>
            </a:r>
          </a:p>
          <a:p>
            <a:endParaRPr lang="pt-BR" sz="1000" dirty="0" smtClean="0">
              <a:solidFill>
                <a:srgbClr val="FFFFFF"/>
              </a:solidFill>
              <a:latin typeface="Tahoma"/>
              <a:cs typeface="Tahoma"/>
            </a:endParaRPr>
          </a:p>
          <a:p>
            <a:r>
              <a:rPr lang="pt-BR" dirty="0" smtClean="0">
                <a:solidFill>
                  <a:srgbClr val="FFFFFF"/>
                </a:solidFill>
                <a:latin typeface="Tahoma"/>
                <a:cs typeface="Tahoma"/>
              </a:rPr>
              <a:t>Desconsidera, em relação ao empregador:</a:t>
            </a:r>
          </a:p>
          <a:p>
            <a:pPr marL="342900" indent="-342900">
              <a:buFont typeface="Arial"/>
              <a:buChar char="•"/>
            </a:pPr>
            <a:r>
              <a:rPr lang="pt-BR" b="0" dirty="0" smtClean="0">
                <a:solidFill>
                  <a:srgbClr val="FFFFFF"/>
                </a:solidFill>
                <a:latin typeface="Tahoma"/>
                <a:cs typeface="Tahoma"/>
              </a:rPr>
              <a:t>Desonerações concedidas ao agronegócio (renúncias e imunidades)</a:t>
            </a:r>
          </a:p>
          <a:p>
            <a:pPr marL="342900" indent="-342900">
              <a:buFont typeface="Arial"/>
              <a:buChar char="•"/>
            </a:pPr>
            <a:r>
              <a:rPr lang="pt-BR" b="0" dirty="0" smtClean="0">
                <a:solidFill>
                  <a:srgbClr val="FFFFFF"/>
                </a:solidFill>
                <a:latin typeface="Tahoma"/>
                <a:cs typeface="Tahoma"/>
              </a:rPr>
              <a:t>Sonegação</a:t>
            </a:r>
          </a:p>
          <a:p>
            <a:endParaRPr lang="pt-BR" sz="1000" b="0" dirty="0">
              <a:solidFill>
                <a:srgbClr val="FFFFFF"/>
              </a:solidFill>
              <a:latin typeface="Tahoma"/>
              <a:cs typeface="Tahoma"/>
            </a:endParaRPr>
          </a:p>
          <a:p>
            <a:r>
              <a:rPr lang="pt-BR" dirty="0" smtClean="0">
                <a:solidFill>
                  <a:srgbClr val="FFFFFF"/>
                </a:solidFill>
                <a:latin typeface="Tahoma"/>
                <a:cs typeface="Tahoma"/>
              </a:rPr>
              <a:t>Desconsidera</a:t>
            </a:r>
            <a:r>
              <a:rPr lang="pt-BR" dirty="0">
                <a:solidFill>
                  <a:srgbClr val="FFFFFF"/>
                </a:solidFill>
                <a:latin typeface="Tahoma"/>
                <a:cs typeface="Tahoma"/>
              </a:rPr>
              <a:t>, em relação </a:t>
            </a:r>
            <a:r>
              <a:rPr lang="pt-BR" dirty="0" smtClean="0">
                <a:solidFill>
                  <a:srgbClr val="FFFFFF"/>
                </a:solidFill>
                <a:latin typeface="Tahoma"/>
                <a:cs typeface="Tahoma"/>
              </a:rPr>
              <a:t>aos trabalhadores e trabalhadoras:</a:t>
            </a:r>
            <a:endParaRPr lang="pt-BR" b="0" dirty="0" smtClean="0">
              <a:solidFill>
                <a:srgbClr val="FFFFFF"/>
              </a:solidFill>
              <a:latin typeface="Tahoma"/>
              <a:cs typeface="Tahoma"/>
            </a:endParaRPr>
          </a:p>
          <a:p>
            <a:pPr marL="342900" indent="-342900">
              <a:buFont typeface="Arial"/>
              <a:buChar char="•"/>
            </a:pPr>
            <a:r>
              <a:rPr lang="pt-BR" b="0" dirty="0" smtClean="0">
                <a:solidFill>
                  <a:srgbClr val="FFFFFF"/>
                </a:solidFill>
                <a:latin typeface="Tahoma"/>
                <a:cs typeface="Tahoma"/>
              </a:rPr>
              <a:t>Precarização do trabalho no campo</a:t>
            </a:r>
          </a:p>
          <a:p>
            <a:pPr marL="342900" indent="-342900">
              <a:buFont typeface="Arial"/>
              <a:buChar char="•"/>
            </a:pPr>
            <a:r>
              <a:rPr lang="pt-BR" b="0" dirty="0" smtClean="0">
                <a:solidFill>
                  <a:srgbClr val="FFFFFF"/>
                </a:solidFill>
                <a:latin typeface="Tahoma"/>
                <a:cs typeface="Tahoma"/>
              </a:rPr>
              <a:t>Capacidade econômica e peculiaridades do ambiente laboral</a:t>
            </a:r>
          </a:p>
          <a:p>
            <a:pPr marL="342900" indent="-342900">
              <a:buFont typeface="Arial"/>
              <a:buChar char="•"/>
            </a:pPr>
            <a:r>
              <a:rPr lang="pt-BR" b="0" dirty="0" smtClean="0">
                <a:solidFill>
                  <a:srgbClr val="FFFFFF"/>
                </a:solidFill>
                <a:latin typeface="Tahoma"/>
                <a:cs typeface="Tahoma"/>
              </a:rPr>
              <a:t>Sazonalidade de renda do trabalho</a:t>
            </a:r>
          </a:p>
          <a:p>
            <a:pPr marL="342900" indent="-342900">
              <a:buFont typeface="Arial"/>
              <a:buChar char="•"/>
            </a:pPr>
            <a:r>
              <a:rPr lang="pt-BR" b="0" dirty="0" smtClean="0">
                <a:solidFill>
                  <a:srgbClr val="FFFFFF"/>
                </a:solidFill>
                <a:latin typeface="Tahoma"/>
                <a:cs typeface="Tahoma"/>
              </a:rPr>
              <a:t>Informalidade no campo</a:t>
            </a:r>
          </a:p>
          <a:p>
            <a:endParaRPr lang="pt-BR" sz="1000" b="0" dirty="0">
              <a:solidFill>
                <a:srgbClr val="FFFFFF"/>
              </a:solidFill>
              <a:latin typeface="Tahoma"/>
              <a:cs typeface="Tahoma"/>
            </a:endParaRPr>
          </a:p>
          <a:p>
            <a:r>
              <a:rPr lang="pt-BR" dirty="0" smtClean="0">
                <a:solidFill>
                  <a:srgbClr val="FFFFFF"/>
                </a:solidFill>
                <a:latin typeface="Tahoma"/>
                <a:cs typeface="Tahoma"/>
              </a:rPr>
              <a:t>Desconsidera, em relação à vida:</a:t>
            </a:r>
            <a:endParaRPr lang="pt-BR" sz="1400" dirty="0">
              <a:solidFill>
                <a:srgbClr val="FFFFFF"/>
              </a:solidFill>
              <a:latin typeface="Tahoma"/>
              <a:cs typeface="Tahoma"/>
            </a:endParaRPr>
          </a:p>
          <a:p>
            <a:pPr marL="342900" indent="-342900">
              <a:buFont typeface="Arial"/>
              <a:buChar char="•"/>
            </a:pPr>
            <a:r>
              <a:rPr lang="pt-BR" b="0" dirty="0" smtClean="0">
                <a:solidFill>
                  <a:srgbClr val="FFFFFF"/>
                </a:solidFill>
                <a:latin typeface="Tahoma"/>
                <a:cs typeface="Tahoma"/>
              </a:rPr>
              <a:t>Diminuição da pobreza, um dos objetivos fundamentais da República</a:t>
            </a:r>
          </a:p>
          <a:p>
            <a:pPr marL="342900" indent="-342900">
              <a:buFont typeface="Arial"/>
              <a:buChar char="•"/>
            </a:pPr>
            <a:r>
              <a:rPr lang="pt-BR" b="0" dirty="0" smtClean="0">
                <a:solidFill>
                  <a:srgbClr val="FFFFFF"/>
                </a:solidFill>
                <a:latin typeface="Tahoma"/>
                <a:cs typeface="Tahoma"/>
              </a:rPr>
              <a:t>Solidariedade com a classe trabalhadora rural que sustenta a Nação  </a:t>
            </a:r>
            <a:r>
              <a:rPr lang="pt-BR" sz="2800" b="0" dirty="0" smtClean="0">
                <a:solidFill>
                  <a:schemeClr val="tx1"/>
                </a:solidFill>
                <a:latin typeface="Tahoma"/>
                <a:cs typeface="Tahoma"/>
              </a:rPr>
              <a:t> </a:t>
            </a:r>
          </a:p>
        </p:txBody>
      </p:sp>
      <p:sp>
        <p:nvSpPr>
          <p:cNvPr id="6" name="TextBox 5"/>
          <p:cNvSpPr txBox="1"/>
          <p:nvPr/>
        </p:nvSpPr>
        <p:spPr>
          <a:xfrm>
            <a:off x="5817096" y="980728"/>
            <a:ext cx="4088904" cy="1015663"/>
          </a:xfrm>
          <a:prstGeom prst="rect">
            <a:avLst/>
          </a:prstGeom>
          <a:noFill/>
        </p:spPr>
        <p:txBody>
          <a:bodyPr wrap="square" rtlCol="0">
            <a:spAutoFit/>
          </a:bodyPr>
          <a:lstStyle/>
          <a:p>
            <a:endParaRPr lang="pt-BR" sz="2800" b="0" dirty="0" smtClean="0">
              <a:solidFill>
                <a:schemeClr val="tx1"/>
              </a:solidFill>
              <a:latin typeface="Tahoma"/>
              <a:cs typeface="Tahoma"/>
            </a:endParaRPr>
          </a:p>
          <a:p>
            <a:endParaRPr lang="en-US" sz="3200" b="0" dirty="0"/>
          </a:p>
        </p:txBody>
      </p:sp>
    </p:spTree>
    <p:extLst>
      <p:ext uri="{BB962C8B-B14F-4D97-AF65-F5344CB8AC3E}">
        <p14:creationId xmlns:p14="http://schemas.microsoft.com/office/powerpoint/2010/main" val="277187360"/>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8464" y="116632"/>
            <a:ext cx="10009112" cy="6771083"/>
          </a:xfrm>
          <a:prstGeom prst="rect">
            <a:avLst/>
          </a:prstGeom>
        </p:spPr>
        <p:txBody>
          <a:bodyPr wrap="square">
            <a:spAutoFit/>
          </a:bodyPr>
          <a:lstStyle/>
          <a:p>
            <a:pPr algn="ctr"/>
            <a:r>
              <a:rPr lang="pt-BR" sz="2800" dirty="0" smtClean="0">
                <a:solidFill>
                  <a:srgbClr val="92D050"/>
                </a:solidFill>
                <a:latin typeface="Tahoma"/>
                <a:cs typeface="Tahoma"/>
              </a:rPr>
              <a:t>Argumento do governo:</a:t>
            </a:r>
            <a:endParaRPr lang="pt-BR" sz="800" dirty="0" smtClean="0">
              <a:solidFill>
                <a:srgbClr val="92D050"/>
              </a:solidFill>
              <a:latin typeface="Tahoma"/>
              <a:cs typeface="Tahoma"/>
            </a:endParaRPr>
          </a:p>
          <a:p>
            <a:pPr algn="ctr"/>
            <a:r>
              <a:rPr lang="pt-BR" sz="2800" dirty="0" smtClean="0">
                <a:solidFill>
                  <a:srgbClr val="92D050"/>
                </a:solidFill>
                <a:latin typeface="Tahoma"/>
                <a:cs typeface="Tahoma"/>
              </a:rPr>
              <a:t>“Mulheres </a:t>
            </a:r>
            <a:r>
              <a:rPr lang="pt-BR" sz="2800" dirty="0">
                <a:solidFill>
                  <a:srgbClr val="92D050"/>
                </a:solidFill>
                <a:latin typeface="Tahoma"/>
                <a:cs typeface="Tahoma"/>
              </a:rPr>
              <a:t>não precisam ter tratamento </a:t>
            </a:r>
            <a:r>
              <a:rPr lang="pt-BR" sz="2800" dirty="0" smtClean="0">
                <a:solidFill>
                  <a:srgbClr val="92D050"/>
                </a:solidFill>
                <a:latin typeface="Tahoma"/>
                <a:cs typeface="Tahoma"/>
              </a:rPr>
              <a:t>diferenciado”</a:t>
            </a:r>
            <a:endParaRPr lang="pt-BR" sz="2800" dirty="0">
              <a:solidFill>
                <a:srgbClr val="92D050"/>
              </a:solidFill>
              <a:latin typeface="Tahoma"/>
              <a:cs typeface="Tahoma"/>
            </a:endParaRPr>
          </a:p>
          <a:p>
            <a:endParaRPr lang="pt-BR" sz="1400" b="0" dirty="0">
              <a:solidFill>
                <a:srgbClr val="FFFFFF"/>
              </a:solidFill>
              <a:latin typeface="Tahoma"/>
              <a:cs typeface="Tahoma"/>
            </a:endParaRPr>
          </a:p>
          <a:p>
            <a:r>
              <a:rPr lang="pt-BR" dirty="0" smtClean="0">
                <a:solidFill>
                  <a:srgbClr val="FFFFFF"/>
                </a:solidFill>
                <a:latin typeface="Tahoma"/>
                <a:cs typeface="Tahoma"/>
              </a:rPr>
              <a:t>O Modelo capitalista é machista e discrimina as mulheres:</a:t>
            </a:r>
          </a:p>
          <a:p>
            <a:pPr marL="342900" indent="-342900">
              <a:buFont typeface="Arial"/>
              <a:buChar char="•"/>
            </a:pPr>
            <a:r>
              <a:rPr lang="pt-BR" b="0" dirty="0" smtClean="0">
                <a:solidFill>
                  <a:srgbClr val="FFFFFF"/>
                </a:solidFill>
                <a:latin typeface="Tahoma"/>
                <a:cs typeface="Tahoma"/>
              </a:rPr>
              <a:t>Dificuldade de acesso ao mercado de trabalho</a:t>
            </a:r>
          </a:p>
          <a:p>
            <a:pPr marL="342900" indent="-342900">
              <a:buFont typeface="Arial"/>
              <a:buChar char="•"/>
            </a:pPr>
            <a:r>
              <a:rPr lang="pt-BR" b="0" dirty="0">
                <a:solidFill>
                  <a:srgbClr val="FFFFFF"/>
                </a:solidFill>
                <a:latin typeface="Tahoma"/>
                <a:cs typeface="Tahoma"/>
              </a:rPr>
              <a:t>F</a:t>
            </a:r>
            <a:r>
              <a:rPr lang="pt-BR" b="0" dirty="0" smtClean="0">
                <a:solidFill>
                  <a:srgbClr val="FFFFFF"/>
                </a:solidFill>
                <a:latin typeface="Tahoma"/>
                <a:cs typeface="Tahoma"/>
              </a:rPr>
              <a:t>alta de condições adequadas, como a insuficiência de creches</a:t>
            </a:r>
          </a:p>
          <a:p>
            <a:pPr marL="342900" indent="-342900">
              <a:buFont typeface="Arial"/>
              <a:buChar char="•"/>
            </a:pPr>
            <a:r>
              <a:rPr lang="pt-BR" b="0" dirty="0" smtClean="0">
                <a:solidFill>
                  <a:srgbClr val="FFFFFF"/>
                </a:solidFill>
                <a:latin typeface="Tahoma"/>
                <a:cs typeface="Tahoma"/>
              </a:rPr>
              <a:t>Salários mais baixos apesar de maior escolaridade</a:t>
            </a:r>
          </a:p>
          <a:p>
            <a:pPr marL="342900" indent="-342900">
              <a:buFont typeface="Arial"/>
              <a:buChar char="•"/>
            </a:pPr>
            <a:r>
              <a:rPr lang="pt-BR" b="0" dirty="0" smtClean="0">
                <a:solidFill>
                  <a:srgbClr val="FFFFFF"/>
                </a:solidFill>
                <a:latin typeface="Tahoma"/>
                <a:cs typeface="Tahoma"/>
              </a:rPr>
              <a:t>Menor acesso a postos de chefia e comando </a:t>
            </a:r>
          </a:p>
          <a:p>
            <a:pPr marL="342900" indent="-342900">
              <a:buFont typeface="Arial"/>
              <a:buChar char="•"/>
            </a:pPr>
            <a:r>
              <a:rPr lang="pt-BR" b="0" dirty="0" smtClean="0">
                <a:solidFill>
                  <a:srgbClr val="FFFFFF"/>
                </a:solidFill>
                <a:latin typeface="Tahoma"/>
                <a:cs typeface="Tahoma"/>
              </a:rPr>
              <a:t>Dupla jornada: afazeres domésticos sem remuneração (19,21 </a:t>
            </a:r>
            <a:r>
              <a:rPr lang="pt-BR" sz="2000" b="0" dirty="0" err="1" smtClean="0">
                <a:solidFill>
                  <a:srgbClr val="FFFFFF"/>
                </a:solidFill>
                <a:latin typeface="Tahoma"/>
                <a:cs typeface="Tahoma"/>
              </a:rPr>
              <a:t>hrs</a:t>
            </a:r>
            <a:r>
              <a:rPr lang="pt-BR" sz="2000" b="0" dirty="0" smtClean="0">
                <a:solidFill>
                  <a:srgbClr val="FFFFFF"/>
                </a:solidFill>
                <a:latin typeface="Tahoma"/>
                <a:cs typeface="Tahoma"/>
              </a:rPr>
              <a:t>/semana</a:t>
            </a:r>
            <a:r>
              <a:rPr lang="pt-BR" b="0" dirty="0" smtClean="0">
                <a:solidFill>
                  <a:srgbClr val="FFFFFF"/>
                </a:solidFill>
                <a:latin typeface="Tahoma"/>
                <a:cs typeface="Tahoma"/>
              </a:rPr>
              <a:t>), </a:t>
            </a:r>
            <a:r>
              <a:rPr lang="pt-BR" b="0" dirty="0">
                <a:solidFill>
                  <a:srgbClr val="FFFFFF"/>
                </a:solidFill>
                <a:latin typeface="Tahoma"/>
                <a:cs typeface="Tahoma"/>
              </a:rPr>
              <a:t>p</a:t>
            </a:r>
            <a:r>
              <a:rPr lang="pt-BR" b="0" dirty="0" smtClean="0">
                <a:solidFill>
                  <a:srgbClr val="FFFFFF"/>
                </a:solidFill>
                <a:latin typeface="Tahoma"/>
                <a:cs typeface="Tahoma"/>
              </a:rPr>
              <a:t>rocriação e cuidados com a família </a:t>
            </a:r>
          </a:p>
          <a:p>
            <a:endParaRPr lang="pt-BR" sz="1400" b="0" dirty="0">
              <a:solidFill>
                <a:srgbClr val="FFFFFF"/>
              </a:solidFill>
              <a:latin typeface="Tahoma"/>
              <a:cs typeface="Tahoma"/>
            </a:endParaRPr>
          </a:p>
          <a:p>
            <a:pPr algn="ctr"/>
            <a:r>
              <a:rPr lang="pt-BR" dirty="0" smtClean="0">
                <a:solidFill>
                  <a:srgbClr val="FFFFFF"/>
                </a:solidFill>
                <a:latin typeface="Tahoma"/>
                <a:cs typeface="Tahoma"/>
              </a:rPr>
              <a:t>A PEC 287 extingue o direito das mulheres </a:t>
            </a:r>
          </a:p>
          <a:p>
            <a:pPr algn="ctr"/>
            <a:r>
              <a:rPr lang="pt-BR" dirty="0" smtClean="0">
                <a:solidFill>
                  <a:srgbClr val="FFFFFF"/>
                </a:solidFill>
                <a:latin typeface="Tahoma"/>
                <a:cs typeface="Tahoma"/>
              </a:rPr>
              <a:t>de se aposentarem 5 (cinco) anos mais cedo que os homens </a:t>
            </a:r>
          </a:p>
          <a:p>
            <a:pPr algn="ctr"/>
            <a:endParaRPr lang="pt-BR" sz="1400" dirty="0">
              <a:solidFill>
                <a:srgbClr val="FFFFFF"/>
              </a:solidFill>
              <a:latin typeface="Tahoma"/>
              <a:cs typeface="Tahoma"/>
            </a:endParaRPr>
          </a:p>
          <a:p>
            <a:r>
              <a:rPr lang="pt-BR" b="0" dirty="0" smtClean="0">
                <a:solidFill>
                  <a:srgbClr val="FFFFFF"/>
                </a:solidFill>
                <a:latin typeface="Tahoma"/>
                <a:cs typeface="Tahoma"/>
              </a:rPr>
              <a:t>	Em </a:t>
            </a:r>
            <a:r>
              <a:rPr lang="pt-BR" b="0" dirty="0">
                <a:solidFill>
                  <a:srgbClr val="FFFFFF"/>
                </a:solidFill>
                <a:latin typeface="Tahoma"/>
                <a:cs typeface="Tahoma"/>
              </a:rPr>
              <a:t>2014, 64,5% das aposentadorias </a:t>
            </a:r>
            <a:r>
              <a:rPr lang="pt-BR" b="0" dirty="0" smtClean="0">
                <a:solidFill>
                  <a:srgbClr val="FFFFFF"/>
                </a:solidFill>
                <a:latin typeface="Tahoma"/>
                <a:cs typeface="Tahoma"/>
              </a:rPr>
              <a:t>concedidas para </a:t>
            </a:r>
            <a:r>
              <a:rPr lang="pt-BR" b="0" dirty="0">
                <a:solidFill>
                  <a:srgbClr val="FFFFFF"/>
                </a:solidFill>
                <a:latin typeface="Tahoma"/>
                <a:cs typeface="Tahoma"/>
              </a:rPr>
              <a:t>mulheres foram por idade </a:t>
            </a:r>
            <a:r>
              <a:rPr lang="pt-BR" b="0" dirty="0" smtClean="0">
                <a:solidFill>
                  <a:srgbClr val="FFFFFF"/>
                </a:solidFill>
                <a:latin typeface="Tahoma"/>
                <a:cs typeface="Tahoma"/>
              </a:rPr>
              <a:t>(e apenas </a:t>
            </a:r>
            <a:r>
              <a:rPr lang="pt-BR" b="0" dirty="0">
                <a:solidFill>
                  <a:srgbClr val="FFFFFF"/>
                </a:solidFill>
                <a:latin typeface="Tahoma"/>
                <a:cs typeface="Tahoma"/>
              </a:rPr>
              <a:t>36,1</a:t>
            </a:r>
            <a:r>
              <a:rPr lang="pt-BR" b="0" dirty="0" smtClean="0">
                <a:solidFill>
                  <a:srgbClr val="FFFFFF"/>
                </a:solidFill>
                <a:latin typeface="Tahoma"/>
                <a:cs typeface="Tahoma"/>
              </a:rPr>
              <a:t>% para </a:t>
            </a:r>
            <a:r>
              <a:rPr lang="pt-BR" b="0" dirty="0">
                <a:solidFill>
                  <a:srgbClr val="FFFFFF"/>
                </a:solidFill>
                <a:latin typeface="Tahoma"/>
                <a:cs typeface="Tahoma"/>
              </a:rPr>
              <a:t>os homens)</a:t>
            </a:r>
            <a:r>
              <a:rPr lang="pt-BR" b="0" dirty="0" smtClean="0">
                <a:solidFill>
                  <a:srgbClr val="FFFFFF"/>
                </a:solidFill>
                <a:latin typeface="Tahoma"/>
                <a:cs typeface="Tahoma"/>
              </a:rPr>
              <a:t>. </a:t>
            </a:r>
          </a:p>
          <a:p>
            <a:r>
              <a:rPr lang="pt-BR" b="0" dirty="0">
                <a:solidFill>
                  <a:srgbClr val="FFFFFF"/>
                </a:solidFill>
                <a:latin typeface="Tahoma"/>
                <a:cs typeface="Tahoma"/>
              </a:rPr>
              <a:t>	</a:t>
            </a:r>
            <a:r>
              <a:rPr lang="pt-BR" dirty="0" smtClean="0">
                <a:solidFill>
                  <a:srgbClr val="FFFFFF"/>
                </a:solidFill>
                <a:latin typeface="Tahoma"/>
                <a:cs typeface="Tahoma"/>
              </a:rPr>
              <a:t>Situação ainda mais grave para as mulheres do campo</a:t>
            </a:r>
            <a:r>
              <a:rPr lang="pt-BR" b="0" dirty="0" smtClean="0">
                <a:solidFill>
                  <a:srgbClr val="FFFFFF"/>
                </a:solidFill>
                <a:latin typeface="Tahoma"/>
                <a:cs typeface="Tahoma"/>
              </a:rPr>
              <a:t>, submetidas a uma rotina mais penosa.</a:t>
            </a:r>
            <a:endParaRPr lang="pt-BR" b="0" dirty="0">
              <a:solidFill>
                <a:srgbClr val="FFFFFF"/>
              </a:solidFill>
              <a:latin typeface="Tahoma"/>
              <a:cs typeface="Tahoma"/>
            </a:endParaRPr>
          </a:p>
          <a:p>
            <a:pPr algn="ctr"/>
            <a:r>
              <a:rPr lang="pt-BR" dirty="0" smtClean="0">
                <a:solidFill>
                  <a:srgbClr val="FFFFFF"/>
                </a:solidFill>
                <a:latin typeface="Tahoma"/>
                <a:cs typeface="Tahoma"/>
              </a:rPr>
              <a:t>  </a:t>
            </a:r>
            <a:r>
              <a:rPr lang="pt-BR" sz="2800" dirty="0" smtClean="0">
                <a:solidFill>
                  <a:schemeClr val="tx1"/>
                </a:solidFill>
                <a:latin typeface="Tahoma"/>
                <a:cs typeface="Tahoma"/>
              </a:rPr>
              <a:t> </a:t>
            </a:r>
          </a:p>
        </p:txBody>
      </p:sp>
      <p:sp>
        <p:nvSpPr>
          <p:cNvPr id="6" name="TextBox 5"/>
          <p:cNvSpPr txBox="1"/>
          <p:nvPr/>
        </p:nvSpPr>
        <p:spPr>
          <a:xfrm>
            <a:off x="5817096" y="980728"/>
            <a:ext cx="4088904" cy="1015663"/>
          </a:xfrm>
          <a:prstGeom prst="rect">
            <a:avLst/>
          </a:prstGeom>
          <a:noFill/>
        </p:spPr>
        <p:txBody>
          <a:bodyPr wrap="square" rtlCol="0">
            <a:spAutoFit/>
          </a:bodyPr>
          <a:lstStyle/>
          <a:p>
            <a:endParaRPr lang="pt-BR" sz="2800" b="0" dirty="0" smtClean="0">
              <a:solidFill>
                <a:schemeClr val="tx1"/>
              </a:solidFill>
              <a:latin typeface="Tahoma"/>
              <a:cs typeface="Tahoma"/>
            </a:endParaRPr>
          </a:p>
          <a:p>
            <a:endParaRPr lang="en-US" sz="3200" b="0" dirty="0"/>
          </a:p>
        </p:txBody>
      </p:sp>
    </p:spTree>
    <p:extLst>
      <p:ext uri="{BB962C8B-B14F-4D97-AF65-F5344CB8AC3E}">
        <p14:creationId xmlns:p14="http://schemas.microsoft.com/office/powerpoint/2010/main" val="2502156908"/>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4488" y="116632"/>
            <a:ext cx="9561512" cy="2062103"/>
          </a:xfrm>
          <a:prstGeom prst="rect">
            <a:avLst/>
          </a:prstGeom>
        </p:spPr>
        <p:txBody>
          <a:bodyPr wrap="square">
            <a:spAutoFit/>
          </a:bodyPr>
          <a:lstStyle/>
          <a:p>
            <a:pPr algn="ctr"/>
            <a:r>
              <a:rPr lang="pt-BR" sz="2800" dirty="0" smtClean="0">
                <a:solidFill>
                  <a:srgbClr val="92D050"/>
                </a:solidFill>
                <a:latin typeface="Tahoma"/>
                <a:cs typeface="Tahoma"/>
              </a:rPr>
              <a:t>Argumento do governo: “O </a:t>
            </a:r>
            <a:r>
              <a:rPr lang="pt-BR" sz="2800" dirty="0">
                <a:solidFill>
                  <a:srgbClr val="92D050"/>
                </a:solidFill>
                <a:latin typeface="Tahoma"/>
                <a:cs typeface="Tahoma"/>
              </a:rPr>
              <a:t>povo está vivendo </a:t>
            </a:r>
            <a:r>
              <a:rPr lang="pt-BR" sz="2800" dirty="0" smtClean="0">
                <a:solidFill>
                  <a:srgbClr val="92D050"/>
                </a:solidFill>
                <a:latin typeface="Tahoma"/>
                <a:cs typeface="Tahoma"/>
              </a:rPr>
              <a:t>mais” </a:t>
            </a:r>
            <a:endParaRPr lang="pt-BR" sz="2800" dirty="0">
              <a:solidFill>
                <a:srgbClr val="92D050"/>
              </a:solidFill>
              <a:latin typeface="Tahoma"/>
              <a:cs typeface="Tahoma"/>
            </a:endParaRPr>
          </a:p>
          <a:p>
            <a:r>
              <a:rPr lang="pt-BR" b="0" dirty="0" smtClean="0">
                <a:solidFill>
                  <a:srgbClr val="FFFFFF"/>
                </a:solidFill>
                <a:latin typeface="Tahoma"/>
                <a:cs typeface="Tahoma"/>
              </a:rPr>
              <a:t>	</a:t>
            </a:r>
          </a:p>
          <a:p>
            <a:r>
              <a:rPr lang="pt-BR" b="0" dirty="0" smtClean="0">
                <a:solidFill>
                  <a:srgbClr val="FFFFFF"/>
                </a:solidFill>
                <a:latin typeface="Tahoma"/>
                <a:cs typeface="Tahoma"/>
              </a:rPr>
              <a:t>	A longevidade da população não é problema. </a:t>
            </a:r>
            <a:r>
              <a:rPr lang="pt-BR" b="0" dirty="0">
                <a:solidFill>
                  <a:srgbClr val="FFFFFF"/>
                </a:solidFill>
                <a:latin typeface="Tahoma"/>
                <a:cs typeface="Tahoma"/>
              </a:rPr>
              <a:t>O problema está no desemprego recorde e sub emprego.</a:t>
            </a:r>
          </a:p>
          <a:p>
            <a:r>
              <a:rPr lang="pt-BR" b="0" dirty="0" smtClean="0">
                <a:solidFill>
                  <a:srgbClr val="FFFFFF"/>
                </a:solidFill>
                <a:latin typeface="Tahoma"/>
                <a:cs typeface="Tahoma"/>
              </a:rPr>
              <a:t> </a:t>
            </a:r>
            <a:r>
              <a:rPr lang="pt-BR" sz="2800" b="0" dirty="0" smtClean="0">
                <a:solidFill>
                  <a:schemeClr val="tx1"/>
                </a:solidFill>
                <a:latin typeface="Tahoma"/>
                <a:cs typeface="Tahoma"/>
              </a:rPr>
              <a:t> </a:t>
            </a:r>
          </a:p>
        </p:txBody>
      </p:sp>
      <p:sp>
        <p:nvSpPr>
          <p:cNvPr id="6" name="TextBox 5"/>
          <p:cNvSpPr txBox="1"/>
          <p:nvPr/>
        </p:nvSpPr>
        <p:spPr>
          <a:xfrm>
            <a:off x="5817096" y="980728"/>
            <a:ext cx="4088904" cy="1015663"/>
          </a:xfrm>
          <a:prstGeom prst="rect">
            <a:avLst/>
          </a:prstGeom>
          <a:noFill/>
        </p:spPr>
        <p:txBody>
          <a:bodyPr wrap="square" rtlCol="0">
            <a:spAutoFit/>
          </a:bodyPr>
          <a:lstStyle/>
          <a:p>
            <a:endParaRPr lang="pt-BR" sz="2800" b="0" dirty="0" smtClean="0">
              <a:solidFill>
                <a:schemeClr val="tx1"/>
              </a:solidFill>
              <a:latin typeface="Tahoma"/>
              <a:cs typeface="Tahoma"/>
            </a:endParaRPr>
          </a:p>
          <a:p>
            <a:endParaRPr lang="en-US" sz="3200" b="0" dirty="0"/>
          </a:p>
        </p:txBody>
      </p:sp>
      <p:pic>
        <p:nvPicPr>
          <p:cNvPr id="7" name="Picture 6"/>
          <p:cNvPicPr>
            <a:picLocks noChangeAspect="1"/>
          </p:cNvPicPr>
          <p:nvPr/>
        </p:nvPicPr>
        <p:blipFill>
          <a:blip r:embed="rId2"/>
          <a:stretch>
            <a:fillRect/>
          </a:stretch>
        </p:blipFill>
        <p:spPr>
          <a:xfrm>
            <a:off x="5097016" y="1988839"/>
            <a:ext cx="4798864" cy="4835211"/>
          </a:xfrm>
          <a:prstGeom prst="rect">
            <a:avLst/>
          </a:prstGeom>
        </p:spPr>
      </p:pic>
      <p:sp>
        <p:nvSpPr>
          <p:cNvPr id="4" name="Rectangle 3"/>
          <p:cNvSpPr/>
          <p:nvPr/>
        </p:nvSpPr>
        <p:spPr>
          <a:xfrm>
            <a:off x="200472" y="5733257"/>
            <a:ext cx="4824536" cy="1107996"/>
          </a:xfrm>
          <a:prstGeom prst="rect">
            <a:avLst/>
          </a:prstGeom>
        </p:spPr>
        <p:txBody>
          <a:bodyPr wrap="square">
            <a:spAutoFit/>
          </a:bodyPr>
          <a:lstStyle/>
          <a:p>
            <a:r>
              <a:rPr lang="pt-BR" dirty="0">
                <a:solidFill>
                  <a:srgbClr val="FFFFFF"/>
                </a:solidFill>
                <a:latin typeface="Tahoma"/>
                <a:cs typeface="Tahoma"/>
              </a:rPr>
              <a:t>23,4 %</a:t>
            </a:r>
            <a:r>
              <a:rPr lang="pt-BR" b="0" dirty="0">
                <a:solidFill>
                  <a:srgbClr val="FFFFFF"/>
                </a:solidFill>
                <a:latin typeface="Tahoma"/>
                <a:cs typeface="Tahoma"/>
              </a:rPr>
              <a:t> da população ativa vive com menos de 1 salário mínimo. </a:t>
            </a:r>
          </a:p>
          <a:p>
            <a:pPr algn="ctr"/>
            <a:r>
              <a:rPr lang="pt-BR" sz="1800" b="0" dirty="0">
                <a:solidFill>
                  <a:srgbClr val="FF6700"/>
                </a:solidFill>
                <a:latin typeface="Tahoma"/>
                <a:cs typeface="Tahoma"/>
              </a:rPr>
              <a:t>Correio Braziliense de 12/07/2016 </a:t>
            </a:r>
            <a:endParaRPr lang="en-US" dirty="0"/>
          </a:p>
        </p:txBody>
      </p:sp>
      <p:pic>
        <p:nvPicPr>
          <p:cNvPr id="8" name="Picture 7"/>
          <p:cNvPicPr>
            <a:picLocks noChangeAspect="1"/>
          </p:cNvPicPr>
          <p:nvPr/>
        </p:nvPicPr>
        <p:blipFill>
          <a:blip r:embed="rId3"/>
          <a:stretch>
            <a:fillRect/>
          </a:stretch>
        </p:blipFill>
        <p:spPr>
          <a:xfrm>
            <a:off x="992560" y="2060848"/>
            <a:ext cx="3024336" cy="3709090"/>
          </a:xfrm>
          <a:prstGeom prst="rect">
            <a:avLst/>
          </a:prstGeom>
        </p:spPr>
      </p:pic>
    </p:spTree>
    <p:extLst>
      <p:ext uri="{BB962C8B-B14F-4D97-AF65-F5344CB8AC3E}">
        <p14:creationId xmlns:p14="http://schemas.microsoft.com/office/powerpoint/2010/main" val="3265570143"/>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8464" y="116632"/>
            <a:ext cx="10009112" cy="8156078"/>
          </a:xfrm>
          <a:prstGeom prst="rect">
            <a:avLst/>
          </a:prstGeom>
        </p:spPr>
        <p:txBody>
          <a:bodyPr wrap="square">
            <a:spAutoFit/>
          </a:bodyPr>
          <a:lstStyle/>
          <a:p>
            <a:pPr algn="ctr"/>
            <a:r>
              <a:rPr lang="pt-BR" sz="2800" dirty="0" smtClean="0">
                <a:solidFill>
                  <a:srgbClr val="92D050"/>
                </a:solidFill>
                <a:latin typeface="Tahoma"/>
                <a:cs typeface="Tahoma"/>
              </a:rPr>
              <a:t>Argumento do governo</a:t>
            </a:r>
            <a:r>
              <a:rPr lang="pt-BR" sz="2800" dirty="0">
                <a:solidFill>
                  <a:srgbClr val="92D050"/>
                </a:solidFill>
                <a:latin typeface="Tahoma"/>
                <a:cs typeface="Tahoma"/>
              </a:rPr>
              <a:t>: “A Previdência é o maior item do gasto público no Brasil”</a:t>
            </a:r>
          </a:p>
          <a:p>
            <a:endParaRPr lang="pt-BR" sz="2800" dirty="0">
              <a:solidFill>
                <a:srgbClr val="92D050"/>
              </a:solidFill>
              <a:latin typeface="Tahoma"/>
              <a:cs typeface="Tahoma"/>
            </a:endParaRPr>
          </a:p>
          <a:p>
            <a:pPr algn="just">
              <a:lnSpc>
                <a:spcPct val="120000"/>
              </a:lnSpc>
            </a:pPr>
            <a:r>
              <a:rPr lang="pt-BR" b="0" dirty="0" smtClean="0">
                <a:solidFill>
                  <a:srgbClr val="FFFFFF"/>
                </a:solidFill>
                <a:latin typeface="Tahoma"/>
                <a:cs typeface="Tahoma"/>
              </a:rPr>
              <a:t>	O maior gasto público é o gasto financeiro com juros e amortizações da dívida pública e com outros mecanismos financeiros injustificáveis:</a:t>
            </a:r>
          </a:p>
          <a:p>
            <a:pPr marL="377825" indent="-342900">
              <a:buFont typeface="Arial"/>
              <a:buChar char="•"/>
            </a:pPr>
            <a:r>
              <a:rPr lang="pt-BR" b="0" dirty="0">
                <a:solidFill>
                  <a:schemeClr val="accent1"/>
                </a:solidFill>
                <a:latin typeface="Tahoma"/>
                <a:cs typeface="Tahoma"/>
              </a:rPr>
              <a:t>Elevadíssimas taxas de </a:t>
            </a:r>
            <a:r>
              <a:rPr lang="pt-BR" b="0" dirty="0" smtClean="0">
                <a:solidFill>
                  <a:schemeClr val="accent1"/>
                </a:solidFill>
                <a:latin typeface="Tahoma"/>
                <a:cs typeface="Tahoma"/>
              </a:rPr>
              <a:t>juros sobre juros</a:t>
            </a:r>
          </a:p>
          <a:p>
            <a:pPr marL="377825" indent="-342900">
              <a:buFont typeface="Arial"/>
              <a:buChar char="•"/>
            </a:pPr>
            <a:r>
              <a:rPr lang="pt-BR" b="0" dirty="0">
                <a:solidFill>
                  <a:schemeClr val="accent1"/>
                </a:solidFill>
                <a:latin typeface="Tahoma"/>
                <a:cs typeface="Tahoma"/>
              </a:rPr>
              <a:t>C</a:t>
            </a:r>
            <a:r>
              <a:rPr lang="pt-BR" b="0" dirty="0" smtClean="0">
                <a:solidFill>
                  <a:schemeClr val="accent1"/>
                </a:solidFill>
                <a:latin typeface="Tahoma"/>
                <a:cs typeface="Tahoma"/>
              </a:rPr>
              <a:t>ontabilização </a:t>
            </a:r>
            <a:r>
              <a:rPr lang="pt-BR" b="0" dirty="0">
                <a:solidFill>
                  <a:schemeClr val="accent1"/>
                </a:solidFill>
                <a:latin typeface="Tahoma"/>
                <a:cs typeface="Tahoma"/>
              </a:rPr>
              <a:t>de juros como se fosse amortização</a:t>
            </a:r>
            <a:r>
              <a:rPr lang="pt-BR" b="0" dirty="0">
                <a:solidFill>
                  <a:schemeClr val="tx1"/>
                </a:solidFill>
                <a:latin typeface="Tahoma"/>
                <a:cs typeface="Tahoma"/>
              </a:rPr>
              <a:t> </a:t>
            </a:r>
            <a:endParaRPr lang="pt-BR" b="0" dirty="0" smtClean="0">
              <a:solidFill>
                <a:schemeClr val="tx1"/>
              </a:solidFill>
              <a:latin typeface="Tahoma"/>
              <a:cs typeface="Tahoma"/>
            </a:endParaRPr>
          </a:p>
          <a:p>
            <a:pPr marL="377825" indent="-342900">
              <a:buFont typeface="Arial"/>
              <a:buChar char="•"/>
            </a:pPr>
            <a:r>
              <a:rPr lang="pt-BR" b="0" dirty="0" smtClean="0">
                <a:solidFill>
                  <a:srgbClr val="94C600"/>
                </a:solidFill>
                <a:latin typeface="Tahoma"/>
                <a:cs typeface="Tahoma"/>
              </a:rPr>
              <a:t>Perdas com </a:t>
            </a:r>
            <a:r>
              <a:rPr lang="pt-BR" b="0" i="1" dirty="0" smtClean="0">
                <a:solidFill>
                  <a:srgbClr val="94C600"/>
                </a:solidFill>
                <a:latin typeface="Tahoma"/>
                <a:cs typeface="Tahoma"/>
              </a:rPr>
              <a:t>swap</a:t>
            </a:r>
            <a:r>
              <a:rPr lang="pt-BR" b="0" dirty="0" smtClean="0">
                <a:solidFill>
                  <a:srgbClr val="94C600"/>
                </a:solidFill>
                <a:latin typeface="Tahoma"/>
                <a:cs typeface="Tahoma"/>
              </a:rPr>
              <a:t> </a:t>
            </a:r>
            <a:r>
              <a:rPr lang="pt-BR" b="0" dirty="0">
                <a:solidFill>
                  <a:srgbClr val="94C600"/>
                </a:solidFill>
                <a:latin typeface="Tahoma"/>
                <a:cs typeface="Tahoma"/>
              </a:rPr>
              <a:t>cambial </a:t>
            </a:r>
            <a:endParaRPr lang="pt-BR" b="0" dirty="0" smtClean="0">
              <a:solidFill>
                <a:srgbClr val="94C600"/>
              </a:solidFill>
              <a:latin typeface="Tahoma"/>
              <a:cs typeface="Tahoma"/>
            </a:endParaRPr>
          </a:p>
          <a:p>
            <a:pPr marL="377825" indent="-342900">
              <a:buFont typeface="Arial"/>
              <a:buChar char="•"/>
            </a:pPr>
            <a:r>
              <a:rPr lang="pt-BR" b="0" dirty="0">
                <a:solidFill>
                  <a:schemeClr val="accent1"/>
                </a:solidFill>
                <a:latin typeface="Tahoma"/>
                <a:cs typeface="Tahoma"/>
              </a:rPr>
              <a:t>Remuneração da sobra do caixa dos bancos</a:t>
            </a:r>
          </a:p>
          <a:p>
            <a:pPr marL="377825" indent="-342900">
              <a:buFont typeface="Arial"/>
              <a:buChar char="•"/>
            </a:pPr>
            <a:r>
              <a:rPr lang="pt-BR" b="0" dirty="0">
                <a:solidFill>
                  <a:schemeClr val="accent1"/>
                </a:solidFill>
                <a:latin typeface="Tahoma"/>
                <a:cs typeface="Tahoma"/>
              </a:rPr>
              <a:t>Novos </a:t>
            </a:r>
            <a:r>
              <a:rPr lang="pt-BR" b="0" dirty="0" smtClean="0">
                <a:solidFill>
                  <a:schemeClr val="accent1"/>
                </a:solidFill>
                <a:latin typeface="Tahoma"/>
                <a:cs typeface="Tahoma"/>
              </a:rPr>
              <a:t>esquemas fraudulentos que geram dívida pública </a:t>
            </a:r>
            <a:r>
              <a:rPr lang="pt-BR" sz="2000" b="0" dirty="0" smtClean="0">
                <a:solidFill>
                  <a:schemeClr val="accent1"/>
                </a:solidFill>
                <a:latin typeface="Tahoma"/>
                <a:cs typeface="Tahoma"/>
              </a:rPr>
              <a:t>(PLS 204/2016)   </a:t>
            </a:r>
            <a:endParaRPr lang="pt-BR" sz="2000" b="0" dirty="0">
              <a:solidFill>
                <a:schemeClr val="accent1"/>
              </a:solidFill>
              <a:latin typeface="Tahoma"/>
              <a:cs typeface="Tahoma"/>
            </a:endParaRPr>
          </a:p>
          <a:p>
            <a:pPr marL="34925" lvl="0"/>
            <a:endParaRPr lang="pt-BR" b="0" dirty="0" smtClean="0">
              <a:solidFill>
                <a:schemeClr val="tx1"/>
              </a:solidFill>
              <a:latin typeface="Tahoma"/>
              <a:cs typeface="Tahoma"/>
            </a:endParaRPr>
          </a:p>
          <a:p>
            <a:pPr marL="34925" lvl="0"/>
            <a:r>
              <a:rPr lang="pt-BR" dirty="0" smtClean="0">
                <a:solidFill>
                  <a:srgbClr val="FFFFFF"/>
                </a:solidFill>
                <a:latin typeface="Tahoma"/>
                <a:cs typeface="Tahoma"/>
              </a:rPr>
              <a:t>O </a:t>
            </a:r>
            <a:r>
              <a:rPr lang="pt-BR" dirty="0">
                <a:solidFill>
                  <a:srgbClr val="FFFFFF"/>
                </a:solidFill>
                <a:latin typeface="Tahoma"/>
                <a:cs typeface="Tahoma"/>
              </a:rPr>
              <a:t>ajuste fiscal e os cortes devem ser feitos nos juros abusivos</a:t>
            </a:r>
          </a:p>
          <a:p>
            <a:pPr algn="ctr"/>
            <a:endParaRPr lang="en-US" sz="2000" dirty="0" smtClean="0">
              <a:solidFill>
                <a:srgbClr val="94C600"/>
              </a:solidFill>
              <a:latin typeface="Tahoma"/>
              <a:cs typeface="Tahoma"/>
            </a:endParaRPr>
          </a:p>
          <a:p>
            <a:pPr algn="ctr"/>
            <a:r>
              <a:rPr lang="en-US" dirty="0" smtClean="0">
                <a:solidFill>
                  <a:srgbClr val="94C600"/>
                </a:solidFill>
                <a:latin typeface="Tahoma"/>
                <a:cs typeface="Tahoma"/>
              </a:rPr>
              <a:t>“</a:t>
            </a:r>
            <a:r>
              <a:rPr lang="pt-PT" dirty="0">
                <a:solidFill>
                  <a:srgbClr val="94C600"/>
                </a:solidFill>
                <a:latin typeface="Tahoma"/>
                <a:cs typeface="Tahoma"/>
              </a:rPr>
              <a:t>O Banco Central está suicidando o Brasil</a:t>
            </a:r>
            <a:r>
              <a:rPr lang="en-US" dirty="0">
                <a:solidFill>
                  <a:srgbClr val="94C600"/>
                </a:solidFill>
                <a:latin typeface="Tahoma"/>
                <a:cs typeface="Tahoma"/>
              </a:rPr>
              <a:t>”</a:t>
            </a:r>
          </a:p>
          <a:p>
            <a:pPr algn="ctr"/>
            <a:r>
              <a:rPr lang="en-US" sz="1600" b="0" dirty="0">
                <a:hlinkClick r:id="rId2"/>
              </a:rPr>
              <a:t>http://www.gazetadopovo.com.br/opiniao/artigos/o-banco-central-esta-suicidando-o-brasil-dh5s162swds5080e0d20jsmpc</a:t>
            </a:r>
            <a:r>
              <a:rPr lang="en-US" sz="1600" dirty="0"/>
              <a:t>  </a:t>
            </a:r>
          </a:p>
          <a:p>
            <a:pPr algn="ctr"/>
            <a:endParaRPr lang="pt-BR" dirty="0" smtClean="0">
              <a:solidFill>
                <a:schemeClr val="tx1"/>
              </a:solidFill>
              <a:latin typeface="Tahoma" charset="0"/>
              <a:cs typeface="Tahoma" charset="0"/>
            </a:endParaRPr>
          </a:p>
          <a:p>
            <a:pPr>
              <a:lnSpc>
                <a:spcPct val="120000"/>
              </a:lnSpc>
            </a:pPr>
            <a:endParaRPr lang="pt-BR" b="0" dirty="0" smtClean="0">
              <a:solidFill>
                <a:srgbClr val="FFFFFF"/>
              </a:solidFill>
              <a:latin typeface="Tahoma"/>
              <a:cs typeface="Tahoma"/>
            </a:endParaRPr>
          </a:p>
          <a:p>
            <a:pPr marL="342900" indent="-342900">
              <a:lnSpc>
                <a:spcPct val="120000"/>
              </a:lnSpc>
              <a:buFontTx/>
              <a:buChar char="•"/>
            </a:pPr>
            <a:endParaRPr lang="pt-BR" b="0" dirty="0" smtClean="0">
              <a:solidFill>
                <a:srgbClr val="FFFFFF"/>
              </a:solidFill>
              <a:latin typeface="Tahoma"/>
              <a:cs typeface="Tahoma"/>
            </a:endParaRPr>
          </a:p>
          <a:p>
            <a:pPr algn="ctr"/>
            <a:r>
              <a:rPr lang="pt-BR" dirty="0" smtClean="0">
                <a:solidFill>
                  <a:srgbClr val="FFFFFF"/>
                </a:solidFill>
                <a:latin typeface="Tahoma"/>
                <a:cs typeface="Tahoma"/>
              </a:rPr>
              <a:t>  </a:t>
            </a:r>
            <a:r>
              <a:rPr lang="pt-BR" sz="2800" dirty="0" smtClean="0">
                <a:solidFill>
                  <a:schemeClr val="tx1"/>
                </a:solidFill>
                <a:latin typeface="Tahoma"/>
                <a:cs typeface="Tahoma"/>
              </a:rPr>
              <a:t> </a:t>
            </a:r>
          </a:p>
        </p:txBody>
      </p:sp>
      <p:sp>
        <p:nvSpPr>
          <p:cNvPr id="6" name="TextBox 5"/>
          <p:cNvSpPr txBox="1"/>
          <p:nvPr/>
        </p:nvSpPr>
        <p:spPr>
          <a:xfrm>
            <a:off x="5817096" y="980728"/>
            <a:ext cx="4088904" cy="1015663"/>
          </a:xfrm>
          <a:prstGeom prst="rect">
            <a:avLst/>
          </a:prstGeom>
          <a:noFill/>
        </p:spPr>
        <p:txBody>
          <a:bodyPr wrap="square" rtlCol="0">
            <a:spAutoFit/>
          </a:bodyPr>
          <a:lstStyle/>
          <a:p>
            <a:endParaRPr lang="pt-BR" sz="2800" b="0" dirty="0" smtClean="0">
              <a:solidFill>
                <a:schemeClr val="tx1"/>
              </a:solidFill>
              <a:latin typeface="Tahoma"/>
              <a:cs typeface="Tahoma"/>
            </a:endParaRPr>
          </a:p>
          <a:p>
            <a:endParaRPr lang="en-US" sz="3200" b="0" dirty="0"/>
          </a:p>
        </p:txBody>
      </p:sp>
    </p:spTree>
    <p:extLst>
      <p:ext uri="{BB962C8B-B14F-4D97-AF65-F5344CB8AC3E}">
        <p14:creationId xmlns:p14="http://schemas.microsoft.com/office/powerpoint/2010/main" val="1862632938"/>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4488" y="116632"/>
            <a:ext cx="9793088" cy="4622804"/>
          </a:xfrm>
          <a:prstGeom prst="rect">
            <a:avLst/>
          </a:prstGeom>
        </p:spPr>
        <p:txBody>
          <a:bodyPr wrap="square">
            <a:spAutoFit/>
          </a:bodyPr>
          <a:lstStyle/>
          <a:p>
            <a:pPr algn="ctr">
              <a:lnSpc>
                <a:spcPct val="110000"/>
              </a:lnSpc>
            </a:pPr>
            <a:r>
              <a:rPr lang="pt-BR" sz="2800" dirty="0" smtClean="0">
                <a:solidFill>
                  <a:srgbClr val="92D050"/>
                </a:solidFill>
                <a:latin typeface="Tahoma"/>
                <a:cs typeface="Tahoma"/>
              </a:rPr>
              <a:t>Quem perde com PEC </a:t>
            </a:r>
            <a:r>
              <a:rPr lang="pt-BR" sz="2800" dirty="0">
                <a:solidFill>
                  <a:srgbClr val="92D050"/>
                </a:solidFill>
                <a:latin typeface="Tahoma"/>
                <a:cs typeface="Tahoma"/>
              </a:rPr>
              <a:t>287/</a:t>
            </a:r>
            <a:r>
              <a:rPr lang="pt-BR" sz="2800" dirty="0" smtClean="0">
                <a:solidFill>
                  <a:srgbClr val="92D050"/>
                </a:solidFill>
                <a:latin typeface="Tahoma"/>
                <a:cs typeface="Tahoma"/>
              </a:rPr>
              <a:t>2016?</a:t>
            </a:r>
            <a:endParaRPr lang="pt-BR" b="0" dirty="0">
              <a:solidFill>
                <a:srgbClr val="FFFFFF"/>
              </a:solidFill>
              <a:latin typeface="Tahoma"/>
              <a:cs typeface="Tahoma"/>
            </a:endParaRPr>
          </a:p>
          <a:p>
            <a:pPr>
              <a:lnSpc>
                <a:spcPct val="110000"/>
              </a:lnSpc>
            </a:pPr>
            <a:endParaRPr lang="pt-BR" b="0" dirty="0" smtClean="0">
              <a:solidFill>
                <a:srgbClr val="FFFFFF"/>
              </a:solidFill>
              <a:latin typeface="Tahoma"/>
              <a:cs typeface="Tahoma"/>
            </a:endParaRPr>
          </a:p>
          <a:p>
            <a:pPr marL="342900" indent="-342900">
              <a:lnSpc>
                <a:spcPct val="110000"/>
              </a:lnSpc>
              <a:buFont typeface="Wingdings" charset="2"/>
              <a:buChar char="Ø"/>
            </a:pPr>
            <a:r>
              <a:rPr lang="pt-BR" dirty="0" smtClean="0">
                <a:solidFill>
                  <a:schemeClr val="accent1"/>
                </a:solidFill>
                <a:latin typeface="Tahoma"/>
                <a:cs typeface="Tahoma"/>
              </a:rPr>
              <a:t>Mulheres e homens </a:t>
            </a:r>
            <a:r>
              <a:rPr lang="pt-BR" b="0" dirty="0" smtClean="0">
                <a:solidFill>
                  <a:srgbClr val="FFFFFF"/>
                </a:solidFill>
                <a:latin typeface="Tahoma"/>
                <a:cs typeface="Tahoma"/>
              </a:rPr>
              <a:t>que trabalham no campo e a cidade; no setor público e privado; ativos, aposentados, pensionistas e dependentes</a:t>
            </a:r>
          </a:p>
          <a:p>
            <a:pPr>
              <a:lnSpc>
                <a:spcPct val="110000"/>
              </a:lnSpc>
            </a:pPr>
            <a:endParaRPr lang="pt-BR" b="0" dirty="0">
              <a:solidFill>
                <a:srgbClr val="FFFFFF"/>
              </a:solidFill>
              <a:latin typeface="Tahoma"/>
              <a:cs typeface="Tahoma"/>
            </a:endParaRPr>
          </a:p>
          <a:p>
            <a:pPr marL="342900" indent="-342900">
              <a:lnSpc>
                <a:spcPct val="110000"/>
              </a:lnSpc>
              <a:buFont typeface="Wingdings" charset="2"/>
              <a:buChar char="Ø"/>
            </a:pPr>
            <a:r>
              <a:rPr lang="pt-BR" dirty="0">
                <a:solidFill>
                  <a:srgbClr val="94C600"/>
                </a:solidFill>
                <a:latin typeface="Tahoma"/>
                <a:cs typeface="Tahoma"/>
              </a:rPr>
              <a:t>F</a:t>
            </a:r>
            <a:r>
              <a:rPr lang="pt-BR" dirty="0" smtClean="0">
                <a:solidFill>
                  <a:srgbClr val="94C600"/>
                </a:solidFill>
                <a:latin typeface="Tahoma"/>
                <a:cs typeface="Tahoma"/>
              </a:rPr>
              <a:t>inanças públicas</a:t>
            </a:r>
            <a:r>
              <a:rPr lang="pt-BR" b="0" dirty="0" smtClean="0">
                <a:solidFill>
                  <a:srgbClr val="FFFFFF"/>
                </a:solidFill>
                <a:latin typeface="Tahoma"/>
                <a:cs typeface="Tahoma"/>
              </a:rPr>
              <a:t>, pois muitas pessoas desistem de contribuir para algo que não terão chance de usufruir</a:t>
            </a:r>
          </a:p>
          <a:p>
            <a:pPr>
              <a:lnSpc>
                <a:spcPct val="110000"/>
              </a:lnSpc>
            </a:pPr>
            <a:endParaRPr lang="pt-BR" b="0" dirty="0">
              <a:solidFill>
                <a:srgbClr val="FFFFFF"/>
              </a:solidFill>
              <a:latin typeface="Tahoma"/>
              <a:cs typeface="Tahoma"/>
            </a:endParaRPr>
          </a:p>
          <a:p>
            <a:pPr marL="342900" indent="-342900">
              <a:lnSpc>
                <a:spcPct val="110000"/>
              </a:lnSpc>
              <a:buFont typeface="Wingdings" charset="2"/>
              <a:buChar char="Ø"/>
            </a:pPr>
            <a:r>
              <a:rPr lang="pt-BR" dirty="0">
                <a:solidFill>
                  <a:srgbClr val="94C600"/>
                </a:solidFill>
                <a:latin typeface="Tahoma"/>
                <a:cs typeface="Tahoma"/>
              </a:rPr>
              <a:t>E</a:t>
            </a:r>
            <a:r>
              <a:rPr lang="pt-BR" dirty="0" smtClean="0">
                <a:solidFill>
                  <a:srgbClr val="94C600"/>
                </a:solidFill>
                <a:latin typeface="Tahoma"/>
                <a:cs typeface="Tahoma"/>
              </a:rPr>
              <a:t>conomia </a:t>
            </a:r>
            <a:r>
              <a:rPr lang="pt-BR" dirty="0">
                <a:solidFill>
                  <a:srgbClr val="94C600"/>
                </a:solidFill>
                <a:latin typeface="Tahoma"/>
                <a:cs typeface="Tahoma"/>
              </a:rPr>
              <a:t>dos municípios</a:t>
            </a:r>
            <a:r>
              <a:rPr lang="pt-BR" b="0" dirty="0">
                <a:solidFill>
                  <a:srgbClr val="FFFFFF"/>
                </a:solidFill>
                <a:latin typeface="Tahoma"/>
                <a:cs typeface="Tahoma"/>
              </a:rPr>
              <a:t>, uma vez que a grande maioria sobrevive dos benefícios da </a:t>
            </a:r>
            <a:r>
              <a:rPr lang="pt-BR" b="0" dirty="0" smtClean="0">
                <a:solidFill>
                  <a:srgbClr val="FFFFFF"/>
                </a:solidFill>
                <a:latin typeface="Tahoma"/>
                <a:cs typeface="Tahoma"/>
              </a:rPr>
              <a:t>Previdência </a:t>
            </a:r>
            <a:r>
              <a:rPr lang="pt-BR" b="0" dirty="0">
                <a:solidFill>
                  <a:srgbClr val="FFFFFF"/>
                </a:solidFill>
                <a:latin typeface="Tahoma"/>
                <a:cs typeface="Tahoma"/>
              </a:rPr>
              <a:t>S</a:t>
            </a:r>
            <a:r>
              <a:rPr lang="pt-BR" b="0" dirty="0" smtClean="0">
                <a:solidFill>
                  <a:srgbClr val="FFFFFF"/>
                </a:solidFill>
                <a:latin typeface="Tahoma"/>
                <a:cs typeface="Tahoma"/>
              </a:rPr>
              <a:t>ocial</a:t>
            </a:r>
            <a:r>
              <a:rPr lang="pt-BR" b="0" dirty="0">
                <a:solidFill>
                  <a:srgbClr val="FFFFFF"/>
                </a:solidFill>
                <a:latin typeface="Tahoma"/>
                <a:cs typeface="Tahoma"/>
              </a:rPr>
              <a:t>, que superam o repasse do Fundo de Participação dos Municípios (FPM</a:t>
            </a:r>
            <a:r>
              <a:rPr lang="pt-BR" b="0" dirty="0" smtClean="0">
                <a:solidFill>
                  <a:srgbClr val="FFFFFF"/>
                </a:solidFill>
                <a:latin typeface="Tahoma"/>
                <a:cs typeface="Tahoma"/>
              </a:rPr>
              <a:t>)</a:t>
            </a:r>
            <a:endParaRPr lang="pt-BR" b="0" dirty="0">
              <a:solidFill>
                <a:srgbClr val="FFFFFF"/>
              </a:solidFill>
              <a:latin typeface="Tahoma"/>
              <a:cs typeface="Tahoma"/>
            </a:endParaRPr>
          </a:p>
        </p:txBody>
      </p:sp>
      <p:sp>
        <p:nvSpPr>
          <p:cNvPr id="6" name="TextBox 5"/>
          <p:cNvSpPr txBox="1"/>
          <p:nvPr/>
        </p:nvSpPr>
        <p:spPr>
          <a:xfrm>
            <a:off x="5817096" y="980728"/>
            <a:ext cx="4088904" cy="1015663"/>
          </a:xfrm>
          <a:prstGeom prst="rect">
            <a:avLst/>
          </a:prstGeom>
          <a:noFill/>
        </p:spPr>
        <p:txBody>
          <a:bodyPr wrap="square" rtlCol="0">
            <a:spAutoFit/>
          </a:bodyPr>
          <a:lstStyle/>
          <a:p>
            <a:endParaRPr lang="pt-BR" sz="2800" b="0" dirty="0" smtClean="0">
              <a:solidFill>
                <a:schemeClr val="tx1"/>
              </a:solidFill>
              <a:latin typeface="Tahoma"/>
              <a:cs typeface="Tahoma"/>
            </a:endParaRPr>
          </a:p>
          <a:p>
            <a:endParaRPr lang="en-US" sz="3200" b="0" dirty="0"/>
          </a:p>
        </p:txBody>
      </p:sp>
      <p:sp>
        <p:nvSpPr>
          <p:cNvPr id="12" name="TextBox 11"/>
          <p:cNvSpPr txBox="1"/>
          <p:nvPr/>
        </p:nvSpPr>
        <p:spPr>
          <a:xfrm>
            <a:off x="344488" y="3645024"/>
            <a:ext cx="9361040" cy="1015663"/>
          </a:xfrm>
          <a:prstGeom prst="rect">
            <a:avLst/>
          </a:prstGeom>
          <a:noFill/>
        </p:spPr>
        <p:txBody>
          <a:bodyPr wrap="square" rtlCol="0">
            <a:spAutoFit/>
          </a:bodyPr>
          <a:lstStyle/>
          <a:p>
            <a:endParaRPr lang="pt-BR" sz="2800" b="0" dirty="0" smtClean="0">
              <a:solidFill>
                <a:srgbClr val="FFFFFF"/>
              </a:solidFill>
            </a:endParaRPr>
          </a:p>
          <a:p>
            <a:endParaRPr lang="pt-BR" sz="3200" b="0" dirty="0">
              <a:solidFill>
                <a:srgbClr val="FFFFFF"/>
              </a:solidFill>
            </a:endParaRPr>
          </a:p>
        </p:txBody>
      </p:sp>
      <p:pic>
        <p:nvPicPr>
          <p:cNvPr id="2" name="Picture 1"/>
          <p:cNvPicPr>
            <a:picLocks noChangeAspect="1"/>
          </p:cNvPicPr>
          <p:nvPr/>
        </p:nvPicPr>
        <p:blipFill>
          <a:blip r:embed="rId2"/>
          <a:stretch>
            <a:fillRect/>
          </a:stretch>
        </p:blipFill>
        <p:spPr>
          <a:xfrm>
            <a:off x="200472" y="4891012"/>
            <a:ext cx="9906000" cy="1955900"/>
          </a:xfrm>
          <a:prstGeom prst="rect">
            <a:avLst/>
          </a:prstGeom>
        </p:spPr>
      </p:pic>
    </p:spTree>
    <p:extLst>
      <p:ext uri="{BB962C8B-B14F-4D97-AF65-F5344CB8AC3E}">
        <p14:creationId xmlns:p14="http://schemas.microsoft.com/office/powerpoint/2010/main" val="1468897709"/>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4488" y="116632"/>
            <a:ext cx="9433048" cy="2062103"/>
          </a:xfrm>
          <a:prstGeom prst="rect">
            <a:avLst/>
          </a:prstGeom>
        </p:spPr>
        <p:txBody>
          <a:bodyPr wrap="square">
            <a:spAutoFit/>
          </a:bodyPr>
          <a:lstStyle/>
          <a:p>
            <a:pPr algn="ctr"/>
            <a:r>
              <a:rPr lang="pt-BR" sz="3200" dirty="0" smtClean="0">
                <a:solidFill>
                  <a:srgbClr val="92D050"/>
                </a:solidFill>
                <a:latin typeface="Tahoma"/>
                <a:cs typeface="Tahoma"/>
              </a:rPr>
              <a:t>QUEM IRÁ GANHAR COM A PEC 287?</a:t>
            </a:r>
          </a:p>
          <a:p>
            <a:pPr algn="ctr"/>
            <a:endParaRPr lang="pt-BR" sz="800" dirty="0" smtClean="0">
              <a:solidFill>
                <a:srgbClr val="92D050"/>
              </a:solidFill>
              <a:latin typeface="Tahoma"/>
              <a:cs typeface="Tahoma"/>
            </a:endParaRPr>
          </a:p>
          <a:p>
            <a:pPr marL="457200" indent="-457200">
              <a:buFont typeface="Arial"/>
              <a:buChar char="•"/>
            </a:pPr>
            <a:r>
              <a:rPr lang="pt-BR" sz="3200" b="0" dirty="0">
                <a:solidFill>
                  <a:srgbClr val="FFFFFF"/>
                </a:solidFill>
              </a:rPr>
              <a:t>Bancos lucram </a:t>
            </a:r>
            <a:r>
              <a:rPr lang="pt-BR" sz="3200" b="0" dirty="0" smtClean="0">
                <a:solidFill>
                  <a:srgbClr val="FFFFFF"/>
                </a:solidFill>
              </a:rPr>
              <a:t>com </a:t>
            </a:r>
            <a:r>
              <a:rPr lang="pt-BR" sz="3200" b="0" dirty="0">
                <a:solidFill>
                  <a:srgbClr val="FFFFFF"/>
                </a:solidFill>
              </a:rPr>
              <a:t>FUNDOS DE PENSÃO</a:t>
            </a:r>
          </a:p>
          <a:p>
            <a:pPr algn="ctr"/>
            <a:endParaRPr lang="pt-BR" sz="3200" dirty="0">
              <a:solidFill>
                <a:srgbClr val="92D050"/>
              </a:solidFill>
              <a:latin typeface="Tahoma"/>
              <a:cs typeface="Tahoma"/>
            </a:endParaRPr>
          </a:p>
          <a:p>
            <a:r>
              <a:rPr lang="pt-BR" b="0" dirty="0" smtClean="0">
                <a:solidFill>
                  <a:schemeClr val="tx1"/>
                </a:solidFill>
                <a:latin typeface="Tahoma"/>
                <a:cs typeface="Tahoma"/>
              </a:rPr>
              <a:t> </a:t>
            </a:r>
          </a:p>
        </p:txBody>
      </p:sp>
      <p:sp>
        <p:nvSpPr>
          <p:cNvPr id="6" name="TextBox 5"/>
          <p:cNvSpPr txBox="1"/>
          <p:nvPr/>
        </p:nvSpPr>
        <p:spPr>
          <a:xfrm>
            <a:off x="5817096" y="980728"/>
            <a:ext cx="4088904" cy="1015663"/>
          </a:xfrm>
          <a:prstGeom prst="rect">
            <a:avLst/>
          </a:prstGeom>
          <a:noFill/>
        </p:spPr>
        <p:txBody>
          <a:bodyPr wrap="square" rtlCol="0">
            <a:spAutoFit/>
          </a:bodyPr>
          <a:lstStyle/>
          <a:p>
            <a:endParaRPr lang="pt-BR" sz="2800" b="0" dirty="0" smtClean="0">
              <a:solidFill>
                <a:schemeClr val="tx1"/>
              </a:solidFill>
              <a:latin typeface="Tahoma"/>
              <a:cs typeface="Tahoma"/>
            </a:endParaRPr>
          </a:p>
          <a:p>
            <a:endParaRPr lang="en-US" sz="3200" b="0" dirty="0"/>
          </a:p>
        </p:txBody>
      </p:sp>
      <p:pic>
        <p:nvPicPr>
          <p:cNvPr id="2" name="Picture 1"/>
          <p:cNvPicPr>
            <a:picLocks noChangeAspect="1"/>
          </p:cNvPicPr>
          <p:nvPr/>
        </p:nvPicPr>
        <p:blipFill>
          <a:blip r:embed="rId2"/>
          <a:stretch>
            <a:fillRect/>
          </a:stretch>
        </p:blipFill>
        <p:spPr>
          <a:xfrm>
            <a:off x="1280592" y="4941168"/>
            <a:ext cx="7842870" cy="1601948"/>
          </a:xfrm>
          <a:prstGeom prst="rect">
            <a:avLst/>
          </a:prstGeom>
        </p:spPr>
      </p:pic>
      <p:pic>
        <p:nvPicPr>
          <p:cNvPr id="10" name="Picture 9"/>
          <p:cNvPicPr>
            <a:picLocks noChangeAspect="1"/>
          </p:cNvPicPr>
          <p:nvPr/>
        </p:nvPicPr>
        <p:blipFill>
          <a:blip r:embed="rId3"/>
          <a:stretch>
            <a:fillRect/>
          </a:stretch>
        </p:blipFill>
        <p:spPr>
          <a:xfrm>
            <a:off x="920552" y="1484784"/>
            <a:ext cx="6243960" cy="2497584"/>
          </a:xfrm>
          <a:prstGeom prst="rect">
            <a:avLst/>
          </a:prstGeom>
        </p:spPr>
      </p:pic>
      <p:pic>
        <p:nvPicPr>
          <p:cNvPr id="11" name="Picture 10"/>
          <p:cNvPicPr>
            <a:picLocks noChangeAspect="1"/>
          </p:cNvPicPr>
          <p:nvPr/>
        </p:nvPicPr>
        <p:blipFill>
          <a:blip r:embed="rId4"/>
          <a:stretch>
            <a:fillRect/>
          </a:stretch>
        </p:blipFill>
        <p:spPr>
          <a:xfrm>
            <a:off x="7113240" y="2924944"/>
            <a:ext cx="1714500" cy="1028700"/>
          </a:xfrm>
          <a:prstGeom prst="rect">
            <a:avLst/>
          </a:prstGeom>
        </p:spPr>
      </p:pic>
      <p:sp>
        <p:nvSpPr>
          <p:cNvPr id="12" name="TextBox 11"/>
          <p:cNvSpPr txBox="1"/>
          <p:nvPr/>
        </p:nvSpPr>
        <p:spPr>
          <a:xfrm>
            <a:off x="344488" y="3645024"/>
            <a:ext cx="9865096" cy="1015663"/>
          </a:xfrm>
          <a:prstGeom prst="rect">
            <a:avLst/>
          </a:prstGeom>
          <a:noFill/>
        </p:spPr>
        <p:txBody>
          <a:bodyPr wrap="square" rtlCol="0">
            <a:spAutoFit/>
          </a:bodyPr>
          <a:lstStyle/>
          <a:p>
            <a:endParaRPr lang="pt-BR" sz="2800" b="0" dirty="0" smtClean="0">
              <a:solidFill>
                <a:srgbClr val="FFFFFF"/>
              </a:solidFill>
            </a:endParaRPr>
          </a:p>
          <a:p>
            <a:pPr marL="457200" indent="-457200">
              <a:buFont typeface="Arial"/>
              <a:buChar char="•"/>
            </a:pPr>
            <a:r>
              <a:rPr lang="pt-BR" sz="3200" b="0" dirty="0" smtClean="0">
                <a:solidFill>
                  <a:srgbClr val="FFFFFF"/>
                </a:solidFill>
              </a:rPr>
              <a:t>PEC dará garantia pública à previdência complementar:</a:t>
            </a:r>
            <a:endParaRPr lang="pt-BR" sz="3200" b="0" dirty="0">
              <a:solidFill>
                <a:srgbClr val="FFFFFF"/>
              </a:solidFill>
            </a:endParaRPr>
          </a:p>
        </p:txBody>
      </p:sp>
    </p:spTree>
    <p:extLst>
      <p:ext uri="{BB962C8B-B14F-4D97-AF65-F5344CB8AC3E}">
        <p14:creationId xmlns:p14="http://schemas.microsoft.com/office/powerpoint/2010/main" val="3492778757"/>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4488" y="116632"/>
            <a:ext cx="9433048" cy="1077218"/>
          </a:xfrm>
          <a:prstGeom prst="rect">
            <a:avLst/>
          </a:prstGeom>
        </p:spPr>
        <p:txBody>
          <a:bodyPr wrap="square">
            <a:spAutoFit/>
          </a:bodyPr>
          <a:lstStyle/>
          <a:p>
            <a:pPr algn="ctr"/>
            <a:r>
              <a:rPr lang="pt-BR" sz="3200" dirty="0" smtClean="0">
                <a:solidFill>
                  <a:srgbClr val="92D050"/>
                </a:solidFill>
                <a:latin typeface="Tahoma"/>
                <a:cs typeface="Tahoma"/>
              </a:rPr>
              <a:t>FUNDOS DE PENSÃO: </a:t>
            </a:r>
          </a:p>
          <a:p>
            <a:pPr algn="ctr"/>
            <a:r>
              <a:rPr lang="pt-BR" sz="3200" dirty="0" smtClean="0">
                <a:solidFill>
                  <a:srgbClr val="92D050"/>
                </a:solidFill>
                <a:latin typeface="Tahoma"/>
                <a:cs typeface="Tahoma"/>
              </a:rPr>
              <a:t>Déficit de R$84 bilhões em 2016</a:t>
            </a:r>
          </a:p>
        </p:txBody>
      </p:sp>
      <p:sp>
        <p:nvSpPr>
          <p:cNvPr id="6" name="TextBox 5"/>
          <p:cNvSpPr txBox="1"/>
          <p:nvPr/>
        </p:nvSpPr>
        <p:spPr>
          <a:xfrm>
            <a:off x="5817096" y="980728"/>
            <a:ext cx="4088904" cy="1015663"/>
          </a:xfrm>
          <a:prstGeom prst="rect">
            <a:avLst/>
          </a:prstGeom>
          <a:noFill/>
        </p:spPr>
        <p:txBody>
          <a:bodyPr wrap="square" rtlCol="0">
            <a:spAutoFit/>
          </a:bodyPr>
          <a:lstStyle/>
          <a:p>
            <a:endParaRPr lang="pt-BR" sz="2800" b="0" dirty="0" smtClean="0">
              <a:solidFill>
                <a:schemeClr val="tx1"/>
              </a:solidFill>
              <a:latin typeface="Tahoma"/>
              <a:cs typeface="Tahoma"/>
            </a:endParaRPr>
          </a:p>
          <a:p>
            <a:endParaRPr lang="en-US" sz="3200" b="0" dirty="0"/>
          </a:p>
        </p:txBody>
      </p:sp>
      <p:pic>
        <p:nvPicPr>
          <p:cNvPr id="4" name="Picture 3"/>
          <p:cNvPicPr>
            <a:picLocks noChangeAspect="1"/>
          </p:cNvPicPr>
          <p:nvPr/>
        </p:nvPicPr>
        <p:blipFill>
          <a:blip r:embed="rId2"/>
          <a:stretch>
            <a:fillRect/>
          </a:stretch>
        </p:blipFill>
        <p:spPr>
          <a:xfrm>
            <a:off x="776536" y="2204864"/>
            <a:ext cx="8745860" cy="1878469"/>
          </a:xfrm>
          <a:prstGeom prst="rect">
            <a:avLst/>
          </a:prstGeom>
        </p:spPr>
      </p:pic>
      <p:pic>
        <p:nvPicPr>
          <p:cNvPr id="8" name="Picture 7"/>
          <p:cNvPicPr>
            <a:picLocks noChangeAspect="1"/>
          </p:cNvPicPr>
          <p:nvPr/>
        </p:nvPicPr>
        <p:blipFill>
          <a:blip r:embed="rId3"/>
          <a:stretch>
            <a:fillRect/>
          </a:stretch>
        </p:blipFill>
        <p:spPr>
          <a:xfrm>
            <a:off x="776536" y="1412776"/>
            <a:ext cx="2374900" cy="800100"/>
          </a:xfrm>
          <a:prstGeom prst="rect">
            <a:avLst/>
          </a:prstGeom>
        </p:spPr>
      </p:pic>
      <p:pic>
        <p:nvPicPr>
          <p:cNvPr id="9" name="Picture 8"/>
          <p:cNvPicPr>
            <a:picLocks noChangeAspect="1"/>
          </p:cNvPicPr>
          <p:nvPr/>
        </p:nvPicPr>
        <p:blipFill>
          <a:blip r:embed="rId4"/>
          <a:stretch>
            <a:fillRect/>
          </a:stretch>
        </p:blipFill>
        <p:spPr>
          <a:xfrm>
            <a:off x="6465168" y="1556792"/>
            <a:ext cx="3024336" cy="692506"/>
          </a:xfrm>
          <a:prstGeom prst="rect">
            <a:avLst/>
          </a:prstGeom>
        </p:spPr>
      </p:pic>
      <p:sp>
        <p:nvSpPr>
          <p:cNvPr id="10" name="TextBox 9"/>
          <p:cNvSpPr txBox="1"/>
          <p:nvPr/>
        </p:nvSpPr>
        <p:spPr>
          <a:xfrm>
            <a:off x="776536" y="4653136"/>
            <a:ext cx="9289032" cy="1815882"/>
          </a:xfrm>
          <a:prstGeom prst="rect">
            <a:avLst/>
          </a:prstGeom>
          <a:noFill/>
        </p:spPr>
        <p:txBody>
          <a:bodyPr wrap="square" rtlCol="0">
            <a:spAutoFit/>
          </a:bodyPr>
          <a:lstStyle/>
          <a:p>
            <a:pPr marL="342900" indent="-342900">
              <a:buFont typeface="Arial"/>
              <a:buChar char="•"/>
            </a:pPr>
            <a:r>
              <a:rPr lang="pt-BR" sz="2800" b="0" dirty="0" smtClean="0">
                <a:solidFill>
                  <a:srgbClr val="FFFFFF"/>
                </a:solidFill>
              </a:rPr>
              <a:t>Fundos precisam de novos clientes</a:t>
            </a:r>
          </a:p>
          <a:p>
            <a:pPr marL="342900" indent="-342900">
              <a:buFont typeface="Arial"/>
              <a:buChar char="•"/>
            </a:pPr>
            <a:r>
              <a:rPr lang="pt-BR" sz="2800" b="0" dirty="0" smtClean="0">
                <a:solidFill>
                  <a:srgbClr val="FFFFFF"/>
                </a:solidFill>
              </a:rPr>
              <a:t>Governo faz propaganda brutal pela aprovação da PEC 287:</a:t>
            </a:r>
          </a:p>
          <a:p>
            <a:pPr marL="800100" lvl="1" indent="-342900">
              <a:buFont typeface="Arial"/>
              <a:buChar char="•"/>
            </a:pPr>
            <a:r>
              <a:rPr lang="pt-BR" sz="2800" b="0" dirty="0" smtClean="0">
                <a:solidFill>
                  <a:srgbClr val="FFFFFF"/>
                </a:solidFill>
              </a:rPr>
              <a:t>Falso discurso de déficit da Previdência Social</a:t>
            </a:r>
          </a:p>
          <a:p>
            <a:pPr marL="800100" lvl="1" indent="-342900">
              <a:buFont typeface="Arial"/>
              <a:buChar char="•"/>
            </a:pPr>
            <a:r>
              <a:rPr lang="pt-BR" sz="2800" b="0" dirty="0" smtClean="0">
                <a:solidFill>
                  <a:srgbClr val="FFFFFF"/>
                </a:solidFill>
              </a:rPr>
              <a:t>Falso discurso de “privilégios”</a:t>
            </a:r>
            <a:endParaRPr lang="pt-BR" sz="2800" b="0" dirty="0">
              <a:solidFill>
                <a:srgbClr val="FFFFFF"/>
              </a:solidFill>
            </a:endParaRPr>
          </a:p>
        </p:txBody>
      </p:sp>
    </p:spTree>
    <p:extLst>
      <p:ext uri="{BB962C8B-B14F-4D97-AF65-F5344CB8AC3E}">
        <p14:creationId xmlns:p14="http://schemas.microsoft.com/office/powerpoint/2010/main" val="1999287978"/>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0472" y="1268760"/>
            <a:ext cx="8331200" cy="2641600"/>
          </a:xfrm>
          <a:prstGeom prst="rect">
            <a:avLst/>
          </a:prstGeom>
        </p:spPr>
      </p:pic>
      <p:pic>
        <p:nvPicPr>
          <p:cNvPr id="3" name="Picture 2"/>
          <p:cNvPicPr>
            <a:picLocks noChangeAspect="1"/>
          </p:cNvPicPr>
          <p:nvPr/>
        </p:nvPicPr>
        <p:blipFill>
          <a:blip r:embed="rId3"/>
          <a:stretch>
            <a:fillRect/>
          </a:stretch>
        </p:blipFill>
        <p:spPr>
          <a:xfrm>
            <a:off x="200472" y="764704"/>
            <a:ext cx="1917700" cy="596900"/>
          </a:xfrm>
          <a:prstGeom prst="rect">
            <a:avLst/>
          </a:prstGeom>
        </p:spPr>
      </p:pic>
      <p:pic>
        <p:nvPicPr>
          <p:cNvPr id="4" name="Picture 3"/>
          <p:cNvPicPr>
            <a:picLocks noChangeAspect="1"/>
          </p:cNvPicPr>
          <p:nvPr/>
        </p:nvPicPr>
        <p:blipFill>
          <a:blip r:embed="rId4"/>
          <a:stretch>
            <a:fillRect/>
          </a:stretch>
        </p:blipFill>
        <p:spPr>
          <a:xfrm>
            <a:off x="4736976" y="4221644"/>
            <a:ext cx="5169024" cy="2657315"/>
          </a:xfrm>
          <a:prstGeom prst="rect">
            <a:avLst/>
          </a:prstGeom>
        </p:spPr>
      </p:pic>
      <p:sp>
        <p:nvSpPr>
          <p:cNvPr id="5" name="TextBox 4"/>
          <p:cNvSpPr txBox="1"/>
          <p:nvPr/>
        </p:nvSpPr>
        <p:spPr>
          <a:xfrm>
            <a:off x="488504" y="4725144"/>
            <a:ext cx="3960440" cy="1938992"/>
          </a:xfrm>
          <a:prstGeom prst="rect">
            <a:avLst/>
          </a:prstGeom>
          <a:noFill/>
        </p:spPr>
        <p:txBody>
          <a:bodyPr wrap="square" rtlCol="0">
            <a:spAutoFit/>
          </a:bodyPr>
          <a:lstStyle/>
          <a:p>
            <a:pPr algn="ctr"/>
            <a:r>
              <a:rPr lang="pt-BR" dirty="0" smtClean="0">
                <a:solidFill>
                  <a:srgbClr val="92D050"/>
                </a:solidFill>
                <a:latin typeface="Tahoma"/>
                <a:cs typeface="Tahoma"/>
              </a:rPr>
              <a:t>Mandado de Segurança n</a:t>
            </a:r>
            <a:r>
              <a:rPr lang="pt-BR" baseline="30000" dirty="0" smtClean="0">
                <a:solidFill>
                  <a:srgbClr val="92D050"/>
                </a:solidFill>
                <a:latin typeface="Tahoma"/>
                <a:cs typeface="Tahoma"/>
              </a:rPr>
              <a:t>o</a:t>
            </a:r>
            <a:r>
              <a:rPr lang="pt-BR" dirty="0" smtClean="0">
                <a:solidFill>
                  <a:srgbClr val="92D050"/>
                </a:solidFill>
                <a:latin typeface="Tahoma"/>
                <a:cs typeface="Tahoma"/>
              </a:rPr>
              <a:t> 34566</a:t>
            </a:r>
          </a:p>
          <a:p>
            <a:pPr algn="ctr"/>
            <a:endParaRPr lang="en-US" dirty="0"/>
          </a:p>
          <a:p>
            <a:pPr algn="ctr"/>
            <a:r>
              <a:rPr lang="pt-BR" sz="1600" b="0" dirty="0">
                <a:solidFill>
                  <a:schemeClr val="tx1"/>
                </a:solidFill>
                <a:hlinkClick r:id="rId5"/>
              </a:rPr>
              <a:t>http://www.stf.jus.br/portal/processo/verProcessoAndamento.asp?incidente=</a:t>
            </a:r>
            <a:r>
              <a:rPr lang="pt-BR" sz="1600" b="0" dirty="0" smtClean="0">
                <a:solidFill>
                  <a:schemeClr val="tx1"/>
                </a:solidFill>
                <a:hlinkClick r:id="rId5"/>
              </a:rPr>
              <a:t>5114413</a:t>
            </a:r>
            <a:r>
              <a:rPr lang="pt-BR" sz="1600" b="0" dirty="0" smtClean="0">
                <a:solidFill>
                  <a:schemeClr val="tx1"/>
                </a:solidFill>
              </a:rPr>
              <a:t> </a:t>
            </a:r>
            <a:endParaRPr lang="pt-BR" sz="1600" b="0" dirty="0">
              <a:solidFill>
                <a:schemeClr val="tx1"/>
              </a:solidFill>
            </a:endParaRPr>
          </a:p>
        </p:txBody>
      </p:sp>
      <p:sp>
        <p:nvSpPr>
          <p:cNvPr id="6" name="TextBox 5"/>
          <p:cNvSpPr txBox="1"/>
          <p:nvPr/>
        </p:nvSpPr>
        <p:spPr>
          <a:xfrm>
            <a:off x="488504" y="188640"/>
            <a:ext cx="8568952" cy="523220"/>
          </a:xfrm>
          <a:prstGeom prst="rect">
            <a:avLst/>
          </a:prstGeom>
          <a:noFill/>
        </p:spPr>
        <p:txBody>
          <a:bodyPr wrap="square" rtlCol="0">
            <a:spAutoFit/>
          </a:bodyPr>
          <a:lstStyle/>
          <a:p>
            <a:pPr algn="ctr"/>
            <a:r>
              <a:rPr lang="en-US" sz="2800" dirty="0" smtClean="0">
                <a:solidFill>
                  <a:schemeClr val="accent1"/>
                </a:solidFill>
                <a:latin typeface="Tahoma"/>
                <a:cs typeface="Tahoma"/>
              </a:rPr>
              <a:t>QUEM DEBATEU A FORMULAÇÃO DA PEC 287</a:t>
            </a:r>
            <a:endParaRPr lang="en-US" sz="2800" dirty="0">
              <a:solidFill>
                <a:schemeClr val="accent1"/>
              </a:solidFill>
              <a:latin typeface="Tahoma"/>
              <a:cs typeface="Tahoma"/>
            </a:endParaRPr>
          </a:p>
        </p:txBody>
      </p:sp>
    </p:spTree>
    <p:extLst>
      <p:ext uri="{BB962C8B-B14F-4D97-AF65-F5344CB8AC3E}">
        <p14:creationId xmlns:p14="http://schemas.microsoft.com/office/powerpoint/2010/main" val="4169437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Box 2"/>
          <p:cNvSpPr txBox="1">
            <a:spLocks noChangeArrowheads="1"/>
          </p:cNvSpPr>
          <p:nvPr/>
        </p:nvSpPr>
        <p:spPr bwMode="auto">
          <a:xfrm>
            <a:off x="193675" y="214313"/>
            <a:ext cx="9440863" cy="748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cs typeface="ＭＳ Ｐゴシック"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9pPr>
          </a:lstStyle>
          <a:p>
            <a:pPr>
              <a:spcBef>
                <a:spcPts val="1800"/>
              </a:spcBef>
              <a:buClr>
                <a:srgbClr val="FF9900"/>
              </a:buClr>
            </a:pPr>
            <a:r>
              <a:rPr lang="pt-BR" dirty="0">
                <a:solidFill>
                  <a:srgbClr val="92D050"/>
                </a:solidFill>
                <a:latin typeface="Tahoma" charset="0"/>
                <a:cs typeface="Tahoma" charset="0"/>
              </a:rPr>
              <a:t>AUDITORIA INÉDITA: </a:t>
            </a:r>
            <a:r>
              <a:rPr lang="pt-BR" b="0" dirty="0">
                <a:solidFill>
                  <a:srgbClr val="92D050"/>
                </a:solidFill>
                <a:latin typeface="Tahoma" charset="0"/>
                <a:cs typeface="Tahoma" charset="0"/>
              </a:rPr>
              <a:t>Departamento de Contabilidade Governamental dos EUA revelou que US$ 16 trilhões foram secretamente repassados pelo Banco Central dos Estados Unidos – FED, Federal Reserve Bank - para bancos e corporações </a:t>
            </a:r>
          </a:p>
          <a:p>
            <a:pPr lvl="1" algn="ctr">
              <a:spcBef>
                <a:spcPts val="1800"/>
              </a:spcBef>
              <a:buClr>
                <a:srgbClr val="FF9900"/>
              </a:buClr>
            </a:pPr>
            <a:r>
              <a:rPr lang="en-US" sz="2000" b="0" dirty="0" smtClean="0">
                <a:solidFill>
                  <a:srgbClr val="FFFFFF"/>
                </a:solidFill>
                <a:latin typeface="Tahoma" charset="0"/>
                <a:cs typeface="Tahoma" charset="0"/>
              </a:rPr>
              <a:t>	Citigroup</a:t>
            </a:r>
            <a:r>
              <a:rPr lang="en-US" sz="2000" b="0" dirty="0">
                <a:solidFill>
                  <a:srgbClr val="FFFFFF"/>
                </a:solidFill>
                <a:latin typeface="Tahoma" charset="0"/>
                <a:cs typeface="Tahoma" charset="0"/>
              </a:rPr>
              <a:t>: $2.5 trillion ($2,500,000,000,000)</a:t>
            </a:r>
            <a:br>
              <a:rPr lang="en-US" sz="2000" b="0" dirty="0">
                <a:solidFill>
                  <a:srgbClr val="FFFFFF"/>
                </a:solidFill>
                <a:latin typeface="Tahoma" charset="0"/>
                <a:cs typeface="Tahoma" charset="0"/>
              </a:rPr>
            </a:br>
            <a:r>
              <a:rPr lang="en-US" sz="2000" b="0" dirty="0">
                <a:solidFill>
                  <a:srgbClr val="FFFFFF"/>
                </a:solidFill>
                <a:latin typeface="Tahoma" charset="0"/>
                <a:cs typeface="Tahoma" charset="0"/>
              </a:rPr>
              <a:t>Morgan Stanley: $2.04 trillion ($2,040,000,000,000)</a:t>
            </a:r>
            <a:br>
              <a:rPr lang="en-US" sz="2000" b="0" dirty="0">
                <a:solidFill>
                  <a:srgbClr val="FFFFFF"/>
                </a:solidFill>
                <a:latin typeface="Tahoma" charset="0"/>
                <a:cs typeface="Tahoma" charset="0"/>
              </a:rPr>
            </a:br>
            <a:r>
              <a:rPr lang="en-US" sz="2000" b="0" dirty="0">
                <a:solidFill>
                  <a:srgbClr val="FFFFFF"/>
                </a:solidFill>
                <a:latin typeface="Tahoma" charset="0"/>
                <a:cs typeface="Tahoma" charset="0"/>
              </a:rPr>
              <a:t>Merrill Lynch: $1.949 trillion ($1,949,000,000,000)</a:t>
            </a:r>
            <a:br>
              <a:rPr lang="en-US" sz="2000" b="0" dirty="0">
                <a:solidFill>
                  <a:srgbClr val="FFFFFF"/>
                </a:solidFill>
                <a:latin typeface="Tahoma" charset="0"/>
                <a:cs typeface="Tahoma" charset="0"/>
              </a:rPr>
            </a:br>
            <a:r>
              <a:rPr lang="en-US" sz="2000" b="0" dirty="0">
                <a:solidFill>
                  <a:srgbClr val="FFFFFF"/>
                </a:solidFill>
                <a:latin typeface="Tahoma" charset="0"/>
                <a:cs typeface="Tahoma" charset="0"/>
              </a:rPr>
              <a:t>Bank of America: $1.344 trillion ($1,344,000,000,000)</a:t>
            </a:r>
            <a:br>
              <a:rPr lang="en-US" sz="2000" b="0" dirty="0">
                <a:solidFill>
                  <a:srgbClr val="FFFFFF"/>
                </a:solidFill>
                <a:latin typeface="Tahoma" charset="0"/>
                <a:cs typeface="Tahoma" charset="0"/>
              </a:rPr>
            </a:br>
            <a:r>
              <a:rPr lang="en-US" sz="2000" b="0" dirty="0">
                <a:solidFill>
                  <a:srgbClr val="FFFFFF"/>
                </a:solidFill>
                <a:latin typeface="Tahoma" charset="0"/>
                <a:cs typeface="Tahoma" charset="0"/>
              </a:rPr>
              <a:t>Barclays PLC (United Kingdom): $868 billion ($868,000,000,000)</a:t>
            </a:r>
            <a:br>
              <a:rPr lang="en-US" sz="2000" b="0" dirty="0">
                <a:solidFill>
                  <a:srgbClr val="FFFFFF"/>
                </a:solidFill>
                <a:latin typeface="Tahoma" charset="0"/>
                <a:cs typeface="Tahoma" charset="0"/>
              </a:rPr>
            </a:br>
            <a:r>
              <a:rPr lang="en-US" sz="2000" b="0" dirty="0">
                <a:solidFill>
                  <a:srgbClr val="FFFFFF"/>
                </a:solidFill>
                <a:latin typeface="Tahoma" charset="0"/>
                <a:cs typeface="Tahoma" charset="0"/>
              </a:rPr>
              <a:t>Bear Sterns: $853 billion ($853,000,000,000)</a:t>
            </a:r>
            <a:br>
              <a:rPr lang="en-US" sz="2000" b="0" dirty="0">
                <a:solidFill>
                  <a:srgbClr val="FFFFFF"/>
                </a:solidFill>
                <a:latin typeface="Tahoma" charset="0"/>
                <a:cs typeface="Tahoma" charset="0"/>
              </a:rPr>
            </a:br>
            <a:r>
              <a:rPr lang="en-US" sz="2000" b="0" dirty="0">
                <a:solidFill>
                  <a:srgbClr val="FFFFFF"/>
                </a:solidFill>
                <a:latin typeface="Tahoma" charset="0"/>
                <a:cs typeface="Tahoma" charset="0"/>
              </a:rPr>
              <a:t>Goldman Sachs: $814 billion ($814,000,000,000)</a:t>
            </a:r>
            <a:br>
              <a:rPr lang="en-US" sz="2000" b="0" dirty="0">
                <a:solidFill>
                  <a:srgbClr val="FFFFFF"/>
                </a:solidFill>
                <a:latin typeface="Tahoma" charset="0"/>
                <a:cs typeface="Tahoma" charset="0"/>
              </a:rPr>
            </a:br>
            <a:r>
              <a:rPr lang="en-US" sz="2000" b="0" dirty="0">
                <a:solidFill>
                  <a:srgbClr val="FFFFFF"/>
                </a:solidFill>
                <a:latin typeface="Tahoma" charset="0"/>
                <a:cs typeface="Tahoma" charset="0"/>
              </a:rPr>
              <a:t>Royal Bank of Scotland (UK): $541 billion ($541,000,000,000)</a:t>
            </a:r>
            <a:br>
              <a:rPr lang="en-US" sz="2000" b="0" dirty="0">
                <a:solidFill>
                  <a:srgbClr val="FFFFFF"/>
                </a:solidFill>
                <a:latin typeface="Tahoma" charset="0"/>
                <a:cs typeface="Tahoma" charset="0"/>
              </a:rPr>
            </a:br>
            <a:r>
              <a:rPr lang="en-US" sz="2000" b="0" dirty="0">
                <a:solidFill>
                  <a:srgbClr val="FFFFFF"/>
                </a:solidFill>
                <a:latin typeface="Tahoma" charset="0"/>
                <a:cs typeface="Tahoma" charset="0"/>
              </a:rPr>
              <a:t>JP Morgan Chase: $391 billion ($391,000,000,000)</a:t>
            </a:r>
            <a:br>
              <a:rPr lang="en-US" sz="2000" b="0" dirty="0">
                <a:solidFill>
                  <a:srgbClr val="FFFFFF"/>
                </a:solidFill>
                <a:latin typeface="Tahoma" charset="0"/>
                <a:cs typeface="Tahoma" charset="0"/>
              </a:rPr>
            </a:br>
            <a:r>
              <a:rPr lang="en-US" sz="2000" b="0" dirty="0">
                <a:solidFill>
                  <a:srgbClr val="FFFFFF"/>
                </a:solidFill>
                <a:latin typeface="Tahoma" charset="0"/>
                <a:cs typeface="Tahoma" charset="0"/>
              </a:rPr>
              <a:t>Deutsche Bank (Germany): $354 billion ($354,000,000,000)</a:t>
            </a:r>
            <a:br>
              <a:rPr lang="en-US" sz="2000" b="0" dirty="0">
                <a:solidFill>
                  <a:srgbClr val="FFFFFF"/>
                </a:solidFill>
                <a:latin typeface="Tahoma" charset="0"/>
                <a:cs typeface="Tahoma" charset="0"/>
              </a:rPr>
            </a:br>
            <a:r>
              <a:rPr lang="en-US" sz="2000" b="0" dirty="0">
                <a:solidFill>
                  <a:srgbClr val="FFFFFF"/>
                </a:solidFill>
                <a:latin typeface="Tahoma" charset="0"/>
                <a:cs typeface="Tahoma" charset="0"/>
              </a:rPr>
              <a:t>UBS (Switzerland): $287 billion ($287,000,000,000)</a:t>
            </a:r>
            <a:br>
              <a:rPr lang="en-US" sz="2000" b="0" dirty="0">
                <a:solidFill>
                  <a:srgbClr val="FFFFFF"/>
                </a:solidFill>
                <a:latin typeface="Tahoma" charset="0"/>
                <a:cs typeface="Tahoma" charset="0"/>
              </a:rPr>
            </a:br>
            <a:r>
              <a:rPr lang="en-US" sz="2000" b="0" dirty="0">
                <a:solidFill>
                  <a:srgbClr val="FFFFFF"/>
                </a:solidFill>
                <a:latin typeface="Tahoma" charset="0"/>
                <a:cs typeface="Tahoma" charset="0"/>
              </a:rPr>
              <a:t>Credit Suisse (Switzerland): $262 billion ($262,000,000,000)</a:t>
            </a:r>
            <a:br>
              <a:rPr lang="en-US" sz="2000" b="0" dirty="0">
                <a:solidFill>
                  <a:srgbClr val="FFFFFF"/>
                </a:solidFill>
                <a:latin typeface="Tahoma" charset="0"/>
                <a:cs typeface="Tahoma" charset="0"/>
              </a:rPr>
            </a:br>
            <a:r>
              <a:rPr lang="en-US" sz="2000" b="0" dirty="0">
                <a:solidFill>
                  <a:srgbClr val="FFFFFF"/>
                </a:solidFill>
                <a:latin typeface="Tahoma" charset="0"/>
                <a:cs typeface="Tahoma" charset="0"/>
              </a:rPr>
              <a:t>Lehman Brothers: $183 billion ($183,000,000,000)</a:t>
            </a:r>
            <a:br>
              <a:rPr lang="en-US" sz="2000" b="0" dirty="0">
                <a:solidFill>
                  <a:srgbClr val="FFFFFF"/>
                </a:solidFill>
                <a:latin typeface="Tahoma" charset="0"/>
                <a:cs typeface="Tahoma" charset="0"/>
              </a:rPr>
            </a:br>
            <a:r>
              <a:rPr lang="en-US" sz="2000" b="0" dirty="0">
                <a:solidFill>
                  <a:srgbClr val="FFFFFF"/>
                </a:solidFill>
                <a:latin typeface="Tahoma" charset="0"/>
                <a:cs typeface="Tahoma" charset="0"/>
              </a:rPr>
              <a:t>Bank of Scotland (United Kingdom): $181 billion ($181,000,000,000)</a:t>
            </a:r>
            <a:br>
              <a:rPr lang="en-US" sz="2000" b="0" dirty="0">
                <a:solidFill>
                  <a:srgbClr val="FFFFFF"/>
                </a:solidFill>
                <a:latin typeface="Tahoma" charset="0"/>
                <a:cs typeface="Tahoma" charset="0"/>
              </a:rPr>
            </a:br>
            <a:r>
              <a:rPr lang="en-US" sz="2000" b="0" dirty="0">
                <a:solidFill>
                  <a:srgbClr val="FFFFFF"/>
                </a:solidFill>
                <a:latin typeface="Tahoma" charset="0"/>
                <a:cs typeface="Tahoma" charset="0"/>
              </a:rPr>
              <a:t>BNP Paribas (France): $175 billion ($175,000,000,000)</a:t>
            </a:r>
          </a:p>
          <a:p>
            <a:pPr algn="ctr">
              <a:buClr>
                <a:srgbClr val="FF9900"/>
              </a:buClr>
            </a:pPr>
            <a:r>
              <a:rPr lang="pt-BR" sz="1400" u="sng" dirty="0">
                <a:solidFill>
                  <a:srgbClr val="FFFFFF"/>
                </a:solidFill>
                <a:latin typeface="Tahoma" charset="0"/>
                <a:cs typeface="Tahoma" charset="0"/>
                <a:hlinkClick r:id="rId3"/>
              </a:rPr>
              <a:t>http://www.gao.gov/products/GAO-11-696</a:t>
            </a:r>
            <a:endParaRPr lang="es-EC" sz="1400" b="0" dirty="0">
              <a:solidFill>
                <a:srgbClr val="FFFFFF"/>
              </a:solidFill>
              <a:latin typeface="Tahoma" charset="0"/>
              <a:cs typeface="Tahoma" charset="0"/>
            </a:endParaRPr>
          </a:p>
          <a:p>
            <a:pPr algn="ctr">
              <a:spcBef>
                <a:spcPts val="1800"/>
              </a:spcBef>
              <a:buClr>
                <a:srgbClr val="FF9900"/>
              </a:buClr>
            </a:pPr>
            <a:r>
              <a:rPr lang="en-US" sz="2000" b="0" dirty="0">
                <a:solidFill>
                  <a:srgbClr val="FFFFFF"/>
                </a:solidFill>
                <a:latin typeface="Tahoma" charset="0"/>
                <a:cs typeface="Tahoma" charset="0"/>
              </a:rPr>
              <a:t/>
            </a:r>
            <a:br>
              <a:rPr lang="en-US" sz="2000" b="0" dirty="0">
                <a:solidFill>
                  <a:srgbClr val="FFFFFF"/>
                </a:solidFill>
                <a:latin typeface="Tahoma" charset="0"/>
                <a:cs typeface="Tahoma" charset="0"/>
              </a:rPr>
            </a:br>
            <a:endParaRPr lang="pt-BR" sz="2000" b="0" dirty="0">
              <a:solidFill>
                <a:srgbClr val="FFFFFF"/>
              </a:solidFill>
              <a:latin typeface="Tahoma" charset="0"/>
              <a:cs typeface="Tahoma" charset="0"/>
            </a:endParaRPr>
          </a:p>
        </p:txBody>
      </p:sp>
    </p:spTree>
    <p:extLst>
      <p:ext uri="{BB962C8B-B14F-4D97-AF65-F5344CB8AC3E}">
        <p14:creationId xmlns:p14="http://schemas.microsoft.com/office/powerpoint/2010/main" val="41058695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0512" y="1556792"/>
            <a:ext cx="8928992" cy="5236835"/>
          </a:xfrm>
          <a:prstGeom prst="rect">
            <a:avLst/>
          </a:prstGeom>
        </p:spPr>
      </p:pic>
      <p:sp>
        <p:nvSpPr>
          <p:cNvPr id="3" name="TextBox 2"/>
          <p:cNvSpPr txBox="1"/>
          <p:nvPr/>
        </p:nvSpPr>
        <p:spPr>
          <a:xfrm>
            <a:off x="416496" y="260648"/>
            <a:ext cx="9145016" cy="1569660"/>
          </a:xfrm>
          <a:prstGeom prst="rect">
            <a:avLst/>
          </a:prstGeom>
          <a:noFill/>
        </p:spPr>
        <p:txBody>
          <a:bodyPr wrap="square" rtlCol="0">
            <a:spAutoFit/>
          </a:bodyPr>
          <a:lstStyle/>
          <a:p>
            <a:pPr algn="ctr"/>
            <a:r>
              <a:rPr lang="pt-BR" dirty="0" smtClean="0">
                <a:solidFill>
                  <a:schemeClr val="accent1"/>
                </a:solidFill>
                <a:latin typeface="Tahoma"/>
                <a:cs typeface="Tahoma"/>
              </a:rPr>
              <a:t>QUEM É O RELATOR DA PEC 287</a:t>
            </a:r>
          </a:p>
          <a:p>
            <a:pPr algn="ctr"/>
            <a:r>
              <a:rPr lang="pt-BR" dirty="0" smtClean="0">
                <a:solidFill>
                  <a:schemeClr val="accent1"/>
                </a:solidFill>
                <a:latin typeface="Tahoma"/>
                <a:cs typeface="Tahoma"/>
              </a:rPr>
              <a:t>Deputado Arthur Maia </a:t>
            </a:r>
          </a:p>
          <a:p>
            <a:pPr algn="ctr"/>
            <a:r>
              <a:rPr lang="pt-BR" dirty="0" smtClean="0">
                <a:solidFill>
                  <a:schemeClr val="accent1"/>
                </a:solidFill>
                <a:latin typeface="Tahoma"/>
                <a:cs typeface="Tahoma"/>
              </a:rPr>
              <a:t>Campanha financiada por quem vai ganhar com a PEC 287</a:t>
            </a:r>
          </a:p>
          <a:p>
            <a:endParaRPr lang="pt-BR" dirty="0"/>
          </a:p>
        </p:txBody>
      </p:sp>
    </p:spTree>
    <p:extLst>
      <p:ext uri="{BB962C8B-B14F-4D97-AF65-F5344CB8AC3E}">
        <p14:creationId xmlns:p14="http://schemas.microsoft.com/office/powerpoint/2010/main" val="27846743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480" y="188641"/>
            <a:ext cx="9937104" cy="6678750"/>
          </a:xfrm>
          <a:prstGeom prst="rect">
            <a:avLst/>
          </a:prstGeom>
        </p:spPr>
        <p:txBody>
          <a:bodyPr wrap="square">
            <a:spAutoFit/>
          </a:bodyPr>
          <a:lstStyle/>
          <a:p>
            <a:r>
              <a:rPr lang="pt-BR" sz="2800" dirty="0" smtClean="0">
                <a:solidFill>
                  <a:srgbClr val="94C600"/>
                </a:solidFill>
                <a:latin typeface="Tahoma"/>
                <a:cs typeface="Tahoma"/>
              </a:rPr>
              <a:t>REFORMA TRABALHISTA</a:t>
            </a:r>
          </a:p>
          <a:p>
            <a:endParaRPr lang="pt-BR" sz="800" dirty="0">
              <a:solidFill>
                <a:srgbClr val="94C600"/>
              </a:solidFill>
              <a:latin typeface="Tahoma"/>
              <a:cs typeface="Tahoma"/>
            </a:endParaRPr>
          </a:p>
          <a:p>
            <a:pPr marL="342900" indent="-342900">
              <a:buFont typeface="Arial"/>
              <a:buChar char="•"/>
            </a:pPr>
            <a:r>
              <a:rPr lang="pt-BR" b="0" dirty="0" smtClean="0">
                <a:solidFill>
                  <a:schemeClr val="tx1"/>
                </a:solidFill>
                <a:latin typeface="Tahoma"/>
                <a:cs typeface="Tahoma"/>
              </a:rPr>
              <a:t>Consolidação </a:t>
            </a:r>
            <a:r>
              <a:rPr lang="pt-BR" b="0" dirty="0">
                <a:solidFill>
                  <a:schemeClr val="tx1"/>
                </a:solidFill>
                <a:latin typeface="Tahoma"/>
                <a:cs typeface="Tahoma"/>
              </a:rPr>
              <a:t>das Leis do Trabalho (CLT</a:t>
            </a:r>
            <a:r>
              <a:rPr lang="pt-BR" b="0" dirty="0" smtClean="0">
                <a:solidFill>
                  <a:schemeClr val="tx1"/>
                </a:solidFill>
                <a:latin typeface="Tahoma"/>
                <a:cs typeface="Tahoma"/>
              </a:rPr>
              <a:t>): desde 1943 </a:t>
            </a:r>
            <a:r>
              <a:rPr lang="pt-BR" b="0" dirty="0">
                <a:solidFill>
                  <a:schemeClr val="tx1"/>
                </a:solidFill>
                <a:latin typeface="Tahoma"/>
                <a:cs typeface="Tahoma"/>
              </a:rPr>
              <a:t>regulamenta e assegura alguns direitos trabalhistas, tais como horas extras por dia, jornada de oito ou seis horas diárias, salário mínimo, horas extras, férias, abonos, trabalho noturno, décimo terceiro, estabilidade de empregada grávida, FGTS, multa em caso de demissão sem justa causa, ente outros. 	</a:t>
            </a:r>
            <a:endParaRPr lang="pt-BR" b="0" dirty="0" smtClean="0">
              <a:solidFill>
                <a:schemeClr val="tx1"/>
              </a:solidFill>
              <a:latin typeface="Tahoma"/>
              <a:cs typeface="Tahoma"/>
            </a:endParaRPr>
          </a:p>
          <a:p>
            <a:pPr marL="342900" indent="-342900">
              <a:buFont typeface="Arial"/>
              <a:buChar char="•"/>
            </a:pPr>
            <a:r>
              <a:rPr lang="pt-BR" b="0" dirty="0" smtClean="0">
                <a:solidFill>
                  <a:schemeClr val="tx1"/>
                </a:solidFill>
                <a:latin typeface="Tahoma"/>
                <a:cs typeface="Tahoma"/>
              </a:rPr>
              <a:t>Reforma </a:t>
            </a:r>
            <a:r>
              <a:rPr lang="pt-BR" b="0" dirty="0">
                <a:solidFill>
                  <a:schemeClr val="tx1"/>
                </a:solidFill>
                <a:latin typeface="Tahoma"/>
                <a:cs typeface="Tahoma"/>
              </a:rPr>
              <a:t>Trabalhista </a:t>
            </a:r>
            <a:r>
              <a:rPr lang="pt-BR" b="0" dirty="0" smtClean="0">
                <a:solidFill>
                  <a:schemeClr val="tx1"/>
                </a:solidFill>
                <a:latin typeface="Tahoma"/>
                <a:cs typeface="Tahoma"/>
              </a:rPr>
              <a:t>(PL 6787</a:t>
            </a:r>
            <a:r>
              <a:rPr lang="pt-BR" b="0" dirty="0">
                <a:solidFill>
                  <a:schemeClr val="tx1"/>
                </a:solidFill>
                <a:latin typeface="Tahoma"/>
                <a:cs typeface="Tahoma"/>
              </a:rPr>
              <a:t>/</a:t>
            </a:r>
            <a:r>
              <a:rPr lang="pt-BR" b="0" dirty="0" smtClean="0">
                <a:solidFill>
                  <a:schemeClr val="tx1"/>
                </a:solidFill>
                <a:latin typeface="Tahoma"/>
                <a:cs typeface="Tahoma"/>
              </a:rPr>
              <a:t>2016) flexibiliza </a:t>
            </a:r>
            <a:r>
              <a:rPr lang="pt-BR" b="0" dirty="0">
                <a:solidFill>
                  <a:schemeClr val="tx1"/>
                </a:solidFill>
                <a:latin typeface="Tahoma"/>
                <a:cs typeface="Tahoma"/>
              </a:rPr>
              <a:t>e </a:t>
            </a:r>
            <a:r>
              <a:rPr lang="pt-BR" b="0" dirty="0" smtClean="0">
                <a:solidFill>
                  <a:schemeClr val="tx1"/>
                </a:solidFill>
                <a:latin typeface="Tahoma"/>
                <a:cs typeface="Tahoma"/>
              </a:rPr>
              <a:t>extingui </a:t>
            </a:r>
            <a:r>
              <a:rPr lang="pt-BR" b="0" dirty="0">
                <a:solidFill>
                  <a:schemeClr val="tx1"/>
                </a:solidFill>
                <a:latin typeface="Tahoma"/>
                <a:cs typeface="Tahoma"/>
              </a:rPr>
              <a:t>estes direitos, assim como </a:t>
            </a:r>
            <a:r>
              <a:rPr lang="pt-BR" b="0" dirty="0" smtClean="0">
                <a:solidFill>
                  <a:schemeClr val="tx1"/>
                </a:solidFill>
                <a:latin typeface="Tahoma"/>
                <a:cs typeface="Tahoma"/>
              </a:rPr>
              <a:t>prioriza </a:t>
            </a:r>
            <a:r>
              <a:rPr lang="pt-BR" b="0" dirty="0">
                <a:solidFill>
                  <a:schemeClr val="tx1"/>
                </a:solidFill>
                <a:latin typeface="Tahoma"/>
                <a:cs typeface="Tahoma"/>
              </a:rPr>
              <a:t>o “negociado” sobre o “legislado</a:t>
            </a:r>
            <a:r>
              <a:rPr lang="pt-BR" b="0" dirty="0" smtClean="0">
                <a:solidFill>
                  <a:schemeClr val="tx1"/>
                </a:solidFill>
                <a:latin typeface="Tahoma"/>
                <a:cs typeface="Tahoma"/>
              </a:rPr>
              <a:t>”, retira </a:t>
            </a:r>
            <a:r>
              <a:rPr lang="pt-BR" b="0" dirty="0">
                <a:solidFill>
                  <a:schemeClr val="tx1"/>
                </a:solidFill>
                <a:latin typeface="Tahoma"/>
                <a:cs typeface="Tahoma"/>
              </a:rPr>
              <a:t>o papel do órgão da Justiça do Trabalho na solução de </a:t>
            </a:r>
            <a:r>
              <a:rPr lang="pt-BR" b="0" dirty="0" smtClean="0">
                <a:solidFill>
                  <a:schemeClr val="tx1"/>
                </a:solidFill>
                <a:latin typeface="Tahoma"/>
                <a:cs typeface="Tahoma"/>
              </a:rPr>
              <a:t>conflitos: Retrocesso!</a:t>
            </a:r>
          </a:p>
          <a:p>
            <a:pPr marL="342900" indent="-342900">
              <a:buFont typeface="Arial"/>
              <a:buChar char="•"/>
            </a:pPr>
            <a:r>
              <a:rPr lang="pt-BR" b="0" dirty="0" smtClean="0">
                <a:solidFill>
                  <a:schemeClr val="tx1"/>
                </a:solidFill>
                <a:latin typeface="Tahoma"/>
                <a:cs typeface="Tahoma"/>
              </a:rPr>
              <a:t>Falsa </a:t>
            </a:r>
            <a:r>
              <a:rPr lang="pt-BR" b="0" dirty="0">
                <a:solidFill>
                  <a:schemeClr val="tx1"/>
                </a:solidFill>
                <a:latin typeface="Tahoma"/>
                <a:cs typeface="Tahoma"/>
              </a:rPr>
              <a:t>propaganda </a:t>
            </a:r>
            <a:r>
              <a:rPr lang="pt-BR" b="0" dirty="0" smtClean="0">
                <a:solidFill>
                  <a:schemeClr val="tx1"/>
                </a:solidFill>
                <a:latin typeface="Tahoma"/>
                <a:cs typeface="Tahoma"/>
              </a:rPr>
              <a:t>de elevação do </a:t>
            </a:r>
            <a:r>
              <a:rPr lang="pt-BR" b="0" dirty="0">
                <a:solidFill>
                  <a:schemeClr val="tx1"/>
                </a:solidFill>
                <a:latin typeface="Tahoma"/>
                <a:cs typeface="Tahoma"/>
              </a:rPr>
              <a:t>número de postos de trabalho e </a:t>
            </a:r>
            <a:r>
              <a:rPr lang="pt-BR" b="0" dirty="0" smtClean="0">
                <a:solidFill>
                  <a:schemeClr val="tx1"/>
                </a:solidFill>
                <a:latin typeface="Tahoma"/>
                <a:cs typeface="Tahoma"/>
              </a:rPr>
              <a:t>ampliação do </a:t>
            </a:r>
            <a:r>
              <a:rPr lang="pt-BR" b="0" dirty="0">
                <a:solidFill>
                  <a:schemeClr val="tx1"/>
                </a:solidFill>
                <a:latin typeface="Tahoma"/>
                <a:cs typeface="Tahoma"/>
              </a:rPr>
              <a:t>número de trabalhadores e trabalhadoras com carteira assinada. </a:t>
            </a:r>
          </a:p>
          <a:p>
            <a:r>
              <a:rPr lang="pt-BR" dirty="0"/>
              <a:t>	</a:t>
            </a:r>
            <a:endParaRPr lang="pt-BR" dirty="0" smtClean="0"/>
          </a:p>
          <a:p>
            <a:r>
              <a:rPr lang="pt-BR" sz="2800" dirty="0">
                <a:solidFill>
                  <a:srgbClr val="94C600"/>
                </a:solidFill>
                <a:latin typeface="Tahoma"/>
                <a:cs typeface="Tahoma"/>
              </a:rPr>
              <a:t>TERCEIRIZAÇÃO </a:t>
            </a:r>
            <a:r>
              <a:rPr lang="pt-BR" sz="2800" dirty="0" smtClean="0">
                <a:solidFill>
                  <a:srgbClr val="94C600"/>
                </a:solidFill>
                <a:latin typeface="Tahoma"/>
                <a:cs typeface="Tahoma"/>
              </a:rPr>
              <a:t>AMPLA</a:t>
            </a:r>
          </a:p>
          <a:p>
            <a:r>
              <a:rPr lang="pt-BR" sz="2800" b="0" dirty="0" smtClean="0">
                <a:solidFill>
                  <a:schemeClr val="tx1"/>
                </a:solidFill>
                <a:latin typeface="Tahoma"/>
                <a:cs typeface="Tahoma"/>
              </a:rPr>
              <a:t>Lei 13.429/2017 sancionada dia 31/3/2017 </a:t>
            </a:r>
            <a:r>
              <a:rPr lang="pt-BR" sz="2800" dirty="0" smtClean="0">
                <a:solidFill>
                  <a:srgbClr val="94C600"/>
                </a:solidFill>
                <a:latin typeface="Tahoma"/>
                <a:cs typeface="Tahoma"/>
              </a:rPr>
              <a:t> </a:t>
            </a:r>
            <a:endParaRPr lang="pt-BR" sz="2800" dirty="0">
              <a:solidFill>
                <a:srgbClr val="94C600"/>
              </a:solidFill>
              <a:latin typeface="Tahoma"/>
              <a:cs typeface="Tahoma"/>
            </a:endParaRPr>
          </a:p>
        </p:txBody>
      </p:sp>
    </p:spTree>
    <p:extLst>
      <p:ext uri="{BB962C8B-B14F-4D97-AF65-F5344CB8AC3E}">
        <p14:creationId xmlns:p14="http://schemas.microsoft.com/office/powerpoint/2010/main" val="1441886376"/>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38125" y="142875"/>
            <a:ext cx="9827443" cy="384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1pPr>
            <a:lvl2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2pPr>
            <a:lvl3pPr marL="179388"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MS PGothic" charset="0"/>
                <a:cs typeface="MS PGothic" charset="0"/>
              </a:defRPr>
            </a:lvl9pPr>
          </a:lstStyle>
          <a:p>
            <a:pPr algn="ctr"/>
            <a:r>
              <a:rPr lang="pt-BR" dirty="0">
                <a:solidFill>
                  <a:schemeClr val="tx1"/>
                </a:solidFill>
                <a:latin typeface="Tahoma" pitchFamily="34" charset="0"/>
                <a:cs typeface="Tahoma" pitchFamily="34" charset="0"/>
              </a:rPr>
              <a:t>A DÍVIDA PÚBLICA E SEUS REFLEXOS SOBRE DIREITOS SOCIAIS, TRABALHISTAS E PREVIDENCIÁRIOS</a:t>
            </a:r>
          </a:p>
          <a:p>
            <a:endParaRPr lang="pt-BR" b="0" dirty="0" smtClean="0">
              <a:solidFill>
                <a:srgbClr val="FFFFFF"/>
              </a:solidFill>
              <a:latin typeface="Tahoma" charset="0"/>
              <a:cs typeface="Tahoma" charset="0"/>
            </a:endParaRPr>
          </a:p>
          <a:p>
            <a:pPr algn="ctr">
              <a:lnSpc>
                <a:spcPct val="120000"/>
              </a:lnSpc>
            </a:pPr>
            <a:endParaRPr lang="pt-BR" sz="4000" b="0" dirty="0" smtClean="0">
              <a:solidFill>
                <a:srgbClr val="92D050"/>
              </a:solidFill>
              <a:latin typeface="Tahoma" charset="0"/>
              <a:cs typeface="Tahoma" charset="0"/>
            </a:endParaRPr>
          </a:p>
          <a:p>
            <a:pPr algn="ctr">
              <a:lnSpc>
                <a:spcPct val="120000"/>
              </a:lnSpc>
            </a:pPr>
            <a:endParaRPr lang="pt-BR" sz="4000" b="0" dirty="0">
              <a:solidFill>
                <a:srgbClr val="92D050"/>
              </a:solidFill>
              <a:latin typeface="Tahoma" charset="0"/>
              <a:cs typeface="Tahoma" charset="0"/>
            </a:endParaRPr>
          </a:p>
          <a:p>
            <a:pPr algn="ctr">
              <a:lnSpc>
                <a:spcPct val="120000"/>
              </a:lnSpc>
            </a:pPr>
            <a:r>
              <a:rPr lang="pt-BR" sz="4000" b="0" dirty="0" smtClean="0">
                <a:solidFill>
                  <a:srgbClr val="92D050"/>
                </a:solidFill>
                <a:latin typeface="Tahoma" charset="0"/>
                <a:cs typeface="Tahoma" charset="0"/>
              </a:rPr>
              <a:t>Necessidade </a:t>
            </a:r>
            <a:r>
              <a:rPr lang="pt-BR" sz="4000" b="0" dirty="0">
                <a:solidFill>
                  <a:srgbClr val="92D050"/>
                </a:solidFill>
                <a:latin typeface="Tahoma" charset="0"/>
                <a:cs typeface="Tahoma" charset="0"/>
              </a:rPr>
              <a:t>de Auditoria da Dívida Pública</a:t>
            </a:r>
          </a:p>
          <a:p>
            <a:pPr>
              <a:lnSpc>
                <a:spcPct val="120000"/>
              </a:lnSpc>
            </a:pPr>
            <a:endParaRPr lang="pt-BR" b="0" dirty="0">
              <a:solidFill>
                <a:srgbClr val="92D050"/>
              </a:solidFill>
              <a:latin typeface="Tahoma" charset="0"/>
              <a:cs typeface="Tahoma" charset="0"/>
            </a:endParaRPr>
          </a:p>
        </p:txBody>
      </p:sp>
    </p:spTree>
    <p:extLst>
      <p:ext uri="{BB962C8B-B14F-4D97-AF65-F5344CB8AC3E}">
        <p14:creationId xmlns:p14="http://schemas.microsoft.com/office/powerpoint/2010/main" val="244026918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0512" y="1052736"/>
            <a:ext cx="9145016" cy="2296013"/>
          </a:xfrm>
          <a:prstGeom prst="rect">
            <a:avLst/>
          </a:prstGeom>
          <a:noFill/>
        </p:spPr>
        <p:txBody>
          <a:bodyPr wrap="square" rtlCol="0">
            <a:spAutoFit/>
          </a:bodyPr>
          <a:lstStyle/>
          <a:p>
            <a:pPr algn="ctr">
              <a:lnSpc>
                <a:spcPct val="120000"/>
              </a:lnSpc>
            </a:pPr>
            <a:endParaRPr lang="pt-BR" dirty="0" smtClean="0">
              <a:solidFill>
                <a:srgbClr val="FEA022"/>
              </a:solidFill>
              <a:latin typeface="Tahoma"/>
              <a:cs typeface="Tahoma"/>
            </a:endParaRPr>
          </a:p>
          <a:p>
            <a:pPr algn="ctr">
              <a:lnSpc>
                <a:spcPct val="120000"/>
              </a:lnSpc>
            </a:pPr>
            <a:endParaRPr lang="pt-BR" dirty="0">
              <a:solidFill>
                <a:srgbClr val="FEA022"/>
              </a:solidFill>
              <a:latin typeface="Tahoma"/>
              <a:cs typeface="Tahoma"/>
            </a:endParaRPr>
          </a:p>
          <a:p>
            <a:pPr algn="ctr">
              <a:lnSpc>
                <a:spcPct val="120000"/>
              </a:lnSpc>
            </a:pPr>
            <a:endParaRPr lang="pt-BR" dirty="0" smtClean="0">
              <a:solidFill>
                <a:srgbClr val="FEA022"/>
              </a:solidFill>
              <a:latin typeface="Tahoma"/>
              <a:cs typeface="Tahoma"/>
            </a:endParaRPr>
          </a:p>
          <a:p>
            <a:pPr algn="ctr">
              <a:lnSpc>
                <a:spcPct val="120000"/>
              </a:lnSpc>
            </a:pPr>
            <a:endParaRPr lang="pt-BR" dirty="0">
              <a:solidFill>
                <a:schemeClr val="accent3"/>
              </a:solidFill>
              <a:latin typeface="Tahoma"/>
              <a:cs typeface="Tahoma"/>
            </a:endParaRPr>
          </a:p>
          <a:p>
            <a:pPr lvl="0">
              <a:lnSpc>
                <a:spcPct val="120000"/>
              </a:lnSpc>
            </a:pPr>
            <a:endParaRPr lang="pt-BR" b="0" dirty="0" smtClean="0">
              <a:solidFill>
                <a:schemeClr val="tx1"/>
              </a:solidFill>
              <a:latin typeface="Tahoma"/>
              <a:cs typeface="Tahoma"/>
            </a:endParaRPr>
          </a:p>
        </p:txBody>
      </p:sp>
      <p:graphicFrame>
        <p:nvGraphicFramePr>
          <p:cNvPr id="4" name="Diagram 3"/>
          <p:cNvGraphicFramePr/>
          <p:nvPr>
            <p:extLst>
              <p:ext uri="{D42A27DB-BD31-4B8C-83A1-F6EECF244321}">
                <p14:modId xmlns:p14="http://schemas.microsoft.com/office/powerpoint/2010/main" val="119527684"/>
              </p:ext>
            </p:extLst>
          </p:nvPr>
        </p:nvGraphicFramePr>
        <p:xfrm>
          <a:off x="1784648" y="404664"/>
          <a:ext cx="7848872"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272480" y="260648"/>
            <a:ext cx="4680520" cy="2677656"/>
          </a:xfrm>
          <a:prstGeom prst="rect">
            <a:avLst/>
          </a:prstGeom>
          <a:noFill/>
        </p:spPr>
        <p:txBody>
          <a:bodyPr wrap="square" rtlCol="0">
            <a:spAutoFit/>
          </a:bodyPr>
          <a:lstStyle/>
          <a:p>
            <a:r>
              <a:rPr lang="en-US" sz="2800" dirty="0" smtClean="0">
                <a:solidFill>
                  <a:schemeClr val="accent1"/>
                </a:solidFill>
                <a:latin typeface="Tahoma"/>
                <a:cs typeface="Tahoma"/>
              </a:rPr>
              <a:t>CONJUNTURA ATUAL</a:t>
            </a:r>
          </a:p>
          <a:p>
            <a:r>
              <a:rPr lang="pt-BR" sz="2800" dirty="0" smtClean="0">
                <a:solidFill>
                  <a:schemeClr val="accent1"/>
                </a:solidFill>
                <a:latin typeface="Tahoma"/>
                <a:cs typeface="Tahoma"/>
              </a:rPr>
              <a:t>Classe política manchada</a:t>
            </a:r>
          </a:p>
          <a:p>
            <a:r>
              <a:rPr lang="pt-BR" sz="2800" dirty="0" smtClean="0">
                <a:solidFill>
                  <a:schemeClr val="accent1"/>
                </a:solidFill>
                <a:latin typeface="Tahoma"/>
                <a:cs typeface="Tahoma"/>
              </a:rPr>
              <a:t>pela corrupção</a:t>
            </a:r>
          </a:p>
          <a:p>
            <a:r>
              <a:rPr lang="pt-BR" sz="2800" dirty="0" smtClean="0">
                <a:solidFill>
                  <a:schemeClr val="accent1"/>
                </a:solidFill>
                <a:latin typeface="Tahoma"/>
                <a:cs typeface="Tahoma"/>
              </a:rPr>
              <a:t>modifica a </a:t>
            </a:r>
          </a:p>
          <a:p>
            <a:r>
              <a:rPr lang="pt-BR" sz="2800" dirty="0" smtClean="0">
                <a:solidFill>
                  <a:schemeClr val="accent1"/>
                </a:solidFill>
                <a:latin typeface="Tahoma"/>
                <a:cs typeface="Tahoma"/>
              </a:rPr>
              <a:t>Constituição</a:t>
            </a:r>
          </a:p>
          <a:p>
            <a:r>
              <a:rPr lang="pt-BR" sz="2800" dirty="0" smtClean="0">
                <a:solidFill>
                  <a:schemeClr val="accent1"/>
                </a:solidFill>
                <a:latin typeface="Tahoma"/>
                <a:cs typeface="Tahoma"/>
              </a:rPr>
              <a:t>do país</a:t>
            </a:r>
            <a:endParaRPr lang="pt-BR" sz="2800" dirty="0">
              <a:solidFill>
                <a:schemeClr val="accent1"/>
              </a:solidFill>
              <a:latin typeface="Tahoma"/>
              <a:cs typeface="Tahoma"/>
            </a:endParaRPr>
          </a:p>
        </p:txBody>
      </p:sp>
    </p:spTree>
    <p:extLst>
      <p:ext uri="{BB962C8B-B14F-4D97-AF65-F5344CB8AC3E}">
        <p14:creationId xmlns:p14="http://schemas.microsoft.com/office/powerpoint/2010/main" val="3551119981"/>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ext Box 2"/>
          <p:cNvSpPr txBox="1">
            <a:spLocks noChangeArrowheads="1"/>
          </p:cNvSpPr>
          <p:nvPr/>
        </p:nvSpPr>
        <p:spPr bwMode="auto">
          <a:xfrm>
            <a:off x="193675" y="188913"/>
            <a:ext cx="9440863" cy="658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cs typeface="ＭＳ Ｐゴシック" charset="0"/>
              </a:defRPr>
            </a:lvl1pPr>
            <a:lvl2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charset="0"/>
                <a:ea typeface="ＭＳ Ｐゴシック" charset="0"/>
              </a:defRPr>
            </a:lvl9pPr>
          </a:lstStyle>
          <a:p>
            <a:pPr algn="ctr">
              <a:lnSpc>
                <a:spcPts val="4100"/>
              </a:lnSpc>
              <a:spcBef>
                <a:spcPts val="2400"/>
              </a:spcBef>
              <a:buClr>
                <a:srgbClr val="FF9900"/>
              </a:buClr>
              <a:buFont typeface="Times New Roman" charset="0"/>
              <a:buNone/>
            </a:pPr>
            <a:r>
              <a:rPr lang="pt-BR" sz="2800">
                <a:solidFill>
                  <a:srgbClr val="92D050"/>
                </a:solidFill>
                <a:latin typeface="Tahoma" charset="0"/>
                <a:cs typeface="Tahoma" charset="0"/>
              </a:rPr>
              <a:t>A estratégia de manutenção do Poder e da Acumulação Capitalista</a:t>
            </a:r>
          </a:p>
          <a:p>
            <a:pPr algn="just">
              <a:lnSpc>
                <a:spcPts val="4100"/>
              </a:lnSpc>
              <a:spcBef>
                <a:spcPts val="2400"/>
              </a:spcBef>
              <a:buClr>
                <a:srgbClr val="FF9900"/>
              </a:buClr>
            </a:pPr>
            <a:r>
              <a:rPr lang="pt-BR" sz="2800" b="0">
                <a:solidFill>
                  <a:srgbClr val="FFFFFF"/>
                </a:solidFill>
                <a:latin typeface="Tahoma" charset="0"/>
                <a:cs typeface="Tahoma" charset="0"/>
              </a:rPr>
              <a:t>Lucros crescentes para setor financeiro/empresarial</a:t>
            </a:r>
          </a:p>
          <a:p>
            <a:pPr algn="just">
              <a:lnSpc>
                <a:spcPts val="4100"/>
              </a:lnSpc>
              <a:spcBef>
                <a:spcPts val="2400"/>
              </a:spcBef>
              <a:buClr>
                <a:srgbClr val="FF9900"/>
              </a:buClr>
            </a:pPr>
            <a:r>
              <a:rPr lang="pt-BR" sz="2800" b="0">
                <a:solidFill>
                  <a:srgbClr val="FFFFFF"/>
                </a:solidFill>
                <a:latin typeface="Tahoma" charset="0"/>
                <a:cs typeface="Tahoma" charset="0"/>
              </a:rPr>
              <a:t>Financiamento de campanhas eleitorais e corrupção</a:t>
            </a:r>
          </a:p>
          <a:p>
            <a:pPr algn="just">
              <a:lnSpc>
                <a:spcPts val="4100"/>
              </a:lnSpc>
              <a:spcBef>
                <a:spcPts val="2400"/>
              </a:spcBef>
              <a:buClr>
                <a:srgbClr val="FF9900"/>
              </a:buClr>
            </a:pPr>
            <a:r>
              <a:rPr lang="pt-BR" sz="2800" b="0">
                <a:solidFill>
                  <a:srgbClr val="FFFFFF"/>
                </a:solidFill>
                <a:latin typeface="Tahoma" charset="0"/>
                <a:cs typeface="Tahoma" charset="0"/>
              </a:rPr>
              <a:t>Extremo poder da mídia ligada ao grande capital </a:t>
            </a:r>
          </a:p>
          <a:p>
            <a:pPr algn="just">
              <a:lnSpc>
                <a:spcPts val="4100"/>
              </a:lnSpc>
              <a:spcBef>
                <a:spcPts val="2400"/>
              </a:spcBef>
              <a:buClr>
                <a:srgbClr val="FF9900"/>
              </a:buClr>
            </a:pPr>
            <a:r>
              <a:rPr lang="pt-BR" sz="2800">
                <a:solidFill>
                  <a:srgbClr val="FFFFFF"/>
                </a:solidFill>
                <a:latin typeface="Tahoma" charset="0"/>
                <a:cs typeface="Tahoma" charset="0"/>
              </a:rPr>
              <a:t>Ilusória distribuição de riqueza </a:t>
            </a:r>
          </a:p>
          <a:p>
            <a:pPr lvl="1" algn="just">
              <a:lnSpc>
                <a:spcPts val="4100"/>
              </a:lnSpc>
              <a:buClr>
                <a:srgbClr val="FF9900"/>
              </a:buClr>
            </a:pPr>
            <a:r>
              <a:rPr lang="pt-BR" b="0">
                <a:solidFill>
                  <a:srgbClr val="92D050"/>
                </a:solidFill>
                <a:latin typeface="Tahoma" charset="0"/>
                <a:cs typeface="Tahoma" charset="0"/>
              </a:rPr>
              <a:t>Pequenos ganhos para os pobres: Bolsa Família</a:t>
            </a:r>
          </a:p>
          <a:p>
            <a:pPr lvl="1" algn="just">
              <a:lnSpc>
                <a:spcPts val="4100"/>
              </a:lnSpc>
              <a:buClr>
                <a:srgbClr val="FF9900"/>
              </a:buClr>
            </a:pPr>
            <a:r>
              <a:rPr lang="pt-BR" b="0">
                <a:solidFill>
                  <a:srgbClr val="92D050"/>
                </a:solidFill>
                <a:latin typeface="Tahoma" charset="0"/>
                <a:cs typeface="Tahoma" charset="0"/>
              </a:rPr>
              <a:t>Pífios reajustes para trabalhadores</a:t>
            </a:r>
          </a:p>
          <a:p>
            <a:pPr lvl="1" algn="just">
              <a:lnSpc>
                <a:spcPts val="4100"/>
              </a:lnSpc>
              <a:buClr>
                <a:srgbClr val="FF9900"/>
              </a:buClr>
            </a:pPr>
            <a:r>
              <a:rPr lang="pt-BR" b="0">
                <a:solidFill>
                  <a:srgbClr val="92D050"/>
                </a:solidFill>
                <a:latin typeface="Tahoma" charset="0"/>
                <a:cs typeface="Tahoma" charset="0"/>
              </a:rPr>
              <a:t>Acesso a produtos baratos: sensação de melhoria de vida</a:t>
            </a:r>
          </a:p>
          <a:p>
            <a:pPr lvl="1" algn="just">
              <a:lnSpc>
                <a:spcPts val="4100"/>
              </a:lnSpc>
              <a:buClr>
                <a:srgbClr val="FF9900"/>
              </a:buClr>
            </a:pPr>
            <a:r>
              <a:rPr lang="pt-BR" b="0">
                <a:solidFill>
                  <a:srgbClr val="92D050"/>
                </a:solidFill>
                <a:latin typeface="Tahoma" charset="0"/>
                <a:cs typeface="Tahoma" charset="0"/>
              </a:rPr>
              <a:t>Acesso a crédito/financiamentos</a:t>
            </a:r>
          </a:p>
        </p:txBody>
      </p:sp>
    </p:spTree>
    <p:extLst>
      <p:ext uri="{BB962C8B-B14F-4D97-AF65-F5344CB8AC3E}">
        <p14:creationId xmlns:p14="http://schemas.microsoft.com/office/powerpoint/2010/main" val="355830638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026"/>
          <p:cNvSpPr txBox="1">
            <a:spLocks noChangeArrowheads="1"/>
          </p:cNvSpPr>
          <p:nvPr/>
        </p:nvSpPr>
        <p:spPr bwMode="auto">
          <a:xfrm>
            <a:off x="330200" y="214313"/>
            <a:ext cx="9575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b="1">
                <a:solidFill>
                  <a:srgbClr val="FF0000"/>
                </a:solidFill>
                <a:latin typeface="Times New Roman" pitchFamily="18" charset="0"/>
                <a:cs typeface="Arial" charset="0"/>
              </a:defRPr>
            </a:lvl1pPr>
            <a:lvl2pPr marL="742950" indent="-285750" eaLnBrk="0" hangingPunct="0">
              <a:defRPr sz="2400" b="1">
                <a:solidFill>
                  <a:srgbClr val="FF0000"/>
                </a:solidFill>
                <a:latin typeface="Times New Roman" pitchFamily="18" charset="0"/>
                <a:cs typeface="Arial" charset="0"/>
              </a:defRPr>
            </a:lvl2pPr>
            <a:lvl3pPr marL="1143000" indent="-228600" eaLnBrk="0" hangingPunct="0">
              <a:defRPr sz="2400" b="1">
                <a:solidFill>
                  <a:srgbClr val="FF0000"/>
                </a:solidFill>
                <a:latin typeface="Times New Roman" pitchFamily="18" charset="0"/>
                <a:cs typeface="Arial" charset="0"/>
              </a:defRPr>
            </a:lvl3pPr>
            <a:lvl4pPr marL="1600200" indent="-228600" eaLnBrk="0" hangingPunct="0">
              <a:defRPr sz="2400" b="1">
                <a:solidFill>
                  <a:srgbClr val="FF0000"/>
                </a:solidFill>
                <a:latin typeface="Times New Roman" pitchFamily="18" charset="0"/>
                <a:cs typeface="Arial" charset="0"/>
              </a:defRPr>
            </a:lvl4pPr>
            <a:lvl5pPr marL="2057400" indent="-228600" eaLnBrk="0" hangingPunct="0">
              <a:defRPr sz="2400" b="1">
                <a:solidFill>
                  <a:srgbClr val="FF0000"/>
                </a:solidFill>
                <a:latin typeface="Times New Roman" pitchFamily="18" charset="0"/>
                <a:cs typeface="Arial" charset="0"/>
              </a:defRPr>
            </a:lvl5pPr>
            <a:lvl6pPr marL="2514600" indent="-228600" eaLnBrk="0" fontAlgn="base" hangingPunct="0">
              <a:spcBef>
                <a:spcPct val="0"/>
              </a:spcBef>
              <a:spcAft>
                <a:spcPct val="0"/>
              </a:spcAft>
              <a:defRPr sz="2400" b="1">
                <a:solidFill>
                  <a:srgbClr val="FF0000"/>
                </a:solidFill>
                <a:latin typeface="Times New Roman" pitchFamily="18" charset="0"/>
                <a:cs typeface="Arial" charset="0"/>
              </a:defRPr>
            </a:lvl6pPr>
            <a:lvl7pPr marL="2971800" indent="-228600" eaLnBrk="0" fontAlgn="base" hangingPunct="0">
              <a:spcBef>
                <a:spcPct val="0"/>
              </a:spcBef>
              <a:spcAft>
                <a:spcPct val="0"/>
              </a:spcAft>
              <a:defRPr sz="2400" b="1">
                <a:solidFill>
                  <a:srgbClr val="FF0000"/>
                </a:solidFill>
                <a:latin typeface="Times New Roman" pitchFamily="18" charset="0"/>
                <a:cs typeface="Arial" charset="0"/>
              </a:defRPr>
            </a:lvl7pPr>
            <a:lvl8pPr marL="3429000" indent="-228600" eaLnBrk="0" fontAlgn="base" hangingPunct="0">
              <a:spcBef>
                <a:spcPct val="0"/>
              </a:spcBef>
              <a:spcAft>
                <a:spcPct val="0"/>
              </a:spcAft>
              <a:defRPr sz="2400" b="1">
                <a:solidFill>
                  <a:srgbClr val="FF0000"/>
                </a:solidFill>
                <a:latin typeface="Times New Roman" pitchFamily="18" charset="0"/>
                <a:cs typeface="Arial" charset="0"/>
              </a:defRPr>
            </a:lvl8pPr>
            <a:lvl9pPr marL="3886200" indent="-228600" eaLnBrk="0" fontAlgn="base" hangingPunct="0">
              <a:spcBef>
                <a:spcPct val="0"/>
              </a:spcBef>
              <a:spcAft>
                <a:spcPct val="0"/>
              </a:spcAft>
              <a:defRPr sz="2400" b="1">
                <a:solidFill>
                  <a:srgbClr val="FF0000"/>
                </a:solidFill>
                <a:latin typeface="Times New Roman" pitchFamily="18" charset="0"/>
                <a:cs typeface="Arial" charset="0"/>
              </a:defRPr>
            </a:lvl9pPr>
          </a:lstStyle>
          <a:p>
            <a:pPr algn="ctr">
              <a:spcBef>
                <a:spcPct val="50000"/>
              </a:spcBef>
            </a:pPr>
            <a:r>
              <a:rPr lang="pt-BR" sz="3200" dirty="0">
                <a:solidFill>
                  <a:srgbClr val="92D050"/>
                </a:solidFill>
                <a:latin typeface="Tahoma" pitchFamily="34" charset="0"/>
                <a:cs typeface="Tahoma" pitchFamily="34" charset="0"/>
              </a:rPr>
              <a:t>DÍVIDA: impede a vida digna e o atendimento aos direitos humanos</a:t>
            </a:r>
          </a:p>
        </p:txBody>
      </p:sp>
      <p:sp>
        <p:nvSpPr>
          <p:cNvPr id="12291" name="Text Box 1027"/>
          <p:cNvSpPr txBox="1">
            <a:spLocks noChangeArrowheads="1"/>
          </p:cNvSpPr>
          <p:nvPr/>
        </p:nvSpPr>
        <p:spPr bwMode="auto">
          <a:xfrm>
            <a:off x="330200" y="1673225"/>
            <a:ext cx="9575800" cy="478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b="1">
                <a:solidFill>
                  <a:srgbClr val="FF0000"/>
                </a:solidFill>
                <a:latin typeface="Times New Roman" pitchFamily="18" charset="0"/>
                <a:cs typeface="Arial" charset="0"/>
              </a:defRPr>
            </a:lvl1pPr>
            <a:lvl2pPr marL="742950" indent="-285750" eaLnBrk="0" hangingPunct="0">
              <a:defRPr sz="2400" b="1">
                <a:solidFill>
                  <a:srgbClr val="FF0000"/>
                </a:solidFill>
                <a:latin typeface="Times New Roman" pitchFamily="18" charset="0"/>
                <a:cs typeface="Arial" charset="0"/>
              </a:defRPr>
            </a:lvl2pPr>
            <a:lvl3pPr marL="1143000" indent="-228600" eaLnBrk="0" hangingPunct="0">
              <a:defRPr sz="2400" b="1">
                <a:solidFill>
                  <a:srgbClr val="FF0000"/>
                </a:solidFill>
                <a:latin typeface="Times New Roman" pitchFamily="18" charset="0"/>
                <a:cs typeface="Arial" charset="0"/>
              </a:defRPr>
            </a:lvl3pPr>
            <a:lvl4pPr marL="1600200" indent="-228600" eaLnBrk="0" hangingPunct="0">
              <a:defRPr sz="2400" b="1">
                <a:solidFill>
                  <a:srgbClr val="FF0000"/>
                </a:solidFill>
                <a:latin typeface="Times New Roman" pitchFamily="18" charset="0"/>
                <a:cs typeface="Arial" charset="0"/>
              </a:defRPr>
            </a:lvl4pPr>
            <a:lvl5pPr marL="2057400" indent="-228600" eaLnBrk="0" hangingPunct="0">
              <a:defRPr sz="2400" b="1">
                <a:solidFill>
                  <a:srgbClr val="FF0000"/>
                </a:solidFill>
                <a:latin typeface="Times New Roman" pitchFamily="18" charset="0"/>
                <a:cs typeface="Arial" charset="0"/>
              </a:defRPr>
            </a:lvl5pPr>
            <a:lvl6pPr marL="2514600" indent="-228600" eaLnBrk="0" fontAlgn="base" hangingPunct="0">
              <a:spcBef>
                <a:spcPct val="0"/>
              </a:spcBef>
              <a:spcAft>
                <a:spcPct val="0"/>
              </a:spcAft>
              <a:defRPr sz="2400" b="1">
                <a:solidFill>
                  <a:srgbClr val="FF0000"/>
                </a:solidFill>
                <a:latin typeface="Times New Roman" pitchFamily="18" charset="0"/>
                <a:cs typeface="Arial" charset="0"/>
              </a:defRPr>
            </a:lvl6pPr>
            <a:lvl7pPr marL="2971800" indent="-228600" eaLnBrk="0" fontAlgn="base" hangingPunct="0">
              <a:spcBef>
                <a:spcPct val="0"/>
              </a:spcBef>
              <a:spcAft>
                <a:spcPct val="0"/>
              </a:spcAft>
              <a:defRPr sz="2400" b="1">
                <a:solidFill>
                  <a:srgbClr val="FF0000"/>
                </a:solidFill>
                <a:latin typeface="Times New Roman" pitchFamily="18" charset="0"/>
                <a:cs typeface="Arial" charset="0"/>
              </a:defRPr>
            </a:lvl7pPr>
            <a:lvl8pPr marL="3429000" indent="-228600" eaLnBrk="0" fontAlgn="base" hangingPunct="0">
              <a:spcBef>
                <a:spcPct val="0"/>
              </a:spcBef>
              <a:spcAft>
                <a:spcPct val="0"/>
              </a:spcAft>
              <a:defRPr sz="2400" b="1">
                <a:solidFill>
                  <a:srgbClr val="FF0000"/>
                </a:solidFill>
                <a:latin typeface="Times New Roman" pitchFamily="18" charset="0"/>
                <a:cs typeface="Arial" charset="0"/>
              </a:defRPr>
            </a:lvl8pPr>
            <a:lvl9pPr marL="3886200" indent="-228600" eaLnBrk="0" fontAlgn="base" hangingPunct="0">
              <a:spcBef>
                <a:spcPct val="0"/>
              </a:spcBef>
              <a:spcAft>
                <a:spcPct val="0"/>
              </a:spcAft>
              <a:defRPr sz="2400" b="1">
                <a:solidFill>
                  <a:srgbClr val="FF0000"/>
                </a:solidFill>
                <a:latin typeface="Times New Roman" pitchFamily="18" charset="0"/>
                <a:cs typeface="Arial" charset="0"/>
              </a:defRPr>
            </a:lvl9pPr>
          </a:lstStyle>
          <a:p>
            <a:pPr algn="ctr">
              <a:spcBef>
                <a:spcPct val="50000"/>
              </a:spcBef>
            </a:pPr>
            <a:r>
              <a:rPr lang="pt-BR" b="0">
                <a:solidFill>
                  <a:srgbClr val="FFFFFF"/>
                </a:solidFill>
                <a:latin typeface="Tahoma" pitchFamily="34" charset="0"/>
                <a:cs typeface="Tahoma" pitchFamily="34" charset="0"/>
              </a:rPr>
              <a:t> De onde veio toda essa dívida pública? </a:t>
            </a:r>
          </a:p>
          <a:p>
            <a:pPr algn="ctr">
              <a:spcBef>
                <a:spcPct val="50000"/>
              </a:spcBef>
            </a:pPr>
            <a:r>
              <a:rPr lang="pt-BR" b="0">
                <a:solidFill>
                  <a:srgbClr val="FFFFFF"/>
                </a:solidFill>
                <a:latin typeface="Tahoma" pitchFamily="34" charset="0"/>
                <a:cs typeface="Tahoma" pitchFamily="34" charset="0"/>
              </a:rPr>
              <a:t> Quanto tomamos emprestado e quanto já pagamos? </a:t>
            </a:r>
          </a:p>
          <a:p>
            <a:pPr algn="ctr">
              <a:spcBef>
                <a:spcPct val="50000"/>
              </a:spcBef>
            </a:pPr>
            <a:r>
              <a:rPr lang="pt-BR" b="0">
                <a:solidFill>
                  <a:srgbClr val="FFFFFF"/>
                </a:solidFill>
                <a:latin typeface="Tahoma" pitchFamily="34" charset="0"/>
                <a:cs typeface="Tahoma" pitchFamily="34" charset="0"/>
              </a:rPr>
              <a:t> O que realmente devemos? </a:t>
            </a:r>
          </a:p>
          <a:p>
            <a:pPr algn="ctr">
              <a:spcBef>
                <a:spcPct val="50000"/>
              </a:spcBef>
            </a:pPr>
            <a:r>
              <a:rPr lang="pt-BR" b="0">
                <a:solidFill>
                  <a:srgbClr val="FFFFFF"/>
                </a:solidFill>
                <a:latin typeface="Tahoma" pitchFamily="34" charset="0"/>
                <a:cs typeface="Tahoma" pitchFamily="34" charset="0"/>
              </a:rPr>
              <a:t> Quem contraiu tantos empréstimos? </a:t>
            </a:r>
          </a:p>
          <a:p>
            <a:pPr algn="ctr">
              <a:spcBef>
                <a:spcPct val="50000"/>
              </a:spcBef>
            </a:pPr>
            <a:r>
              <a:rPr lang="pt-BR" b="0">
                <a:solidFill>
                  <a:srgbClr val="FFFFFF"/>
                </a:solidFill>
                <a:latin typeface="Tahoma" pitchFamily="34" charset="0"/>
                <a:cs typeface="Tahoma" pitchFamily="34" charset="0"/>
              </a:rPr>
              <a:t> Onde foram aplicados os recursos? </a:t>
            </a:r>
          </a:p>
          <a:p>
            <a:pPr algn="ctr">
              <a:spcBef>
                <a:spcPct val="50000"/>
              </a:spcBef>
            </a:pPr>
            <a:r>
              <a:rPr lang="pt-BR" b="0">
                <a:solidFill>
                  <a:srgbClr val="FFFFFF"/>
                </a:solidFill>
                <a:latin typeface="Tahoma" pitchFamily="34" charset="0"/>
                <a:cs typeface="Tahoma" pitchFamily="34" charset="0"/>
              </a:rPr>
              <a:t> Quem se beneficiou desse endividamento? </a:t>
            </a:r>
          </a:p>
          <a:p>
            <a:pPr algn="ctr">
              <a:spcBef>
                <a:spcPct val="50000"/>
              </a:spcBef>
            </a:pPr>
            <a:r>
              <a:rPr lang="pt-BR" b="0">
                <a:solidFill>
                  <a:srgbClr val="FFFFFF"/>
                </a:solidFill>
                <a:latin typeface="Tahoma" pitchFamily="34" charset="0"/>
                <a:cs typeface="Tahoma" pitchFamily="34" charset="0"/>
              </a:rPr>
              <a:t> Qual a responsabilidade dos credores e organismos internacionais nesse processo? </a:t>
            </a:r>
          </a:p>
          <a:p>
            <a:pPr algn="ctr">
              <a:spcBef>
                <a:spcPct val="70000"/>
              </a:spcBef>
            </a:pPr>
            <a:r>
              <a:rPr lang="pt-BR">
                <a:solidFill>
                  <a:srgbClr val="92D050"/>
                </a:solidFill>
                <a:latin typeface="Tahoma" pitchFamily="34" charset="0"/>
                <a:cs typeface="Tahoma" pitchFamily="34" charset="0"/>
              </a:rPr>
              <a:t>Somente a </a:t>
            </a:r>
            <a:r>
              <a:rPr lang="pt-BR" u="sng">
                <a:solidFill>
                  <a:srgbClr val="92D050"/>
                </a:solidFill>
                <a:latin typeface="Tahoma" pitchFamily="34" charset="0"/>
                <a:cs typeface="Tahoma" pitchFamily="34" charset="0"/>
              </a:rPr>
              <a:t>AUDITORIA</a:t>
            </a:r>
            <a:r>
              <a:rPr lang="pt-BR">
                <a:solidFill>
                  <a:srgbClr val="92D050"/>
                </a:solidFill>
                <a:latin typeface="Tahoma" pitchFamily="34" charset="0"/>
                <a:cs typeface="Tahoma" pitchFamily="34" charset="0"/>
              </a:rPr>
              <a:t> responderá essas questões</a:t>
            </a:r>
          </a:p>
        </p:txBody>
      </p:sp>
    </p:spTree>
    <p:extLst>
      <p:ext uri="{BB962C8B-B14F-4D97-AF65-F5344CB8AC3E}">
        <p14:creationId xmlns:p14="http://schemas.microsoft.com/office/powerpoint/2010/main" val="4263484913"/>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495300" y="0"/>
            <a:ext cx="91630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lgn="ctr" eaLnBrk="0" hangingPunct="0">
              <a:spcBef>
                <a:spcPct val="50000"/>
              </a:spcBef>
              <a:buClr>
                <a:srgbClr val="FF9900"/>
              </a:buClr>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3600">
                <a:solidFill>
                  <a:srgbClr val="92D050"/>
                </a:solidFill>
                <a:latin typeface="Tahoma" pitchFamily="34" charset="0"/>
                <a:cs typeface="Tahoma" pitchFamily="34" charset="0"/>
              </a:rPr>
              <a:t>AUDITORIA DA DÍVIDA</a:t>
            </a:r>
          </a:p>
        </p:txBody>
      </p:sp>
      <p:sp>
        <p:nvSpPr>
          <p:cNvPr id="13315" name="Rectangle 2"/>
          <p:cNvSpPr>
            <a:spLocks noChangeArrowheads="1"/>
          </p:cNvSpPr>
          <p:nvPr/>
        </p:nvSpPr>
        <p:spPr bwMode="auto">
          <a:xfrm>
            <a:off x="381000" y="1143000"/>
            <a:ext cx="9525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p>
            <a:pPr marL="338138" indent="-338138" algn="ctr" eaLnBrk="0" hangingPunct="0">
              <a:lnSpc>
                <a:spcPct val="80000"/>
              </a:lnSpc>
              <a:spcBef>
                <a:spcPts val="250"/>
              </a:spcBef>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endParaRPr lang="pt-BR" sz="1000" dirty="0" smtClean="0">
              <a:solidFill>
                <a:srgbClr val="FFFF00"/>
              </a:solidFill>
            </a:endParaRPr>
          </a:p>
          <a:p>
            <a:pPr marL="338138" indent="-338138" algn="just" eaLnBrk="0" hangingPunct="0">
              <a:lnSpc>
                <a:spcPct val="80000"/>
              </a:lnSpc>
              <a:spcBef>
                <a:spcPts val="800"/>
              </a:spcBef>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r>
              <a:rPr lang="pt-BR" dirty="0" smtClean="0">
                <a:solidFill>
                  <a:srgbClr val="92D050"/>
                </a:solidFill>
                <a:latin typeface="Tahoma" pitchFamily="34" charset="0"/>
                <a:cs typeface="Tahoma" pitchFamily="34" charset="0"/>
              </a:rPr>
              <a:t> </a:t>
            </a:r>
            <a:r>
              <a:rPr lang="pt-BR" dirty="0" smtClean="0">
                <a:solidFill>
                  <a:srgbClr val="FFFFFF"/>
                </a:solidFill>
                <a:latin typeface="Tahoma" pitchFamily="34" charset="0"/>
                <a:cs typeface="Tahoma" pitchFamily="34" charset="0"/>
              </a:rPr>
              <a:t>Prevista na Constituição Federal de 1988</a:t>
            </a:r>
          </a:p>
          <a:p>
            <a:pPr marL="338138" indent="-338138" algn="just" eaLnBrk="0" hangingPunct="0">
              <a:lnSpc>
                <a:spcPct val="80000"/>
              </a:lnSpc>
              <a:spcBef>
                <a:spcPts val="375"/>
              </a:spcBef>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endParaRPr lang="pt-BR" dirty="0" smtClean="0">
              <a:solidFill>
                <a:srgbClr val="FFFFFF"/>
              </a:solidFill>
              <a:latin typeface="Tahoma" pitchFamily="34" charset="0"/>
              <a:cs typeface="Tahoma" pitchFamily="34" charset="0"/>
            </a:endParaRPr>
          </a:p>
          <a:p>
            <a:pPr marL="338138" indent="-338138" algn="just" eaLnBrk="0" hangingPunct="0">
              <a:spcBef>
                <a:spcPts val="800"/>
              </a:spcBef>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r>
              <a:rPr lang="pt-BR" dirty="0" smtClean="0">
                <a:solidFill>
                  <a:srgbClr val="FFFFFF"/>
                </a:solidFill>
                <a:latin typeface="Tahoma" pitchFamily="34" charset="0"/>
                <a:cs typeface="Tahoma" pitchFamily="34" charset="0"/>
              </a:rPr>
              <a:t> Plebiscito popular ano 2000: mais de seis milhões de votos</a:t>
            </a:r>
          </a:p>
          <a:p>
            <a:pPr marL="338138" indent="-338138" algn="ctr" eaLnBrk="0" hangingPunct="0">
              <a:lnSpc>
                <a:spcPct val="110000"/>
              </a:lnSpc>
              <a:spcBef>
                <a:spcPts val="2250"/>
              </a:spcBef>
              <a:buClr>
                <a:srgbClr val="FF9900"/>
              </a:buCl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endParaRPr lang="pt-BR" sz="800" dirty="0" smtClean="0">
              <a:solidFill>
                <a:srgbClr val="92D050"/>
              </a:solidFill>
              <a:latin typeface="Tahoma" pitchFamily="34" charset="0"/>
              <a:cs typeface="Tahoma" pitchFamily="34" charset="0"/>
            </a:endParaRPr>
          </a:p>
          <a:p>
            <a:pPr marL="338138" indent="-338138" algn="ctr" eaLnBrk="0" hangingPunct="0">
              <a:lnSpc>
                <a:spcPct val="110000"/>
              </a:lnSpc>
              <a:spcBef>
                <a:spcPts val="2250"/>
              </a:spcBef>
              <a:buClr>
                <a:srgbClr val="FF9900"/>
              </a:buCl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r>
              <a:rPr lang="pt-BR" sz="3200" dirty="0" smtClean="0">
                <a:solidFill>
                  <a:srgbClr val="92D050"/>
                </a:solidFill>
                <a:latin typeface="Tahoma" pitchFamily="34" charset="0"/>
                <a:cs typeface="Tahoma" pitchFamily="34" charset="0"/>
              </a:rPr>
              <a:t>AUDITORIA CIDADÃ DA DÍVIDA</a:t>
            </a:r>
          </a:p>
          <a:p>
            <a:pPr marL="338138" indent="-338138" algn="ctr" eaLnBrk="0" hangingPunct="0">
              <a:lnSpc>
                <a:spcPct val="110000"/>
              </a:lnSpc>
              <a:spcBef>
                <a:spcPts val="225"/>
              </a:spcBef>
              <a:buClr>
                <a:srgbClr val="FF9900"/>
              </a:buClr>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r>
              <a:rPr lang="pt-BR" sz="3200" dirty="0" smtClean="0">
                <a:solidFill>
                  <a:srgbClr val="92D050"/>
                </a:solidFill>
                <a:latin typeface="Tahoma" pitchFamily="34" charset="0"/>
                <a:cs typeface="Tahoma" pitchFamily="34" charset="0"/>
                <a:hlinkClick r:id="rId3"/>
              </a:rPr>
              <a:t>www.auditoriacidada.org.br</a:t>
            </a:r>
            <a:endParaRPr lang="pt-BR" sz="3200" dirty="0" smtClean="0">
              <a:solidFill>
                <a:srgbClr val="92D050"/>
              </a:solidFill>
              <a:latin typeface="Tahoma" pitchFamily="34" charset="0"/>
              <a:cs typeface="Tahoma" pitchFamily="34" charset="0"/>
            </a:endParaRPr>
          </a:p>
          <a:p>
            <a:pPr marL="338138" indent="-338138" algn="ctr" eaLnBrk="0" hangingPunct="0">
              <a:spcBef>
                <a:spcPct val="50000"/>
              </a:spcBef>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endParaRPr lang="pt-BR" sz="900" dirty="0" smtClean="0">
              <a:solidFill>
                <a:srgbClr val="92D050"/>
              </a:solidFill>
              <a:latin typeface="Tahoma" pitchFamily="34" charset="0"/>
              <a:cs typeface="Tahoma" pitchFamily="34" charset="0"/>
            </a:endParaRPr>
          </a:p>
          <a:p>
            <a:pPr marL="338138" indent="-338138" algn="ctr" eaLnBrk="0" hangingPunct="0">
              <a:spcBef>
                <a:spcPct val="50000"/>
              </a:spcBef>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r>
              <a:rPr lang="pt-BR" sz="3200" dirty="0" smtClean="0">
                <a:solidFill>
                  <a:srgbClr val="92D050"/>
                </a:solidFill>
                <a:latin typeface="Tahoma" pitchFamily="34" charset="0"/>
                <a:cs typeface="Tahoma" pitchFamily="34" charset="0"/>
              </a:rPr>
              <a:t>CPI da Dívida Pública</a:t>
            </a:r>
          </a:p>
          <a:p>
            <a:pPr marL="338138" indent="-338138" algn="ctr" eaLnBrk="0" hangingPunct="0">
              <a:spcBef>
                <a:spcPct val="50000"/>
              </a:spcBef>
              <a:tabLst>
                <a:tab pos="338138" algn="l"/>
                <a:tab pos="785813" algn="l"/>
                <a:tab pos="1235075" algn="l"/>
                <a:tab pos="1684338" algn="l"/>
                <a:tab pos="2133600" algn="l"/>
                <a:tab pos="2582863" algn="l"/>
                <a:tab pos="3032125" algn="l"/>
                <a:tab pos="3481388" algn="l"/>
                <a:tab pos="3930650" algn="l"/>
                <a:tab pos="4379913" algn="l"/>
                <a:tab pos="4829175" algn="l"/>
                <a:tab pos="5278438" algn="l"/>
                <a:tab pos="5727700" algn="l"/>
                <a:tab pos="6176963" algn="l"/>
                <a:tab pos="6626225" algn="l"/>
                <a:tab pos="7075488" algn="l"/>
                <a:tab pos="7524750" algn="l"/>
                <a:tab pos="7974013" algn="l"/>
                <a:tab pos="8423275" algn="l"/>
                <a:tab pos="8872538" algn="l"/>
                <a:tab pos="9321800" algn="l"/>
              </a:tabLst>
            </a:pPr>
            <a:r>
              <a:rPr lang="pt-BR" b="0" dirty="0" smtClean="0">
                <a:solidFill>
                  <a:srgbClr val="FFFFFF"/>
                </a:solidFill>
                <a:latin typeface="Tahoma" pitchFamily="34" charset="0"/>
                <a:cs typeface="Tahoma" pitchFamily="34" charset="0"/>
              </a:rPr>
              <a:t>Passo importante, mas ainda não significa o cumprimento da Constituição</a:t>
            </a:r>
            <a:endParaRPr lang="pt-BR" b="0" dirty="0">
              <a:solidFill>
                <a:srgbClr val="FFFFFF"/>
              </a:solidFill>
              <a:latin typeface="Tahoma" pitchFamily="34" charset="0"/>
              <a:cs typeface="Tahoma" pitchFamily="34" charset="0"/>
            </a:endParaRPr>
          </a:p>
        </p:txBody>
      </p:sp>
    </p:spTree>
    <p:extLst>
      <p:ext uri="{BB962C8B-B14F-4D97-AF65-F5344CB8AC3E}">
        <p14:creationId xmlns:p14="http://schemas.microsoft.com/office/powerpoint/2010/main" val="338242502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027"/>
          <p:cNvSpPr txBox="1">
            <a:spLocks noChangeArrowheads="1"/>
          </p:cNvSpPr>
          <p:nvPr/>
        </p:nvSpPr>
        <p:spPr bwMode="auto">
          <a:xfrm>
            <a:off x="166688" y="214313"/>
            <a:ext cx="9575800" cy="6571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b="1">
                <a:solidFill>
                  <a:srgbClr val="FF0000"/>
                </a:solidFill>
                <a:latin typeface="Times New Roman" pitchFamily="18" charset="0"/>
                <a:cs typeface="Arial" charset="0"/>
              </a:defRPr>
            </a:lvl1pPr>
            <a:lvl2pPr marL="742950" indent="-285750" eaLnBrk="0" hangingPunct="0">
              <a:defRPr sz="2400" b="1">
                <a:solidFill>
                  <a:srgbClr val="FF0000"/>
                </a:solidFill>
                <a:latin typeface="Times New Roman" pitchFamily="18" charset="0"/>
                <a:cs typeface="Arial" charset="0"/>
              </a:defRPr>
            </a:lvl2pPr>
            <a:lvl3pPr marL="1143000" indent="-228600" eaLnBrk="0" hangingPunct="0">
              <a:defRPr sz="2400" b="1">
                <a:solidFill>
                  <a:srgbClr val="FF0000"/>
                </a:solidFill>
                <a:latin typeface="Times New Roman" pitchFamily="18" charset="0"/>
                <a:cs typeface="Arial" charset="0"/>
              </a:defRPr>
            </a:lvl3pPr>
            <a:lvl4pPr marL="1600200" indent="-228600" eaLnBrk="0" hangingPunct="0">
              <a:defRPr sz="2400" b="1">
                <a:solidFill>
                  <a:srgbClr val="FF0000"/>
                </a:solidFill>
                <a:latin typeface="Times New Roman" pitchFamily="18" charset="0"/>
                <a:cs typeface="Arial" charset="0"/>
              </a:defRPr>
            </a:lvl4pPr>
            <a:lvl5pPr marL="2057400" indent="-228600" eaLnBrk="0" hangingPunct="0">
              <a:defRPr sz="2400" b="1">
                <a:solidFill>
                  <a:srgbClr val="FF0000"/>
                </a:solidFill>
                <a:latin typeface="Times New Roman" pitchFamily="18" charset="0"/>
                <a:cs typeface="Arial" charset="0"/>
              </a:defRPr>
            </a:lvl5pPr>
            <a:lvl6pPr marL="2514600" indent="-228600" eaLnBrk="0" fontAlgn="base" hangingPunct="0">
              <a:spcBef>
                <a:spcPct val="0"/>
              </a:spcBef>
              <a:spcAft>
                <a:spcPct val="0"/>
              </a:spcAft>
              <a:defRPr sz="2400" b="1">
                <a:solidFill>
                  <a:srgbClr val="FF0000"/>
                </a:solidFill>
                <a:latin typeface="Times New Roman" pitchFamily="18" charset="0"/>
                <a:cs typeface="Arial" charset="0"/>
              </a:defRPr>
            </a:lvl6pPr>
            <a:lvl7pPr marL="2971800" indent="-228600" eaLnBrk="0" fontAlgn="base" hangingPunct="0">
              <a:spcBef>
                <a:spcPct val="0"/>
              </a:spcBef>
              <a:spcAft>
                <a:spcPct val="0"/>
              </a:spcAft>
              <a:defRPr sz="2400" b="1">
                <a:solidFill>
                  <a:srgbClr val="FF0000"/>
                </a:solidFill>
                <a:latin typeface="Times New Roman" pitchFamily="18" charset="0"/>
                <a:cs typeface="Arial" charset="0"/>
              </a:defRPr>
            </a:lvl7pPr>
            <a:lvl8pPr marL="3429000" indent="-228600" eaLnBrk="0" fontAlgn="base" hangingPunct="0">
              <a:spcBef>
                <a:spcPct val="0"/>
              </a:spcBef>
              <a:spcAft>
                <a:spcPct val="0"/>
              </a:spcAft>
              <a:defRPr sz="2400" b="1">
                <a:solidFill>
                  <a:srgbClr val="FF0000"/>
                </a:solidFill>
                <a:latin typeface="Times New Roman" pitchFamily="18" charset="0"/>
                <a:cs typeface="Arial" charset="0"/>
              </a:defRPr>
            </a:lvl8pPr>
            <a:lvl9pPr marL="3886200" indent="-228600" eaLnBrk="0" fontAlgn="base" hangingPunct="0">
              <a:spcBef>
                <a:spcPct val="0"/>
              </a:spcBef>
              <a:spcAft>
                <a:spcPct val="0"/>
              </a:spcAft>
              <a:defRPr sz="2400" b="1">
                <a:solidFill>
                  <a:srgbClr val="FF0000"/>
                </a:solidFill>
                <a:latin typeface="Times New Roman" pitchFamily="18" charset="0"/>
                <a:cs typeface="Arial" charset="0"/>
              </a:defRPr>
            </a:lvl9pPr>
          </a:lstStyle>
          <a:p>
            <a:pPr algn="ctr">
              <a:spcBef>
                <a:spcPts val="1200"/>
              </a:spcBef>
            </a:pPr>
            <a:r>
              <a:rPr lang="pt-BR" sz="2800" dirty="0" smtClean="0">
                <a:solidFill>
                  <a:srgbClr val="92D050"/>
                </a:solidFill>
                <a:latin typeface="Tahoma" pitchFamily="34" charset="0"/>
                <a:cs typeface="Tahoma" pitchFamily="34" charset="0"/>
              </a:rPr>
              <a:t>EQUADOR: </a:t>
            </a:r>
            <a:r>
              <a:rPr lang="pt-BR" sz="2800" dirty="0">
                <a:solidFill>
                  <a:srgbClr val="92D050"/>
                </a:solidFill>
                <a:latin typeface="Tahoma" pitchFamily="34" charset="0"/>
                <a:cs typeface="Tahoma" pitchFamily="34" charset="0"/>
              </a:rPr>
              <a:t>Lição de </a:t>
            </a:r>
            <a:r>
              <a:rPr lang="pt-BR" sz="2800" dirty="0" smtClean="0">
                <a:solidFill>
                  <a:srgbClr val="92D050"/>
                </a:solidFill>
                <a:latin typeface="Tahoma" pitchFamily="34" charset="0"/>
                <a:cs typeface="Tahoma" pitchFamily="34" charset="0"/>
              </a:rPr>
              <a:t>Ética e Soberania</a:t>
            </a:r>
            <a:endParaRPr lang="pt-BR" sz="2800" dirty="0">
              <a:solidFill>
                <a:srgbClr val="92D050"/>
              </a:solidFill>
              <a:latin typeface="Tahoma" pitchFamily="34" charset="0"/>
              <a:cs typeface="Tahoma" pitchFamily="34" charset="0"/>
            </a:endParaRPr>
          </a:p>
          <a:p>
            <a:pPr algn="ctr">
              <a:spcBef>
                <a:spcPts val="1200"/>
              </a:spcBef>
            </a:pPr>
            <a:endParaRPr lang="pt-BR" sz="500" dirty="0">
              <a:solidFill>
                <a:srgbClr val="92D050"/>
              </a:solidFill>
              <a:latin typeface="Tahoma" pitchFamily="34" charset="0"/>
              <a:cs typeface="Tahoma" pitchFamily="34" charset="0"/>
            </a:endParaRPr>
          </a:p>
          <a:p>
            <a:pPr algn="ctr">
              <a:spcBef>
                <a:spcPts val="1200"/>
              </a:spcBef>
            </a:pPr>
            <a:r>
              <a:rPr lang="pt-BR" sz="2800" dirty="0">
                <a:solidFill>
                  <a:srgbClr val="92D050"/>
                </a:solidFill>
                <a:latin typeface="Tahoma" pitchFamily="34" charset="0"/>
                <a:cs typeface="Tahoma" pitchFamily="34" charset="0"/>
              </a:rPr>
              <a:t>Comissão de Auditoria Oficial criada por </a:t>
            </a:r>
            <a:r>
              <a:rPr lang="pt-BR" sz="2800" dirty="0" smtClean="0">
                <a:solidFill>
                  <a:srgbClr val="92D050"/>
                </a:solidFill>
                <a:latin typeface="Tahoma" pitchFamily="34" charset="0"/>
                <a:cs typeface="Tahoma" pitchFamily="34" charset="0"/>
              </a:rPr>
              <a:t>Decreto</a:t>
            </a:r>
            <a:endParaRPr lang="pt-BR" sz="2800" dirty="0">
              <a:solidFill>
                <a:srgbClr val="92D050"/>
              </a:solidFill>
              <a:latin typeface="Tahoma" pitchFamily="34" charset="0"/>
              <a:cs typeface="Tahoma" pitchFamily="34" charset="0"/>
            </a:endParaRPr>
          </a:p>
          <a:p>
            <a:pPr algn="just">
              <a:lnSpc>
                <a:spcPct val="150000"/>
              </a:lnSpc>
              <a:spcBef>
                <a:spcPts val="1200"/>
              </a:spcBef>
              <a:buFont typeface="Wingdings" pitchFamily="2" charset="2"/>
              <a:buChar char="Ø"/>
            </a:pPr>
            <a:r>
              <a:rPr lang="pt-BR" sz="2800" dirty="0">
                <a:solidFill>
                  <a:srgbClr val="92D050"/>
                </a:solidFill>
                <a:latin typeface="Tahoma" pitchFamily="34" charset="0"/>
                <a:cs typeface="Tahoma" pitchFamily="34" charset="0"/>
              </a:rPr>
              <a:t> </a:t>
            </a:r>
            <a:r>
              <a:rPr lang="pt-BR" sz="2800" b="0" dirty="0">
                <a:solidFill>
                  <a:srgbClr val="92D050"/>
                </a:solidFill>
                <a:latin typeface="Tahoma" pitchFamily="34" charset="0"/>
                <a:cs typeface="Tahoma" pitchFamily="34" charset="0"/>
              </a:rPr>
              <a:t>Em 2009:</a:t>
            </a:r>
            <a:r>
              <a:rPr lang="pt-BR" sz="2800" b="0" dirty="0">
                <a:solidFill>
                  <a:srgbClr val="FFFFFF"/>
                </a:solidFill>
                <a:latin typeface="Tahoma" pitchFamily="34" charset="0"/>
                <a:cs typeface="Tahoma" pitchFamily="34" charset="0"/>
              </a:rPr>
              <a:t> </a:t>
            </a:r>
            <a:r>
              <a:rPr lang="pt-BR" b="0" dirty="0">
                <a:solidFill>
                  <a:srgbClr val="FFFFFF"/>
                </a:solidFill>
                <a:latin typeface="Tahoma" pitchFamily="34" charset="0"/>
                <a:cs typeface="Tahoma" pitchFamily="34" charset="0"/>
              </a:rPr>
              <a:t>Proposta Soberana de reconhecimento de no máximo 30% da dívida externa representada pelos Bônus 2012 e 2030</a:t>
            </a:r>
          </a:p>
          <a:p>
            <a:pPr algn="just">
              <a:lnSpc>
                <a:spcPct val="150000"/>
              </a:lnSpc>
              <a:spcBef>
                <a:spcPts val="1200"/>
              </a:spcBef>
              <a:buFont typeface="Wingdings" pitchFamily="2" charset="2"/>
              <a:buChar char="Ø"/>
            </a:pPr>
            <a:r>
              <a:rPr lang="pt-BR" b="0" dirty="0">
                <a:solidFill>
                  <a:srgbClr val="92D050"/>
                </a:solidFill>
                <a:latin typeface="Tahoma" pitchFamily="34" charset="0"/>
                <a:cs typeface="Tahoma" pitchFamily="34" charset="0"/>
              </a:rPr>
              <a:t>  </a:t>
            </a:r>
            <a:r>
              <a:rPr lang="pt-BR" b="0" dirty="0">
                <a:solidFill>
                  <a:srgbClr val="FFFFFF"/>
                </a:solidFill>
                <a:latin typeface="Tahoma" pitchFamily="34" charset="0"/>
                <a:cs typeface="Tahoma" pitchFamily="34" charset="0"/>
              </a:rPr>
              <a:t>95 % dos detentores aceitaram a proposta equatoriana, o que significou anulação de 70% dessa dívida com os bancos privados internacionais</a:t>
            </a:r>
          </a:p>
          <a:p>
            <a:pPr algn="just">
              <a:lnSpc>
                <a:spcPct val="150000"/>
              </a:lnSpc>
              <a:spcBef>
                <a:spcPts val="1200"/>
              </a:spcBef>
              <a:buFont typeface="Wingdings" pitchFamily="2" charset="2"/>
              <a:buChar char="Ø"/>
            </a:pPr>
            <a:r>
              <a:rPr lang="pt-BR" b="0" dirty="0">
                <a:solidFill>
                  <a:srgbClr val="92D050"/>
                </a:solidFill>
                <a:latin typeface="Tahoma" pitchFamily="34" charset="0"/>
                <a:cs typeface="Tahoma" pitchFamily="34" charset="0"/>
              </a:rPr>
              <a:t> </a:t>
            </a:r>
            <a:r>
              <a:rPr lang="pt-BR" b="0" dirty="0">
                <a:solidFill>
                  <a:srgbClr val="FFFFFF"/>
                </a:solidFill>
                <a:latin typeface="Tahoma" pitchFamily="34" charset="0"/>
                <a:cs typeface="Tahoma" pitchFamily="34" charset="0"/>
              </a:rPr>
              <a:t>Economia de US$ 7,7 bilhões nos próximos 20 anos</a:t>
            </a:r>
          </a:p>
          <a:p>
            <a:pPr algn="just">
              <a:lnSpc>
                <a:spcPct val="150000"/>
              </a:lnSpc>
              <a:spcBef>
                <a:spcPts val="1200"/>
              </a:spcBef>
              <a:buFont typeface="Wingdings" pitchFamily="2" charset="2"/>
              <a:buChar char="Ø"/>
            </a:pPr>
            <a:r>
              <a:rPr lang="pt-BR" b="0" dirty="0">
                <a:solidFill>
                  <a:srgbClr val="92D050"/>
                </a:solidFill>
                <a:latin typeface="Tahoma" pitchFamily="34" charset="0"/>
                <a:cs typeface="Tahoma" pitchFamily="34" charset="0"/>
              </a:rPr>
              <a:t> </a:t>
            </a:r>
            <a:r>
              <a:rPr lang="pt-BR" b="0" dirty="0">
                <a:solidFill>
                  <a:srgbClr val="FFFFFF"/>
                </a:solidFill>
                <a:latin typeface="Tahoma" pitchFamily="34" charset="0"/>
                <a:cs typeface="Tahoma" pitchFamily="34" charset="0"/>
              </a:rPr>
              <a:t>Aumento gastos sociais, principalmente Saúde e Educação</a:t>
            </a:r>
          </a:p>
          <a:p>
            <a:pPr algn="ctr">
              <a:spcBef>
                <a:spcPct val="50000"/>
              </a:spcBef>
            </a:pPr>
            <a:endParaRPr lang="pt-BR" sz="2800" dirty="0">
              <a:solidFill>
                <a:srgbClr val="92D050"/>
              </a:solidFill>
              <a:latin typeface="Tahoma" pitchFamily="34" charset="0"/>
              <a:cs typeface="Tahoma" pitchFamily="34" charset="0"/>
            </a:endParaRPr>
          </a:p>
        </p:txBody>
      </p:sp>
    </p:spTree>
    <p:extLst>
      <p:ext uri="{BB962C8B-B14F-4D97-AF65-F5344CB8AC3E}">
        <p14:creationId xmlns:p14="http://schemas.microsoft.com/office/powerpoint/2010/main" val="1591538980"/>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2 Marcador de contenido"/>
          <p:cNvSpPr>
            <a:spLocks noGrp="1"/>
          </p:cNvSpPr>
          <p:nvPr>
            <p:ph sz="quarter" idx="1"/>
          </p:nvPr>
        </p:nvSpPr>
        <p:spPr>
          <a:xfrm>
            <a:off x="1928664" y="1214439"/>
            <a:ext cx="7482037" cy="4941887"/>
          </a:xfrm>
        </p:spPr>
        <p:txBody>
          <a:bodyPr/>
          <a:lstStyle/>
          <a:p>
            <a:pPr>
              <a:buFont typeface="Arial" charset="0"/>
              <a:buNone/>
            </a:pPr>
            <a:r>
              <a:rPr lang="es-ES" sz="2500" dirty="0" smtClean="0">
                <a:latin typeface="Calibri" charset="0"/>
              </a:rPr>
              <a:t>.</a:t>
            </a:r>
            <a:endParaRPr lang="es-ES" sz="2500" dirty="0">
              <a:latin typeface="Calibri" charset="0"/>
            </a:endParaRPr>
          </a:p>
        </p:txBody>
      </p:sp>
      <p:sp>
        <p:nvSpPr>
          <p:cNvPr id="4" name="3 Marcador de número de diapositiva"/>
          <p:cNvSpPr>
            <a:spLocks noGrp="1"/>
          </p:cNvSpPr>
          <p:nvPr>
            <p:ph type="sldNum" sz="quarter" idx="12"/>
          </p:nvPr>
        </p:nvSpPr>
        <p:spPr>
          <a:xfrm>
            <a:off x="3384551" y="6356351"/>
            <a:ext cx="3136900" cy="365125"/>
          </a:xfrm>
        </p:spPr>
        <p:txBody>
          <a:bodyPr rtlCol="0"/>
          <a:lstStyle/>
          <a:p>
            <a:pPr algn="ctr">
              <a:defRPr/>
            </a:pPr>
            <a:fld id="{A9CA60AB-34FA-8D45-9C88-097B5A71F169}" type="slidenum">
              <a:rPr lang="es-EC" smtClean="0">
                <a:solidFill>
                  <a:schemeClr val="tx1">
                    <a:tint val="75000"/>
                  </a:schemeClr>
                </a:solidFill>
                <a:ea typeface="+mn-ea"/>
              </a:rPr>
              <a:pPr algn="ctr">
                <a:defRPr/>
              </a:pPr>
              <a:t>98</a:t>
            </a:fld>
            <a:endParaRPr lang="es-EC">
              <a:solidFill>
                <a:schemeClr val="tx1">
                  <a:tint val="75000"/>
                </a:schemeClr>
              </a:solidFill>
              <a:ea typeface="+mn-ea"/>
            </a:endParaRPr>
          </a:p>
        </p:txBody>
      </p:sp>
      <p:pic>
        <p:nvPicPr>
          <p:cNvPr id="614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560" y="1268760"/>
            <a:ext cx="8190830" cy="535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CuadroTexto 1"/>
          <p:cNvSpPr txBox="1">
            <a:spLocks noChangeArrowheads="1"/>
          </p:cNvSpPr>
          <p:nvPr/>
        </p:nvSpPr>
        <p:spPr bwMode="auto">
          <a:xfrm>
            <a:off x="-1288124" y="4167189"/>
            <a:ext cx="195190" cy="38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88" tIns="47894" rIns="95788" bIns="4789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s-ES" sz="1900"/>
          </a:p>
        </p:txBody>
      </p:sp>
      <p:sp>
        <p:nvSpPr>
          <p:cNvPr id="2" name="TextBox 1"/>
          <p:cNvSpPr txBox="1"/>
          <p:nvPr/>
        </p:nvSpPr>
        <p:spPr>
          <a:xfrm>
            <a:off x="0" y="188640"/>
            <a:ext cx="9906000" cy="830997"/>
          </a:xfrm>
          <a:prstGeom prst="rect">
            <a:avLst/>
          </a:prstGeom>
          <a:noFill/>
        </p:spPr>
        <p:txBody>
          <a:bodyPr wrap="square" rtlCol="0">
            <a:spAutoFit/>
          </a:bodyPr>
          <a:lstStyle/>
          <a:p>
            <a:pPr algn="ctr"/>
            <a:r>
              <a:rPr lang="pt-BR" dirty="0" smtClean="0">
                <a:solidFill>
                  <a:srgbClr val="92D050"/>
                </a:solidFill>
                <a:latin typeface="Tahoma" pitchFamily="34" charset="0"/>
                <a:cs typeface="Tahoma" pitchFamily="34" charset="0"/>
              </a:rPr>
              <a:t>EQUADOR: MUDANÇA </a:t>
            </a:r>
            <a:r>
              <a:rPr lang="pt-BR" dirty="0">
                <a:solidFill>
                  <a:srgbClr val="92D050"/>
                </a:solidFill>
                <a:latin typeface="Tahoma" pitchFamily="34" charset="0"/>
                <a:cs typeface="Tahoma" pitchFamily="34" charset="0"/>
              </a:rPr>
              <a:t>APÓS A AUDITORIA DA DÍVIDA </a:t>
            </a:r>
            <a:endParaRPr lang="pt-BR" dirty="0" smtClean="0">
              <a:solidFill>
                <a:srgbClr val="92D050"/>
              </a:solidFill>
              <a:latin typeface="Tahoma" pitchFamily="34" charset="0"/>
              <a:cs typeface="Tahoma" pitchFamily="34" charset="0"/>
            </a:endParaRPr>
          </a:p>
          <a:p>
            <a:pPr algn="ctr"/>
            <a:r>
              <a:rPr lang="pt-BR" dirty="0" smtClean="0">
                <a:solidFill>
                  <a:srgbClr val="92D050"/>
                </a:solidFill>
                <a:latin typeface="Tahoma" pitchFamily="34" charset="0"/>
                <a:cs typeface="Tahoma" pitchFamily="34" charset="0"/>
              </a:rPr>
              <a:t>PEC 55 (241) IMPEDIRÁ AVANÇO DE IVESTIMENTOS SOCIAIS</a:t>
            </a:r>
            <a:endParaRPr lang="en-US" dirty="0"/>
          </a:p>
        </p:txBody>
      </p:sp>
    </p:spTree>
    <p:extLst>
      <p:ext uri="{BB962C8B-B14F-4D97-AF65-F5344CB8AC3E}">
        <p14:creationId xmlns:p14="http://schemas.microsoft.com/office/powerpoint/2010/main" val="1222108374"/>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488504" y="116633"/>
            <a:ext cx="9217024" cy="700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pitchFamily="18" charset="0"/>
                <a:ea typeface="MS PGothic" pitchFamily="34" charset="-128"/>
              </a:defRPr>
            </a:lvl1pPr>
            <a:lvl2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pitchFamily="18" charset="0"/>
                <a:ea typeface="MS PGothic" pitchFamily="34" charset="-128"/>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pitchFamily="18" charset="0"/>
                <a:ea typeface="MS PGothic" pitchFamily="34" charset="-128"/>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pitchFamily="18" charset="0"/>
                <a:ea typeface="MS PGothic" pitchFamily="34" charset="-128"/>
              </a:defRPr>
            </a:lvl4pPr>
            <a:lvl5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pitchFamily="18" charset="0"/>
                <a:ea typeface="MS PGothic" pitchFamily="34" charset="-128"/>
              </a:defRPr>
            </a:lvl5pPr>
            <a:lvl6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pitchFamily="18" charset="0"/>
                <a:ea typeface="MS PGothic" pitchFamily="34" charset="-128"/>
              </a:defRPr>
            </a:lvl6pPr>
            <a:lvl7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pitchFamily="18" charset="0"/>
                <a:ea typeface="MS PGothic" pitchFamily="34" charset="-128"/>
              </a:defRPr>
            </a:lvl7pPr>
            <a:lvl8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pitchFamily="18" charset="0"/>
                <a:ea typeface="MS PGothic" pitchFamily="34" charset="-128"/>
              </a:defRPr>
            </a:lvl8pPr>
            <a:lvl9pPr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rgbClr val="FF0000"/>
                </a:solidFill>
                <a:latin typeface="Times New Roman" pitchFamily="18" charset="0"/>
                <a:ea typeface="MS PGothic" pitchFamily="34" charset="-128"/>
              </a:defRPr>
            </a:lvl9pPr>
          </a:lstStyle>
          <a:p>
            <a:pPr lvl="1" algn="ctr">
              <a:spcBef>
                <a:spcPts val="2400"/>
              </a:spcBef>
              <a:buClr>
                <a:srgbClr val="FF9900"/>
              </a:buClr>
            </a:pPr>
            <a:r>
              <a:rPr lang="pt-BR" altLang="pt-BR" sz="2800" dirty="0">
                <a:solidFill>
                  <a:srgbClr val="92D050"/>
                </a:solidFill>
                <a:latin typeface="Verdana" pitchFamily="34" charset="0"/>
                <a:cs typeface="Tahoma" pitchFamily="34" charset="0"/>
              </a:rPr>
              <a:t>ESTRATÉGIAS DE AÇÃO</a:t>
            </a:r>
          </a:p>
          <a:p>
            <a:pPr marL="800100" indent="-457200" algn="just">
              <a:spcBef>
                <a:spcPts val="600"/>
              </a:spcBef>
              <a:buClr>
                <a:srgbClr val="FF9900"/>
              </a:buClr>
              <a:buFont typeface="Wingdings" charset="2"/>
              <a:buChar char="Ø"/>
            </a:pPr>
            <a:r>
              <a:rPr lang="pt-BR" altLang="pt-BR" sz="2800" b="0" dirty="0">
                <a:solidFill>
                  <a:srgbClr val="92D050"/>
                </a:solidFill>
                <a:latin typeface="Tahoma" pitchFamily="34" charset="0"/>
                <a:cs typeface="Tahoma" pitchFamily="34" charset="0"/>
              </a:rPr>
              <a:t>CONHECIMENTO DA REALIDADE </a:t>
            </a:r>
          </a:p>
          <a:p>
            <a:pPr marL="800100" indent="-457200" algn="just">
              <a:spcBef>
                <a:spcPts val="600"/>
              </a:spcBef>
              <a:buClr>
                <a:srgbClr val="FF9900"/>
              </a:buClr>
              <a:buFont typeface="Wingdings" charset="2"/>
              <a:buChar char="Ø"/>
            </a:pPr>
            <a:r>
              <a:rPr lang="pt-BR" altLang="pt-BR" sz="2800" b="0" dirty="0">
                <a:solidFill>
                  <a:srgbClr val="92D050"/>
                </a:solidFill>
                <a:latin typeface="Tahoma" pitchFamily="34" charset="0"/>
                <a:cs typeface="Tahoma" pitchFamily="34" charset="0"/>
              </a:rPr>
              <a:t>MOBILIZAÇÃO SOCIAL CONSCIENTE</a:t>
            </a:r>
          </a:p>
          <a:p>
            <a:pPr marL="800100" indent="-457200" algn="just">
              <a:spcBef>
                <a:spcPts val="600"/>
              </a:spcBef>
              <a:buClr>
                <a:srgbClr val="FF9900"/>
              </a:buClr>
              <a:buFont typeface="Wingdings" charset="2"/>
              <a:buChar char="Ø"/>
            </a:pPr>
            <a:r>
              <a:rPr lang="pt-BR" altLang="pt-BR" sz="2800" b="0" dirty="0">
                <a:solidFill>
                  <a:srgbClr val="92D050"/>
                </a:solidFill>
                <a:latin typeface="Tahoma" pitchFamily="34" charset="0"/>
                <a:cs typeface="Tahoma" pitchFamily="34" charset="0"/>
              </a:rPr>
              <a:t>AÇOES CONCRETAS</a:t>
            </a:r>
          </a:p>
          <a:p>
            <a:pPr lvl="2" algn="just">
              <a:spcBef>
                <a:spcPts val="600"/>
              </a:spcBef>
              <a:buClr>
                <a:srgbClr val="FF9900"/>
              </a:buClr>
              <a:buFont typeface="Arial" charset="0"/>
              <a:buChar char="•"/>
            </a:pPr>
            <a:r>
              <a:rPr lang="pt-BR" altLang="pt-BR" sz="2200" dirty="0">
                <a:solidFill>
                  <a:srgbClr val="92D050"/>
                </a:solidFill>
                <a:latin typeface="Tahoma" pitchFamily="34" charset="0"/>
                <a:cs typeface="Tahoma" pitchFamily="34" charset="0"/>
              </a:rPr>
              <a:t> </a:t>
            </a:r>
            <a:r>
              <a:rPr lang="pt-BR" altLang="pt-BR" sz="2200" dirty="0" smtClean="0">
                <a:solidFill>
                  <a:srgbClr val="92D050"/>
                </a:solidFill>
                <a:latin typeface="Tahoma" pitchFamily="34" charset="0"/>
                <a:cs typeface="Tahoma" pitchFamily="34" charset="0"/>
              </a:rPr>
              <a:t>Repudiar a PEC 287/2016 e demais contrarreformas</a:t>
            </a:r>
          </a:p>
          <a:p>
            <a:pPr lvl="2" algn="just">
              <a:spcBef>
                <a:spcPts val="600"/>
              </a:spcBef>
              <a:buClr>
                <a:srgbClr val="FF9900"/>
              </a:buClr>
              <a:buFont typeface="Arial" charset="0"/>
              <a:buChar char="•"/>
            </a:pPr>
            <a:r>
              <a:rPr lang="pt-BR" altLang="pt-BR" sz="2200" dirty="0" smtClean="0">
                <a:solidFill>
                  <a:srgbClr val="92D050"/>
                </a:solidFill>
                <a:latin typeface="Tahoma" pitchFamily="34" charset="0"/>
                <a:cs typeface="Tahoma" pitchFamily="34" charset="0"/>
              </a:rPr>
              <a:t>Consulta Nacional Popular </a:t>
            </a:r>
            <a:r>
              <a:rPr lang="pt-BR" altLang="pt-BR" sz="2200" b="0" dirty="0">
                <a:solidFill>
                  <a:srgbClr val="FFFFFF"/>
                </a:solidFill>
                <a:latin typeface="Tahoma" pitchFamily="34" charset="0"/>
                <a:cs typeface="Tahoma" pitchFamily="34" charset="0"/>
              </a:rPr>
              <a:t>para </a:t>
            </a:r>
            <a:r>
              <a:rPr lang="pt-BR" altLang="pt-BR" sz="2200" b="0" dirty="0" smtClean="0">
                <a:solidFill>
                  <a:srgbClr val="FFFFFF"/>
                </a:solidFill>
                <a:latin typeface="Tahoma" pitchFamily="34" charset="0"/>
                <a:cs typeface="Tahoma" pitchFamily="34" charset="0"/>
              </a:rPr>
              <a:t>popularizar o conhecimento sobre o modelo econômico e suas máscaras</a:t>
            </a:r>
            <a:r>
              <a:rPr lang="pt-BR" altLang="pt-BR" sz="2200" b="0" dirty="0">
                <a:solidFill>
                  <a:srgbClr val="FFFFFF"/>
                </a:solidFill>
                <a:latin typeface="Tahoma" pitchFamily="34" charset="0"/>
                <a:cs typeface="Tahoma" pitchFamily="34" charset="0"/>
              </a:rPr>
              <a:t> </a:t>
            </a:r>
            <a:r>
              <a:rPr lang="pt-BR" altLang="pt-BR" sz="2200" b="0" dirty="0" smtClean="0">
                <a:solidFill>
                  <a:srgbClr val="FFFFFF"/>
                </a:solidFill>
                <a:latin typeface="Tahoma" pitchFamily="34" charset="0"/>
                <a:cs typeface="Tahoma" pitchFamily="34" charset="0"/>
              </a:rPr>
              <a:t>que favorecem o setor financeiro nacional e internacional </a:t>
            </a:r>
            <a:endParaRPr lang="pt-BR" altLang="pt-BR" sz="2200" dirty="0">
              <a:solidFill>
                <a:srgbClr val="92D050"/>
              </a:solidFill>
              <a:latin typeface="Tahoma" pitchFamily="34" charset="0"/>
              <a:cs typeface="Tahoma" pitchFamily="34" charset="0"/>
            </a:endParaRPr>
          </a:p>
          <a:p>
            <a:pPr lvl="2" algn="just">
              <a:spcBef>
                <a:spcPts val="600"/>
              </a:spcBef>
              <a:buClr>
                <a:srgbClr val="FF9900"/>
              </a:buClr>
              <a:buFont typeface="Arial" charset="0"/>
              <a:buChar char="•"/>
            </a:pPr>
            <a:r>
              <a:rPr lang="pt-BR" altLang="pt-BR" sz="2200" dirty="0" smtClean="0">
                <a:solidFill>
                  <a:srgbClr val="92D050"/>
                </a:solidFill>
                <a:latin typeface="Tahoma" pitchFamily="34" charset="0"/>
                <a:cs typeface="Tahoma" pitchFamily="34" charset="0"/>
              </a:rPr>
              <a:t>Frente </a:t>
            </a:r>
            <a:r>
              <a:rPr lang="pt-BR" altLang="pt-BR" sz="2200" dirty="0">
                <a:solidFill>
                  <a:srgbClr val="92D050"/>
                </a:solidFill>
                <a:latin typeface="Tahoma" pitchFamily="34" charset="0"/>
                <a:cs typeface="Tahoma" pitchFamily="34" charset="0"/>
              </a:rPr>
              <a:t>Parlamentar Mista </a:t>
            </a:r>
            <a:r>
              <a:rPr lang="pt-BR" altLang="pt-BR" sz="2200" b="0" dirty="0" smtClean="0">
                <a:solidFill>
                  <a:srgbClr val="FFFFFF"/>
                </a:solidFill>
                <a:latin typeface="Tahoma" pitchFamily="34" charset="0"/>
                <a:cs typeface="Tahoma" pitchFamily="34" charset="0"/>
              </a:rPr>
              <a:t>para realizar Auditoria da Dívida com Participação Social</a:t>
            </a:r>
          </a:p>
          <a:p>
            <a:pPr lvl="2" algn="just">
              <a:spcBef>
                <a:spcPts val="600"/>
              </a:spcBef>
              <a:buClr>
                <a:srgbClr val="FF9900"/>
              </a:buClr>
              <a:buFont typeface="Arial" charset="0"/>
              <a:buChar char="•"/>
            </a:pPr>
            <a:r>
              <a:rPr lang="pt-BR" altLang="pt-BR" sz="2200" b="0" dirty="0">
                <a:solidFill>
                  <a:srgbClr val="FFFFFF"/>
                </a:solidFill>
                <a:latin typeface="Tahoma" pitchFamily="34" charset="0"/>
                <a:cs typeface="Tahoma" pitchFamily="34" charset="0"/>
              </a:rPr>
              <a:t> </a:t>
            </a:r>
            <a:r>
              <a:rPr lang="pt-BR" altLang="pt-BR" sz="2200" b="0" dirty="0" smtClean="0">
                <a:solidFill>
                  <a:srgbClr val="FFFFFF"/>
                </a:solidFill>
                <a:latin typeface="Tahoma" pitchFamily="34" charset="0"/>
                <a:cs typeface="Tahoma" pitchFamily="34" charset="0"/>
              </a:rPr>
              <a:t>Participação</a:t>
            </a:r>
            <a:r>
              <a:rPr lang="pt-BR" altLang="pt-BR" sz="2200" b="0" dirty="0">
                <a:solidFill>
                  <a:srgbClr val="FFFFFF"/>
                </a:solidFill>
                <a:latin typeface="Tahoma" pitchFamily="34" charset="0"/>
                <a:cs typeface="Tahoma" pitchFamily="34" charset="0"/>
              </a:rPr>
              <a:t> </a:t>
            </a:r>
            <a:r>
              <a:rPr lang="pt-BR" altLang="pt-BR" sz="2200" b="0" dirty="0" smtClean="0">
                <a:solidFill>
                  <a:srgbClr val="FFFFFF"/>
                </a:solidFill>
                <a:latin typeface="Tahoma" pitchFamily="34" charset="0"/>
                <a:cs typeface="Tahoma" pitchFamily="34" charset="0"/>
              </a:rPr>
              <a:t>em </a:t>
            </a:r>
            <a:r>
              <a:rPr lang="pt-BR" altLang="pt-BR" sz="2200" dirty="0" smtClean="0">
                <a:solidFill>
                  <a:srgbClr val="92D050"/>
                </a:solidFill>
                <a:latin typeface="Tahoma" pitchFamily="34" charset="0"/>
                <a:cs typeface="Tahoma" pitchFamily="34" charset="0"/>
              </a:rPr>
              <a:t>NÚCLEOS</a:t>
            </a:r>
            <a:r>
              <a:rPr lang="pt-BR" altLang="pt-BR" sz="2200" b="0" dirty="0" smtClean="0">
                <a:solidFill>
                  <a:srgbClr val="FFFFFF"/>
                </a:solidFill>
                <a:latin typeface="Tahoma" pitchFamily="34" charset="0"/>
                <a:cs typeface="Tahoma" pitchFamily="34" charset="0"/>
              </a:rPr>
              <a:t> da Auditoria </a:t>
            </a:r>
            <a:r>
              <a:rPr lang="pt-BR" altLang="pt-BR" sz="2200" b="0" dirty="0">
                <a:solidFill>
                  <a:srgbClr val="FFFFFF"/>
                </a:solidFill>
                <a:latin typeface="Tahoma" pitchFamily="34" charset="0"/>
                <a:cs typeface="Tahoma" pitchFamily="34" charset="0"/>
              </a:rPr>
              <a:t>da Dívida </a:t>
            </a:r>
            <a:r>
              <a:rPr lang="pt-BR" altLang="pt-BR" sz="2200" b="0" dirty="0" smtClean="0">
                <a:solidFill>
                  <a:srgbClr val="FFFFFF"/>
                </a:solidFill>
                <a:latin typeface="Tahoma" pitchFamily="34" charset="0"/>
                <a:cs typeface="Tahoma" pitchFamily="34" charset="0"/>
              </a:rPr>
              <a:t>Pública e no </a:t>
            </a:r>
            <a:r>
              <a:rPr lang="pt-BR" altLang="pt-BR" sz="2200" dirty="0">
                <a:solidFill>
                  <a:srgbClr val="92D050"/>
                </a:solidFill>
                <a:latin typeface="Tahoma" pitchFamily="34" charset="0"/>
                <a:cs typeface="Tahoma" pitchFamily="34" charset="0"/>
              </a:rPr>
              <a:t>CURSO</a:t>
            </a:r>
          </a:p>
          <a:p>
            <a:pPr lvl="2" algn="just">
              <a:spcBef>
                <a:spcPts val="600"/>
              </a:spcBef>
              <a:buClr>
                <a:srgbClr val="FF9900"/>
              </a:buClr>
              <a:buFont typeface="Arial" charset="0"/>
              <a:buChar char="•"/>
            </a:pPr>
            <a:r>
              <a:rPr lang="pt-BR" altLang="pt-BR" sz="2200" b="0" dirty="0" smtClean="0">
                <a:solidFill>
                  <a:srgbClr val="FFFFFF"/>
                </a:solidFill>
                <a:latin typeface="Tahoma" pitchFamily="34" charset="0"/>
                <a:cs typeface="Tahoma" pitchFamily="34" charset="0"/>
              </a:rPr>
              <a:t>Reivindicar a AUDITORIA DA DÍVIDA COM PARTICIPAÇÃO CIDADÃ </a:t>
            </a:r>
            <a:r>
              <a:rPr lang="pt-BR" altLang="pt-BR" sz="2200" b="0" dirty="0">
                <a:solidFill>
                  <a:srgbClr val="FFFFFF"/>
                </a:solidFill>
                <a:latin typeface="Tahoma" pitchFamily="34" charset="0"/>
                <a:cs typeface="Tahoma" pitchFamily="34" charset="0"/>
              </a:rPr>
              <a:t>para desmascarar o </a:t>
            </a:r>
            <a:r>
              <a:rPr lang="pt-BR" altLang="en-US" sz="2200" b="0" dirty="0">
                <a:solidFill>
                  <a:srgbClr val="FFFFFF"/>
                </a:solidFill>
                <a:latin typeface="Tahoma" pitchFamily="34" charset="0"/>
                <a:cs typeface="Tahoma" pitchFamily="34" charset="0"/>
              </a:rPr>
              <a:t>“</a:t>
            </a:r>
            <a:r>
              <a:rPr lang="pt-BR" altLang="pt-BR" sz="2200" b="0" dirty="0">
                <a:solidFill>
                  <a:srgbClr val="FFFFFF"/>
                </a:solidFill>
                <a:latin typeface="Tahoma" pitchFamily="34" charset="0"/>
                <a:cs typeface="Tahoma" pitchFamily="34" charset="0"/>
              </a:rPr>
              <a:t>Sistema da Dívida</a:t>
            </a:r>
            <a:r>
              <a:rPr lang="pt-BR" altLang="en-US" sz="2200" b="0" dirty="0">
                <a:solidFill>
                  <a:srgbClr val="FFFFFF"/>
                </a:solidFill>
                <a:latin typeface="Tahoma" pitchFamily="34" charset="0"/>
                <a:cs typeface="Tahoma" pitchFamily="34" charset="0"/>
              </a:rPr>
              <a:t>”</a:t>
            </a:r>
            <a:r>
              <a:rPr lang="pt-BR" altLang="pt-BR" sz="2200" b="0" dirty="0">
                <a:solidFill>
                  <a:srgbClr val="FFFFFF"/>
                </a:solidFill>
                <a:latin typeface="Tahoma" pitchFamily="34" charset="0"/>
                <a:cs typeface="Tahoma" pitchFamily="34" charset="0"/>
              </a:rPr>
              <a:t> e </a:t>
            </a:r>
            <a:r>
              <a:rPr lang="pt-BR" altLang="pt-BR" sz="2200" b="0" dirty="0" smtClean="0">
                <a:solidFill>
                  <a:srgbClr val="FFFFFF"/>
                </a:solidFill>
                <a:latin typeface="Tahoma" pitchFamily="34" charset="0"/>
                <a:cs typeface="Tahoma" pitchFamily="34" charset="0"/>
              </a:rPr>
              <a:t>redirecionar a aplicação dos recursos </a:t>
            </a:r>
          </a:p>
          <a:p>
            <a:pPr lvl="2" algn="just">
              <a:spcBef>
                <a:spcPts val="600"/>
              </a:spcBef>
              <a:buClr>
                <a:srgbClr val="FF9900"/>
              </a:buClr>
              <a:buFont typeface="Arial" charset="0"/>
              <a:buChar char="•"/>
            </a:pPr>
            <a:r>
              <a:rPr lang="pt-BR" altLang="pt-BR" sz="2200" b="0" dirty="0" smtClean="0">
                <a:solidFill>
                  <a:srgbClr val="FFFFFF"/>
                </a:solidFill>
                <a:latin typeface="Tahoma" pitchFamily="34" charset="0"/>
                <a:cs typeface="Tahoma" pitchFamily="34" charset="0"/>
              </a:rPr>
              <a:t> Sair do cenário de escassez para viver a realidade de abundância, garantindo vida digna para todas as pessoas. </a:t>
            </a:r>
            <a:endParaRPr lang="pt-BR" altLang="pt-BR" sz="2200" dirty="0">
              <a:solidFill>
                <a:srgbClr val="FFFFFF"/>
              </a:solidFill>
              <a:latin typeface="Verdana" pitchFamily="34" charset="0"/>
            </a:endParaRPr>
          </a:p>
        </p:txBody>
      </p:sp>
    </p:spTree>
    <p:extLst>
      <p:ext uri="{BB962C8B-B14F-4D97-AF65-F5344CB8AC3E}">
        <p14:creationId xmlns:p14="http://schemas.microsoft.com/office/powerpoint/2010/main" val="271509199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ulso">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Pulso">
      <a:majorFont>
        <a:latin typeface="Times New Roman"/>
        <a:ea typeface=""/>
        <a:cs typeface=""/>
      </a:majorFont>
      <a:minorFont>
        <a:latin typeface="Times New Roman"/>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12700" cap="sq" cmpd="sng" algn="ctr">
          <a:solidFill>
            <a:schemeClr val="bg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1" i="0" u="none" strike="noStrike" cap="none" normalizeH="0" baseline="0" smtClean="0">
            <a:ln>
              <a:noFill/>
            </a:ln>
            <a:solidFill>
              <a:srgbClr val="FF0000"/>
            </a:solidFill>
            <a:effectLst/>
            <a:latin typeface="Times New Roman" pitchFamily="18" charset="0"/>
          </a:defRPr>
        </a:defPPr>
      </a:lstStyle>
    </a:spDef>
    <a:lnDef>
      <a:spPr bwMode="auto">
        <a:xfrm>
          <a:off x="0" y="0"/>
          <a:ext cx="1" cy="1"/>
        </a:xfrm>
        <a:custGeom>
          <a:avLst/>
          <a:gdLst/>
          <a:ahLst/>
          <a:cxnLst/>
          <a:rect l="0" t="0" r="0" b="0"/>
          <a:pathLst/>
        </a:custGeom>
        <a:solidFill>
          <a:srgbClr val="FFFFFF"/>
        </a:solidFill>
        <a:ln w="12700" cap="sq" cmpd="sng" algn="ctr">
          <a:solidFill>
            <a:schemeClr val="bg2"/>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1" i="0" u="none" strike="noStrike" cap="none" normalizeH="0" baseline="0" smtClean="0">
            <a:ln>
              <a:noFill/>
            </a:ln>
            <a:solidFill>
              <a:srgbClr val="FF0000"/>
            </a:solidFill>
            <a:effectLst/>
            <a:latin typeface="Times New Roman" pitchFamily="18" charset="0"/>
          </a:defRPr>
        </a:defPPr>
      </a:lstStyle>
    </a:lnDef>
  </a:objectDefaults>
  <a:extraClrSchemeLst>
    <a:extraClrScheme>
      <a:clrScheme name="Pulso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o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o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o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o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o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47651</TotalTime>
  <Words>6454</Words>
  <Application>Microsoft Macintosh PowerPoint</Application>
  <PresentationFormat>A4 Paper (210x297 mm)</PresentationFormat>
  <Paragraphs>1308</Paragraphs>
  <Slides>101</Slides>
  <Notes>55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101</vt:i4>
      </vt:variant>
    </vt:vector>
  </HeadingPairs>
  <TitlesOfParts>
    <vt:vector size="103" baseType="lpstr">
      <vt:lpstr>Pulso</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Rede de Controle de Poder Corporativo Global 43.000 EMNs : acima de 1.000.000 de de ligações de propriedade 40% do controle nas mãos de 147, e “core” altamente conectado entre si 75% do “core” são entidades financeiras 75% da propriedade destas 147 empresas nas mãos das empresas do centro  Pouco mais de 50 empresas do setor financeiro detém controle do centro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Maria Lúcia F. Carneiro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sem título</dc:title>
  <dc:creator>Maria Lucia Fattorelli</dc:creator>
  <cp:lastModifiedBy>Maria Lucia Fattorelli</cp:lastModifiedBy>
  <cp:revision>2033</cp:revision>
  <cp:lastPrinted>2008-11-20T19:12:03Z</cp:lastPrinted>
  <dcterms:created xsi:type="dcterms:W3CDTF">2001-11-19T18:24:28Z</dcterms:created>
  <dcterms:modified xsi:type="dcterms:W3CDTF">2017-05-29T01:25:45Z</dcterms:modified>
</cp:coreProperties>
</file>