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5"/>
  </p:notesMasterIdLst>
  <p:handoutMasterIdLst>
    <p:handoutMasterId r:id="rId36"/>
  </p:handoutMasterIdLst>
  <p:sldIdLst>
    <p:sldId id="693" r:id="rId2"/>
    <p:sldId id="1629" r:id="rId3"/>
    <p:sldId id="1668" r:id="rId4"/>
    <p:sldId id="1617" r:id="rId5"/>
    <p:sldId id="1667" r:id="rId6"/>
    <p:sldId id="1558" r:id="rId7"/>
    <p:sldId id="1630" r:id="rId8"/>
    <p:sldId id="1631" r:id="rId9"/>
    <p:sldId id="1633" r:id="rId10"/>
    <p:sldId id="1634" r:id="rId11"/>
    <p:sldId id="1635" r:id="rId12"/>
    <p:sldId id="1636" r:id="rId13"/>
    <p:sldId id="1637" r:id="rId14"/>
    <p:sldId id="1638" r:id="rId15"/>
    <p:sldId id="1626" r:id="rId16"/>
    <p:sldId id="1660" r:id="rId17"/>
    <p:sldId id="1639" r:id="rId18"/>
    <p:sldId id="1605" r:id="rId19"/>
    <p:sldId id="1669" r:id="rId20"/>
    <p:sldId id="1670" r:id="rId21"/>
    <p:sldId id="1671" r:id="rId22"/>
    <p:sldId id="1672" r:id="rId23"/>
    <p:sldId id="1549" r:id="rId24"/>
    <p:sldId id="1625" r:id="rId25"/>
    <p:sldId id="1662" r:id="rId26"/>
    <p:sldId id="1661" r:id="rId27"/>
    <p:sldId id="1628" r:id="rId28"/>
    <p:sldId id="1572" r:id="rId29"/>
    <p:sldId id="1585" r:id="rId30"/>
    <p:sldId id="1583" r:id="rId31"/>
    <p:sldId id="1584" r:id="rId32"/>
    <p:sldId id="1462" r:id="rId33"/>
    <p:sldId id="1464" r:id="rId34"/>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544">
          <p15:clr>
            <a:srgbClr val="A4A3A4"/>
          </p15:clr>
        </p15:guide>
        <p15:guide id="2" pos="3120">
          <p15:clr>
            <a:srgbClr val="A4A3A4"/>
          </p15:clr>
        </p15:guide>
      </p15:sldGuideLst>
    </p:ext>
    <p:ext uri="{2D200454-40CA-4A62-9FC3-DE9A4176ACB9}">
      <p15:notesGuideLst xmlns:p15="http://schemas.microsoft.com/office/powerpoint/2012/main">
        <p15:guide id="1" orient="horz" pos="30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72" y="-468"/>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40D2C-DC5E-2746-A9D7-C20F00945B9D}" type="doc">
      <dgm:prSet loTypeId="urn:microsoft.com/office/officeart/2005/8/layout/gear1" loCatId="" qsTypeId="urn:microsoft.com/office/officeart/2005/8/quickstyle/simple4" qsCatId="simple" csTypeId="urn:microsoft.com/office/officeart/2005/8/colors/colorful1" csCatId="colorful" phldr="1"/>
      <dgm:spPr/>
    </dgm:pt>
    <dgm:pt modelId="{0CFFBBD6-446E-BF43-BF1E-6E8D2A995FB5}">
      <dgm:prSet phldrT="[Text]" custT="1"/>
      <dgm:spPr/>
      <dgm:t>
        <a:bodyPr/>
        <a:lstStyle/>
        <a:p>
          <a:r>
            <a:rPr lang="en-US" sz="1800" b="1" dirty="0">
              <a:solidFill>
                <a:schemeClr val="tx1"/>
              </a:solidFill>
            </a:rPr>
            <a:t> JUROS ELEVADÍSSIMOS</a:t>
          </a:r>
        </a:p>
        <a:p>
          <a:r>
            <a:rPr lang="en-US" sz="1800" b="1" dirty="0">
              <a:solidFill>
                <a:schemeClr val="tx1"/>
              </a:solidFill>
            </a:rPr>
            <a:t>MECANISMOS FINANCEIROS GERAM DÍVIDA PÚBLICA</a:t>
          </a:r>
        </a:p>
        <a:p>
          <a:r>
            <a:rPr lang="en-US" sz="1800" b="1" dirty="0">
              <a:solidFill>
                <a:schemeClr val="tx1"/>
              </a:solidFill>
            </a:rPr>
            <a:t>RECORDE DE LUCRO DOS BANCOS</a:t>
          </a:r>
        </a:p>
      </dgm:t>
    </dgm:pt>
    <dgm:pt modelId="{301450F3-1D70-B343-A20C-89EF0D836015}" type="parTrans" cxnId="{EF691E42-F367-6A41-B2EA-98B4CB935BB0}">
      <dgm:prSet/>
      <dgm:spPr/>
      <dgm:t>
        <a:bodyPr/>
        <a:lstStyle/>
        <a:p>
          <a:endParaRPr lang="en-US"/>
        </a:p>
      </dgm:t>
    </dgm:pt>
    <dgm:pt modelId="{8C8A2182-893A-3949-925B-6712935BA850}" type="sibTrans" cxnId="{EF691E42-F367-6A41-B2EA-98B4CB935BB0}">
      <dgm:prSet/>
      <dgm:spPr/>
      <dgm:t>
        <a:bodyPr/>
        <a:lstStyle/>
        <a:p>
          <a:endParaRPr lang="en-US"/>
        </a:p>
      </dgm:t>
    </dgm:pt>
    <dgm:pt modelId="{C59E522E-87BF-C24C-B6DD-BB4EE8915C5F}">
      <dgm:prSet phldrT="[Text]"/>
      <dgm:spPr/>
      <dgm:t>
        <a:bodyPr/>
        <a:lstStyle/>
        <a:p>
          <a:r>
            <a:rPr lang="en-US" b="1" dirty="0"/>
            <a:t>PACOTE DE MEDIDAS QUE FAVORECEM BANCOS E SACRIFICAM A SOCIEDADE E A NAÇÃO</a:t>
          </a:r>
        </a:p>
      </dgm:t>
    </dgm:pt>
    <dgm:pt modelId="{FDAA28F2-F889-5645-B44D-20FC39825DAB}" type="parTrans" cxnId="{8FFF890C-80BD-D548-866B-FBE0AFDE85ED}">
      <dgm:prSet/>
      <dgm:spPr/>
      <dgm:t>
        <a:bodyPr/>
        <a:lstStyle/>
        <a:p>
          <a:endParaRPr lang="en-US"/>
        </a:p>
      </dgm:t>
    </dgm:pt>
    <dgm:pt modelId="{7A72FDFC-ABEA-5944-BA12-589418821B3C}" type="sibTrans" cxnId="{8FFF890C-80BD-D548-866B-FBE0AFDE85ED}">
      <dgm:prSet/>
      <dgm:spPr/>
      <dgm:t>
        <a:bodyPr/>
        <a:lstStyle/>
        <a:p>
          <a:endParaRPr lang="en-US"/>
        </a:p>
      </dgm:t>
    </dgm:pt>
    <dgm:pt modelId="{9207CF13-DE89-264A-9B41-6A77F0455083}">
      <dgm:prSet phldrT="[Text]" custT="1"/>
      <dgm:spPr/>
      <dgm:t>
        <a:bodyPr/>
        <a:lstStyle/>
        <a:p>
          <a:r>
            <a:rPr lang="en-US" sz="2000" b="1"/>
            <a:t>CORRUPÇÃO DOMINANTE</a:t>
          </a:r>
        </a:p>
      </dgm:t>
    </dgm:pt>
    <dgm:pt modelId="{3F728BED-C988-314A-85A1-3E1B4EA3D4B0}" type="parTrans" cxnId="{FF861875-9497-2F42-A220-70F675C5DAEF}">
      <dgm:prSet/>
      <dgm:spPr/>
      <dgm:t>
        <a:bodyPr/>
        <a:lstStyle/>
        <a:p>
          <a:endParaRPr lang="en-US"/>
        </a:p>
      </dgm:t>
    </dgm:pt>
    <dgm:pt modelId="{2D3F642A-EFF7-AD49-BA1F-0A0187D7B1A8}" type="sibTrans" cxnId="{FF861875-9497-2F42-A220-70F675C5DAEF}">
      <dgm:prSet/>
      <dgm:spPr/>
      <dgm:t>
        <a:bodyPr/>
        <a:lstStyle/>
        <a:p>
          <a:endParaRPr lang="en-US"/>
        </a:p>
      </dgm:t>
    </dgm:pt>
    <dgm:pt modelId="{EF5AE48B-189D-EB46-B960-5089AC2F89AC}" type="pres">
      <dgm:prSet presAssocID="{22E40D2C-DC5E-2746-A9D7-C20F00945B9D}" presName="composite" presStyleCnt="0">
        <dgm:presLayoutVars>
          <dgm:chMax val="3"/>
          <dgm:animLvl val="lvl"/>
          <dgm:resizeHandles val="exact"/>
        </dgm:presLayoutVars>
      </dgm:prSet>
      <dgm:spPr/>
    </dgm:pt>
    <dgm:pt modelId="{D400A5A1-6861-E448-A159-F46FE2A58044}" type="pres">
      <dgm:prSet presAssocID="{0CFFBBD6-446E-BF43-BF1E-6E8D2A995FB5}" presName="gear1" presStyleLbl="node1" presStyleIdx="0" presStyleCnt="3" custFlipHor="1" custScaleX="129015" custScaleY="103038">
        <dgm:presLayoutVars>
          <dgm:chMax val="1"/>
          <dgm:bulletEnabled val="1"/>
        </dgm:presLayoutVars>
      </dgm:prSet>
      <dgm:spPr/>
    </dgm:pt>
    <dgm:pt modelId="{BD1633F7-8B07-F843-B595-E4ABFC4AB77A}" type="pres">
      <dgm:prSet presAssocID="{0CFFBBD6-446E-BF43-BF1E-6E8D2A995FB5}" presName="gear1srcNode" presStyleLbl="node1" presStyleIdx="0" presStyleCnt="3"/>
      <dgm:spPr/>
    </dgm:pt>
    <dgm:pt modelId="{AF802A68-AE76-D946-B07E-782415F1D4E1}" type="pres">
      <dgm:prSet presAssocID="{0CFFBBD6-446E-BF43-BF1E-6E8D2A995FB5}" presName="gear1dstNode" presStyleLbl="node1" presStyleIdx="0" presStyleCnt="3"/>
      <dgm:spPr/>
    </dgm:pt>
    <dgm:pt modelId="{C1458025-893A-654F-BD32-C6A35675463E}" type="pres">
      <dgm:prSet presAssocID="{9207CF13-DE89-264A-9B41-6A77F0455083}" presName="gear2" presStyleLbl="node1" presStyleIdx="1" presStyleCnt="3" custScaleX="155209" custScaleY="147868" custLinFactNeighborX="-96899" custLinFactNeighborY="32946">
        <dgm:presLayoutVars>
          <dgm:chMax val="1"/>
          <dgm:bulletEnabled val="1"/>
        </dgm:presLayoutVars>
      </dgm:prSet>
      <dgm:spPr/>
    </dgm:pt>
    <dgm:pt modelId="{BB798AAD-2709-6E43-9B36-28918F8A219C}" type="pres">
      <dgm:prSet presAssocID="{9207CF13-DE89-264A-9B41-6A77F0455083}" presName="gear2srcNode" presStyleLbl="node1" presStyleIdx="1" presStyleCnt="3"/>
      <dgm:spPr/>
    </dgm:pt>
    <dgm:pt modelId="{18B8807B-C31C-E846-B487-467021A9128F}" type="pres">
      <dgm:prSet presAssocID="{9207CF13-DE89-264A-9B41-6A77F0455083}" presName="gear2dstNode" presStyleLbl="node1" presStyleIdx="1" presStyleCnt="3"/>
      <dgm:spPr/>
    </dgm:pt>
    <dgm:pt modelId="{D47C6245-71AF-2C4D-89C3-3DDBECE50A4E}" type="pres">
      <dgm:prSet presAssocID="{C59E522E-87BF-C24C-B6DD-BB4EE8915C5F}" presName="gear3" presStyleLbl="node1" presStyleIdx="2" presStyleCnt="3" custScaleX="154326" custScaleY="154130"/>
      <dgm:spPr/>
    </dgm:pt>
    <dgm:pt modelId="{901AC769-DCD2-754D-8A4A-EE787FDC897A}" type="pres">
      <dgm:prSet presAssocID="{C59E522E-87BF-C24C-B6DD-BB4EE8915C5F}" presName="gear3tx" presStyleLbl="node1" presStyleIdx="2" presStyleCnt="3">
        <dgm:presLayoutVars>
          <dgm:chMax val="1"/>
          <dgm:bulletEnabled val="1"/>
        </dgm:presLayoutVars>
      </dgm:prSet>
      <dgm:spPr/>
    </dgm:pt>
    <dgm:pt modelId="{311F9496-634F-A74C-A908-5623EDD9C35F}" type="pres">
      <dgm:prSet presAssocID="{C59E522E-87BF-C24C-B6DD-BB4EE8915C5F}" presName="gear3srcNode" presStyleLbl="node1" presStyleIdx="2" presStyleCnt="3"/>
      <dgm:spPr/>
    </dgm:pt>
    <dgm:pt modelId="{A16FCD5B-786E-9A4F-9F01-70ED051CB58E}" type="pres">
      <dgm:prSet presAssocID="{C59E522E-87BF-C24C-B6DD-BB4EE8915C5F}" presName="gear3dstNode" presStyleLbl="node1" presStyleIdx="2" presStyleCnt="3"/>
      <dgm:spPr/>
    </dgm:pt>
    <dgm:pt modelId="{BBE70C23-E896-9B47-B97A-B4B0EE0E4E88}" type="pres">
      <dgm:prSet presAssocID="{8C8A2182-893A-3949-925B-6712935BA850}" presName="connector1" presStyleLbl="sibTrans2D1" presStyleIdx="0" presStyleCnt="3"/>
      <dgm:spPr/>
    </dgm:pt>
    <dgm:pt modelId="{C867BC58-ACC5-7143-81E7-6F3EBB97BCF2}" type="pres">
      <dgm:prSet presAssocID="{2D3F642A-EFF7-AD49-BA1F-0A0187D7B1A8}" presName="connector2" presStyleLbl="sibTrans2D1" presStyleIdx="1" presStyleCnt="3" custLinFactNeighborX="-7734" custLinFactNeighborY="-17471"/>
      <dgm:spPr/>
    </dgm:pt>
    <dgm:pt modelId="{55CC3FDD-7757-B342-A37C-DC1A398CFA12}" type="pres">
      <dgm:prSet presAssocID="{7A72FDFC-ABEA-5944-BA12-589418821B3C}" presName="connector3" presStyleLbl="sibTrans2D1" presStyleIdx="2" presStyleCnt="3" custLinFactNeighborX="-16236" custLinFactNeighborY="2943"/>
      <dgm:spPr/>
    </dgm:pt>
  </dgm:ptLst>
  <dgm:cxnLst>
    <dgm:cxn modelId="{5469C308-C03E-B64E-8F58-85F384A93A65}" type="presOf" srcId="{0CFFBBD6-446E-BF43-BF1E-6E8D2A995FB5}" destId="{AF802A68-AE76-D946-B07E-782415F1D4E1}" srcOrd="2" destOrd="0" presId="urn:microsoft.com/office/officeart/2005/8/layout/gear1"/>
    <dgm:cxn modelId="{8FFF890C-80BD-D548-866B-FBE0AFDE85ED}" srcId="{22E40D2C-DC5E-2746-A9D7-C20F00945B9D}" destId="{C59E522E-87BF-C24C-B6DD-BB4EE8915C5F}" srcOrd="2" destOrd="0" parTransId="{FDAA28F2-F889-5645-B44D-20FC39825DAB}" sibTransId="{7A72FDFC-ABEA-5944-BA12-589418821B3C}"/>
    <dgm:cxn modelId="{3A0EF32C-4BEC-3C45-AB9D-5F6DB0C45DB2}" type="presOf" srcId="{8C8A2182-893A-3949-925B-6712935BA850}" destId="{BBE70C23-E896-9B47-B97A-B4B0EE0E4E88}" srcOrd="0" destOrd="0" presId="urn:microsoft.com/office/officeart/2005/8/layout/gear1"/>
    <dgm:cxn modelId="{EF691E42-F367-6A41-B2EA-98B4CB935BB0}" srcId="{22E40D2C-DC5E-2746-A9D7-C20F00945B9D}" destId="{0CFFBBD6-446E-BF43-BF1E-6E8D2A995FB5}" srcOrd="0" destOrd="0" parTransId="{301450F3-1D70-B343-A20C-89EF0D836015}" sibTransId="{8C8A2182-893A-3949-925B-6712935BA850}"/>
    <dgm:cxn modelId="{E5761168-7D0B-D740-BCE5-FFF10B2E65E1}" type="presOf" srcId="{9207CF13-DE89-264A-9B41-6A77F0455083}" destId="{C1458025-893A-654F-BD32-C6A35675463E}" srcOrd="0" destOrd="0" presId="urn:microsoft.com/office/officeart/2005/8/layout/gear1"/>
    <dgm:cxn modelId="{D3D2116C-FF08-1A4E-8B86-3B42C0B87472}" type="presOf" srcId="{C59E522E-87BF-C24C-B6DD-BB4EE8915C5F}" destId="{311F9496-634F-A74C-A908-5623EDD9C35F}" srcOrd="2" destOrd="0" presId="urn:microsoft.com/office/officeart/2005/8/layout/gear1"/>
    <dgm:cxn modelId="{C4D42E51-3649-454C-924B-1A928CD8A24A}" type="presOf" srcId="{C59E522E-87BF-C24C-B6DD-BB4EE8915C5F}" destId="{901AC769-DCD2-754D-8A4A-EE787FDC897A}" srcOrd="1" destOrd="0" presId="urn:microsoft.com/office/officeart/2005/8/layout/gear1"/>
    <dgm:cxn modelId="{FF861875-9497-2F42-A220-70F675C5DAEF}" srcId="{22E40D2C-DC5E-2746-A9D7-C20F00945B9D}" destId="{9207CF13-DE89-264A-9B41-6A77F0455083}" srcOrd="1" destOrd="0" parTransId="{3F728BED-C988-314A-85A1-3E1B4EA3D4B0}" sibTransId="{2D3F642A-EFF7-AD49-BA1F-0A0187D7B1A8}"/>
    <dgm:cxn modelId="{67D1A09B-2921-9D40-A1A0-CD21C59CB763}" type="presOf" srcId="{9207CF13-DE89-264A-9B41-6A77F0455083}" destId="{18B8807B-C31C-E846-B487-467021A9128F}" srcOrd="2" destOrd="0" presId="urn:microsoft.com/office/officeart/2005/8/layout/gear1"/>
    <dgm:cxn modelId="{691490B0-E9EA-3048-B45C-EE77A2C38628}" type="presOf" srcId="{7A72FDFC-ABEA-5944-BA12-589418821B3C}" destId="{55CC3FDD-7757-B342-A37C-DC1A398CFA12}" srcOrd="0" destOrd="0" presId="urn:microsoft.com/office/officeart/2005/8/layout/gear1"/>
    <dgm:cxn modelId="{688E62B2-FCFC-3E4F-8161-D6BDB90E751A}" type="presOf" srcId="{0CFFBBD6-446E-BF43-BF1E-6E8D2A995FB5}" destId="{BD1633F7-8B07-F843-B595-E4ABFC4AB77A}" srcOrd="1" destOrd="0" presId="urn:microsoft.com/office/officeart/2005/8/layout/gear1"/>
    <dgm:cxn modelId="{C2331AB8-8B3A-384D-B37B-88AE344AAF26}" type="presOf" srcId="{0CFFBBD6-446E-BF43-BF1E-6E8D2A995FB5}" destId="{D400A5A1-6861-E448-A159-F46FE2A58044}" srcOrd="0" destOrd="0" presId="urn:microsoft.com/office/officeart/2005/8/layout/gear1"/>
    <dgm:cxn modelId="{6505B2D6-392A-3C44-A922-292CBF9B2C87}" type="presOf" srcId="{9207CF13-DE89-264A-9B41-6A77F0455083}" destId="{BB798AAD-2709-6E43-9B36-28918F8A219C}" srcOrd="1" destOrd="0" presId="urn:microsoft.com/office/officeart/2005/8/layout/gear1"/>
    <dgm:cxn modelId="{DCAD09D9-4270-D34C-90DF-128EB00214CA}" type="presOf" srcId="{C59E522E-87BF-C24C-B6DD-BB4EE8915C5F}" destId="{D47C6245-71AF-2C4D-89C3-3DDBECE50A4E}" srcOrd="0" destOrd="0" presId="urn:microsoft.com/office/officeart/2005/8/layout/gear1"/>
    <dgm:cxn modelId="{45F8EDE3-E3D9-524C-BB48-425F582BD756}" type="presOf" srcId="{22E40D2C-DC5E-2746-A9D7-C20F00945B9D}" destId="{EF5AE48B-189D-EB46-B960-5089AC2F89AC}" srcOrd="0" destOrd="0" presId="urn:microsoft.com/office/officeart/2005/8/layout/gear1"/>
    <dgm:cxn modelId="{25AF39F5-CB96-1940-AB9F-7413C31C807C}" type="presOf" srcId="{C59E522E-87BF-C24C-B6DD-BB4EE8915C5F}" destId="{A16FCD5B-786E-9A4F-9F01-70ED051CB58E}" srcOrd="3" destOrd="0" presId="urn:microsoft.com/office/officeart/2005/8/layout/gear1"/>
    <dgm:cxn modelId="{E5276EFB-B9DC-1A40-AB1D-7FDE2E144A8F}" type="presOf" srcId="{2D3F642A-EFF7-AD49-BA1F-0A0187D7B1A8}" destId="{C867BC58-ACC5-7143-81E7-6F3EBB97BCF2}" srcOrd="0" destOrd="0" presId="urn:microsoft.com/office/officeart/2005/8/layout/gear1"/>
    <dgm:cxn modelId="{D3055EA4-28E1-174C-A581-93B17B2AB3A0}" type="presParOf" srcId="{EF5AE48B-189D-EB46-B960-5089AC2F89AC}" destId="{D400A5A1-6861-E448-A159-F46FE2A58044}" srcOrd="0" destOrd="0" presId="urn:microsoft.com/office/officeart/2005/8/layout/gear1"/>
    <dgm:cxn modelId="{184C8C50-CC27-294C-A1EC-D9F57ADE95C7}" type="presParOf" srcId="{EF5AE48B-189D-EB46-B960-5089AC2F89AC}" destId="{BD1633F7-8B07-F843-B595-E4ABFC4AB77A}" srcOrd="1" destOrd="0" presId="urn:microsoft.com/office/officeart/2005/8/layout/gear1"/>
    <dgm:cxn modelId="{07DBAE56-DDA5-5847-9C71-92BD741180E8}" type="presParOf" srcId="{EF5AE48B-189D-EB46-B960-5089AC2F89AC}" destId="{AF802A68-AE76-D946-B07E-782415F1D4E1}" srcOrd="2" destOrd="0" presId="urn:microsoft.com/office/officeart/2005/8/layout/gear1"/>
    <dgm:cxn modelId="{D89B64A1-50A1-5D43-A2CA-92486DE2A6B5}" type="presParOf" srcId="{EF5AE48B-189D-EB46-B960-5089AC2F89AC}" destId="{C1458025-893A-654F-BD32-C6A35675463E}" srcOrd="3" destOrd="0" presId="urn:microsoft.com/office/officeart/2005/8/layout/gear1"/>
    <dgm:cxn modelId="{E866215D-6775-1442-92DA-612ED95C228A}" type="presParOf" srcId="{EF5AE48B-189D-EB46-B960-5089AC2F89AC}" destId="{BB798AAD-2709-6E43-9B36-28918F8A219C}" srcOrd="4" destOrd="0" presId="urn:microsoft.com/office/officeart/2005/8/layout/gear1"/>
    <dgm:cxn modelId="{1CC02EA4-B8CE-4045-911A-18DF096068F3}" type="presParOf" srcId="{EF5AE48B-189D-EB46-B960-5089AC2F89AC}" destId="{18B8807B-C31C-E846-B487-467021A9128F}" srcOrd="5" destOrd="0" presId="urn:microsoft.com/office/officeart/2005/8/layout/gear1"/>
    <dgm:cxn modelId="{DDB0D713-30AF-2D41-BD3E-4CD3BC9558C7}" type="presParOf" srcId="{EF5AE48B-189D-EB46-B960-5089AC2F89AC}" destId="{D47C6245-71AF-2C4D-89C3-3DDBECE50A4E}" srcOrd="6" destOrd="0" presId="urn:microsoft.com/office/officeart/2005/8/layout/gear1"/>
    <dgm:cxn modelId="{1AB8E89A-D615-464F-BC77-520E572F8984}" type="presParOf" srcId="{EF5AE48B-189D-EB46-B960-5089AC2F89AC}" destId="{901AC769-DCD2-754D-8A4A-EE787FDC897A}" srcOrd="7" destOrd="0" presId="urn:microsoft.com/office/officeart/2005/8/layout/gear1"/>
    <dgm:cxn modelId="{89CD76B9-39F6-B746-8D07-2367DF6594EE}" type="presParOf" srcId="{EF5AE48B-189D-EB46-B960-5089AC2F89AC}" destId="{311F9496-634F-A74C-A908-5623EDD9C35F}" srcOrd="8" destOrd="0" presId="urn:microsoft.com/office/officeart/2005/8/layout/gear1"/>
    <dgm:cxn modelId="{B460276E-0BCF-B749-8544-5371BCB9D093}" type="presParOf" srcId="{EF5AE48B-189D-EB46-B960-5089AC2F89AC}" destId="{A16FCD5B-786E-9A4F-9F01-70ED051CB58E}" srcOrd="9" destOrd="0" presId="urn:microsoft.com/office/officeart/2005/8/layout/gear1"/>
    <dgm:cxn modelId="{5635C316-D972-2743-91C0-C4A9FA40EC02}" type="presParOf" srcId="{EF5AE48B-189D-EB46-B960-5089AC2F89AC}" destId="{BBE70C23-E896-9B47-B97A-B4B0EE0E4E88}" srcOrd="10" destOrd="0" presId="urn:microsoft.com/office/officeart/2005/8/layout/gear1"/>
    <dgm:cxn modelId="{58D6D344-BCFF-D84F-80ED-C47F176F7568}" type="presParOf" srcId="{EF5AE48B-189D-EB46-B960-5089AC2F89AC}" destId="{C867BC58-ACC5-7143-81E7-6F3EBB97BCF2}" srcOrd="11" destOrd="0" presId="urn:microsoft.com/office/officeart/2005/8/layout/gear1"/>
    <dgm:cxn modelId="{06CD63ED-FF84-6741-9090-7FF1E71DAEDE}" type="presParOf" srcId="{EF5AE48B-189D-EB46-B960-5089AC2F89AC}" destId="{55CC3FDD-7757-B342-A37C-DC1A398CFA1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32682-16C8-8746-92ED-AF58BF7EB348}" type="doc">
      <dgm:prSet loTypeId="urn:microsoft.com/office/officeart/2009/3/layout/CircleRelationship" loCatId="" qsTypeId="urn:microsoft.com/office/officeart/2005/8/quickstyle/3D9" qsCatId="3D" csTypeId="urn:microsoft.com/office/officeart/2005/8/colors/colorful1" csCatId="colorful" phldr="1"/>
      <dgm:spPr/>
      <dgm:t>
        <a:bodyPr/>
        <a:lstStyle/>
        <a:p>
          <a:endParaRPr lang="en-US"/>
        </a:p>
      </dgm:t>
    </dgm:pt>
    <dgm:pt modelId="{96ED5622-202F-C947-BC45-A5FA037D119B}">
      <dgm:prSet phldrT="[Text]" custT="1"/>
      <dgm:spPr>
        <a:xfrm>
          <a:off x="511962" y="787507"/>
          <a:ext cx="1170537" cy="912066"/>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Mecanismos que Geram Dívida</a:t>
          </a:r>
        </a:p>
      </dgm:t>
    </dgm:pt>
    <dgm:pt modelId="{E230E4B1-C9C5-ED4E-B84D-26A8BAEADC6C}" type="parTrans" cxnId="{F059A85B-C569-7E4F-897B-B077F4F4470B}">
      <dgm:prSet/>
      <dgm:spPr/>
      <dgm:t>
        <a:bodyPr/>
        <a:lstStyle/>
        <a:p>
          <a:endParaRPr lang="en-US"/>
        </a:p>
      </dgm:t>
    </dgm:pt>
    <dgm:pt modelId="{E4F4EB83-3590-8248-B329-387F9D96E311}" type="sibTrans" cxnId="{F059A85B-C569-7E4F-897B-B077F4F4470B}">
      <dgm:prSet/>
      <dgm:spPr/>
      <dgm:t>
        <a:bodyPr/>
        <a:lstStyle/>
        <a:p>
          <a:endParaRPr lang="en-US"/>
        </a:p>
      </dgm:t>
    </dgm:pt>
    <dgm:pt modelId="{20780591-29E4-CF48-87F7-3F6B004E709A}">
      <dgm:prSet phldrT="[Text]" custT="1"/>
      <dgm:spPr>
        <a:xfrm>
          <a:off x="3131363" y="461259"/>
          <a:ext cx="1042180" cy="906038"/>
        </a:xfr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Interferência do FMI</a:t>
          </a:r>
        </a:p>
      </dgm:t>
    </dgm:pt>
    <dgm:pt modelId="{0D47A167-53AC-4249-9B81-E9FF53A09617}" type="parTrans" cxnId="{E3E4A945-C415-4A45-B7A6-1384E55746C6}">
      <dgm:prSet/>
      <dgm:spPr/>
      <dgm:t>
        <a:bodyPr/>
        <a:lstStyle/>
        <a:p>
          <a:endParaRPr lang="en-US"/>
        </a:p>
      </dgm:t>
    </dgm:pt>
    <dgm:pt modelId="{D28437DB-9B3D-BB42-9DB0-B4A5CC3AF0E1}" type="sibTrans" cxnId="{E3E4A945-C415-4A45-B7A6-1384E55746C6}">
      <dgm:prSet/>
      <dgm:spPr/>
      <dgm:t>
        <a:bodyPr/>
        <a:lstStyle/>
        <a:p>
          <a:endParaRPr lang="en-US"/>
        </a:p>
      </dgm:t>
    </dgm:pt>
    <dgm:pt modelId="{6F5795CA-FCF7-3D49-92E8-4F066CD012F3}">
      <dgm:prSet phldrT="[Text]" custT="1"/>
      <dgm:spPr>
        <a:xfrm>
          <a:off x="3324291" y="1700246"/>
          <a:ext cx="1314636" cy="847366"/>
        </a:xfr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Privilégios Legais, Políticos, Financeiros e Econômicos</a:t>
          </a:r>
        </a:p>
      </dgm:t>
    </dgm:pt>
    <dgm:pt modelId="{D32074AE-8981-D846-BE20-9A86BCE378CB}" type="parTrans" cxnId="{1EC7D450-F28F-844C-947B-C231073515C8}">
      <dgm:prSet/>
      <dgm:spPr/>
      <dgm:t>
        <a:bodyPr/>
        <a:lstStyle/>
        <a:p>
          <a:endParaRPr lang="en-US"/>
        </a:p>
      </dgm:t>
    </dgm:pt>
    <dgm:pt modelId="{C32EE8AA-1E3E-EC45-A170-141FE8D7DE35}" type="sibTrans" cxnId="{1EC7D450-F28F-844C-947B-C231073515C8}">
      <dgm:prSet/>
      <dgm:spPr/>
      <dgm:t>
        <a:bodyPr/>
        <a:lstStyle/>
        <a:p>
          <a:endParaRPr lang="en-US"/>
        </a:p>
      </dgm:t>
    </dgm:pt>
    <dgm:pt modelId="{738A3422-D32A-114F-8E34-8A2257CE464B}">
      <dgm:prSet phldrT="[Text]" custT="1"/>
      <dgm:spPr>
        <a:xfrm>
          <a:off x="1454714" y="2265426"/>
          <a:ext cx="1035404" cy="915272"/>
        </a:xfr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Influência do Poder Financeiro </a:t>
          </a:r>
        </a:p>
      </dgm:t>
    </dgm:pt>
    <dgm:pt modelId="{0994D024-3CCB-BA47-80DB-451363439951}" type="parTrans" cxnId="{4A517BE4-C95D-DC44-967E-C03C94EE7A1E}">
      <dgm:prSet/>
      <dgm:spPr/>
      <dgm:t>
        <a:bodyPr/>
        <a:lstStyle/>
        <a:p>
          <a:endParaRPr lang="en-US"/>
        </a:p>
      </dgm:t>
    </dgm:pt>
    <dgm:pt modelId="{D846E938-A38E-3B49-BF0E-9614AE17F3AC}" type="sibTrans" cxnId="{4A517BE4-C95D-DC44-967E-C03C94EE7A1E}">
      <dgm:prSet/>
      <dgm:spPr/>
      <dgm:t>
        <a:bodyPr/>
        <a:lstStyle/>
        <a:p>
          <a:endParaRPr lang="en-US"/>
        </a:p>
      </dgm:t>
    </dgm:pt>
    <dgm:pt modelId="{86D17B7E-E696-8941-8E58-7886025557FE}">
      <dgm:prSet phldrT="[Text]" custT="1"/>
      <dgm:spPr>
        <a:xfrm>
          <a:off x="2101814" y="-103488"/>
          <a:ext cx="1076193" cy="898813"/>
        </a:xfr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Salvamento Bancário</a:t>
          </a:r>
        </a:p>
      </dgm:t>
    </dgm:pt>
    <dgm:pt modelId="{F2345D15-0A8A-884F-8066-05E2A55D3EF7}" type="parTrans" cxnId="{9FD33811-CF00-4241-BFA8-2214647983D2}">
      <dgm:prSet/>
      <dgm:spPr/>
      <dgm:t>
        <a:bodyPr/>
        <a:lstStyle/>
        <a:p>
          <a:endParaRPr lang="en-US"/>
        </a:p>
      </dgm:t>
    </dgm:pt>
    <dgm:pt modelId="{00F9EB27-3617-714D-BF1E-476277FE6591}" type="sibTrans" cxnId="{9FD33811-CF00-4241-BFA8-2214647983D2}">
      <dgm:prSet/>
      <dgm:spPr/>
      <dgm:t>
        <a:bodyPr/>
        <a:lstStyle/>
        <a:p>
          <a:endParaRPr lang="en-US"/>
        </a:p>
      </dgm:t>
    </dgm:pt>
    <dgm:pt modelId="{67399531-B4AD-494A-92F2-504158F3E707}">
      <dgm:prSet phldrT="[Text]" custT="1"/>
      <dgm:spPr>
        <a:xfrm>
          <a:off x="1403811" y="582709"/>
          <a:ext cx="1721710" cy="1722006"/>
        </a:xfr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pt-BR" sz="1800" noProof="0" dirty="0">
              <a:solidFill>
                <a:sysClr val="window" lastClr="FFFFFF"/>
              </a:solidFill>
              <a:latin typeface="Cambria"/>
              <a:ea typeface="+mn-ea"/>
              <a:cs typeface="+mn-cs"/>
            </a:rPr>
            <a:t>Sistema da Dívida</a:t>
          </a:r>
        </a:p>
      </dgm:t>
    </dgm:pt>
    <dgm:pt modelId="{345BC62B-246C-6849-9929-177D18BF5EBF}" type="sibTrans" cxnId="{3F708B0D-1A69-9C40-BCD4-0BB24A0C1FB2}">
      <dgm:prSet/>
      <dgm:spPr/>
      <dgm:t>
        <a:bodyPr/>
        <a:lstStyle/>
        <a:p>
          <a:endParaRPr lang="en-US"/>
        </a:p>
      </dgm:t>
    </dgm:pt>
    <dgm:pt modelId="{E6DD8C2A-1363-3945-B76D-0B1AC5DD50DB}" type="parTrans" cxnId="{3F708B0D-1A69-9C40-BCD4-0BB24A0C1FB2}">
      <dgm:prSet/>
      <dgm:spPr/>
      <dgm:t>
        <a:bodyPr/>
        <a:lstStyle/>
        <a:p>
          <a:endParaRPr lang="en-US"/>
        </a:p>
      </dgm:t>
    </dgm:pt>
    <dgm:pt modelId="{12638A83-E4F5-674B-9467-240AA0C5FB0A}" type="pres">
      <dgm:prSet presAssocID="{91032682-16C8-8746-92ED-AF58BF7EB348}" presName="Name0" presStyleCnt="0">
        <dgm:presLayoutVars>
          <dgm:chMax val="1"/>
          <dgm:chPref val="1"/>
        </dgm:presLayoutVars>
      </dgm:prSet>
      <dgm:spPr/>
    </dgm:pt>
    <dgm:pt modelId="{CD68683C-D877-F146-989D-683FF92CCE28}" type="pres">
      <dgm:prSet presAssocID="{67399531-B4AD-494A-92F2-504158F3E707}" presName="Parent" presStyleLbl="node0" presStyleIdx="0" presStyleCnt="1">
        <dgm:presLayoutVars>
          <dgm:chMax val="5"/>
          <dgm:chPref val="5"/>
        </dgm:presLayoutVars>
      </dgm:prSet>
      <dgm:spPr>
        <a:prstGeom prst="ellipse">
          <a:avLst/>
        </a:prstGeom>
      </dgm:spPr>
    </dgm:pt>
    <dgm:pt modelId="{58D9F01F-9E18-A346-A934-8987F4284017}" type="pres">
      <dgm:prSet presAssocID="{67399531-B4AD-494A-92F2-504158F3E707}" presName="Accent2" presStyleLbl="node1" presStyleIdx="0" presStyleCnt="19"/>
      <dgm:spPr>
        <a:xfrm>
          <a:off x="1933215" y="2176704"/>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FEF05A9F-2AAC-074D-BD7A-9196CC8F387E}" type="pres">
      <dgm:prSet presAssocID="{67399531-B4AD-494A-92F2-504158F3E707}" presName="Accent3" presStyleLbl="node1" presStyleIdx="1" presStyleCnt="19"/>
      <dgm:spPr>
        <a:xfrm>
          <a:off x="3236417" y="1281543"/>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3E2BC93E-E0ED-0A4C-904E-34FEB557D6B3}" type="pres">
      <dgm:prSet presAssocID="{67399531-B4AD-494A-92F2-504158F3E707}" presName="Accent4" presStyleLbl="node1" presStyleIdx="2" presStyleCnt="19"/>
      <dgm:spPr>
        <a:xfrm>
          <a:off x="2573161" y="2324410"/>
          <a:ext cx="191418" cy="191710"/>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9AE0C5AB-F05E-C54F-946F-524451D97D6A}" type="pres">
      <dgm:prSet presAssocID="{67399531-B4AD-494A-92F2-504158F3E707}" presName="Accent5" presStyleLbl="node1" presStyleIdx="3" presStyleCnt="19"/>
      <dgm:spPr>
        <a:xfrm>
          <a:off x="1972064" y="776265"/>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9B818891-721B-E249-A46D-3F104437D69C}" type="pres">
      <dgm:prSet presAssocID="{67399531-B4AD-494A-92F2-504158F3E707}" presName="Accent6" presStyleLbl="node1" presStyleIdx="4" presStyleCnt="19"/>
      <dgm:spPr>
        <a:xfrm>
          <a:off x="1535191" y="1570493"/>
          <a:ext cx="138796" cy="138782"/>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3B8012C6-BDB5-5E42-AD5B-3E946D617566}" type="pres">
      <dgm:prSet presAssocID="{96ED5622-202F-C947-BC45-A5FA037D119B}" presName="Child1" presStyleLbl="node1" presStyleIdx="5" presStyleCnt="19" custScaleX="167223" custScaleY="130283" custLinFactNeighborX="-16906">
        <dgm:presLayoutVars>
          <dgm:chMax val="0"/>
          <dgm:chPref val="0"/>
        </dgm:presLayoutVars>
      </dgm:prSet>
      <dgm:spPr>
        <a:prstGeom prst="ellipse">
          <a:avLst/>
        </a:prstGeom>
      </dgm:spPr>
    </dgm:pt>
    <dgm:pt modelId="{BB4D3749-C5A6-1F42-BA2E-174FCD75366C}" type="pres">
      <dgm:prSet presAssocID="{96ED5622-202F-C947-BC45-A5FA037D119B}" presName="Accent7" presStyleCnt="0"/>
      <dgm:spPr/>
    </dgm:pt>
    <dgm:pt modelId="{307D2AE0-B61B-3F49-AF65-492CC44B7E00}" type="pres">
      <dgm:prSet presAssocID="{96ED5622-202F-C947-BC45-A5FA037D119B}" presName="AccentHold1" presStyleLbl="node1" presStyleIdx="6" presStyleCnt="19"/>
      <dgm:spPr>
        <a:xfrm>
          <a:off x="2192796" y="782420"/>
          <a:ext cx="191418" cy="191710"/>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6B05C13D-FEEA-C64C-B5AB-429A48D8019E}" type="pres">
      <dgm:prSet presAssocID="{96ED5622-202F-C947-BC45-A5FA037D119B}" presName="Accent8" presStyleCnt="0"/>
      <dgm:spPr/>
    </dgm:pt>
    <dgm:pt modelId="{B46D02DE-DFD9-264A-9122-1B111364DA6D}" type="pres">
      <dgm:prSet presAssocID="{96ED5622-202F-C947-BC45-A5FA037D119B}" presName="AccentHold2" presStyleLbl="node1" presStyleIdx="7" presStyleCnt="19"/>
      <dgm:spPr>
        <a:xfrm>
          <a:off x="931621" y="1798514"/>
          <a:ext cx="346107" cy="346186"/>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5C929E12-B5A9-524E-8637-7BDE97CEB999}" type="pres">
      <dgm:prSet presAssocID="{20780591-29E4-CF48-87F7-3F6B004E709A}" presName="Child2" presStyleLbl="node1" presStyleIdx="8" presStyleCnt="19" custScaleX="148886" custScaleY="129422">
        <dgm:presLayoutVars>
          <dgm:chMax val="0"/>
          <dgm:chPref val="0"/>
        </dgm:presLayoutVars>
      </dgm:prSet>
      <dgm:spPr>
        <a:prstGeom prst="ellipse">
          <a:avLst/>
        </a:prstGeom>
      </dgm:spPr>
    </dgm:pt>
    <dgm:pt modelId="{A458321B-FFC0-BD4F-9287-F448D405C256}" type="pres">
      <dgm:prSet presAssocID="{20780591-29E4-CF48-87F7-3F6B004E709A}" presName="Accent9" presStyleCnt="0"/>
      <dgm:spPr/>
    </dgm:pt>
    <dgm:pt modelId="{CBAE351A-2575-EB4E-BDFE-AC8C89AB19F6}" type="pres">
      <dgm:prSet presAssocID="{20780591-29E4-CF48-87F7-3F6B004E709A}" presName="AccentHold1" presStyleLbl="node1" presStyleIdx="9" presStyleCnt="19"/>
      <dgm:spPr>
        <a:xfrm>
          <a:off x="2989904" y="1047368"/>
          <a:ext cx="191418" cy="191710"/>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A5B4C08C-AA14-F94A-9115-1C7612570EC3}" type="pres">
      <dgm:prSet presAssocID="{20780591-29E4-CF48-87F7-3F6B004E709A}" presName="Accent10" presStyleCnt="0"/>
      <dgm:spPr/>
    </dgm:pt>
    <dgm:pt modelId="{E87B16E0-7609-B741-ADEC-7ED3166C467B}" type="pres">
      <dgm:prSet presAssocID="{20780591-29E4-CF48-87F7-3F6B004E709A}" presName="AccentHold2" presStyleLbl="node1" presStyleIdx="10" presStyleCnt="19"/>
      <dgm:spPr>
        <a:xfrm>
          <a:off x="799888" y="2210553"/>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04321634-7EAA-C442-9E3C-6235F031E2D1}" type="pres">
      <dgm:prSet presAssocID="{20780591-29E4-CF48-87F7-3F6B004E709A}" presName="Accent11" presStyleCnt="0"/>
      <dgm:spPr/>
    </dgm:pt>
    <dgm:pt modelId="{A27AE5E0-C77F-1548-B6AC-19A721F18551}" type="pres">
      <dgm:prSet presAssocID="{20780591-29E4-CF48-87F7-3F6B004E709A}" presName="AccentHold3" presStyleLbl="node1" presStyleIdx="11" presStyleCnt="19"/>
      <dgm:spPr>
        <a:xfrm>
          <a:off x="2182907" y="2012996"/>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2C4EA2EF-7032-994A-8CDA-D08E93AE0AB3}" type="pres">
      <dgm:prSet presAssocID="{6F5795CA-FCF7-3D49-92E8-4F066CD012F3}" presName="Child3" presStyleLbl="node1" presStyleIdx="12" presStyleCnt="19" custScaleX="187809" custScaleY="121041">
        <dgm:presLayoutVars>
          <dgm:chMax val="0"/>
          <dgm:chPref val="0"/>
        </dgm:presLayoutVars>
      </dgm:prSet>
      <dgm:spPr>
        <a:prstGeom prst="ellipse">
          <a:avLst/>
        </a:prstGeom>
      </dgm:spPr>
    </dgm:pt>
    <dgm:pt modelId="{20931715-7EAE-D343-813D-4E75C341ED7C}" type="pres">
      <dgm:prSet presAssocID="{6F5795CA-FCF7-3D49-92E8-4F066CD012F3}" presName="Accent12" presStyleCnt="0"/>
      <dgm:spPr/>
    </dgm:pt>
    <dgm:pt modelId="{233E81BF-6756-1A46-9ADA-2C3EBEC9678C}" type="pres">
      <dgm:prSet presAssocID="{6F5795CA-FCF7-3D49-92E8-4F066CD012F3}" presName="AccentHold1" presStyleLbl="node1" presStyleIdx="13" presStyleCnt="19"/>
      <dgm:spPr>
        <a:xfrm>
          <a:off x="3434193" y="1749587"/>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EAA19F38-080A-2445-9C24-BF5FCF5EAE4A}" type="pres">
      <dgm:prSet presAssocID="{738A3422-D32A-114F-8E34-8A2257CE464B}" presName="Child4" presStyleLbl="node1" presStyleIdx="14" presStyleCnt="19" custScaleX="147918" custScaleY="130741">
        <dgm:presLayoutVars>
          <dgm:chMax val="0"/>
          <dgm:chPref val="0"/>
        </dgm:presLayoutVars>
      </dgm:prSet>
      <dgm:spPr>
        <a:prstGeom prst="ellipse">
          <a:avLst/>
        </a:prstGeom>
      </dgm:spPr>
    </dgm:pt>
    <dgm:pt modelId="{4E3A32DE-4BB9-3148-B3A6-B205618EB141}" type="pres">
      <dgm:prSet presAssocID="{738A3422-D32A-114F-8E34-8A2257CE464B}" presName="Accent13" presStyleCnt="0"/>
      <dgm:spPr/>
    </dgm:pt>
    <dgm:pt modelId="{3B2A56C1-B96B-2340-9B03-CA89F8A21E79}" type="pres">
      <dgm:prSet presAssocID="{738A3422-D32A-114F-8E34-8A2257CE464B}" presName="AccentHold1" presStyleLbl="node1" presStyleIdx="15" presStyleCnt="19"/>
      <dgm:spPr>
        <a:xfrm>
          <a:off x="2247537" y="2349335"/>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C1B0984E-E3E0-C943-AF18-A37F5C5D8942}" type="pres">
      <dgm:prSet presAssocID="{86D17B7E-E696-8941-8E58-7886025557FE}" presName="Child5" presStyleLbl="node1" presStyleIdx="16" presStyleCnt="19" custScaleX="153745" custScaleY="128390">
        <dgm:presLayoutVars>
          <dgm:chMax val="0"/>
          <dgm:chPref val="0"/>
        </dgm:presLayoutVars>
      </dgm:prSet>
      <dgm:spPr>
        <a:prstGeom prst="ellipse">
          <a:avLst/>
        </a:prstGeom>
      </dgm:spPr>
    </dgm:pt>
    <dgm:pt modelId="{9EAD5373-AAF2-584E-A784-9920C80F048E}" type="pres">
      <dgm:prSet presAssocID="{86D17B7E-E696-8941-8E58-7886025557FE}" presName="Accent15" presStyleCnt="0"/>
      <dgm:spPr/>
    </dgm:pt>
    <dgm:pt modelId="{6F43751C-A657-5641-8282-9805A3E00C8B}" type="pres">
      <dgm:prSet presAssocID="{86D17B7E-E696-8941-8E58-7886025557FE}" presName="AccentHold2" presStyleLbl="node1" presStyleIdx="17" presStyleCnt="19"/>
      <dgm:spPr>
        <a:xfrm>
          <a:off x="1426767" y="754725"/>
          <a:ext cx="138796" cy="138782"/>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 modelId="{D9700332-47BC-454C-8230-0816D8CE441B}" type="pres">
      <dgm:prSet presAssocID="{86D17B7E-E696-8941-8E58-7886025557FE}" presName="Accent16" presStyleCnt="0"/>
      <dgm:spPr/>
    </dgm:pt>
    <dgm:pt modelId="{86BA5D87-5D53-8E4A-A093-EA2F4CD7FEE5}" type="pres">
      <dgm:prSet presAssocID="{86D17B7E-E696-8941-8E58-7886025557FE}" presName="AccentHold3" presStyleLbl="node1" presStyleIdx="18" presStyleCnt="19"/>
      <dgm:spPr>
        <a:xfrm>
          <a:off x="3042879" y="168209"/>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pt>
  </dgm:ptLst>
  <dgm:cxnLst>
    <dgm:cxn modelId="{3F708B0D-1A69-9C40-BCD4-0BB24A0C1FB2}" srcId="{91032682-16C8-8746-92ED-AF58BF7EB348}" destId="{67399531-B4AD-494A-92F2-504158F3E707}" srcOrd="0" destOrd="0" parTransId="{E6DD8C2A-1363-3945-B76D-0B1AC5DD50DB}" sibTransId="{345BC62B-246C-6849-9929-177D18BF5EBF}"/>
    <dgm:cxn modelId="{9FD33811-CF00-4241-BFA8-2214647983D2}" srcId="{67399531-B4AD-494A-92F2-504158F3E707}" destId="{86D17B7E-E696-8941-8E58-7886025557FE}" srcOrd="4" destOrd="0" parTransId="{F2345D15-0A8A-884F-8066-05E2A55D3EF7}" sibTransId="{00F9EB27-3617-714D-BF1E-476277FE6591}"/>
    <dgm:cxn modelId="{F059A85B-C569-7E4F-897B-B077F4F4470B}" srcId="{67399531-B4AD-494A-92F2-504158F3E707}" destId="{96ED5622-202F-C947-BC45-A5FA037D119B}" srcOrd="0" destOrd="0" parTransId="{E230E4B1-C9C5-ED4E-B84D-26A8BAEADC6C}" sibTransId="{E4F4EB83-3590-8248-B329-387F9D96E311}"/>
    <dgm:cxn modelId="{06C15862-7022-D344-938B-1EC99291CB6B}" type="presOf" srcId="{91032682-16C8-8746-92ED-AF58BF7EB348}" destId="{12638A83-E4F5-674B-9467-240AA0C5FB0A}" srcOrd="0" destOrd="0" presId="urn:microsoft.com/office/officeart/2009/3/layout/CircleRelationship"/>
    <dgm:cxn modelId="{E3E4A945-C415-4A45-B7A6-1384E55746C6}" srcId="{67399531-B4AD-494A-92F2-504158F3E707}" destId="{20780591-29E4-CF48-87F7-3F6B004E709A}" srcOrd="1" destOrd="0" parTransId="{0D47A167-53AC-4249-9B81-E9FF53A09617}" sibTransId="{D28437DB-9B3D-BB42-9DB0-B4A5CC3AF0E1}"/>
    <dgm:cxn modelId="{1EC7D450-F28F-844C-947B-C231073515C8}" srcId="{67399531-B4AD-494A-92F2-504158F3E707}" destId="{6F5795CA-FCF7-3D49-92E8-4F066CD012F3}" srcOrd="2" destOrd="0" parTransId="{D32074AE-8981-D846-BE20-9A86BCE378CB}" sibTransId="{C32EE8AA-1E3E-EC45-A170-141FE8D7DE35}"/>
    <dgm:cxn modelId="{AACCBD77-5BB3-904A-849B-163068B19807}" type="presOf" srcId="{86D17B7E-E696-8941-8E58-7886025557FE}" destId="{C1B0984E-E3E0-C943-AF18-A37F5C5D8942}" srcOrd="0" destOrd="0" presId="urn:microsoft.com/office/officeart/2009/3/layout/CircleRelationship"/>
    <dgm:cxn modelId="{37C89159-C4C8-034A-BB56-DEA5F36D9F0E}" type="presOf" srcId="{20780591-29E4-CF48-87F7-3F6B004E709A}" destId="{5C929E12-B5A9-524E-8637-7BDE97CEB999}" srcOrd="0" destOrd="0" presId="urn:microsoft.com/office/officeart/2009/3/layout/CircleRelationship"/>
    <dgm:cxn modelId="{B2C49282-064D-054C-A031-C7E29BB37D97}" type="presOf" srcId="{67399531-B4AD-494A-92F2-504158F3E707}" destId="{CD68683C-D877-F146-989D-683FF92CCE28}" srcOrd="0" destOrd="0" presId="urn:microsoft.com/office/officeart/2009/3/layout/CircleRelationship"/>
    <dgm:cxn modelId="{01E5A4A8-277C-2E4C-8A78-DBBDCC811230}" type="presOf" srcId="{96ED5622-202F-C947-BC45-A5FA037D119B}" destId="{3B8012C6-BDB5-5E42-AD5B-3E946D617566}" srcOrd="0" destOrd="0" presId="urn:microsoft.com/office/officeart/2009/3/layout/CircleRelationship"/>
    <dgm:cxn modelId="{2AEB19AA-A69A-6743-9999-8554A09E71BF}" type="presOf" srcId="{6F5795CA-FCF7-3D49-92E8-4F066CD012F3}" destId="{2C4EA2EF-7032-994A-8CDA-D08E93AE0AB3}" srcOrd="0" destOrd="0" presId="urn:microsoft.com/office/officeart/2009/3/layout/CircleRelationship"/>
    <dgm:cxn modelId="{ACEB05CE-4C70-D14D-B2A7-B06D7F8A356C}" type="presOf" srcId="{738A3422-D32A-114F-8E34-8A2257CE464B}" destId="{EAA19F38-080A-2445-9C24-BF5FCF5EAE4A}" srcOrd="0" destOrd="0" presId="urn:microsoft.com/office/officeart/2009/3/layout/CircleRelationship"/>
    <dgm:cxn modelId="{4A517BE4-C95D-DC44-967E-C03C94EE7A1E}" srcId="{67399531-B4AD-494A-92F2-504158F3E707}" destId="{738A3422-D32A-114F-8E34-8A2257CE464B}" srcOrd="3" destOrd="0" parTransId="{0994D024-3CCB-BA47-80DB-451363439951}" sibTransId="{D846E938-A38E-3B49-BF0E-9614AE17F3AC}"/>
    <dgm:cxn modelId="{938A9C35-826D-E643-A583-3342CE79A7A8}" type="presParOf" srcId="{12638A83-E4F5-674B-9467-240AA0C5FB0A}" destId="{CD68683C-D877-F146-989D-683FF92CCE28}" srcOrd="0" destOrd="0" presId="urn:microsoft.com/office/officeart/2009/3/layout/CircleRelationship"/>
    <dgm:cxn modelId="{4AEB90EF-8A0C-3446-8C16-0183DAB00F42}" type="presParOf" srcId="{12638A83-E4F5-674B-9467-240AA0C5FB0A}" destId="{58D9F01F-9E18-A346-A934-8987F4284017}" srcOrd="1" destOrd="0" presId="urn:microsoft.com/office/officeart/2009/3/layout/CircleRelationship"/>
    <dgm:cxn modelId="{F4B656F4-E84C-9B4C-B6BB-C3AA8E29F0CB}" type="presParOf" srcId="{12638A83-E4F5-674B-9467-240AA0C5FB0A}" destId="{FEF05A9F-2AAC-074D-BD7A-9196CC8F387E}" srcOrd="2" destOrd="0" presId="urn:microsoft.com/office/officeart/2009/3/layout/CircleRelationship"/>
    <dgm:cxn modelId="{252BC0B3-9517-014B-8FAC-9B1BC949BF2C}" type="presParOf" srcId="{12638A83-E4F5-674B-9467-240AA0C5FB0A}" destId="{3E2BC93E-E0ED-0A4C-904E-34FEB557D6B3}" srcOrd="3" destOrd="0" presId="urn:microsoft.com/office/officeart/2009/3/layout/CircleRelationship"/>
    <dgm:cxn modelId="{F52000D6-1592-4244-9E6E-35A91321BB1D}" type="presParOf" srcId="{12638A83-E4F5-674B-9467-240AA0C5FB0A}" destId="{9AE0C5AB-F05E-C54F-946F-524451D97D6A}" srcOrd="4" destOrd="0" presId="urn:microsoft.com/office/officeart/2009/3/layout/CircleRelationship"/>
    <dgm:cxn modelId="{60CD2BFF-D58D-0A4C-80C9-2DCBA7B7F030}" type="presParOf" srcId="{12638A83-E4F5-674B-9467-240AA0C5FB0A}" destId="{9B818891-721B-E249-A46D-3F104437D69C}" srcOrd="5" destOrd="0" presId="urn:microsoft.com/office/officeart/2009/3/layout/CircleRelationship"/>
    <dgm:cxn modelId="{D4AA3721-328B-BB4A-A222-21EBBA0A55F1}" type="presParOf" srcId="{12638A83-E4F5-674B-9467-240AA0C5FB0A}" destId="{3B8012C6-BDB5-5E42-AD5B-3E946D617566}" srcOrd="6" destOrd="0" presId="urn:microsoft.com/office/officeart/2009/3/layout/CircleRelationship"/>
    <dgm:cxn modelId="{B3457D82-E7BA-1E47-8A45-B11C2F3618E5}" type="presParOf" srcId="{12638A83-E4F5-674B-9467-240AA0C5FB0A}" destId="{BB4D3749-C5A6-1F42-BA2E-174FCD75366C}" srcOrd="7" destOrd="0" presId="urn:microsoft.com/office/officeart/2009/3/layout/CircleRelationship"/>
    <dgm:cxn modelId="{DFD2FA1B-5853-9240-8003-7FCA157C267D}" type="presParOf" srcId="{BB4D3749-C5A6-1F42-BA2E-174FCD75366C}" destId="{307D2AE0-B61B-3F49-AF65-492CC44B7E00}" srcOrd="0" destOrd="0" presId="urn:microsoft.com/office/officeart/2009/3/layout/CircleRelationship"/>
    <dgm:cxn modelId="{12CBC4FE-0023-0644-AE84-0CE44FC534AD}" type="presParOf" srcId="{12638A83-E4F5-674B-9467-240AA0C5FB0A}" destId="{6B05C13D-FEEA-C64C-B5AB-429A48D8019E}" srcOrd="8" destOrd="0" presId="urn:microsoft.com/office/officeart/2009/3/layout/CircleRelationship"/>
    <dgm:cxn modelId="{5EB6726B-A26D-374C-82B2-6675082D9870}" type="presParOf" srcId="{6B05C13D-FEEA-C64C-B5AB-429A48D8019E}" destId="{B46D02DE-DFD9-264A-9122-1B111364DA6D}" srcOrd="0" destOrd="0" presId="urn:microsoft.com/office/officeart/2009/3/layout/CircleRelationship"/>
    <dgm:cxn modelId="{EE027F09-1EA6-834C-8F7C-6DADFF6B1DA0}" type="presParOf" srcId="{12638A83-E4F5-674B-9467-240AA0C5FB0A}" destId="{5C929E12-B5A9-524E-8637-7BDE97CEB999}" srcOrd="9" destOrd="0" presId="urn:microsoft.com/office/officeart/2009/3/layout/CircleRelationship"/>
    <dgm:cxn modelId="{806D014E-A30C-7A42-9D68-679AC62A39B2}" type="presParOf" srcId="{12638A83-E4F5-674B-9467-240AA0C5FB0A}" destId="{A458321B-FFC0-BD4F-9287-F448D405C256}" srcOrd="10" destOrd="0" presId="urn:microsoft.com/office/officeart/2009/3/layout/CircleRelationship"/>
    <dgm:cxn modelId="{A8905B92-2491-F04B-A692-7DBBD57D6B86}" type="presParOf" srcId="{A458321B-FFC0-BD4F-9287-F448D405C256}" destId="{CBAE351A-2575-EB4E-BDFE-AC8C89AB19F6}" srcOrd="0" destOrd="0" presId="urn:microsoft.com/office/officeart/2009/3/layout/CircleRelationship"/>
    <dgm:cxn modelId="{FADD7337-AA30-A94D-B087-49AFCE11E5E1}" type="presParOf" srcId="{12638A83-E4F5-674B-9467-240AA0C5FB0A}" destId="{A5B4C08C-AA14-F94A-9115-1C7612570EC3}" srcOrd="11" destOrd="0" presId="urn:microsoft.com/office/officeart/2009/3/layout/CircleRelationship"/>
    <dgm:cxn modelId="{AADDAA8F-A4BC-1149-B8D1-31C81A6F97EB}" type="presParOf" srcId="{A5B4C08C-AA14-F94A-9115-1C7612570EC3}" destId="{E87B16E0-7609-B741-ADEC-7ED3166C467B}" srcOrd="0" destOrd="0" presId="urn:microsoft.com/office/officeart/2009/3/layout/CircleRelationship"/>
    <dgm:cxn modelId="{07355A0A-881A-B54B-AC4D-3B9972B4163A}" type="presParOf" srcId="{12638A83-E4F5-674B-9467-240AA0C5FB0A}" destId="{04321634-7EAA-C442-9E3C-6235F031E2D1}" srcOrd="12" destOrd="0" presId="urn:microsoft.com/office/officeart/2009/3/layout/CircleRelationship"/>
    <dgm:cxn modelId="{BDCE0353-7226-F64D-9B21-7F04C951DD18}" type="presParOf" srcId="{04321634-7EAA-C442-9E3C-6235F031E2D1}" destId="{A27AE5E0-C77F-1548-B6AC-19A721F18551}" srcOrd="0" destOrd="0" presId="urn:microsoft.com/office/officeart/2009/3/layout/CircleRelationship"/>
    <dgm:cxn modelId="{E7359DB3-C5CD-3A40-B105-F16B7DB66EBA}" type="presParOf" srcId="{12638A83-E4F5-674B-9467-240AA0C5FB0A}" destId="{2C4EA2EF-7032-994A-8CDA-D08E93AE0AB3}" srcOrd="13" destOrd="0" presId="urn:microsoft.com/office/officeart/2009/3/layout/CircleRelationship"/>
    <dgm:cxn modelId="{9E2BD823-FB63-834B-8E7B-E0C65C586CD7}" type="presParOf" srcId="{12638A83-E4F5-674B-9467-240AA0C5FB0A}" destId="{20931715-7EAE-D343-813D-4E75C341ED7C}" srcOrd="14" destOrd="0" presId="urn:microsoft.com/office/officeart/2009/3/layout/CircleRelationship"/>
    <dgm:cxn modelId="{90EC7EB5-3D0F-6D49-848E-1CE1E1606452}" type="presParOf" srcId="{20931715-7EAE-D343-813D-4E75C341ED7C}" destId="{233E81BF-6756-1A46-9ADA-2C3EBEC9678C}" srcOrd="0" destOrd="0" presId="urn:microsoft.com/office/officeart/2009/3/layout/CircleRelationship"/>
    <dgm:cxn modelId="{2236281E-4E62-924C-9752-5E4E8AFD040E}" type="presParOf" srcId="{12638A83-E4F5-674B-9467-240AA0C5FB0A}" destId="{EAA19F38-080A-2445-9C24-BF5FCF5EAE4A}" srcOrd="15" destOrd="0" presId="urn:microsoft.com/office/officeart/2009/3/layout/CircleRelationship"/>
    <dgm:cxn modelId="{38EC2156-9F30-9B49-8BFF-562C2A4C04A5}" type="presParOf" srcId="{12638A83-E4F5-674B-9467-240AA0C5FB0A}" destId="{4E3A32DE-4BB9-3148-B3A6-B205618EB141}" srcOrd="16" destOrd="0" presId="urn:microsoft.com/office/officeart/2009/3/layout/CircleRelationship"/>
    <dgm:cxn modelId="{E523C1FF-383E-5942-9A52-0CDFC66E16CD}" type="presParOf" srcId="{4E3A32DE-4BB9-3148-B3A6-B205618EB141}" destId="{3B2A56C1-B96B-2340-9B03-CA89F8A21E79}" srcOrd="0" destOrd="0" presId="urn:microsoft.com/office/officeart/2009/3/layout/CircleRelationship"/>
    <dgm:cxn modelId="{3D06C886-DE56-7748-AC58-3616867453D4}" type="presParOf" srcId="{12638A83-E4F5-674B-9467-240AA0C5FB0A}" destId="{C1B0984E-E3E0-C943-AF18-A37F5C5D8942}" srcOrd="17" destOrd="0" presId="urn:microsoft.com/office/officeart/2009/3/layout/CircleRelationship"/>
    <dgm:cxn modelId="{958EFF80-5C8A-CF40-B78B-58D3251836B9}" type="presParOf" srcId="{12638A83-E4F5-674B-9467-240AA0C5FB0A}" destId="{9EAD5373-AAF2-584E-A784-9920C80F048E}" srcOrd="18" destOrd="0" presId="urn:microsoft.com/office/officeart/2009/3/layout/CircleRelationship"/>
    <dgm:cxn modelId="{B5814FA1-3FEE-D04B-B14E-34A7AAA629CA}" type="presParOf" srcId="{9EAD5373-AAF2-584E-A784-9920C80F048E}" destId="{6F43751C-A657-5641-8282-9805A3E00C8B}" srcOrd="0" destOrd="0" presId="urn:microsoft.com/office/officeart/2009/3/layout/CircleRelationship"/>
    <dgm:cxn modelId="{3A5FF193-D7C9-254F-8056-2DE116E151EC}" type="presParOf" srcId="{12638A83-E4F5-674B-9467-240AA0C5FB0A}" destId="{D9700332-47BC-454C-8230-0816D8CE441B}" srcOrd="19" destOrd="0" presId="urn:microsoft.com/office/officeart/2009/3/layout/CircleRelationship"/>
    <dgm:cxn modelId="{EBC07C56-474E-9D4E-B9BB-00A5D889A408}" type="presParOf" srcId="{D9700332-47BC-454C-8230-0816D8CE441B}" destId="{86BA5D87-5D53-8E4A-A093-EA2F4CD7FEE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A5A1-6861-E448-A159-F46FE2A58044}">
      <dsp:nvSpPr>
        <dsp:cNvPr id="0" name=""/>
        <dsp:cNvSpPr/>
      </dsp:nvSpPr>
      <dsp:spPr>
        <a:xfrm flipH="1">
          <a:off x="2885836" y="3075178"/>
          <a:ext cx="4343127" cy="3468644"/>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 JUROS ELEVADÍSSIMOS</a:t>
          </a:r>
        </a:p>
        <a:p>
          <a:pPr marL="0" lvl="0" indent="0" algn="ctr" defTabSz="800100">
            <a:lnSpc>
              <a:spcPct val="90000"/>
            </a:lnSpc>
            <a:spcBef>
              <a:spcPct val="0"/>
            </a:spcBef>
            <a:spcAft>
              <a:spcPct val="35000"/>
            </a:spcAft>
            <a:buNone/>
          </a:pPr>
          <a:r>
            <a:rPr lang="en-US" sz="1800" b="1" kern="1200" dirty="0">
              <a:solidFill>
                <a:schemeClr val="tx1"/>
              </a:solidFill>
            </a:rPr>
            <a:t>MECANISMOS FINANCEIROS GERAM DÍVIDA PÚBLICA</a:t>
          </a:r>
        </a:p>
        <a:p>
          <a:pPr marL="0" lvl="0" indent="0" algn="ctr" defTabSz="800100">
            <a:lnSpc>
              <a:spcPct val="90000"/>
            </a:lnSpc>
            <a:spcBef>
              <a:spcPct val="0"/>
            </a:spcBef>
            <a:spcAft>
              <a:spcPct val="35000"/>
            </a:spcAft>
            <a:buNone/>
          </a:pPr>
          <a:r>
            <a:rPr lang="en-US" sz="1800" b="1" kern="1200" dirty="0">
              <a:solidFill>
                <a:schemeClr val="tx1"/>
              </a:solidFill>
            </a:rPr>
            <a:t>RECORDE DE LUCRO DOS BANCOS</a:t>
          </a:r>
        </a:p>
      </dsp:txBody>
      <dsp:txXfrm>
        <a:off x="3693640" y="3887691"/>
        <a:ext cx="2727519" cy="1782955"/>
      </dsp:txXfrm>
    </dsp:sp>
    <dsp:sp modelId="{C1458025-893A-654F-BD32-C6A35675463E}">
      <dsp:nvSpPr>
        <dsp:cNvPr id="0" name=""/>
        <dsp:cNvSpPr/>
      </dsp:nvSpPr>
      <dsp:spPr>
        <a:xfrm>
          <a:off x="0" y="2500469"/>
          <a:ext cx="3799938" cy="362021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CORRUPÇÃO DOMINANTE</a:t>
          </a:r>
        </a:p>
      </dsp:txBody>
      <dsp:txXfrm>
        <a:off x="937524" y="3417376"/>
        <a:ext cx="1924890" cy="1786396"/>
      </dsp:txXfrm>
    </dsp:sp>
    <dsp:sp modelId="{D47C6245-71AF-2C4D-89C3-3DDBECE50A4E}">
      <dsp:nvSpPr>
        <dsp:cNvPr id="0" name=""/>
        <dsp:cNvSpPr/>
      </dsp:nvSpPr>
      <dsp:spPr>
        <a:xfrm rot="20700000">
          <a:off x="2134429" y="-6809"/>
          <a:ext cx="3703703" cy="3695560"/>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PACOTE DE MEDIDAS QUE FAVORECEM BANCOS E SACRIFICAM A SOCIEDADE E A NAÇÃO</a:t>
          </a:r>
        </a:p>
      </dsp:txBody>
      <dsp:txXfrm rot="-20700000">
        <a:off x="2947243" y="803252"/>
        <a:ext cx="2078076" cy="2075436"/>
      </dsp:txXfrm>
    </dsp:sp>
    <dsp:sp modelId="{BBE70C23-E896-9B47-B97A-B4B0EE0E4E88}">
      <dsp:nvSpPr>
        <dsp:cNvPr id="0" name=""/>
        <dsp:cNvSpPr/>
      </dsp:nvSpPr>
      <dsp:spPr>
        <a:xfrm>
          <a:off x="3137050" y="2605903"/>
          <a:ext cx="4308958" cy="4308958"/>
        </a:xfrm>
        <a:prstGeom prst="circularArrow">
          <a:avLst>
            <a:gd name="adj1" fmla="val 4687"/>
            <a:gd name="adj2" fmla="val 299029"/>
            <a:gd name="adj3" fmla="val 2548734"/>
            <a:gd name="adj4" fmla="val 1579282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67BC58-ACC5-7143-81E7-6F3EBB97BCF2}">
      <dsp:nvSpPr>
        <dsp:cNvPr id="0" name=""/>
        <dsp:cNvSpPr/>
      </dsp:nvSpPr>
      <dsp:spPr>
        <a:xfrm>
          <a:off x="739881" y="1233678"/>
          <a:ext cx="3130727" cy="313072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CC3FDD-7757-B342-A37C-DC1A398CFA12}">
      <dsp:nvSpPr>
        <dsp:cNvPr id="0" name=""/>
        <dsp:cNvSpPr/>
      </dsp:nvSpPr>
      <dsp:spPr>
        <a:xfrm>
          <a:off x="1683954" y="207213"/>
          <a:ext cx="3375555" cy="3375555"/>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8683C-D877-F146-989D-683FF92CCE28}">
      <dsp:nvSpPr>
        <dsp:cNvPr id="0" name=""/>
        <dsp:cNvSpPr/>
      </dsp:nvSpPr>
      <dsp:spPr>
        <a:xfrm>
          <a:off x="1523521" y="608268"/>
          <a:ext cx="1797230" cy="1797539"/>
        </a:xfrm>
        <a:prstGeom prst="ellipse">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marL="0" lvl="0" indent="0" algn="ctr" defTabSz="800100">
            <a:lnSpc>
              <a:spcPct val="90000"/>
            </a:lnSpc>
            <a:spcBef>
              <a:spcPct val="0"/>
            </a:spcBef>
            <a:spcAft>
              <a:spcPct val="35000"/>
            </a:spcAft>
            <a:buNone/>
          </a:pPr>
          <a:r>
            <a:rPr lang="pt-BR" sz="1800" kern="1200" noProof="0" dirty="0">
              <a:solidFill>
                <a:sysClr val="window" lastClr="FFFFFF"/>
              </a:solidFill>
              <a:latin typeface="Cambria"/>
              <a:ea typeface="+mn-ea"/>
              <a:cs typeface="+mn-cs"/>
            </a:rPr>
            <a:t>Sistema da Dívida</a:t>
          </a:r>
        </a:p>
      </dsp:txBody>
      <dsp:txXfrm>
        <a:off x="1786719" y="871511"/>
        <a:ext cx="1270834" cy="1271053"/>
      </dsp:txXfrm>
    </dsp:sp>
    <dsp:sp modelId="{58D9F01F-9E18-A346-A934-8987F4284017}">
      <dsp:nvSpPr>
        <dsp:cNvPr id="0" name=""/>
        <dsp:cNvSpPr/>
      </dsp:nvSpPr>
      <dsp:spPr>
        <a:xfrm>
          <a:off x="2076146" y="2272181"/>
          <a:ext cx="144884" cy="144869"/>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EF05A9F-2AAC-074D-BD7A-9196CC8F387E}">
      <dsp:nvSpPr>
        <dsp:cNvPr id="0" name=""/>
        <dsp:cNvSpPr/>
      </dsp:nvSpPr>
      <dsp:spPr>
        <a:xfrm>
          <a:off x="3436511" y="1337756"/>
          <a:ext cx="144884" cy="144869"/>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E2BC93E-E0ED-0A4C-904E-34FEB557D6B3}">
      <dsp:nvSpPr>
        <dsp:cNvPr id="0" name=""/>
        <dsp:cNvSpPr/>
      </dsp:nvSpPr>
      <dsp:spPr>
        <a:xfrm>
          <a:off x="2744163" y="2426366"/>
          <a:ext cx="199815" cy="200119"/>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AE0C5AB-F05E-C54F-946F-524451D97D6A}">
      <dsp:nvSpPr>
        <dsp:cNvPr id="0" name=""/>
        <dsp:cNvSpPr/>
      </dsp:nvSpPr>
      <dsp:spPr>
        <a:xfrm>
          <a:off x="2116699" y="810315"/>
          <a:ext cx="144884" cy="144869"/>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B818891-721B-E249-A46D-3F104437D69C}">
      <dsp:nvSpPr>
        <dsp:cNvPr id="0" name=""/>
        <dsp:cNvSpPr/>
      </dsp:nvSpPr>
      <dsp:spPr>
        <a:xfrm>
          <a:off x="1660664" y="1639380"/>
          <a:ext cx="144884" cy="144869"/>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B8012C6-BDB5-5E42-AD5B-3E946D617566}">
      <dsp:nvSpPr>
        <dsp:cNvPr id="0" name=""/>
        <dsp:cNvSpPr/>
      </dsp:nvSpPr>
      <dsp:spPr>
        <a:xfrm>
          <a:off x="592553" y="822049"/>
          <a:ext cx="1221880" cy="95207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444500">
            <a:lnSpc>
              <a:spcPct val="90000"/>
            </a:lnSpc>
            <a:spcBef>
              <a:spcPct val="0"/>
            </a:spcBef>
            <a:spcAft>
              <a:spcPct val="35000"/>
            </a:spcAft>
            <a:buNone/>
          </a:pPr>
          <a:r>
            <a:rPr lang="en-US" sz="1000" kern="1200">
              <a:solidFill>
                <a:sysClr val="window" lastClr="FFFFFF"/>
              </a:solidFill>
              <a:latin typeface="Cambria"/>
              <a:ea typeface="+mn-ea"/>
              <a:cs typeface="+mn-cs"/>
            </a:rPr>
            <a:t>Mecanismos que Geram Dívida</a:t>
          </a:r>
        </a:p>
      </dsp:txBody>
      <dsp:txXfrm>
        <a:off x="771493" y="961477"/>
        <a:ext cx="864000" cy="673216"/>
      </dsp:txXfrm>
    </dsp:sp>
    <dsp:sp modelId="{307D2AE0-B61B-3F49-AF65-492CC44B7E00}">
      <dsp:nvSpPr>
        <dsp:cNvPr id="0" name=""/>
        <dsp:cNvSpPr/>
      </dsp:nvSpPr>
      <dsp:spPr>
        <a:xfrm>
          <a:off x="2347113" y="816739"/>
          <a:ext cx="199815" cy="200119"/>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46D02DE-DFD9-264A-9122-1B111364DA6D}">
      <dsp:nvSpPr>
        <dsp:cNvPr id="0" name=""/>
        <dsp:cNvSpPr/>
      </dsp:nvSpPr>
      <dsp:spPr>
        <a:xfrm>
          <a:off x="1030619" y="1877403"/>
          <a:ext cx="361289" cy="361370"/>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C929E12-B5A9-524E-8637-7BDE97CEB999}">
      <dsp:nvSpPr>
        <dsp:cNvPr id="0" name=""/>
        <dsp:cNvSpPr/>
      </dsp:nvSpPr>
      <dsp:spPr>
        <a:xfrm>
          <a:off x="3326849" y="481491"/>
          <a:ext cx="1087893" cy="945780"/>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444500">
            <a:lnSpc>
              <a:spcPct val="90000"/>
            </a:lnSpc>
            <a:spcBef>
              <a:spcPct val="0"/>
            </a:spcBef>
            <a:spcAft>
              <a:spcPct val="35000"/>
            </a:spcAft>
            <a:buNone/>
          </a:pPr>
          <a:r>
            <a:rPr lang="en-US" sz="1000" kern="1200">
              <a:solidFill>
                <a:sysClr val="window" lastClr="FFFFFF"/>
              </a:solidFill>
              <a:latin typeface="Cambria"/>
              <a:ea typeface="+mn-ea"/>
              <a:cs typeface="+mn-cs"/>
            </a:rPr>
            <a:t>Interferência do FMI</a:t>
          </a:r>
        </a:p>
      </dsp:txBody>
      <dsp:txXfrm>
        <a:off x="3486167" y="619997"/>
        <a:ext cx="769257" cy="668768"/>
      </dsp:txXfrm>
    </dsp:sp>
    <dsp:sp modelId="{CBAE351A-2575-EB4E-BDFE-AC8C89AB19F6}">
      <dsp:nvSpPr>
        <dsp:cNvPr id="0" name=""/>
        <dsp:cNvSpPr/>
      </dsp:nvSpPr>
      <dsp:spPr>
        <a:xfrm>
          <a:off x="3179185" y="1093308"/>
          <a:ext cx="199815" cy="200119"/>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7B16E0-7609-B741-ADEC-7ED3166C467B}">
      <dsp:nvSpPr>
        <dsp:cNvPr id="0" name=""/>
        <dsp:cNvSpPr/>
      </dsp:nvSpPr>
      <dsp:spPr>
        <a:xfrm>
          <a:off x="893108" y="2307515"/>
          <a:ext cx="144884" cy="144869"/>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7AE5E0-C77F-1548-B6AC-19A721F18551}">
      <dsp:nvSpPr>
        <dsp:cNvPr id="0" name=""/>
        <dsp:cNvSpPr/>
      </dsp:nvSpPr>
      <dsp:spPr>
        <a:xfrm>
          <a:off x="2336791" y="2101292"/>
          <a:ext cx="144884" cy="144869"/>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C4EA2EF-7032-994A-8CDA-D08E93AE0AB3}">
      <dsp:nvSpPr>
        <dsp:cNvPr id="0" name=""/>
        <dsp:cNvSpPr/>
      </dsp:nvSpPr>
      <dsp:spPr>
        <a:xfrm>
          <a:off x="3528239" y="1774825"/>
          <a:ext cx="1372300" cy="884534"/>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444500">
            <a:lnSpc>
              <a:spcPct val="90000"/>
            </a:lnSpc>
            <a:spcBef>
              <a:spcPct val="0"/>
            </a:spcBef>
            <a:spcAft>
              <a:spcPct val="35000"/>
            </a:spcAft>
            <a:buNone/>
          </a:pPr>
          <a:r>
            <a:rPr lang="en-US" sz="1000" kern="1200">
              <a:solidFill>
                <a:sysClr val="window" lastClr="FFFFFF"/>
              </a:solidFill>
              <a:latin typeface="Cambria"/>
              <a:ea typeface="+mn-ea"/>
              <a:cs typeface="+mn-cs"/>
            </a:rPr>
            <a:t>Privilégios Legais, Políticos, Financeiros e Econômicos</a:t>
          </a:r>
        </a:p>
      </dsp:txBody>
      <dsp:txXfrm>
        <a:off x="3729208" y="1904362"/>
        <a:ext cx="970362" cy="625460"/>
      </dsp:txXfrm>
    </dsp:sp>
    <dsp:sp modelId="{233E81BF-6756-1A46-9ADA-2C3EBEC9678C}">
      <dsp:nvSpPr>
        <dsp:cNvPr id="0" name=""/>
        <dsp:cNvSpPr/>
      </dsp:nvSpPr>
      <dsp:spPr>
        <a:xfrm>
          <a:off x="3642962" y="1826329"/>
          <a:ext cx="144884" cy="144869"/>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AA19F38-080A-2445-9C24-BF5FCF5EAE4A}">
      <dsp:nvSpPr>
        <dsp:cNvPr id="0" name=""/>
        <dsp:cNvSpPr/>
      </dsp:nvSpPr>
      <dsp:spPr>
        <a:xfrm>
          <a:off x="1576657" y="2364795"/>
          <a:ext cx="1080820" cy="955419"/>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444500">
            <a:lnSpc>
              <a:spcPct val="90000"/>
            </a:lnSpc>
            <a:spcBef>
              <a:spcPct val="0"/>
            </a:spcBef>
            <a:spcAft>
              <a:spcPct val="35000"/>
            </a:spcAft>
            <a:buNone/>
          </a:pPr>
          <a:r>
            <a:rPr lang="en-US" sz="1000" kern="1200">
              <a:solidFill>
                <a:sysClr val="window" lastClr="FFFFFF"/>
              </a:solidFill>
              <a:latin typeface="Cambria"/>
              <a:ea typeface="+mn-ea"/>
              <a:cs typeface="+mn-cs"/>
            </a:rPr>
            <a:t>Influência do Poder Financeiro </a:t>
          </a:r>
        </a:p>
      </dsp:txBody>
      <dsp:txXfrm>
        <a:off x="1734939" y="2504713"/>
        <a:ext cx="764256" cy="675583"/>
      </dsp:txXfrm>
    </dsp:sp>
    <dsp:sp modelId="{3B2A56C1-B96B-2340-9B03-CA89F8A21E79}">
      <dsp:nvSpPr>
        <dsp:cNvPr id="0" name=""/>
        <dsp:cNvSpPr/>
      </dsp:nvSpPr>
      <dsp:spPr>
        <a:xfrm>
          <a:off x="2404256" y="2452384"/>
          <a:ext cx="144884" cy="144869"/>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1B0984E-E3E0-C943-AF18-A37F5C5D8942}">
      <dsp:nvSpPr>
        <dsp:cNvPr id="0" name=""/>
        <dsp:cNvSpPr/>
      </dsp:nvSpPr>
      <dsp:spPr>
        <a:xfrm>
          <a:off x="2252141" y="-108028"/>
          <a:ext cx="1123398" cy="938238"/>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444500">
            <a:lnSpc>
              <a:spcPct val="90000"/>
            </a:lnSpc>
            <a:spcBef>
              <a:spcPct val="0"/>
            </a:spcBef>
            <a:spcAft>
              <a:spcPct val="35000"/>
            </a:spcAft>
            <a:buNone/>
          </a:pPr>
          <a:r>
            <a:rPr lang="en-US" sz="1000" kern="1200">
              <a:solidFill>
                <a:sysClr val="window" lastClr="FFFFFF"/>
              </a:solidFill>
              <a:latin typeface="Cambria"/>
              <a:ea typeface="+mn-ea"/>
              <a:cs typeface="+mn-cs"/>
            </a:rPr>
            <a:t>Salvamento Bancário</a:t>
          </a:r>
        </a:p>
      </dsp:txBody>
      <dsp:txXfrm>
        <a:off x="2416659" y="29374"/>
        <a:ext cx="794362" cy="663434"/>
      </dsp:txXfrm>
    </dsp:sp>
    <dsp:sp modelId="{6F43751C-A657-5641-8282-9805A3E00C8B}">
      <dsp:nvSpPr>
        <dsp:cNvPr id="0" name=""/>
        <dsp:cNvSpPr/>
      </dsp:nvSpPr>
      <dsp:spPr>
        <a:xfrm>
          <a:off x="1547484" y="787829"/>
          <a:ext cx="144884" cy="144869"/>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BA5D87-5D53-8E4A-A093-EA2F4CD7FEE5}">
      <dsp:nvSpPr>
        <dsp:cNvPr id="0" name=""/>
        <dsp:cNvSpPr/>
      </dsp:nvSpPr>
      <dsp:spPr>
        <a:xfrm>
          <a:off x="3234484" y="175587"/>
          <a:ext cx="144884" cy="144869"/>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‹nº›</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‹nº›</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29</a:t>
            </a:fld>
            <a:endParaRPr lang="pt-B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30</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none" anchor="ct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Calibri"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37D27-42EF-E64A-B8C2-B8A6D5884C78}" type="slidenum">
              <a:rPr lang="es-ES" sz="1200">
                <a:latin typeface="Calibri" charset="0"/>
                <a:cs typeface="Arial" charset="0"/>
              </a:rPr>
              <a:pPr eaLnBrk="1" hangingPunct="1"/>
              <a:t>31</a:t>
            </a:fld>
            <a:endParaRPr lang="es-E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a:ln/>
        </p:spPr>
      </p:sp>
      <p:sp>
        <p:nvSpPr>
          <p:cNvPr id="27651" name="Espaço Reservado para Anotaçõ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pt-BR" altLang="pt-BR"/>
          </a:p>
        </p:txBody>
      </p:sp>
      <p:sp>
        <p:nvSpPr>
          <p:cNvPr id="27652" name="Espaço Reservado para Número de Slid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lvl1pPr defTabSz="942975" eaLnBrk="0" hangingPunct="0">
              <a:spcBef>
                <a:spcPct val="30000"/>
              </a:spcBef>
              <a:defRPr sz="1200">
                <a:solidFill>
                  <a:schemeClr val="tx1"/>
                </a:solidFill>
                <a:latin typeface="Times New Roman" pitchFamily="18" charset="0"/>
                <a:ea typeface="MS PGothic" pitchFamily="34" charset="-128"/>
              </a:defRPr>
            </a:lvl1pPr>
            <a:lvl2pPr marL="742950" indent="-285750" defTabSz="942975" eaLnBrk="0" hangingPunct="0">
              <a:spcBef>
                <a:spcPct val="30000"/>
              </a:spcBef>
              <a:defRPr sz="1200">
                <a:solidFill>
                  <a:schemeClr val="tx1"/>
                </a:solidFill>
                <a:latin typeface="Times New Roman" pitchFamily="18" charset="0"/>
                <a:ea typeface="MS PGothic" pitchFamily="34" charset="-128"/>
              </a:defRPr>
            </a:lvl2pPr>
            <a:lvl3pPr marL="1143000" indent="-228600" defTabSz="942975" eaLnBrk="0" hangingPunct="0">
              <a:spcBef>
                <a:spcPct val="30000"/>
              </a:spcBef>
              <a:defRPr sz="1200">
                <a:solidFill>
                  <a:schemeClr val="tx1"/>
                </a:solidFill>
                <a:latin typeface="Times New Roman" pitchFamily="18" charset="0"/>
                <a:ea typeface="MS PGothic" pitchFamily="34" charset="-128"/>
              </a:defRPr>
            </a:lvl3pPr>
            <a:lvl4pPr marL="1600200" indent="-228600" defTabSz="942975" eaLnBrk="0" hangingPunct="0">
              <a:spcBef>
                <a:spcPct val="30000"/>
              </a:spcBef>
              <a:defRPr sz="1200">
                <a:solidFill>
                  <a:schemeClr val="tx1"/>
                </a:solidFill>
                <a:latin typeface="Times New Roman" pitchFamily="18" charset="0"/>
                <a:ea typeface="MS PGothic" pitchFamily="34" charset="-128"/>
              </a:defRPr>
            </a:lvl4pPr>
            <a:lvl5pPr marL="2057400" indent="-228600" defTabSz="942975" eaLnBrk="0" hangingPunct="0">
              <a:spcBef>
                <a:spcPct val="30000"/>
              </a:spcBef>
              <a:defRPr sz="1200">
                <a:solidFill>
                  <a:schemeClr val="tx1"/>
                </a:solidFill>
                <a:latin typeface="Times New Roman" pitchFamily="18" charset="0"/>
                <a:ea typeface="MS PGothic" pitchFamily="34" charset="-128"/>
              </a:defRPr>
            </a:lvl5pPr>
            <a:lvl6pPr marL="25146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2A5295A6-F505-47D4-8E30-996DF2495BD8}" type="slidenum">
              <a:rPr lang="pt-BR" altLang="pt-BR" smtClean="0">
                <a:cs typeface="Arial" charset="0"/>
              </a:rPr>
              <a:pPr>
                <a:spcBef>
                  <a:spcPct val="0"/>
                </a:spcBef>
              </a:pPr>
              <a:t>32</a:t>
            </a:fld>
            <a:endParaRPr lang="pt-BR" altLang="pt-B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33</a:t>
            </a:fld>
            <a:endParaRPr lang="pt-BR"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pt-BR"/>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24</a:t>
            </a:fld>
            <a:endParaRPr lang="pt-BR"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16" y="274954"/>
            <a:ext cx="8914369" cy="1143000"/>
          </a:xfrm>
          <a:prstGeom prst="rect">
            <a:avLst/>
          </a:prstGeom>
        </p:spPr>
        <p:txBody>
          <a:bodyPr lIns="83988" tIns="41994" rIns="83988" bIns="41994"/>
          <a:lstStyle/>
          <a:p>
            <a:r>
              <a:rPr lang="es-ES_tradnl"/>
              <a:t>Click to edit Master title style</a:t>
            </a:r>
            <a:endParaRPr lang="en-US"/>
          </a:p>
        </p:txBody>
      </p:sp>
      <p:sp>
        <p:nvSpPr>
          <p:cNvPr id="3" name="Content Placeholder 2"/>
          <p:cNvSpPr>
            <a:spLocks noGrp="1"/>
          </p:cNvSpPr>
          <p:nvPr>
            <p:ph idx="1"/>
          </p:nvPr>
        </p:nvSpPr>
        <p:spPr>
          <a:xfrm>
            <a:off x="495816" y="1600776"/>
            <a:ext cx="8914369" cy="4525935"/>
          </a:xfrm>
          <a:prstGeom prst="rect">
            <a:avLst/>
          </a:prstGeom>
        </p:spPr>
        <p:txBody>
          <a:bodyPr lIns="83988" tIns="41994" rIns="83988" bIns="41994"/>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95816" y="6357038"/>
            <a:ext cx="2311350" cy="364206"/>
          </a:xfrm>
          <a:prstGeom prst="rect">
            <a:avLst/>
          </a:prstGeom>
        </p:spPr>
        <p:txBody>
          <a:bodyPr lIns="83988" tIns="41994" rIns="83988" bIns="41994"/>
          <a:lstStyle>
            <a:lvl1pPr>
              <a:defRPr/>
            </a:lvl1pPr>
          </a:lstStyle>
          <a:p>
            <a:fld id="{6A3FC4A5-D5A2-4704-9BA2-BD0568096A67}" type="datetimeFigureOut">
              <a:rPr lang="es-EC"/>
              <a:pPr/>
              <a:t>18/5/2017</a:t>
            </a:fld>
            <a:endParaRPr lang="es-EC"/>
          </a:p>
        </p:txBody>
      </p:sp>
      <p:sp>
        <p:nvSpPr>
          <p:cNvPr id="5" name="Footer Placeholder 4"/>
          <p:cNvSpPr>
            <a:spLocks noGrp="1"/>
          </p:cNvSpPr>
          <p:nvPr>
            <p:ph type="ftr" sz="quarter" idx="11"/>
          </p:nvPr>
        </p:nvSpPr>
        <p:spPr>
          <a:xfrm>
            <a:off x="3383900" y="6357038"/>
            <a:ext cx="3138200" cy="364206"/>
          </a:xfrm>
          <a:prstGeom prst="rect">
            <a:avLst/>
          </a:prstGeom>
        </p:spPr>
        <p:txBody>
          <a:bodyPr lIns="83988" tIns="41994" rIns="83988" bIns="41994"/>
          <a:lstStyle>
            <a:lvl1pPr>
              <a:defRPr/>
            </a:lvl1pPr>
          </a:lstStyle>
          <a:p>
            <a:pPr>
              <a:defRPr/>
            </a:pPr>
            <a:endParaRPr lang="es-EC"/>
          </a:p>
        </p:txBody>
      </p:sp>
      <p:sp>
        <p:nvSpPr>
          <p:cNvPr id="6" name="Slide Number Placeholder 5"/>
          <p:cNvSpPr>
            <a:spLocks noGrp="1"/>
          </p:cNvSpPr>
          <p:nvPr>
            <p:ph type="sldNum" sz="quarter" idx="12"/>
          </p:nvPr>
        </p:nvSpPr>
        <p:spPr>
          <a:xfrm>
            <a:off x="7098834" y="6357038"/>
            <a:ext cx="2311350" cy="364206"/>
          </a:xfrm>
          <a:prstGeom prst="rect">
            <a:avLst/>
          </a:prstGeom>
        </p:spPr>
        <p:txBody>
          <a:bodyPr lIns="83988" tIns="41994" rIns="83988" bIns="41994"/>
          <a:lstStyle>
            <a:lvl1pPr>
              <a:defRPr/>
            </a:lvl1pPr>
          </a:lstStyle>
          <a:p>
            <a:fld id="{3554A291-22B0-403D-B363-E3ED04CBDAE3}" type="slidenum">
              <a:rPr lang="es-EC"/>
              <a:pPr/>
              <a:t>‹nº›</a:t>
            </a:fld>
            <a:endParaRPr lang="es-EC"/>
          </a:p>
        </p:txBody>
      </p:sp>
    </p:spTree>
    <p:extLst>
      <p:ext uri="{BB962C8B-B14F-4D97-AF65-F5344CB8AC3E}">
        <p14:creationId xmlns:p14="http://schemas.microsoft.com/office/powerpoint/2010/main" val="356668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6" grpId="1" animBg="1"/>
      <p:bldP spid="31746" grpId="2" animBg="1"/>
      <p:bldP spid="31746" grpId="3" animBg="1"/>
      <p:bldP spid="31746" grpId="4" animBg="1"/>
      <p:bldP spid="31746" grpId="5" animBg="1"/>
      <p:bldP spid="31746" grpId="6" animBg="1"/>
      <p:bldP spid="31746" grpId="7" animBg="1"/>
      <p:bldP spid="31746" grpId="8" animBg="1"/>
      <p:bldP spid="31746" grpId="9" animBg="1"/>
      <p:bldP spid="31746" grpId="10" animBg="1"/>
      <p:bldP spid="31746" grpId="11" animBg="1"/>
      <p:bldP spid="31746" grpId="12"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goo.gl/7sPvEB"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azetadopovo.com.br/opiniao/artigos/o-banco-central-esta-suicidando-o-brasil-dh5s162swds5080e0d20jsmp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cb.gov.br/htms/infecon/seriehistdivliq-p.as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bcb.gov.br/ftp/notaecon/ni201609pfp.zi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goo.gl/yCCpue" TargetMode="External"/><Relationship Id="rId2" Type="http://schemas.openxmlformats.org/officeDocument/2006/relationships/hyperlink" Target="https://goo.gl/B2L1pT" TargetMode="External"/><Relationship Id="rId1" Type="http://schemas.openxmlformats.org/officeDocument/2006/relationships/slideLayout" Target="../slideLayouts/slideLayout3.xml"/><Relationship Id="rId5" Type="http://schemas.openxmlformats.org/officeDocument/2006/relationships/hyperlink" Target="http://goo.gl/uu9Opc" TargetMode="External"/><Relationship Id="rId4" Type="http://schemas.openxmlformats.org/officeDocument/2006/relationships/hyperlink" Target="http://goo.gl/3X9LV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iepecdg.com.br/uploads/artigos/SSRN-id2479685.pdf" TargetMode="External"/><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hyperlink" Target="http://data.worldbank.org/indicator/SI.POV.GIN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4.bcb.gov.br/top50/port/top50.as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auditoriacidada.org.b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www.facebook.com/auditoriacidada.pagin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72480" y="274172"/>
            <a:ext cx="9633520" cy="6435094"/>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b="0" i="1" dirty="0">
              <a:solidFill>
                <a:schemeClr val="tx1"/>
              </a:solidFill>
              <a:latin typeface="Tahoma"/>
              <a:cs typeface="Tahoma"/>
            </a:endParaRPr>
          </a:p>
          <a:p>
            <a:pPr algn="ctr" eaLnBrk="0" hangingPunct="0"/>
            <a:endParaRPr lang="pt-BR" b="0" i="1" dirty="0">
              <a:solidFill>
                <a:schemeClr val="tx1"/>
              </a:solidFill>
              <a:latin typeface="Tahoma"/>
              <a:cs typeface="Tahoma"/>
            </a:endParaRPr>
          </a:p>
          <a:p>
            <a:pPr algn="ctr" eaLnBrk="0" hangingPunct="0"/>
            <a:r>
              <a:rPr lang="pt-BR" b="0" i="1" dirty="0">
                <a:solidFill>
                  <a:schemeClr val="tx1"/>
                </a:solidFill>
                <a:latin typeface="Tahoma"/>
                <a:cs typeface="Tahoma"/>
              </a:rPr>
              <a:t>Maria Lucia Fattorelli</a:t>
            </a:r>
          </a:p>
          <a:p>
            <a:pPr algn="ctr"/>
            <a:endParaRPr lang="pt-BR" dirty="0">
              <a:solidFill>
                <a:srgbClr val="92D050"/>
              </a:solidFill>
              <a:latin typeface="Tahoma" pitchFamily="34" charset="0"/>
              <a:cs typeface="Tahoma" pitchFamily="34" charset="0"/>
            </a:endParaRPr>
          </a:p>
          <a:p>
            <a:pPr algn="ctr"/>
            <a:endParaRPr lang="pt-BR" dirty="0">
              <a:solidFill>
                <a:srgbClr val="92D050"/>
              </a:solidFill>
              <a:latin typeface="Tahoma" pitchFamily="34" charset="0"/>
              <a:cs typeface="Tahoma" pitchFamily="34" charset="0"/>
            </a:endParaRPr>
          </a:p>
          <a:p>
            <a:pPr algn="ctr">
              <a:lnSpc>
                <a:spcPct val="90000"/>
              </a:lnSpc>
            </a:pPr>
            <a:r>
              <a:rPr lang="pt-BR" sz="2200" b="0" dirty="0">
                <a:solidFill>
                  <a:srgbClr val="92D050"/>
                </a:solidFill>
                <a:latin typeface="Tahoma" pitchFamily="34" charset="0"/>
                <a:cs typeface="Tahoma" pitchFamily="34" charset="0"/>
              </a:rPr>
              <a:t>SEMINÁRIO PROMOVIDO PELO </a:t>
            </a:r>
            <a:r>
              <a:rPr lang="pt-BR" sz="2200" b="0" dirty="0" err="1">
                <a:solidFill>
                  <a:srgbClr val="92D050"/>
                </a:solidFill>
                <a:latin typeface="Tahoma" pitchFamily="34" charset="0"/>
                <a:cs typeface="Tahoma" pitchFamily="34" charset="0"/>
              </a:rPr>
              <a:t>SindSaudData</a:t>
            </a:r>
            <a:endParaRPr lang="pt-BR" sz="2200" b="0" dirty="0">
              <a:solidFill>
                <a:srgbClr val="92D050"/>
              </a:solidFill>
              <a:latin typeface="Tahoma" pitchFamily="34" charset="0"/>
              <a:cs typeface="Tahoma" pitchFamily="34" charset="0"/>
            </a:endParaRPr>
          </a:p>
          <a:p>
            <a:pPr algn="ctr">
              <a:lnSpc>
                <a:spcPct val="90000"/>
              </a:lnSpc>
            </a:pPr>
            <a:endParaRPr lang="pt-BR" sz="800" b="0" dirty="0">
              <a:solidFill>
                <a:srgbClr val="92D050"/>
              </a:solidFill>
              <a:latin typeface="Tahoma" pitchFamily="34" charset="0"/>
              <a:cs typeface="Tahoma" pitchFamily="34" charset="0"/>
            </a:endParaRPr>
          </a:p>
          <a:p>
            <a:pPr algn="ctr">
              <a:lnSpc>
                <a:spcPct val="90000"/>
              </a:lnSpc>
            </a:pPr>
            <a:r>
              <a:rPr lang="pt-BR" sz="2200" b="0" dirty="0">
                <a:solidFill>
                  <a:srgbClr val="92D050"/>
                </a:solidFill>
                <a:latin typeface="Tahoma" pitchFamily="34" charset="0"/>
                <a:cs typeface="Tahoma" pitchFamily="34" charset="0"/>
              </a:rPr>
              <a:t>BRASÍLIA</a:t>
            </a:r>
            <a:r>
              <a:rPr lang="pt-BR" sz="2200" b="0">
                <a:solidFill>
                  <a:srgbClr val="92D050"/>
                </a:solidFill>
                <a:latin typeface="Tahoma" pitchFamily="34" charset="0"/>
                <a:cs typeface="Tahoma" pitchFamily="34" charset="0"/>
              </a:rPr>
              <a:t>, 13 </a:t>
            </a:r>
            <a:r>
              <a:rPr lang="pt-BR" sz="2200" b="0" dirty="0">
                <a:solidFill>
                  <a:srgbClr val="92D050"/>
                </a:solidFill>
                <a:latin typeface="Tahoma" pitchFamily="34" charset="0"/>
                <a:cs typeface="Tahoma" pitchFamily="34" charset="0"/>
              </a:rPr>
              <a:t>de maio de 2017</a:t>
            </a:r>
          </a:p>
        </p:txBody>
      </p:sp>
      <p:sp>
        <p:nvSpPr>
          <p:cNvPr id="3075" name="CaixaDeTexto 3"/>
          <p:cNvSpPr txBox="1">
            <a:spLocks noChangeArrowheads="1"/>
          </p:cNvSpPr>
          <p:nvPr/>
        </p:nvSpPr>
        <p:spPr bwMode="auto">
          <a:xfrm>
            <a:off x="416496" y="2780928"/>
            <a:ext cx="9489504" cy="1471172"/>
          </a:xfrm>
          <a:prstGeom prst="rect">
            <a:avLst/>
          </a:prstGeom>
          <a:noFill/>
          <a:ln w="9525">
            <a:noFill/>
            <a:miter lim="800000"/>
            <a:headEnd/>
            <a:tailEnd/>
          </a:ln>
        </p:spPr>
        <p:txBody>
          <a:bodyPr wrap="square">
            <a:spAutoFit/>
          </a:bodyPr>
          <a:lstStyle/>
          <a:p>
            <a:pPr algn="ctr"/>
            <a:endParaRPr lang="pt-BR" sz="800" dirty="0">
              <a:solidFill>
                <a:schemeClr val="tx1"/>
              </a:solidFill>
              <a:latin typeface="Tahoma" pitchFamily="34" charset="0"/>
              <a:cs typeface="Tahoma" pitchFamily="34" charset="0"/>
            </a:endParaRPr>
          </a:p>
          <a:p>
            <a:pPr algn="ctr">
              <a:lnSpc>
                <a:spcPct val="130000"/>
              </a:lnSpc>
            </a:pPr>
            <a:r>
              <a:rPr lang="pt-BR" sz="3200" dirty="0">
                <a:solidFill>
                  <a:schemeClr val="tx1"/>
                </a:solidFill>
                <a:latin typeface="Tahoma" pitchFamily="34" charset="0"/>
                <a:cs typeface="Tahoma" pitchFamily="34" charset="0"/>
              </a:rPr>
              <a:t>CONTRARREFORMAS E O </a:t>
            </a:r>
          </a:p>
          <a:p>
            <a:pPr algn="ctr">
              <a:lnSpc>
                <a:spcPct val="130000"/>
              </a:lnSpc>
            </a:pPr>
            <a:r>
              <a:rPr lang="pt-BR" sz="3200" dirty="0">
                <a:solidFill>
                  <a:schemeClr val="tx1"/>
                </a:solidFill>
                <a:latin typeface="Tahoma" pitchFamily="34" charset="0"/>
                <a:cs typeface="Tahoma" pitchFamily="34" charset="0"/>
              </a:rPr>
              <a:t>SISTEMA DA DÍVIDA</a:t>
            </a:r>
          </a:p>
        </p:txBody>
      </p:sp>
      <p:pic>
        <p:nvPicPr>
          <p:cNvPr id="5" name="Picture 5"/>
          <p:cNvPicPr>
            <a:picLocks noChangeAspect="1" noChangeArrowheads="1"/>
          </p:cNvPicPr>
          <p:nvPr/>
        </p:nvPicPr>
        <p:blipFill>
          <a:blip r:embed="rId3"/>
          <a:srcRect/>
          <a:stretch>
            <a:fillRect/>
          </a:stretch>
        </p:blipFill>
        <p:spPr bwMode="auto">
          <a:xfrm>
            <a:off x="488504" y="548680"/>
            <a:ext cx="5438775" cy="18573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1554" y="0"/>
            <a:ext cx="6624446" cy="6858000"/>
          </a:xfrm>
          <a:prstGeom prst="rect">
            <a:avLst/>
          </a:prstGeom>
        </p:spPr>
      </p:pic>
      <p:sp>
        <p:nvSpPr>
          <p:cNvPr id="3" name="TextBox 2"/>
          <p:cNvSpPr txBox="1"/>
          <p:nvPr/>
        </p:nvSpPr>
        <p:spPr>
          <a:xfrm>
            <a:off x="200472" y="0"/>
            <a:ext cx="3096344" cy="7263525"/>
          </a:xfrm>
          <a:prstGeom prst="rect">
            <a:avLst/>
          </a:prstGeom>
          <a:noFill/>
        </p:spPr>
        <p:txBody>
          <a:bodyPr wrap="square" rtlCol="0">
            <a:spAutoFit/>
          </a:bodyPr>
          <a:lstStyle/>
          <a:p>
            <a:r>
              <a:rPr lang="pt-BR" sz="1600" dirty="0">
                <a:solidFill>
                  <a:schemeClr val="tx1"/>
                </a:solidFill>
              </a:rPr>
              <a:t>INCONSTITUCIONALIDADES</a:t>
            </a:r>
          </a:p>
          <a:p>
            <a:r>
              <a:rPr lang="pt-BR" sz="1600" dirty="0">
                <a:solidFill>
                  <a:schemeClr val="tx1"/>
                </a:solidFill>
              </a:rPr>
              <a:t>DENUNCIADAS</a:t>
            </a:r>
          </a:p>
          <a:p>
            <a:r>
              <a:rPr lang="pt-BR" sz="1600" dirty="0">
                <a:solidFill>
                  <a:schemeClr val="tx1"/>
                </a:solidFill>
              </a:rPr>
              <a:t> PELA CPI DA DÍVIDA PÚBLICA</a:t>
            </a:r>
          </a:p>
          <a:p>
            <a:endParaRPr lang="pt-BR" dirty="0">
              <a:solidFill>
                <a:schemeClr val="tx1"/>
              </a:solidFill>
              <a:latin typeface="Tahoma"/>
              <a:cs typeface="Tahoma"/>
            </a:endParaRPr>
          </a:p>
          <a:p>
            <a:r>
              <a:rPr lang="pt-BR" b="0" dirty="0">
                <a:solidFill>
                  <a:schemeClr val="accent1"/>
                </a:solidFill>
                <a:latin typeface="Tahoma"/>
                <a:cs typeface="Tahoma"/>
              </a:rPr>
              <a:t>JUROS </a:t>
            </a:r>
          </a:p>
          <a:p>
            <a:r>
              <a:rPr lang="pt-BR" b="0" dirty="0">
                <a:solidFill>
                  <a:schemeClr val="accent1"/>
                </a:solidFill>
                <a:latin typeface="Tahoma"/>
                <a:cs typeface="Tahoma"/>
              </a:rPr>
              <a:t>MASCARADOS DE </a:t>
            </a:r>
          </a:p>
          <a:p>
            <a:r>
              <a:rPr lang="pt-BR" b="0" dirty="0">
                <a:solidFill>
                  <a:schemeClr val="accent1"/>
                </a:solidFill>
                <a:latin typeface="Tahoma"/>
                <a:cs typeface="Tahoma"/>
              </a:rPr>
              <a:t>AMORTIZAÇÃO</a:t>
            </a:r>
          </a:p>
          <a:p>
            <a:endParaRPr lang="pt-BR" b="0" dirty="0">
              <a:solidFill>
                <a:schemeClr val="accent1"/>
              </a:solidFill>
              <a:latin typeface="Tahoma"/>
              <a:cs typeface="Tahoma"/>
            </a:endParaRPr>
          </a:p>
          <a:p>
            <a:r>
              <a:rPr lang="pt-BR" b="0" dirty="0">
                <a:solidFill>
                  <a:schemeClr val="accent1"/>
                </a:solidFill>
                <a:latin typeface="Tahoma"/>
                <a:cs typeface="Tahoma"/>
              </a:rPr>
              <a:t>CRESCIMENTO EXPONENCIAL DA DÍVIDA </a:t>
            </a:r>
          </a:p>
          <a:p>
            <a:endParaRPr lang="pt-BR" b="0" dirty="0">
              <a:solidFill>
                <a:schemeClr val="accent1"/>
              </a:solidFill>
              <a:latin typeface="Tahoma"/>
              <a:cs typeface="Tahoma"/>
            </a:endParaRPr>
          </a:p>
          <a:p>
            <a:r>
              <a:rPr lang="pt-BR" b="0" dirty="0">
                <a:solidFill>
                  <a:schemeClr val="accent1"/>
                </a:solidFill>
                <a:latin typeface="Tahoma"/>
                <a:cs typeface="Tahoma"/>
              </a:rPr>
              <a:t>FERE O ART. 167, III, DA CONSTITUIÇÃO</a:t>
            </a:r>
          </a:p>
          <a:p>
            <a:endParaRPr lang="pt-BR" b="0" dirty="0">
              <a:solidFill>
                <a:schemeClr val="accent1"/>
              </a:solidFill>
              <a:latin typeface="Tahoma"/>
              <a:cs typeface="Tahoma"/>
            </a:endParaRPr>
          </a:p>
          <a:p>
            <a:r>
              <a:rPr lang="pt-BR" b="0" dirty="0">
                <a:solidFill>
                  <a:schemeClr val="accent1"/>
                </a:solidFill>
                <a:latin typeface="Tahoma"/>
                <a:cs typeface="Tahoma"/>
              </a:rPr>
              <a:t>PEC 55 burla esse dispositivo</a:t>
            </a:r>
          </a:p>
          <a:p>
            <a:endParaRPr lang="en-US" dirty="0">
              <a:solidFill>
                <a:schemeClr val="accent1"/>
              </a:solidFill>
              <a:latin typeface="Tahoma"/>
              <a:cs typeface="Tahoma"/>
            </a:endParaRPr>
          </a:p>
          <a:p>
            <a:r>
              <a:rPr lang="pt-BR" sz="1800" b="0" u="sng" dirty="0" err="1">
                <a:solidFill>
                  <a:schemeClr val="accent6"/>
                </a:solidFill>
                <a:hlinkClick r:id="rId3"/>
              </a:rPr>
              <a:t>https</a:t>
            </a:r>
            <a:r>
              <a:rPr lang="pt-BR" sz="1800" b="0" u="sng" dirty="0">
                <a:solidFill>
                  <a:schemeClr val="accent6"/>
                </a:solidFill>
                <a:hlinkClick r:id="rId3"/>
              </a:rPr>
              <a:t>://</a:t>
            </a:r>
            <a:r>
              <a:rPr lang="pt-BR" sz="1800" b="0" u="sng" dirty="0" err="1">
                <a:solidFill>
                  <a:schemeClr val="accent6"/>
                </a:solidFill>
                <a:hlinkClick r:id="rId3"/>
              </a:rPr>
              <a:t>goo.gl</a:t>
            </a:r>
            <a:r>
              <a:rPr lang="pt-BR" sz="1800" b="0" u="sng" dirty="0">
                <a:solidFill>
                  <a:schemeClr val="accent6"/>
                </a:solidFill>
                <a:hlinkClick r:id="rId3"/>
              </a:rPr>
              <a:t>/7sPvEB</a:t>
            </a:r>
            <a:endParaRPr lang="pt-BR" sz="1800" b="0" u="sng" dirty="0">
              <a:solidFill>
                <a:schemeClr val="accent6"/>
              </a:solidFill>
            </a:endParaRPr>
          </a:p>
          <a:p>
            <a:endParaRPr lang="en-US" dirty="0">
              <a:solidFill>
                <a:schemeClr val="accent1"/>
              </a:solidFill>
              <a:latin typeface="Tahoma"/>
              <a:cs typeface="Tahoma"/>
            </a:endParaRPr>
          </a:p>
        </p:txBody>
      </p:sp>
    </p:spTree>
    <p:extLst>
      <p:ext uri="{BB962C8B-B14F-4D97-AF65-F5344CB8AC3E}">
        <p14:creationId xmlns:p14="http://schemas.microsoft.com/office/powerpoint/2010/main" val="300028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60512" y="908720"/>
            <a:ext cx="9073007" cy="5760640"/>
          </a:xfrm>
          <a:prstGeom prst="rect">
            <a:avLst/>
          </a:prstGeom>
          <a:noFill/>
          <a:ln>
            <a:noFill/>
          </a:ln>
        </p:spPr>
      </p:pic>
      <p:sp>
        <p:nvSpPr>
          <p:cNvPr id="3" name="TextBox 2"/>
          <p:cNvSpPr txBox="1"/>
          <p:nvPr/>
        </p:nvSpPr>
        <p:spPr>
          <a:xfrm>
            <a:off x="0" y="188640"/>
            <a:ext cx="10065568" cy="461665"/>
          </a:xfrm>
          <a:prstGeom prst="rect">
            <a:avLst/>
          </a:prstGeom>
          <a:noFill/>
        </p:spPr>
        <p:txBody>
          <a:bodyPr wrap="square" rtlCol="0">
            <a:spAutoFit/>
          </a:bodyPr>
          <a:lstStyle/>
          <a:p>
            <a:r>
              <a:rPr lang="pt-BR" dirty="0">
                <a:solidFill>
                  <a:schemeClr val="accent1"/>
                </a:solidFill>
                <a:latin typeface="Tahoma"/>
                <a:cs typeface="Tahoma"/>
              </a:rPr>
              <a:t>É evidente a contabilização de juros como se fosse amortização </a:t>
            </a:r>
            <a:endParaRPr lang="en-US" dirty="0"/>
          </a:p>
        </p:txBody>
      </p:sp>
    </p:spTree>
    <p:extLst>
      <p:ext uri="{BB962C8B-B14F-4D97-AF65-F5344CB8AC3E}">
        <p14:creationId xmlns:p14="http://schemas.microsoft.com/office/powerpoint/2010/main" val="335224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10137576" cy="461665"/>
          </a:xfrm>
          <a:prstGeom prst="rect">
            <a:avLst/>
          </a:prstGeom>
          <a:noFill/>
        </p:spPr>
        <p:txBody>
          <a:bodyPr wrap="square" rtlCol="0">
            <a:spAutoFit/>
          </a:bodyPr>
          <a:lstStyle/>
          <a:p>
            <a:pPr algn="ctr"/>
            <a:r>
              <a:rPr lang="pt-BR" dirty="0">
                <a:solidFill>
                  <a:srgbClr val="94C600"/>
                </a:solidFill>
                <a:latin typeface="Tahoma"/>
                <a:cs typeface="Tahoma"/>
              </a:rPr>
              <a:t>DÍVIDA INTERNA NÃO ESTÁ SENDO AMORTIZADA NEM ROLADA</a:t>
            </a:r>
          </a:p>
        </p:txBody>
      </p:sp>
      <p:pic>
        <p:nvPicPr>
          <p:cNvPr id="5" name="Picture 4"/>
          <p:cNvPicPr>
            <a:picLocks noChangeAspect="1"/>
          </p:cNvPicPr>
          <p:nvPr/>
        </p:nvPicPr>
        <p:blipFill>
          <a:blip r:embed="rId2"/>
          <a:stretch>
            <a:fillRect/>
          </a:stretch>
        </p:blipFill>
        <p:spPr>
          <a:xfrm>
            <a:off x="200472" y="692696"/>
            <a:ext cx="9705528" cy="2520280"/>
          </a:xfrm>
          <a:prstGeom prst="rect">
            <a:avLst/>
          </a:prstGeom>
        </p:spPr>
      </p:pic>
      <p:sp>
        <p:nvSpPr>
          <p:cNvPr id="7" name="Rectangle 6"/>
          <p:cNvSpPr/>
          <p:nvPr/>
        </p:nvSpPr>
        <p:spPr>
          <a:xfrm>
            <a:off x="0" y="6093296"/>
            <a:ext cx="10137576" cy="830997"/>
          </a:xfrm>
          <a:prstGeom prst="rect">
            <a:avLst/>
          </a:prstGeom>
        </p:spPr>
        <p:txBody>
          <a:bodyPr wrap="square">
            <a:spAutoFit/>
          </a:bodyPr>
          <a:lstStyle/>
          <a:p>
            <a:pPr algn="ctr"/>
            <a:r>
              <a:rPr lang="en-US" dirty="0">
                <a:solidFill>
                  <a:srgbClr val="94C600"/>
                </a:solidFill>
                <a:latin typeface="Tahoma"/>
                <a:cs typeface="Tahoma"/>
              </a:rPr>
              <a:t>DÍVIDA INTERNA CRESCEU 732 BILHÕES </a:t>
            </a:r>
            <a:r>
              <a:rPr lang="pt-BR" dirty="0">
                <a:solidFill>
                  <a:srgbClr val="94C600"/>
                </a:solidFill>
                <a:latin typeface="Tahoma"/>
                <a:cs typeface="Tahoma"/>
              </a:rPr>
              <a:t>em 11 meses de 2015</a:t>
            </a:r>
          </a:p>
          <a:p>
            <a:pPr algn="ctr"/>
            <a:r>
              <a:rPr lang="pt-BR" dirty="0">
                <a:solidFill>
                  <a:srgbClr val="94C600"/>
                </a:solidFill>
                <a:latin typeface="Tahoma"/>
                <a:cs typeface="Tahoma"/>
              </a:rPr>
              <a:t>Qual é  a contrapartida dessa dívida? </a:t>
            </a:r>
          </a:p>
        </p:txBody>
      </p:sp>
      <p:pic>
        <p:nvPicPr>
          <p:cNvPr id="3" name="Picture 2"/>
          <p:cNvPicPr>
            <a:picLocks noChangeAspect="1"/>
          </p:cNvPicPr>
          <p:nvPr/>
        </p:nvPicPr>
        <p:blipFill>
          <a:blip r:embed="rId3"/>
          <a:stretch>
            <a:fillRect/>
          </a:stretch>
        </p:blipFill>
        <p:spPr>
          <a:xfrm>
            <a:off x="200472" y="3284984"/>
            <a:ext cx="9705528" cy="2808865"/>
          </a:xfrm>
          <a:prstGeom prst="rect">
            <a:avLst/>
          </a:prstGeom>
        </p:spPr>
      </p:pic>
    </p:spTree>
    <p:extLst>
      <p:ext uri="{BB962C8B-B14F-4D97-AF65-F5344CB8AC3E}">
        <p14:creationId xmlns:p14="http://schemas.microsoft.com/office/powerpoint/2010/main" val="402596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865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r>
              <a:rPr lang="pt-BR" sz="3200" dirty="0">
                <a:solidFill>
                  <a:schemeClr val="accent1"/>
                </a:solidFill>
                <a:latin typeface="Tahoma"/>
                <a:cs typeface="Tahoma"/>
              </a:rPr>
              <a:t>O que explica o crescimento da dívida ?</a:t>
            </a:r>
          </a:p>
          <a:p>
            <a:pPr marL="377825" lvl="0" indent="-342900">
              <a:buFont typeface="Arial"/>
              <a:buChar char="•"/>
            </a:pPr>
            <a:r>
              <a:rPr lang="pt-BR" sz="2200" dirty="0">
                <a:solidFill>
                  <a:schemeClr val="accent1"/>
                </a:solidFill>
                <a:latin typeface="Tahoma"/>
                <a:cs typeface="Tahoma"/>
              </a:rPr>
              <a:t>Elevadíssimas taxas de juros</a:t>
            </a:r>
            <a:r>
              <a:rPr lang="pt-BR" sz="2200" b="0" dirty="0">
                <a:solidFill>
                  <a:schemeClr val="tx1"/>
                </a:solidFill>
                <a:latin typeface="Tahoma"/>
                <a:cs typeface="Tahoma"/>
              </a:rPr>
              <a:t>: praticadas sem justificativa técnica, jurídica, econômica ou política, configurando-se uma transferência de renda e receita ao setor financeiro privado;</a:t>
            </a:r>
          </a:p>
          <a:p>
            <a:pPr marL="377825" lvl="0" indent="-342900">
              <a:buFont typeface="Arial"/>
              <a:buChar char="•"/>
            </a:pPr>
            <a:r>
              <a:rPr lang="pt-BR" sz="2200" b="0" dirty="0">
                <a:solidFill>
                  <a:schemeClr val="tx1"/>
                </a:solidFill>
                <a:latin typeface="Tahoma"/>
                <a:cs typeface="Tahoma"/>
              </a:rPr>
              <a:t>A ilegal prática do </a:t>
            </a:r>
            <a:r>
              <a:rPr lang="pt-BR" sz="2200" dirty="0">
                <a:solidFill>
                  <a:srgbClr val="94C600"/>
                </a:solidFill>
                <a:latin typeface="Tahoma"/>
                <a:cs typeface="Tahoma"/>
              </a:rPr>
              <a:t>anatocismo</a:t>
            </a:r>
            <a:r>
              <a:rPr lang="pt-BR" sz="2200" b="0" dirty="0">
                <a:solidFill>
                  <a:schemeClr val="tx1"/>
                </a:solidFill>
                <a:latin typeface="Tahoma"/>
                <a:cs typeface="Tahoma"/>
              </a:rPr>
              <a:t>: incidência contínua de juros sobre juros, que promove a multiplicação da dívida por ela mesma;</a:t>
            </a:r>
          </a:p>
          <a:p>
            <a:pPr marL="377825" lvl="0" indent="-342900">
              <a:buFont typeface="Arial"/>
              <a:buChar char="•"/>
            </a:pPr>
            <a:r>
              <a:rPr lang="pt-BR" sz="2200" b="0" dirty="0">
                <a:solidFill>
                  <a:schemeClr val="tx1"/>
                </a:solidFill>
                <a:latin typeface="Tahoma"/>
                <a:cs typeface="Tahoma"/>
              </a:rPr>
              <a:t>A irregular </a:t>
            </a:r>
            <a:r>
              <a:rPr lang="pt-BR" sz="2200" dirty="0">
                <a:solidFill>
                  <a:schemeClr val="accent1"/>
                </a:solidFill>
                <a:latin typeface="Tahoma"/>
                <a:cs typeface="Tahoma"/>
              </a:rPr>
              <a:t>contabilização de juros como se fosse amortização</a:t>
            </a:r>
            <a:r>
              <a:rPr lang="pt-BR" sz="2200" b="0" dirty="0">
                <a:solidFill>
                  <a:schemeClr val="tx1"/>
                </a:solidFill>
                <a:latin typeface="Tahoma"/>
                <a:cs typeface="Tahoma"/>
              </a:rPr>
              <a:t> da dívida, burlando-se o artigo 167, III, da Constituição Federal</a:t>
            </a:r>
          </a:p>
          <a:p>
            <a:pPr marL="377825" lvl="0" indent="-342900">
              <a:buFont typeface="Arial"/>
              <a:buChar char="•"/>
            </a:pPr>
            <a:r>
              <a:rPr lang="pt-BR" sz="2200" b="0" dirty="0">
                <a:solidFill>
                  <a:schemeClr val="tx1"/>
                </a:solidFill>
                <a:latin typeface="Tahoma"/>
                <a:cs typeface="Tahoma"/>
              </a:rPr>
              <a:t>As escandalosas operações de </a:t>
            </a:r>
            <a:r>
              <a:rPr lang="pt-BR" sz="2200" dirty="0">
                <a:solidFill>
                  <a:srgbClr val="94C600"/>
                </a:solidFill>
                <a:latin typeface="Tahoma"/>
                <a:cs typeface="Tahoma"/>
              </a:rPr>
              <a:t>swap cambial </a:t>
            </a:r>
            <a:r>
              <a:rPr lang="pt-BR" sz="2200" b="0" dirty="0">
                <a:solidFill>
                  <a:schemeClr val="tx1"/>
                </a:solidFill>
                <a:latin typeface="Tahoma"/>
                <a:cs typeface="Tahoma"/>
              </a:rPr>
              <a:t>realizadas pelo Banco Central, que correspondem à garantia do risco de variação do dólar paga pelo BC principalmente aos bancos e a grandes empresas nacionais e estrangeiras, provocando prejuízo de centenas de bilhões em 2014/2015;</a:t>
            </a:r>
          </a:p>
          <a:p>
            <a:pPr marL="377825" lvl="0" indent="-342900">
              <a:buFont typeface="Arial"/>
              <a:buChar char="•"/>
            </a:pPr>
            <a:r>
              <a:rPr lang="pt-BR" sz="2200" dirty="0">
                <a:solidFill>
                  <a:srgbClr val="94C600"/>
                </a:solidFill>
                <a:latin typeface="Tahoma"/>
                <a:cs typeface="Tahoma"/>
              </a:rPr>
              <a:t>Remuneração da sobra do caixa dos bancos</a:t>
            </a:r>
            <a:r>
              <a:rPr lang="pt-BR" sz="2200" b="0" dirty="0">
                <a:solidFill>
                  <a:schemeClr val="tx1"/>
                </a:solidFill>
                <a:latin typeface="Tahoma"/>
                <a:cs typeface="Tahoma"/>
              </a:rPr>
              <a:t> por meio das “operações compromissadas”, realizadas pelo BC com os bancos, sem a devida transparência, que já atingem R$1,1 trilhão em 2017. Estima-se gasto de pelo menos R$200 bilhões em 2015. </a:t>
            </a:r>
          </a:p>
          <a:p>
            <a:pPr algn="ctr"/>
            <a:r>
              <a:rPr lang="pt-BR" sz="2200" dirty="0">
                <a:solidFill>
                  <a:srgbClr val="FFFFFF"/>
                </a:solidFill>
                <a:latin typeface="Tahoma"/>
                <a:cs typeface="Tahoma"/>
              </a:rPr>
              <a:t>O ajuste fiscal e os cortes devem ser feitos nos juros abusivos</a:t>
            </a:r>
          </a:p>
          <a:p>
            <a:pPr algn="ctr"/>
            <a:r>
              <a:rPr lang="en-US" sz="2000" dirty="0">
                <a:solidFill>
                  <a:srgbClr val="94C600"/>
                </a:solidFill>
                <a:latin typeface="Tahoma"/>
                <a:cs typeface="Tahoma"/>
              </a:rPr>
              <a:t>“</a:t>
            </a:r>
            <a:r>
              <a:rPr lang="pt-PT" sz="2000" dirty="0">
                <a:solidFill>
                  <a:srgbClr val="94C600"/>
                </a:solidFill>
                <a:latin typeface="Tahoma"/>
                <a:cs typeface="Tahoma"/>
              </a:rPr>
              <a:t>O Banco Central está suicidando o Brasil</a:t>
            </a:r>
            <a:r>
              <a:rPr lang="en-US" sz="2000" dirty="0">
                <a:solidFill>
                  <a:srgbClr val="94C600"/>
                </a:solidFill>
                <a:latin typeface="Tahoma"/>
                <a:cs typeface="Tahoma"/>
              </a:rPr>
              <a:t>”</a:t>
            </a:r>
          </a:p>
          <a:p>
            <a:pPr algn="ctr"/>
            <a:r>
              <a:rPr lang="en-US" sz="1400" b="0" dirty="0">
                <a:hlinkClick r:id="rId3"/>
              </a:rPr>
              <a:t>http://www.gazetadopovo.com.br/opiniao/artigos/o-banco-central-esta-suicidando-o-brasil-dh5s162swds5080e0d20jsmpc</a:t>
            </a:r>
            <a:r>
              <a:rPr lang="en-US" sz="1400" dirty="0"/>
              <a:t>  </a:t>
            </a:r>
          </a:p>
          <a:p>
            <a:pPr algn="ctr"/>
            <a:endParaRPr lang="pt-BR" sz="2200" dirty="0">
              <a:solidFill>
                <a:schemeClr val="tx1"/>
              </a:solidFill>
              <a:latin typeface="Tahoma" charset="0"/>
              <a:cs typeface="Tahoma" charset="0"/>
            </a:endParaRPr>
          </a:p>
        </p:txBody>
      </p:sp>
    </p:spTree>
    <p:extLst>
      <p:ext uri="{BB962C8B-B14F-4D97-AF65-F5344CB8AC3E}">
        <p14:creationId xmlns:p14="http://schemas.microsoft.com/office/powerpoint/2010/main" val="826213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711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r>
              <a:rPr lang="pt-BR" sz="2800" dirty="0">
                <a:solidFill>
                  <a:schemeClr val="accent1"/>
                </a:solidFill>
                <a:latin typeface="Tahoma"/>
                <a:cs typeface="Tahoma"/>
              </a:rPr>
              <a:t>O problema da dívida não está nos </a:t>
            </a:r>
            <a:r>
              <a:rPr lang="pt-BR" sz="2800">
                <a:solidFill>
                  <a:schemeClr val="accent1"/>
                </a:solidFill>
                <a:latin typeface="Tahoma"/>
                <a:cs typeface="Tahoma"/>
              </a:rPr>
              <a:t>gastos primários </a:t>
            </a:r>
            <a:endParaRPr lang="pt-BR" sz="2800" dirty="0">
              <a:solidFill>
                <a:schemeClr val="accent1"/>
              </a:solidFill>
              <a:latin typeface="Tahoma"/>
              <a:cs typeface="Tahoma"/>
            </a:endParaRPr>
          </a:p>
          <a:p>
            <a:pPr marL="492125" indent="-457200" algn="ctr">
              <a:buFontTx/>
              <a:buChar char="•"/>
            </a:pPr>
            <a:endParaRPr lang="pt-BR" sz="1000" dirty="0">
              <a:solidFill>
                <a:schemeClr val="accent1"/>
              </a:solidFill>
              <a:latin typeface="Tahoma"/>
              <a:cs typeface="Tahoma"/>
            </a:endParaRPr>
          </a:p>
          <a:p>
            <a:pPr algn="just"/>
            <a:r>
              <a:rPr lang="pt-BR" b="0" dirty="0">
                <a:solidFill>
                  <a:srgbClr val="FFFFFF"/>
                </a:solidFill>
              </a:rPr>
              <a:t>	</a:t>
            </a:r>
            <a:r>
              <a:rPr lang="pt-BR" b="0" dirty="0">
                <a:solidFill>
                  <a:srgbClr val="FFFFFF"/>
                </a:solidFill>
                <a:latin typeface="Tahoma"/>
                <a:cs typeface="Tahoma"/>
              </a:rPr>
              <a:t>No período de 2003 a 2015, </a:t>
            </a:r>
            <a:r>
              <a:rPr lang="pt-BR" dirty="0">
                <a:solidFill>
                  <a:srgbClr val="FFFFFF"/>
                </a:solidFill>
                <a:latin typeface="Tahoma"/>
                <a:cs typeface="Tahoma"/>
              </a:rPr>
              <a:t>acumulamos “superávit primário” de </a:t>
            </a:r>
            <a:r>
              <a:rPr lang="pt-BR" dirty="0" err="1">
                <a:solidFill>
                  <a:srgbClr val="FFFFFF"/>
                </a:solidFill>
                <a:latin typeface="Tahoma"/>
                <a:cs typeface="Tahoma"/>
              </a:rPr>
              <a:t>R</a:t>
            </a:r>
            <a:r>
              <a:rPr lang="pt-BR" dirty="0">
                <a:solidFill>
                  <a:srgbClr val="FFFFFF"/>
                </a:solidFill>
                <a:latin typeface="Tahoma"/>
                <a:cs typeface="Tahoma"/>
              </a:rPr>
              <a:t>$ 824 bilhões</a:t>
            </a:r>
            <a:r>
              <a:rPr lang="pt-BR" b="0" dirty="0">
                <a:solidFill>
                  <a:srgbClr val="FFFFFF"/>
                </a:solidFill>
                <a:latin typeface="Tahoma"/>
                <a:cs typeface="Tahoma"/>
              </a:rPr>
              <a:t>, ou seja, as receitas “primárias” (constituídas principalmente pela arrecadação de tributos) foram muito superiores aos gastos sociais, tendo essa montanha de dinheiro sido reservada para o pagamento da questionável dívida pública. Apesar do contínuo corte de investimentos sociais imprescindíveis à população, a dívida pública se multiplicou, no mesmo período, de </a:t>
            </a:r>
            <a:r>
              <a:rPr lang="pt-BR" b="0" dirty="0" err="1">
                <a:solidFill>
                  <a:srgbClr val="FFFFFF"/>
                </a:solidFill>
                <a:latin typeface="Tahoma"/>
                <a:cs typeface="Tahoma"/>
              </a:rPr>
              <a:t>R</a:t>
            </a:r>
            <a:r>
              <a:rPr lang="pt-BR" b="0" dirty="0">
                <a:solidFill>
                  <a:srgbClr val="FFFFFF"/>
                </a:solidFill>
                <a:latin typeface="Tahoma"/>
                <a:cs typeface="Tahoma"/>
              </a:rPr>
              <a:t>$ 839 bilhões ao final de 2002 para quase </a:t>
            </a:r>
            <a:r>
              <a:rPr lang="pt-BR" b="0" dirty="0" err="1">
                <a:solidFill>
                  <a:srgbClr val="FFFFFF"/>
                </a:solidFill>
                <a:latin typeface="Tahoma"/>
                <a:cs typeface="Tahoma"/>
              </a:rPr>
              <a:t>R</a:t>
            </a:r>
            <a:r>
              <a:rPr lang="pt-BR" b="0" dirty="0">
                <a:solidFill>
                  <a:srgbClr val="FFFFFF"/>
                </a:solidFill>
                <a:latin typeface="Tahoma"/>
                <a:cs typeface="Tahoma"/>
              </a:rPr>
              <a:t>$ 4 TRILHÕES ao final de 2015.</a:t>
            </a:r>
          </a:p>
          <a:p>
            <a:pPr algn="just"/>
            <a:r>
              <a:rPr lang="pt-BR" b="0" dirty="0">
                <a:solidFill>
                  <a:srgbClr val="FFFFFF"/>
                </a:solidFill>
                <a:latin typeface="Tahoma"/>
                <a:cs typeface="Tahoma"/>
              </a:rPr>
              <a:t>	A contínua geração de “dívida pública” devido aos prejuízos do BC, juros elevadíssimos, swap cambial, remuneração da sobra de caixa, emissão de dívida para pagar juros etc. aliado à queda de arrecadação devido a desonerações, falta de investimento na administração tributária e modelo tributário regressivo levam ao descompasso fiscal. </a:t>
            </a:r>
            <a:endParaRPr lang="pt-BR" b="0" dirty="0">
              <a:solidFill>
                <a:srgbClr val="FFFFFF"/>
              </a:solidFill>
            </a:endParaRPr>
          </a:p>
          <a:p>
            <a:r>
              <a:rPr lang="pt-BR" sz="1600" b="0" dirty="0">
                <a:solidFill>
                  <a:srgbClr val="FFFFFF"/>
                </a:solidFill>
              </a:rPr>
              <a:t>Fonte: </a:t>
            </a:r>
            <a:r>
              <a:rPr lang="pt-BR" sz="1600" b="0" u="sng" dirty="0">
                <a:solidFill>
                  <a:srgbClr val="FFFFFF"/>
                </a:solidFill>
                <a:hlinkClick r:id="rId3"/>
              </a:rPr>
              <a:t>http://www.bcb.gov.br/htms/infecon/seriehistdivliq-p.asp</a:t>
            </a:r>
            <a:r>
              <a:rPr lang="pt-BR" sz="1600" b="0" dirty="0">
                <a:solidFill>
                  <a:srgbClr val="FFFFFF"/>
                </a:solidFill>
              </a:rPr>
              <a:t> </a:t>
            </a:r>
          </a:p>
          <a:p>
            <a:r>
              <a:rPr lang="pt-BR" sz="1600" b="0" dirty="0">
                <a:solidFill>
                  <a:srgbClr val="FFFFFF"/>
                </a:solidFill>
              </a:rPr>
              <a:t>Fonte: </a:t>
            </a:r>
            <a:r>
              <a:rPr lang="pt-BR" sz="1600" b="0" u="sng" dirty="0">
                <a:solidFill>
                  <a:srgbClr val="FFFFFF"/>
                </a:solidFill>
                <a:hlinkClick r:id="rId4"/>
              </a:rPr>
              <a:t>http://www.bcb.gov.br/ftp/notaecon/ni201609pfp.zip</a:t>
            </a:r>
            <a:r>
              <a:rPr lang="pt-BR" sz="1600" b="0" dirty="0">
                <a:solidFill>
                  <a:srgbClr val="FFFFFF"/>
                </a:solidFill>
              </a:rPr>
              <a:t>   , Tabela 36</a:t>
            </a:r>
          </a:p>
        </p:txBody>
      </p:sp>
    </p:spTree>
    <p:extLst>
      <p:ext uri="{BB962C8B-B14F-4D97-AF65-F5344CB8AC3E}">
        <p14:creationId xmlns:p14="http://schemas.microsoft.com/office/powerpoint/2010/main" val="3749941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937104" cy="6663362"/>
          </a:xfrm>
          <a:prstGeom prst="rect">
            <a:avLst/>
          </a:prstGeom>
        </p:spPr>
        <p:txBody>
          <a:bodyPr wrap="square">
            <a:spAutoFit/>
          </a:bodyPr>
          <a:lstStyle/>
          <a:p>
            <a:pPr algn="ctr"/>
            <a:r>
              <a:rPr lang="pt-BR" dirty="0">
                <a:solidFill>
                  <a:srgbClr val="94C600"/>
                </a:solidFill>
                <a:latin typeface="Tahoma"/>
                <a:cs typeface="Tahoma"/>
              </a:rPr>
              <a:t>Crise Fiscal tem sido a justificativa para projetos que cortam direitos sociais para destinar recursos para a dívida</a:t>
            </a:r>
            <a:endParaRPr lang="pt-BR" sz="800" dirty="0">
              <a:solidFill>
                <a:srgbClr val="94C600"/>
              </a:solidFill>
              <a:latin typeface="Tahoma"/>
              <a:cs typeface="Tahoma"/>
            </a:endParaRPr>
          </a:p>
          <a:p>
            <a:pPr algn="ctr"/>
            <a:endParaRPr lang="pt-BR" sz="800" dirty="0">
              <a:solidFill>
                <a:srgbClr val="94C600"/>
              </a:solidFill>
              <a:latin typeface="Tahoma"/>
              <a:cs typeface="Tahoma"/>
            </a:endParaRPr>
          </a:p>
          <a:p>
            <a:pPr marL="342900" lvl="0" indent="-342900">
              <a:lnSpc>
                <a:spcPct val="120000"/>
              </a:lnSpc>
              <a:spcAft>
                <a:spcPts val="1800"/>
              </a:spcAft>
              <a:buFont typeface="Arial"/>
              <a:buChar char="•"/>
            </a:pPr>
            <a:r>
              <a:rPr lang="pt-BR" dirty="0">
                <a:solidFill>
                  <a:schemeClr val="tx1"/>
                </a:solidFill>
                <a:latin typeface="Tahoma"/>
                <a:cs typeface="Tahoma"/>
              </a:rPr>
              <a:t>EC 95 </a:t>
            </a:r>
            <a:r>
              <a:rPr lang="pt-BR" b="0" dirty="0">
                <a:solidFill>
                  <a:schemeClr val="tx1"/>
                </a:solidFill>
                <a:latin typeface="Tahoma"/>
                <a:cs typeface="Tahoma"/>
              </a:rPr>
              <a:t>(PEC 55 ou 241): congela por 20 anos as despesas </a:t>
            </a:r>
            <a:r>
              <a:rPr lang="pt-BR" dirty="0">
                <a:solidFill>
                  <a:schemeClr val="tx1"/>
                </a:solidFill>
                <a:latin typeface="Tahoma"/>
                <a:cs typeface="Tahoma"/>
              </a:rPr>
              <a:t>primárias </a:t>
            </a:r>
            <a:r>
              <a:rPr lang="pt-BR" b="0" dirty="0">
                <a:solidFill>
                  <a:schemeClr val="tx1"/>
                </a:solidFill>
                <a:latin typeface="Tahoma"/>
                <a:cs typeface="Tahoma"/>
              </a:rPr>
              <a:t>para destinar recursos para a</a:t>
            </a:r>
            <a:r>
              <a:rPr lang="pt-BR" dirty="0">
                <a:solidFill>
                  <a:schemeClr val="tx1"/>
                </a:solidFill>
                <a:latin typeface="Tahoma"/>
                <a:cs typeface="Tahoma"/>
              </a:rPr>
              <a:t> dívida </a:t>
            </a:r>
            <a:r>
              <a:rPr lang="pt-BR" b="0" dirty="0">
                <a:solidFill>
                  <a:schemeClr val="tx1"/>
                </a:solidFill>
                <a:latin typeface="Tahoma"/>
                <a:cs typeface="Tahoma"/>
              </a:rPr>
              <a:t>e para </a:t>
            </a:r>
            <a:r>
              <a:rPr lang="pt-BR" dirty="0">
                <a:solidFill>
                  <a:schemeClr val="tx1"/>
                </a:solidFill>
                <a:latin typeface="Tahoma"/>
                <a:cs typeface="Tahoma"/>
              </a:rPr>
              <a:t>empresas estatais não dependentes </a:t>
            </a:r>
            <a:r>
              <a:rPr lang="pt-BR" sz="1600" b="0" u="sng" dirty="0">
                <a:solidFill>
                  <a:schemeClr val="tx1"/>
                </a:solidFill>
                <a:latin typeface="Tahoma"/>
                <a:cs typeface="Tahoma"/>
              </a:rPr>
              <a:t>(</a:t>
            </a:r>
            <a:r>
              <a:rPr lang="pt-BR" sz="1600" b="0" u="sng" dirty="0" err="1">
                <a:solidFill>
                  <a:schemeClr val="accent6"/>
                </a:solidFill>
                <a:latin typeface="Tahoma"/>
                <a:cs typeface="Tahoma"/>
              </a:rPr>
              <a:t>goo.gl</a:t>
            </a:r>
            <a:r>
              <a:rPr lang="pt-BR" sz="1600" b="0" u="sng" dirty="0">
                <a:solidFill>
                  <a:schemeClr val="accent6"/>
                </a:solidFill>
                <a:latin typeface="Tahoma"/>
                <a:cs typeface="Tahoma"/>
              </a:rPr>
              <a:t>/YmMe8m</a:t>
            </a:r>
            <a:r>
              <a:rPr lang="pt-BR" sz="1600" b="0" dirty="0">
                <a:solidFill>
                  <a:schemeClr val="tx1"/>
                </a:solidFill>
                <a:latin typeface="Tahoma"/>
                <a:cs typeface="Tahoma"/>
              </a:rPr>
              <a:t> e </a:t>
            </a:r>
            <a:r>
              <a:rPr lang="pt-BR" sz="1600" b="0" dirty="0">
                <a:hlinkClick r:id="rId2"/>
              </a:rPr>
              <a:t>https://goo.gl/B2L1pT</a:t>
            </a:r>
            <a:r>
              <a:rPr lang="pt-BR" sz="1600" b="0" dirty="0"/>
              <a:t> </a:t>
            </a:r>
            <a:r>
              <a:rPr lang="pt-BR" sz="1600" b="0" dirty="0">
                <a:solidFill>
                  <a:schemeClr val="tx1"/>
                </a:solidFill>
              </a:rPr>
              <a:t>)</a:t>
            </a:r>
            <a:r>
              <a:rPr lang="pt-BR" sz="1600" b="0" dirty="0"/>
              <a:t>  </a:t>
            </a:r>
            <a:endParaRPr lang="pt-BR" sz="1600" b="0" u="sng" dirty="0">
              <a:solidFill>
                <a:schemeClr val="tx1"/>
              </a:solidFill>
              <a:latin typeface="Tahoma"/>
              <a:cs typeface="Tahoma"/>
            </a:endParaRPr>
          </a:p>
          <a:p>
            <a:pPr marL="457200" lvl="0" indent="-457200">
              <a:lnSpc>
                <a:spcPct val="120000"/>
              </a:lnSpc>
              <a:spcAft>
                <a:spcPts val="1800"/>
              </a:spcAft>
              <a:buFont typeface="Arial"/>
              <a:buChar char="•"/>
            </a:pPr>
            <a:r>
              <a:rPr lang="pt-BR" dirty="0">
                <a:solidFill>
                  <a:schemeClr val="tx1"/>
                </a:solidFill>
                <a:latin typeface="Tahoma"/>
                <a:cs typeface="Tahoma"/>
              </a:rPr>
              <a:t>PLP 343/2017 </a:t>
            </a:r>
            <a:r>
              <a:rPr lang="pt-BR" b="0" dirty="0">
                <a:solidFill>
                  <a:schemeClr val="tx1"/>
                </a:solidFill>
                <a:latin typeface="Tahoma"/>
                <a:cs typeface="Tahoma"/>
              </a:rPr>
              <a:t>(257/2016, PL 54 no Senado): desmonte do estado brasileiro para servir ao pagamento da dívida </a:t>
            </a:r>
            <a:r>
              <a:rPr lang="pt-BR" sz="1600" b="0" dirty="0">
                <a:solidFill>
                  <a:schemeClr val="tx1"/>
                </a:solidFill>
                <a:latin typeface="Tahoma"/>
                <a:cs typeface="Tahoma"/>
              </a:rPr>
              <a:t>(</a:t>
            </a:r>
            <a:r>
              <a:rPr lang="pt-BR" sz="1600" b="0" u="sng" dirty="0">
                <a:solidFill>
                  <a:schemeClr val="tx1"/>
                </a:solidFill>
                <a:latin typeface="Tahoma"/>
                <a:cs typeface="Tahoma"/>
                <a:hlinkClick r:id="rId3"/>
              </a:rPr>
              <a:t>http://goo.gl/yCCpue</a:t>
            </a:r>
            <a:r>
              <a:rPr lang="pt-BR" sz="1600" b="0" dirty="0">
                <a:solidFill>
                  <a:schemeClr val="tx1"/>
                </a:solidFill>
                <a:latin typeface="Tahoma"/>
                <a:cs typeface="Tahoma"/>
              </a:rPr>
              <a:t>) </a:t>
            </a:r>
          </a:p>
          <a:p>
            <a:pPr marL="457200" indent="-457200">
              <a:lnSpc>
                <a:spcPct val="120000"/>
              </a:lnSpc>
              <a:spcAft>
                <a:spcPts val="1800"/>
              </a:spcAft>
              <a:buFont typeface="Arial"/>
              <a:buChar char="•"/>
            </a:pPr>
            <a:r>
              <a:rPr lang="pt-BR" dirty="0">
                <a:solidFill>
                  <a:schemeClr val="tx1"/>
                </a:solidFill>
                <a:latin typeface="Tahoma"/>
                <a:cs typeface="Tahoma"/>
              </a:rPr>
              <a:t>EC 93 </a:t>
            </a:r>
            <a:r>
              <a:rPr lang="pt-BR" b="0" dirty="0">
                <a:solidFill>
                  <a:schemeClr val="tx1"/>
                </a:solidFill>
                <a:latin typeface="Tahoma"/>
                <a:cs typeface="Tahoma"/>
              </a:rPr>
              <a:t>(PEC 143/2015 e 31/2016): aumento da DRU para 30% e criação da DREM, representam a morte do SUS </a:t>
            </a:r>
            <a:r>
              <a:rPr lang="pt-BR" sz="1600" b="0" dirty="0">
                <a:solidFill>
                  <a:schemeClr val="tx1"/>
                </a:solidFill>
                <a:latin typeface="Tahoma"/>
                <a:cs typeface="Tahoma"/>
              </a:rPr>
              <a:t>(</a:t>
            </a:r>
            <a:r>
              <a:rPr lang="pt-BR" sz="1600" b="0" u="sng" dirty="0">
                <a:solidFill>
                  <a:schemeClr val="tx1"/>
                </a:solidFill>
                <a:latin typeface="Tahoma"/>
                <a:cs typeface="Tahoma"/>
                <a:hlinkClick r:id="rId4"/>
              </a:rPr>
              <a:t>http://goo.gl/3X9LVf</a:t>
            </a:r>
            <a:r>
              <a:rPr lang="pt-BR" sz="1600" b="0" dirty="0">
                <a:solidFill>
                  <a:schemeClr val="tx1"/>
                </a:solidFill>
                <a:latin typeface="Tahoma"/>
                <a:cs typeface="Tahoma"/>
              </a:rPr>
              <a:t>)</a:t>
            </a:r>
            <a:r>
              <a:rPr lang="pt-BR" b="0" dirty="0">
                <a:solidFill>
                  <a:schemeClr val="tx1"/>
                </a:solidFill>
                <a:latin typeface="Tahoma"/>
                <a:cs typeface="Tahoma"/>
              </a:rPr>
              <a:t> </a:t>
            </a:r>
            <a:endParaRPr lang="pt-BR" dirty="0">
              <a:solidFill>
                <a:schemeClr val="tx1"/>
              </a:solidFill>
              <a:latin typeface="Tahoma"/>
              <a:cs typeface="Tahoma"/>
            </a:endParaRPr>
          </a:p>
          <a:p>
            <a:pPr marL="457200" lvl="0" indent="-457200">
              <a:lnSpc>
                <a:spcPct val="120000"/>
              </a:lnSpc>
              <a:spcAft>
                <a:spcPts val="600"/>
              </a:spcAft>
              <a:buFont typeface="Arial"/>
              <a:buChar char="•"/>
            </a:pPr>
            <a:r>
              <a:rPr lang="pt-BR" dirty="0">
                <a:solidFill>
                  <a:schemeClr val="tx1"/>
                </a:solidFill>
                <a:latin typeface="Tahoma"/>
                <a:cs typeface="Tahoma"/>
              </a:rPr>
              <a:t>PEC 287/2016 contrarreforma da Previdência</a:t>
            </a:r>
            <a:r>
              <a:rPr lang="pt-BR" b="0" dirty="0">
                <a:solidFill>
                  <a:schemeClr val="tx1"/>
                </a:solidFill>
                <a:latin typeface="Tahoma"/>
                <a:cs typeface="Tahoma"/>
              </a:rPr>
              <a:t>: aumenta idade para aposentadoria e subtrai direitos </a:t>
            </a:r>
            <a:r>
              <a:rPr lang="pt-BR" sz="1600" b="0" dirty="0">
                <a:solidFill>
                  <a:schemeClr val="tx1"/>
                </a:solidFill>
                <a:latin typeface="Tahoma"/>
                <a:cs typeface="Tahoma"/>
              </a:rPr>
              <a:t>(</a:t>
            </a:r>
            <a:r>
              <a:rPr lang="pt-BR" sz="1600" b="0" u="sng" dirty="0">
                <a:solidFill>
                  <a:schemeClr val="tx1"/>
                </a:solidFill>
                <a:latin typeface="Tahoma"/>
                <a:cs typeface="Tahoma"/>
                <a:hlinkClick r:id="rId5"/>
              </a:rPr>
              <a:t>http://goo.gl/uu9Opc</a:t>
            </a:r>
            <a:r>
              <a:rPr lang="pt-BR" sz="1600" b="0" dirty="0">
                <a:solidFill>
                  <a:schemeClr val="tx1"/>
                </a:solidFill>
                <a:latin typeface="Tahoma"/>
                <a:cs typeface="Tahoma"/>
              </a:rPr>
              <a:t>) </a:t>
            </a:r>
            <a:endParaRPr lang="pt-BR" dirty="0">
              <a:solidFill>
                <a:schemeClr val="tx1"/>
              </a:solidFill>
              <a:latin typeface="Tahoma"/>
              <a:cs typeface="Tahoma"/>
            </a:endParaRPr>
          </a:p>
          <a:p>
            <a:pPr marL="457200" lvl="0" indent="-457200">
              <a:lnSpc>
                <a:spcPct val="120000"/>
              </a:lnSpc>
              <a:spcAft>
                <a:spcPts val="600"/>
              </a:spcAft>
              <a:buFont typeface="Arial"/>
              <a:buChar char="•"/>
            </a:pPr>
            <a:r>
              <a:rPr lang="pt-BR" dirty="0">
                <a:solidFill>
                  <a:schemeClr val="tx1"/>
                </a:solidFill>
                <a:latin typeface="Tahoma"/>
                <a:cs typeface="Tahoma"/>
              </a:rPr>
              <a:t>Reforma Administrativa: Lei 13341/2016</a:t>
            </a:r>
          </a:p>
          <a:p>
            <a:pPr marL="457200" lvl="0" indent="-457200">
              <a:lnSpc>
                <a:spcPct val="120000"/>
              </a:lnSpc>
              <a:spcAft>
                <a:spcPts val="600"/>
              </a:spcAft>
              <a:buFont typeface="Arial"/>
              <a:buChar char="•"/>
            </a:pPr>
            <a:r>
              <a:rPr lang="pt-BR" dirty="0">
                <a:solidFill>
                  <a:schemeClr val="tx1"/>
                </a:solidFill>
                <a:latin typeface="Tahoma"/>
                <a:cs typeface="Tahoma"/>
              </a:rPr>
              <a:t>PRIVATIZAÇÕES: LEI 13334/2016  </a:t>
            </a:r>
          </a:p>
        </p:txBody>
      </p:sp>
    </p:spTree>
    <p:extLst>
      <p:ext uri="{BB962C8B-B14F-4D97-AF65-F5344CB8AC3E}">
        <p14:creationId xmlns:p14="http://schemas.microsoft.com/office/powerpoint/2010/main" val="144375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512" y="1052736"/>
            <a:ext cx="8719578" cy="5073346"/>
          </a:xfrm>
          <a:prstGeom prst="rect">
            <a:avLst/>
          </a:prstGeom>
        </p:spPr>
      </p:pic>
      <p:sp>
        <p:nvSpPr>
          <p:cNvPr id="3" name="TextBox 2"/>
          <p:cNvSpPr txBox="1"/>
          <p:nvPr/>
        </p:nvSpPr>
        <p:spPr>
          <a:xfrm>
            <a:off x="488504" y="6309320"/>
            <a:ext cx="8856984" cy="830997"/>
          </a:xfrm>
          <a:prstGeom prst="rect">
            <a:avLst/>
          </a:prstGeom>
          <a:noFill/>
        </p:spPr>
        <p:txBody>
          <a:bodyPr wrap="square" rtlCol="0">
            <a:spAutoFit/>
          </a:bodyPr>
          <a:lstStyle/>
          <a:p>
            <a:r>
              <a:rPr lang="pt-BR" b="0" dirty="0">
                <a:solidFill>
                  <a:schemeClr val="tx1"/>
                </a:solidFill>
              </a:rPr>
              <a:t>Fonte: Análise da Seguridade Social 2015 elaborada pela ANFIP </a:t>
            </a:r>
            <a:endParaRPr lang="en-US" b="0" dirty="0">
              <a:solidFill>
                <a:schemeClr val="tx1"/>
              </a:solidFill>
            </a:endParaRPr>
          </a:p>
          <a:p>
            <a:endParaRPr lang="en-US" dirty="0"/>
          </a:p>
        </p:txBody>
      </p:sp>
      <p:sp>
        <p:nvSpPr>
          <p:cNvPr id="4" name="Rectangle 3"/>
          <p:cNvSpPr/>
          <p:nvPr/>
        </p:nvSpPr>
        <p:spPr>
          <a:xfrm>
            <a:off x="272480" y="116632"/>
            <a:ext cx="9361040" cy="584776"/>
          </a:xfrm>
          <a:prstGeom prst="rect">
            <a:avLst/>
          </a:prstGeom>
        </p:spPr>
        <p:txBody>
          <a:bodyPr wrap="square">
            <a:spAutoFit/>
          </a:bodyPr>
          <a:lstStyle/>
          <a:p>
            <a:pPr algn="ctr"/>
            <a:r>
              <a:rPr lang="pt-BR" sz="3200" dirty="0">
                <a:solidFill>
                  <a:srgbClr val="94C600"/>
                </a:solidFill>
                <a:latin typeface="Tahoma"/>
                <a:cs typeface="Tahoma"/>
              </a:rPr>
              <a:t>EC 93</a:t>
            </a:r>
            <a:r>
              <a:rPr lang="pt-BR" sz="3200" b="0" dirty="0">
                <a:solidFill>
                  <a:schemeClr val="accent1"/>
                </a:solidFill>
              </a:rPr>
              <a:t>: </a:t>
            </a:r>
            <a:r>
              <a:rPr lang="pt-BR" sz="3200" dirty="0">
                <a:solidFill>
                  <a:srgbClr val="94C600"/>
                </a:solidFill>
                <a:latin typeface="Tahoma"/>
                <a:cs typeface="Tahoma"/>
              </a:rPr>
              <a:t> DRU e DREM no patamar de 30% </a:t>
            </a:r>
            <a:endParaRPr lang="en-US" sz="3200" dirty="0">
              <a:solidFill>
                <a:srgbClr val="94C600"/>
              </a:solidFill>
              <a:latin typeface="Tahoma"/>
              <a:cs typeface="Tahoma"/>
            </a:endParaRPr>
          </a:p>
        </p:txBody>
      </p:sp>
    </p:spTree>
    <p:extLst>
      <p:ext uri="{BB962C8B-B14F-4D97-AF65-F5344CB8AC3E}">
        <p14:creationId xmlns:p14="http://schemas.microsoft.com/office/powerpoint/2010/main" val="17228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633520" cy="4401205"/>
          </a:xfrm>
          <a:prstGeom prst="rect">
            <a:avLst/>
          </a:prstGeom>
        </p:spPr>
        <p:txBody>
          <a:bodyPr wrap="square">
            <a:spAutoFit/>
          </a:bodyPr>
          <a:lstStyle/>
          <a:p>
            <a:pPr algn="ctr"/>
            <a:r>
              <a:rPr lang="pt-BR" sz="3200">
                <a:solidFill>
                  <a:srgbClr val="94C600"/>
                </a:solidFill>
                <a:latin typeface="Tahoma"/>
                <a:cs typeface="Tahoma"/>
              </a:rPr>
              <a:t>EC 95</a:t>
            </a:r>
            <a:r>
              <a:rPr lang="pt-BR" b="0" dirty="0">
                <a:solidFill>
                  <a:schemeClr val="accent1"/>
                </a:solidFill>
              </a:rPr>
              <a:t>: </a:t>
            </a:r>
            <a:r>
              <a:rPr lang="pt-BR" b="0" dirty="0">
                <a:solidFill>
                  <a:schemeClr val="tx1"/>
                </a:solidFill>
              </a:rPr>
              <a:t> </a:t>
            </a:r>
            <a:r>
              <a:rPr lang="pt-BR" sz="3200" dirty="0">
                <a:solidFill>
                  <a:srgbClr val="94C600"/>
                </a:solidFill>
                <a:latin typeface="Tahoma"/>
                <a:cs typeface="Tahoma"/>
              </a:rPr>
              <a:t>Favorecimento a esquema financeiro fraudulento </a:t>
            </a:r>
          </a:p>
          <a:p>
            <a:r>
              <a:rPr lang="pt-BR" sz="2800" dirty="0">
                <a:solidFill>
                  <a:schemeClr val="tx1"/>
                </a:solidFill>
              </a:rPr>
              <a:t> </a:t>
            </a:r>
          </a:p>
          <a:p>
            <a:r>
              <a:rPr lang="pt-BR" sz="2800" b="0" i="1" dirty="0">
                <a:solidFill>
                  <a:schemeClr val="tx1"/>
                </a:solidFill>
              </a:rPr>
              <a:t>“§ 6º Não se incluem na base de cálculo e nos limites estabelecidos neste artigo:</a:t>
            </a:r>
          </a:p>
          <a:p>
            <a:r>
              <a:rPr lang="pt-BR" sz="2800" b="0" i="1" dirty="0">
                <a:solidFill>
                  <a:schemeClr val="tx1"/>
                </a:solidFill>
              </a:rPr>
              <a:t>(...)</a:t>
            </a:r>
          </a:p>
          <a:p>
            <a:r>
              <a:rPr lang="pt-BR" sz="2800" b="0" i="1" dirty="0">
                <a:solidFill>
                  <a:schemeClr val="tx1"/>
                </a:solidFill>
              </a:rPr>
              <a:t>IV - despesas com aumento de capital de empresas estatais não dependentes.”</a:t>
            </a:r>
          </a:p>
          <a:p>
            <a:r>
              <a:rPr lang="pt-BR" dirty="0"/>
              <a:t> </a:t>
            </a:r>
          </a:p>
          <a:p>
            <a:endParaRPr lang="pt-BR" b="0" i="1" dirty="0">
              <a:solidFill>
                <a:schemeClr val="accent1"/>
              </a:solidFill>
            </a:endParaRPr>
          </a:p>
        </p:txBody>
      </p:sp>
      <p:pic>
        <p:nvPicPr>
          <p:cNvPr id="3" name="Picture 2"/>
          <p:cNvPicPr>
            <a:picLocks noChangeAspect="1"/>
          </p:cNvPicPr>
          <p:nvPr/>
        </p:nvPicPr>
        <p:blipFill>
          <a:blip r:embed="rId2"/>
          <a:stretch>
            <a:fillRect/>
          </a:stretch>
        </p:blipFill>
        <p:spPr>
          <a:xfrm>
            <a:off x="416496" y="3933056"/>
            <a:ext cx="9289032" cy="2808312"/>
          </a:xfrm>
          <a:prstGeom prst="rect">
            <a:avLst/>
          </a:prstGeom>
        </p:spPr>
      </p:pic>
    </p:spTree>
    <p:extLst>
      <p:ext uri="{BB962C8B-B14F-4D97-AF65-F5344CB8AC3E}">
        <p14:creationId xmlns:p14="http://schemas.microsoft.com/office/powerpoint/2010/main" val="393898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827443" cy="7490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a:solidFill>
                  <a:srgbClr val="92D050"/>
                </a:solidFill>
                <a:latin typeface="Tahoma" charset="0"/>
                <a:cs typeface="Tahoma" charset="0"/>
              </a:rPr>
              <a:t>PEC 287/2016</a:t>
            </a:r>
          </a:p>
          <a:p>
            <a:endParaRPr lang="pt-BR" sz="1000" b="0" dirty="0">
              <a:solidFill>
                <a:srgbClr val="FFFFFF"/>
              </a:solidFill>
              <a:latin typeface="Tahoma" charset="0"/>
              <a:cs typeface="Tahoma" charset="0"/>
            </a:endParaRPr>
          </a:p>
          <a:p>
            <a:pPr marL="342900" indent="-342900">
              <a:lnSpc>
                <a:spcPct val="120000"/>
              </a:lnSpc>
              <a:spcBef>
                <a:spcPts val="1200"/>
              </a:spcBef>
              <a:spcAft>
                <a:spcPts val="600"/>
              </a:spcAft>
              <a:buFont typeface="Arial"/>
              <a:buChar char="•"/>
            </a:pPr>
            <a:r>
              <a:rPr lang="pt-BR" b="0" dirty="0">
                <a:solidFill>
                  <a:srgbClr val="92D050"/>
                </a:solidFill>
                <a:latin typeface="Tahoma" charset="0"/>
                <a:cs typeface="Tahoma" charset="0"/>
              </a:rPr>
              <a:t>DESMONTE DA PREVIDÊNCIA SOCIAL NO BRASIL: </a:t>
            </a:r>
            <a:r>
              <a:rPr lang="pt-BR" b="0" dirty="0">
                <a:solidFill>
                  <a:schemeClr val="tx1"/>
                </a:solidFill>
                <a:latin typeface="Tahoma" charset="0"/>
                <a:cs typeface="Tahoma" charset="0"/>
              </a:rPr>
              <a:t>quebra do princípio da solidariedade e da responsabilidade do Estado  </a:t>
            </a:r>
          </a:p>
          <a:p>
            <a:pPr marL="342900" indent="-342900">
              <a:lnSpc>
                <a:spcPct val="120000"/>
              </a:lnSpc>
              <a:spcBef>
                <a:spcPts val="1200"/>
              </a:spcBef>
              <a:spcAft>
                <a:spcPts val="600"/>
              </a:spcAft>
              <a:buFont typeface="Arial"/>
              <a:buChar char="•"/>
            </a:pPr>
            <a:r>
              <a:rPr lang="pt-BR" b="0" dirty="0">
                <a:solidFill>
                  <a:srgbClr val="92D050"/>
                </a:solidFill>
                <a:latin typeface="Tahoma" charset="0"/>
                <a:cs typeface="Tahoma" charset="0"/>
              </a:rPr>
              <a:t>PROTEÇÃO AOS FUNDOS FINANCEIROS: </a:t>
            </a:r>
            <a:r>
              <a:rPr lang="pt-BR" b="0" dirty="0">
                <a:solidFill>
                  <a:srgbClr val="FFFFFF"/>
                </a:solidFill>
                <a:latin typeface="Tahoma" charset="0"/>
                <a:cs typeface="Tahoma" charset="0"/>
              </a:rPr>
              <a:t>planos individuais de previdência privada e fundos de previdência de natureza aberta, sujeitos ao comportamento do mercado financeiro</a:t>
            </a:r>
          </a:p>
          <a:p>
            <a:pPr marL="342900" indent="-342900">
              <a:lnSpc>
                <a:spcPct val="120000"/>
              </a:lnSpc>
              <a:spcBef>
                <a:spcPts val="1200"/>
              </a:spcBef>
              <a:spcAft>
                <a:spcPts val="600"/>
              </a:spcAft>
              <a:buFont typeface="Arial"/>
              <a:buChar char="•"/>
            </a:pPr>
            <a:r>
              <a:rPr lang="pt-BR" b="0" dirty="0">
                <a:solidFill>
                  <a:srgbClr val="92D050"/>
                </a:solidFill>
                <a:latin typeface="Tahoma" charset="0"/>
                <a:cs typeface="Tahoma" charset="0"/>
              </a:rPr>
              <a:t>ARGUMENTOS INSUSTENTÁVEIS: </a:t>
            </a:r>
            <a:r>
              <a:rPr lang="pt-BR" b="0" dirty="0">
                <a:solidFill>
                  <a:srgbClr val="FFFFFF"/>
                </a:solidFill>
                <a:latin typeface="Tahoma" charset="0"/>
                <a:cs typeface="Tahoma" charset="0"/>
              </a:rPr>
              <a:t>A</a:t>
            </a:r>
            <a:r>
              <a:rPr lang="pt-BR" b="0" dirty="0">
                <a:solidFill>
                  <a:srgbClr val="92D050"/>
                </a:solidFill>
                <a:latin typeface="Tahoma" charset="0"/>
                <a:cs typeface="Tahoma" charset="0"/>
              </a:rPr>
              <a:t> </a:t>
            </a:r>
            <a:r>
              <a:rPr lang="pt-BR" b="0" dirty="0">
                <a:solidFill>
                  <a:srgbClr val="FFFFFF"/>
                </a:solidFill>
                <a:latin typeface="Tahoma"/>
                <a:cs typeface="Tahoma"/>
              </a:rPr>
              <a:t>mentira do “déficit”; O povo está vivendo mais; Mulheres não precisam ter tratamento diferenciado; A Previdência é o maior item do gasto público no Brasil</a:t>
            </a:r>
            <a:endParaRPr lang="pt-BR" b="0" dirty="0">
              <a:solidFill>
                <a:srgbClr val="92D050"/>
              </a:solidFill>
              <a:latin typeface="Tahoma" charset="0"/>
              <a:cs typeface="Tahoma" charset="0"/>
            </a:endParaRPr>
          </a:p>
          <a:p>
            <a:pPr marL="342900" indent="-342900">
              <a:lnSpc>
                <a:spcPct val="120000"/>
              </a:lnSpc>
              <a:spcBef>
                <a:spcPts val="1200"/>
              </a:spcBef>
              <a:spcAft>
                <a:spcPts val="600"/>
              </a:spcAft>
              <a:buFont typeface="Arial"/>
              <a:buChar char="•"/>
            </a:pPr>
            <a:r>
              <a:rPr lang="pt-BR" b="0" dirty="0">
                <a:solidFill>
                  <a:srgbClr val="92D050"/>
                </a:solidFill>
                <a:latin typeface="Tahoma" charset="0"/>
                <a:cs typeface="Tahoma" charset="0"/>
              </a:rPr>
              <a:t>PROPAGANDA ABUSIVA</a:t>
            </a:r>
            <a:r>
              <a:rPr lang="pt-BR" b="0" dirty="0">
                <a:solidFill>
                  <a:srgbClr val="FFFFFF"/>
                </a:solidFill>
                <a:latin typeface="Tahoma"/>
                <a:cs typeface="Tahoma"/>
              </a:rPr>
              <a:t> fere art. 37, § 1º da Constituição Federal, que limita a publicidade a peças de </a:t>
            </a:r>
            <a:r>
              <a:rPr lang="pt-BR" b="0" dirty="0">
                <a:solidFill>
                  <a:srgbClr val="FFFFFF"/>
                </a:solidFill>
                <a:latin typeface="Tahoma" charset="0"/>
                <a:cs typeface="Tahoma" charset="0"/>
              </a:rPr>
              <a:t>caráter educativo, informativo ou de orientação social. Entidades impetraram Ação Popular.</a:t>
            </a:r>
          </a:p>
          <a:p>
            <a:pPr>
              <a:lnSpc>
                <a:spcPct val="120000"/>
              </a:lnSpc>
            </a:pPr>
            <a:endParaRPr lang="pt-BR" b="0" dirty="0">
              <a:solidFill>
                <a:srgbClr val="92D050"/>
              </a:solidFill>
              <a:latin typeface="Tahoma" charset="0"/>
              <a:cs typeface="Tahoma" charset="0"/>
            </a:endParaRPr>
          </a:p>
          <a:p>
            <a:pPr algn="just">
              <a:lnSpc>
                <a:spcPct val="110000"/>
              </a:lnSpc>
            </a:pPr>
            <a:endParaRPr lang="pt-BR" sz="1000" b="0" dirty="0">
              <a:solidFill>
                <a:schemeClr val="tx1"/>
              </a:solidFill>
              <a:latin typeface="Tahoma" charset="0"/>
              <a:cs typeface="Tahoma" charset="0"/>
            </a:endParaRPr>
          </a:p>
          <a:p>
            <a:pPr algn="just">
              <a:lnSpc>
                <a:spcPct val="110000"/>
              </a:lnSpc>
            </a:pPr>
            <a:r>
              <a:rPr lang="pt-BR" b="0" dirty="0">
                <a:solidFill>
                  <a:schemeClr val="tx1"/>
                </a:solidFill>
                <a:latin typeface="Tahoma" charset="0"/>
                <a:cs typeface="Tahoma" charset="0"/>
              </a:rPr>
              <a:t>	</a:t>
            </a:r>
          </a:p>
        </p:txBody>
      </p:sp>
    </p:spTree>
    <p:extLst>
      <p:ext uri="{BB962C8B-B14F-4D97-AF65-F5344CB8AC3E}">
        <p14:creationId xmlns:p14="http://schemas.microsoft.com/office/powerpoint/2010/main" val="3994904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72" y="116632"/>
            <a:ext cx="9937104" cy="3416320"/>
          </a:xfrm>
          <a:prstGeom prst="rect">
            <a:avLst/>
          </a:prstGeom>
        </p:spPr>
        <p:txBody>
          <a:bodyPr wrap="square">
            <a:spAutoFit/>
          </a:bodyPr>
          <a:lstStyle/>
          <a:p>
            <a:pPr algn="ctr"/>
            <a:r>
              <a:rPr lang="pt-BR" sz="2800" dirty="0">
                <a:solidFill>
                  <a:srgbClr val="92D050"/>
                </a:solidFill>
                <a:latin typeface="Tahoma"/>
                <a:cs typeface="Tahoma"/>
              </a:rPr>
              <a:t>Argumento do governo: A Mentira do “Déficit”</a:t>
            </a:r>
            <a:endParaRPr lang="pt-BR" sz="800" dirty="0">
              <a:solidFill>
                <a:srgbClr val="92D050"/>
              </a:solidFill>
              <a:latin typeface="Tahoma"/>
              <a:cs typeface="Tahoma"/>
            </a:endParaRPr>
          </a:p>
          <a:p>
            <a:pPr marL="342900" indent="-342900">
              <a:buFontTx/>
              <a:buChar char="•"/>
            </a:pPr>
            <a:r>
              <a:rPr lang="pt-BR" b="0" dirty="0">
                <a:solidFill>
                  <a:srgbClr val="FFFFFF"/>
                </a:solidFill>
                <a:latin typeface="Tahoma"/>
                <a:cs typeface="Tahoma"/>
              </a:rPr>
              <a:t>O “déficit” é fabricado por meio de conta distorcida que afronta a CF.</a:t>
            </a:r>
          </a:p>
          <a:p>
            <a:pPr marL="342900" indent="-342900">
              <a:buFontTx/>
              <a:buChar char="•"/>
            </a:pPr>
            <a:r>
              <a:rPr lang="pt-BR" b="0" dirty="0">
                <a:solidFill>
                  <a:srgbClr val="FFFFFF"/>
                </a:solidFill>
                <a:latin typeface="Tahoma"/>
                <a:cs typeface="Tahoma"/>
              </a:rPr>
              <a:t>O governo compara apenas a receita do INSS e não considera todas as fontes de recursos da Seguridade Social (COFINS, CSLL, PIS, PASEP, contribuições sobre loterias, importações etc.). </a:t>
            </a:r>
          </a:p>
          <a:p>
            <a:endParaRPr lang="pt-BR" sz="2800" b="0" dirty="0">
              <a:solidFill>
                <a:srgbClr val="FFFFFF"/>
              </a:solidFill>
              <a:latin typeface="Tahoma"/>
              <a:cs typeface="Tahoma"/>
            </a:endParaRPr>
          </a:p>
          <a:p>
            <a:endParaRPr lang="pt-BR" sz="2800" dirty="0">
              <a:solidFill>
                <a:srgbClr val="92D050"/>
              </a:solidFill>
              <a:latin typeface="Tahoma"/>
              <a:cs typeface="Tahoma"/>
            </a:endParaRPr>
          </a:p>
          <a:p>
            <a:r>
              <a:rPr lang="pt-BR" sz="2800" b="0" dirty="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a:solidFill>
                <a:schemeClr val="tx1"/>
              </a:solidFill>
              <a:latin typeface="Tahoma"/>
              <a:cs typeface="Tahoma"/>
            </a:endParaRPr>
          </a:p>
          <a:p>
            <a:endParaRPr lang="en-US" sz="3200" b="0" dirty="0"/>
          </a:p>
        </p:txBody>
      </p:sp>
      <p:sp>
        <p:nvSpPr>
          <p:cNvPr id="12" name="TextBox 11"/>
          <p:cNvSpPr txBox="1"/>
          <p:nvPr/>
        </p:nvSpPr>
        <p:spPr>
          <a:xfrm>
            <a:off x="128464" y="2132856"/>
            <a:ext cx="3528392" cy="4524315"/>
          </a:xfrm>
          <a:prstGeom prst="rect">
            <a:avLst/>
          </a:prstGeom>
          <a:noFill/>
        </p:spPr>
        <p:txBody>
          <a:bodyPr wrap="square" rtlCol="0">
            <a:spAutoFit/>
          </a:bodyPr>
          <a:lstStyle/>
          <a:p>
            <a:pPr marL="342900" indent="-342900">
              <a:spcAft>
                <a:spcPts val="0"/>
              </a:spcAft>
              <a:buFont typeface="Arial"/>
              <a:buChar char="•"/>
            </a:pPr>
            <a:r>
              <a:rPr lang="pt-BR" b="0" dirty="0">
                <a:solidFill>
                  <a:srgbClr val="FFFFFF"/>
                </a:solidFill>
                <a:latin typeface="Tahoma"/>
                <a:cs typeface="Tahoma"/>
              </a:rPr>
              <a:t>Quando computadas todas as fontes de recursos, sobram dezenas de bilhões de reais todo ano!</a:t>
            </a:r>
          </a:p>
          <a:p>
            <a:pPr marL="342900" indent="-342900">
              <a:spcAft>
                <a:spcPts val="0"/>
              </a:spcAft>
              <a:buFont typeface="Arial"/>
              <a:buChar char="•"/>
            </a:pPr>
            <a:r>
              <a:rPr lang="pt-BR" b="0" dirty="0">
                <a:solidFill>
                  <a:srgbClr val="FFFFFF"/>
                </a:solidFill>
                <a:latin typeface="Tahoma"/>
                <a:cs typeface="Tahoma"/>
              </a:rPr>
              <a:t>A DRU absorve 30% dos recursos da Seguridade Social. </a:t>
            </a:r>
          </a:p>
          <a:p>
            <a:pPr marL="342900" indent="-342900">
              <a:spcAft>
                <a:spcPts val="0"/>
              </a:spcAft>
              <a:buFont typeface="Arial"/>
              <a:buChar char="•"/>
            </a:pPr>
            <a:r>
              <a:rPr lang="pt-BR" b="0" dirty="0">
                <a:solidFill>
                  <a:srgbClr val="FFFFFF"/>
                </a:solidFill>
                <a:latin typeface="Tahoma"/>
                <a:cs typeface="Tahoma"/>
              </a:rPr>
              <a:t>Se existisse déficit, que recursos haveriam para desvincular? </a:t>
            </a:r>
          </a:p>
        </p:txBody>
      </p:sp>
      <p:pic>
        <p:nvPicPr>
          <p:cNvPr id="2" name="Picture 1"/>
          <p:cNvPicPr>
            <a:picLocks noChangeAspect="1"/>
          </p:cNvPicPr>
          <p:nvPr/>
        </p:nvPicPr>
        <p:blipFill>
          <a:blip r:embed="rId2"/>
          <a:stretch>
            <a:fillRect/>
          </a:stretch>
        </p:blipFill>
        <p:spPr>
          <a:xfrm>
            <a:off x="3390735" y="2420888"/>
            <a:ext cx="6489700" cy="4152900"/>
          </a:xfrm>
          <a:prstGeom prst="rect">
            <a:avLst/>
          </a:prstGeom>
        </p:spPr>
      </p:pic>
    </p:spTree>
    <p:extLst>
      <p:ext uri="{BB962C8B-B14F-4D97-AF65-F5344CB8AC3E}">
        <p14:creationId xmlns:p14="http://schemas.microsoft.com/office/powerpoint/2010/main" val="335819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865096" cy="5919569"/>
          </a:xfrm>
          <a:prstGeom prst="rect">
            <a:avLst/>
          </a:prstGeom>
        </p:spPr>
        <p:txBody>
          <a:bodyPr wrap="square">
            <a:spAutoFit/>
          </a:bodyPr>
          <a:lstStyle/>
          <a:p>
            <a:pPr algn="ctr">
              <a:lnSpc>
                <a:spcPct val="200000"/>
              </a:lnSpc>
            </a:pPr>
            <a:r>
              <a:rPr lang="pt-BR" sz="3200" dirty="0">
                <a:solidFill>
                  <a:srgbClr val="94C600"/>
                </a:solidFill>
                <a:latin typeface="Tahoma"/>
                <a:cs typeface="Tahoma"/>
              </a:rPr>
              <a:t>CONJUNTURA</a:t>
            </a:r>
          </a:p>
          <a:p>
            <a:pPr marL="457200" indent="-457200">
              <a:lnSpc>
                <a:spcPct val="200000"/>
              </a:lnSpc>
              <a:buFont typeface="Wingdings" charset="2"/>
              <a:buChar char="ü"/>
            </a:pPr>
            <a:r>
              <a:rPr lang="pt-BR" sz="3200" dirty="0">
                <a:solidFill>
                  <a:srgbClr val="FFFFFF"/>
                </a:solidFill>
                <a:latin typeface="Tahoma"/>
                <a:cs typeface="Tahoma"/>
              </a:rPr>
              <a:t>CORRUPÇÃO GENERALIZADA</a:t>
            </a:r>
          </a:p>
          <a:p>
            <a:pPr marL="457200" indent="-457200">
              <a:lnSpc>
                <a:spcPct val="200000"/>
              </a:lnSpc>
              <a:buFont typeface="Wingdings" charset="2"/>
              <a:buChar char="ü"/>
            </a:pPr>
            <a:r>
              <a:rPr lang="pt-BR" sz="3200" dirty="0">
                <a:solidFill>
                  <a:srgbClr val="FFFFFF"/>
                </a:solidFill>
                <a:latin typeface="Tahoma"/>
                <a:cs typeface="Tahoma"/>
              </a:rPr>
              <a:t>AVALANCHE DE REFORMAS</a:t>
            </a:r>
          </a:p>
          <a:p>
            <a:pPr marL="1828800" lvl="3" indent="-457200">
              <a:lnSpc>
                <a:spcPct val="200000"/>
              </a:lnSpc>
              <a:buFont typeface="Arial"/>
              <a:buChar char="•"/>
            </a:pPr>
            <a:r>
              <a:rPr lang="pt-BR" sz="3200" b="0" dirty="0">
                <a:solidFill>
                  <a:srgbClr val="FFFFFF"/>
                </a:solidFill>
                <a:latin typeface="Tahoma"/>
                <a:cs typeface="Tahoma"/>
              </a:rPr>
              <a:t>CONEXÃO</a:t>
            </a:r>
          </a:p>
          <a:p>
            <a:pPr marL="1828800" lvl="3" indent="-457200">
              <a:lnSpc>
                <a:spcPct val="200000"/>
              </a:lnSpc>
              <a:buFont typeface="Arial"/>
              <a:buChar char="•"/>
            </a:pPr>
            <a:r>
              <a:rPr lang="pt-BR" sz="3200" b="0" dirty="0">
                <a:solidFill>
                  <a:srgbClr val="FFFFFF"/>
                </a:solidFill>
                <a:latin typeface="Tahoma"/>
                <a:cs typeface="Tahoma"/>
              </a:rPr>
              <a:t>JUSTIFICATIVA: AJUSTE FISCAL</a:t>
            </a:r>
          </a:p>
          <a:p>
            <a:pPr marL="1828800" lvl="3" indent="-457200">
              <a:lnSpc>
                <a:spcPct val="200000"/>
              </a:lnSpc>
              <a:buFont typeface="Arial"/>
              <a:buChar char="•"/>
            </a:pPr>
            <a:r>
              <a:rPr lang="pt-BR" sz="3200" b="0" dirty="0">
                <a:solidFill>
                  <a:srgbClr val="FFFFFF"/>
                </a:solidFill>
                <a:latin typeface="Tahoma"/>
                <a:cs typeface="Tahoma"/>
              </a:rPr>
              <a:t>MAIS RECURSOS PARA A DÍVIDA PÚBLICA</a:t>
            </a:r>
          </a:p>
        </p:txBody>
      </p:sp>
    </p:spTree>
    <p:extLst>
      <p:ext uri="{BB962C8B-B14F-4D97-AF65-F5344CB8AC3E}">
        <p14:creationId xmlns:p14="http://schemas.microsoft.com/office/powerpoint/2010/main" val="51330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561512" cy="2062103"/>
          </a:xfrm>
          <a:prstGeom prst="rect">
            <a:avLst/>
          </a:prstGeom>
        </p:spPr>
        <p:txBody>
          <a:bodyPr wrap="square">
            <a:spAutoFit/>
          </a:bodyPr>
          <a:lstStyle/>
          <a:p>
            <a:pPr algn="ctr"/>
            <a:r>
              <a:rPr lang="pt-BR" sz="2800" dirty="0">
                <a:solidFill>
                  <a:srgbClr val="92D050"/>
                </a:solidFill>
                <a:latin typeface="Tahoma"/>
                <a:cs typeface="Tahoma"/>
              </a:rPr>
              <a:t>Argumento do governo: “O povo está vivendo mais” </a:t>
            </a:r>
          </a:p>
          <a:p>
            <a:r>
              <a:rPr lang="pt-BR" b="0" dirty="0">
                <a:solidFill>
                  <a:srgbClr val="FFFFFF"/>
                </a:solidFill>
                <a:latin typeface="Tahoma"/>
                <a:cs typeface="Tahoma"/>
              </a:rPr>
              <a:t>	</a:t>
            </a:r>
          </a:p>
          <a:p>
            <a:r>
              <a:rPr lang="pt-BR" b="0" dirty="0">
                <a:solidFill>
                  <a:srgbClr val="FFFFFF"/>
                </a:solidFill>
                <a:latin typeface="Tahoma"/>
                <a:cs typeface="Tahoma"/>
              </a:rPr>
              <a:t>	A longevidade da população não é problema. O problema está no desemprego recorde e sub emprego.</a:t>
            </a:r>
          </a:p>
          <a:p>
            <a:r>
              <a:rPr lang="pt-BR" b="0" dirty="0">
                <a:solidFill>
                  <a:srgbClr val="FFFFFF"/>
                </a:solidFill>
                <a:latin typeface="Tahoma"/>
                <a:cs typeface="Tahoma"/>
              </a:rPr>
              <a:t> </a:t>
            </a:r>
            <a:r>
              <a:rPr lang="pt-BR" sz="2800" b="0" dirty="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a:solidFill>
                <a:schemeClr val="tx1"/>
              </a:solidFill>
              <a:latin typeface="Tahoma"/>
              <a:cs typeface="Tahoma"/>
            </a:endParaRPr>
          </a:p>
          <a:p>
            <a:endParaRPr lang="en-US" sz="3200" b="0" dirty="0"/>
          </a:p>
        </p:txBody>
      </p:sp>
      <p:pic>
        <p:nvPicPr>
          <p:cNvPr id="7" name="Picture 6"/>
          <p:cNvPicPr>
            <a:picLocks noChangeAspect="1"/>
          </p:cNvPicPr>
          <p:nvPr/>
        </p:nvPicPr>
        <p:blipFill>
          <a:blip r:embed="rId2"/>
          <a:stretch>
            <a:fillRect/>
          </a:stretch>
        </p:blipFill>
        <p:spPr>
          <a:xfrm>
            <a:off x="5097016" y="1988839"/>
            <a:ext cx="4798864" cy="4835211"/>
          </a:xfrm>
          <a:prstGeom prst="rect">
            <a:avLst/>
          </a:prstGeom>
        </p:spPr>
      </p:pic>
      <p:sp>
        <p:nvSpPr>
          <p:cNvPr id="4" name="Rectangle 3"/>
          <p:cNvSpPr/>
          <p:nvPr/>
        </p:nvSpPr>
        <p:spPr>
          <a:xfrm>
            <a:off x="200472" y="5733257"/>
            <a:ext cx="4824536" cy="1107996"/>
          </a:xfrm>
          <a:prstGeom prst="rect">
            <a:avLst/>
          </a:prstGeom>
        </p:spPr>
        <p:txBody>
          <a:bodyPr wrap="square">
            <a:spAutoFit/>
          </a:bodyPr>
          <a:lstStyle/>
          <a:p>
            <a:r>
              <a:rPr lang="pt-BR" dirty="0">
                <a:solidFill>
                  <a:srgbClr val="FFFFFF"/>
                </a:solidFill>
                <a:latin typeface="Tahoma"/>
                <a:cs typeface="Tahoma"/>
              </a:rPr>
              <a:t>23,4 %</a:t>
            </a:r>
            <a:r>
              <a:rPr lang="pt-BR" b="0" dirty="0">
                <a:solidFill>
                  <a:srgbClr val="FFFFFF"/>
                </a:solidFill>
                <a:latin typeface="Tahoma"/>
                <a:cs typeface="Tahoma"/>
              </a:rPr>
              <a:t> da população ativa vive com menos de 1 salário mínimo. </a:t>
            </a:r>
          </a:p>
          <a:p>
            <a:pPr algn="ctr"/>
            <a:r>
              <a:rPr lang="pt-BR" sz="1800" b="0" dirty="0">
                <a:solidFill>
                  <a:srgbClr val="FF6700"/>
                </a:solidFill>
                <a:latin typeface="Tahoma"/>
                <a:cs typeface="Tahoma"/>
              </a:rPr>
              <a:t>Correio Braziliense de 12/07/2016 </a:t>
            </a:r>
            <a:endParaRPr lang="en-US" dirty="0"/>
          </a:p>
        </p:txBody>
      </p:sp>
      <p:pic>
        <p:nvPicPr>
          <p:cNvPr id="8" name="Picture 7"/>
          <p:cNvPicPr>
            <a:picLocks noChangeAspect="1"/>
          </p:cNvPicPr>
          <p:nvPr/>
        </p:nvPicPr>
        <p:blipFill>
          <a:blip r:embed="rId3"/>
          <a:stretch>
            <a:fillRect/>
          </a:stretch>
        </p:blipFill>
        <p:spPr>
          <a:xfrm>
            <a:off x="992560" y="2060848"/>
            <a:ext cx="3024336" cy="3709090"/>
          </a:xfrm>
          <a:prstGeom prst="rect">
            <a:avLst/>
          </a:prstGeom>
        </p:spPr>
      </p:pic>
    </p:spTree>
    <p:extLst>
      <p:ext uri="{BB962C8B-B14F-4D97-AF65-F5344CB8AC3E}">
        <p14:creationId xmlns:p14="http://schemas.microsoft.com/office/powerpoint/2010/main" val="388772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433048" cy="523220"/>
          </a:xfrm>
          <a:prstGeom prst="rect">
            <a:avLst/>
          </a:prstGeom>
        </p:spPr>
        <p:txBody>
          <a:bodyPr wrap="square">
            <a:spAutoFit/>
          </a:bodyPr>
          <a:lstStyle/>
          <a:p>
            <a:pPr algn="ctr"/>
            <a:r>
              <a:rPr lang="pt-BR" sz="2800" dirty="0">
                <a:solidFill>
                  <a:srgbClr val="92D050"/>
                </a:solidFill>
                <a:latin typeface="Tahoma"/>
                <a:cs typeface="Tahoma"/>
              </a:rPr>
              <a:t>O que está por trás da Reforma da Previdência?</a:t>
            </a:r>
          </a:p>
        </p:txBody>
      </p:sp>
      <p:sp>
        <p:nvSpPr>
          <p:cNvPr id="6" name="TextBox 5"/>
          <p:cNvSpPr txBox="1"/>
          <p:nvPr/>
        </p:nvSpPr>
        <p:spPr>
          <a:xfrm>
            <a:off x="6105128" y="692696"/>
            <a:ext cx="3960440" cy="5903154"/>
          </a:xfrm>
          <a:prstGeom prst="rect">
            <a:avLst/>
          </a:prstGeom>
          <a:noFill/>
        </p:spPr>
        <p:txBody>
          <a:bodyPr wrap="square" rtlCol="0">
            <a:spAutoFit/>
          </a:bodyPr>
          <a:lstStyle/>
          <a:p>
            <a:pPr marL="457200" indent="-457200">
              <a:lnSpc>
                <a:spcPct val="120000"/>
              </a:lnSpc>
              <a:buFont typeface="Wingdings" charset="2"/>
              <a:buChar char="Ø"/>
            </a:pPr>
            <a:r>
              <a:rPr lang="pt-BR" b="0" dirty="0">
                <a:solidFill>
                  <a:schemeClr val="tx1"/>
                </a:solidFill>
                <a:latin typeface="Tahoma"/>
                <a:cs typeface="Tahoma"/>
              </a:rPr>
              <a:t>Reduzir </a:t>
            </a:r>
            <a:r>
              <a:rPr lang="pt-BR" dirty="0">
                <a:solidFill>
                  <a:schemeClr val="tx1"/>
                </a:solidFill>
                <a:latin typeface="Tahoma"/>
                <a:cs typeface="Tahoma"/>
              </a:rPr>
              <a:t>Despesas Primárias</a:t>
            </a:r>
            <a:r>
              <a:rPr lang="pt-BR" b="0" dirty="0">
                <a:solidFill>
                  <a:schemeClr val="tx1"/>
                </a:solidFill>
                <a:latin typeface="Tahoma"/>
                <a:cs typeface="Tahoma"/>
              </a:rPr>
              <a:t>, tal como previsto na EC 95 (PEC 55 ou 241/2016)  </a:t>
            </a:r>
          </a:p>
          <a:p>
            <a:pPr marL="457200" indent="-457200">
              <a:lnSpc>
                <a:spcPct val="120000"/>
              </a:lnSpc>
              <a:buFont typeface="Wingdings" charset="2"/>
              <a:buChar char="Ø"/>
            </a:pPr>
            <a:r>
              <a:rPr lang="pt-BR" b="0" dirty="0">
                <a:solidFill>
                  <a:schemeClr val="tx1"/>
                </a:solidFill>
                <a:latin typeface="Tahoma"/>
                <a:cs typeface="Tahoma"/>
              </a:rPr>
              <a:t>Aumentar as </a:t>
            </a:r>
            <a:r>
              <a:rPr lang="pt-BR" dirty="0">
                <a:solidFill>
                  <a:schemeClr val="tx1"/>
                </a:solidFill>
                <a:latin typeface="Tahoma"/>
                <a:cs typeface="Tahoma"/>
              </a:rPr>
              <a:t>Despesas não Primárias</a:t>
            </a:r>
            <a:r>
              <a:rPr lang="pt-BR" b="0" dirty="0">
                <a:solidFill>
                  <a:schemeClr val="tx1"/>
                </a:solidFill>
                <a:latin typeface="Tahoma"/>
                <a:cs typeface="Tahoma"/>
              </a:rPr>
              <a:t>, que são os gastos financeiros com a dívida pública</a:t>
            </a:r>
          </a:p>
          <a:p>
            <a:pPr marL="457200" indent="-457200">
              <a:lnSpc>
                <a:spcPct val="120000"/>
              </a:lnSpc>
              <a:buFont typeface="Wingdings" charset="2"/>
              <a:buChar char="Ø"/>
            </a:pPr>
            <a:r>
              <a:rPr lang="pt-BR" b="0" dirty="0">
                <a:solidFill>
                  <a:schemeClr val="tx1"/>
                </a:solidFill>
                <a:latin typeface="Tahoma"/>
                <a:cs typeface="Tahoma"/>
              </a:rPr>
              <a:t>Aumentar o volume de negócios do mercado financeiro</a:t>
            </a:r>
          </a:p>
          <a:p>
            <a:endParaRPr lang="en-US" sz="3200" b="0" dirty="0"/>
          </a:p>
        </p:txBody>
      </p:sp>
      <p:sp>
        <p:nvSpPr>
          <p:cNvPr id="7" name="TextBox 6"/>
          <p:cNvSpPr txBox="1"/>
          <p:nvPr/>
        </p:nvSpPr>
        <p:spPr>
          <a:xfrm>
            <a:off x="632520" y="6093296"/>
            <a:ext cx="9073008" cy="523220"/>
          </a:xfrm>
          <a:prstGeom prst="rect">
            <a:avLst/>
          </a:prstGeom>
          <a:noFill/>
        </p:spPr>
        <p:txBody>
          <a:bodyPr wrap="square" rtlCol="0">
            <a:spAutoFit/>
          </a:bodyPr>
          <a:lstStyle/>
          <a:p>
            <a:pPr algn="ctr"/>
            <a:r>
              <a:rPr lang="pt-BR" sz="2800" b="0" dirty="0">
                <a:solidFill>
                  <a:schemeClr val="accent1"/>
                </a:solidFill>
                <a:latin typeface="Tahoma"/>
                <a:cs typeface="Tahoma"/>
              </a:rPr>
              <a:t>A Previdência é o foco primordial do mercado financeiro</a:t>
            </a:r>
          </a:p>
        </p:txBody>
      </p:sp>
      <p:pic>
        <p:nvPicPr>
          <p:cNvPr id="9" name="Picture 8"/>
          <p:cNvPicPr>
            <a:picLocks noChangeAspect="1"/>
          </p:cNvPicPr>
          <p:nvPr/>
        </p:nvPicPr>
        <p:blipFill>
          <a:blip r:embed="rId2"/>
          <a:stretch>
            <a:fillRect/>
          </a:stretch>
        </p:blipFill>
        <p:spPr>
          <a:xfrm>
            <a:off x="272480" y="908720"/>
            <a:ext cx="5870707" cy="4935612"/>
          </a:xfrm>
          <a:prstGeom prst="rect">
            <a:avLst/>
          </a:prstGeom>
        </p:spPr>
      </p:pic>
    </p:spTree>
    <p:extLst>
      <p:ext uri="{BB962C8B-B14F-4D97-AF65-F5344CB8AC3E}">
        <p14:creationId xmlns:p14="http://schemas.microsoft.com/office/powerpoint/2010/main" val="193225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937104" cy="6678750"/>
          </a:xfrm>
          <a:prstGeom prst="rect">
            <a:avLst/>
          </a:prstGeom>
        </p:spPr>
        <p:txBody>
          <a:bodyPr wrap="square">
            <a:spAutoFit/>
          </a:bodyPr>
          <a:lstStyle/>
          <a:p>
            <a:r>
              <a:rPr lang="pt-BR" sz="2800" dirty="0">
                <a:solidFill>
                  <a:srgbClr val="94C600"/>
                </a:solidFill>
                <a:latin typeface="Tahoma"/>
                <a:cs typeface="Tahoma"/>
              </a:rPr>
              <a:t>REFORMA TRABALHISTA</a:t>
            </a:r>
          </a:p>
          <a:p>
            <a:endParaRPr lang="pt-BR" sz="800" dirty="0">
              <a:solidFill>
                <a:srgbClr val="94C600"/>
              </a:solidFill>
              <a:latin typeface="Tahoma"/>
              <a:cs typeface="Tahoma"/>
            </a:endParaRPr>
          </a:p>
          <a:p>
            <a:pPr marL="342900" indent="-342900">
              <a:buFont typeface="Arial"/>
              <a:buChar char="•"/>
            </a:pPr>
            <a:r>
              <a:rPr lang="pt-BR" b="0" dirty="0">
                <a:solidFill>
                  <a:schemeClr val="tx1"/>
                </a:solidFill>
                <a:latin typeface="Tahoma"/>
                <a:cs typeface="Tahoma"/>
              </a:rPr>
              <a:t>Consolidação das Leis do Trabalho (CLT): desde 1943 regulamenta e assegura alguns direitos trabalhistas, tais como horas extras por dia, jornada de oito ou seis horas diárias, salário mínimo, horas extras, férias, abonos, trabalho noturno, décimo terceiro, estabilidade de empregada grávida, FGTS, multa em caso de demissão sem justa causa, ente outros. 	</a:t>
            </a:r>
          </a:p>
          <a:p>
            <a:pPr marL="342900" indent="-342900">
              <a:buFont typeface="Arial"/>
              <a:buChar char="•"/>
            </a:pPr>
            <a:r>
              <a:rPr lang="pt-BR" b="0" dirty="0">
                <a:solidFill>
                  <a:schemeClr val="tx1"/>
                </a:solidFill>
                <a:latin typeface="Tahoma"/>
                <a:cs typeface="Tahoma"/>
              </a:rPr>
              <a:t>Reforma Trabalhista (PL 6787/2016) flexibiliza e extingue estes direitos, assim como prioriza o “negociado” sobre o “legislado”, retira o papel do órgão da Justiça do Trabalho na solução de conflitos: Retrocesso!</a:t>
            </a:r>
          </a:p>
          <a:p>
            <a:pPr marL="342900" indent="-342900">
              <a:buFont typeface="Arial"/>
              <a:buChar char="•"/>
            </a:pPr>
            <a:r>
              <a:rPr lang="pt-BR" b="0" dirty="0">
                <a:solidFill>
                  <a:schemeClr val="tx1"/>
                </a:solidFill>
                <a:latin typeface="Tahoma"/>
                <a:cs typeface="Tahoma"/>
              </a:rPr>
              <a:t>Falsa propaganda de elevação do número de postos de trabalho e ampliação do número de trabalhadores e trabalhadoras com carteira assinada. </a:t>
            </a:r>
          </a:p>
          <a:p>
            <a:r>
              <a:rPr lang="pt-BR" dirty="0"/>
              <a:t>	</a:t>
            </a:r>
          </a:p>
          <a:p>
            <a:r>
              <a:rPr lang="pt-BR" sz="2800" dirty="0">
                <a:solidFill>
                  <a:srgbClr val="94C600"/>
                </a:solidFill>
                <a:latin typeface="Tahoma"/>
                <a:cs typeface="Tahoma"/>
              </a:rPr>
              <a:t>TERCEIRIZAÇÃO AMPLA</a:t>
            </a:r>
          </a:p>
          <a:p>
            <a:r>
              <a:rPr lang="pt-BR" sz="2800" b="0" dirty="0">
                <a:solidFill>
                  <a:schemeClr val="tx1"/>
                </a:solidFill>
                <a:latin typeface="Tahoma"/>
                <a:cs typeface="Tahoma"/>
              </a:rPr>
              <a:t>Lei 13.429/2017 sancionada dia 31/3/2017 </a:t>
            </a:r>
            <a:r>
              <a:rPr lang="pt-BR" sz="2800" dirty="0">
                <a:solidFill>
                  <a:srgbClr val="94C600"/>
                </a:solidFill>
                <a:latin typeface="Tahoma"/>
                <a:cs typeface="Tahoma"/>
              </a:rPr>
              <a:t> </a:t>
            </a:r>
          </a:p>
        </p:txBody>
      </p:sp>
    </p:spTree>
    <p:extLst>
      <p:ext uri="{BB962C8B-B14F-4D97-AF65-F5344CB8AC3E}">
        <p14:creationId xmlns:p14="http://schemas.microsoft.com/office/powerpoint/2010/main" val="282182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512" y="1052736"/>
            <a:ext cx="9145016" cy="2296013"/>
          </a:xfrm>
          <a:prstGeom prst="rect">
            <a:avLst/>
          </a:prstGeom>
          <a:noFill/>
        </p:spPr>
        <p:txBody>
          <a:bodyPr wrap="square" rtlCol="0">
            <a:spAutoFit/>
          </a:bodyPr>
          <a:lstStyle/>
          <a:p>
            <a:pPr algn="ctr">
              <a:lnSpc>
                <a:spcPct val="120000"/>
              </a:lnSpc>
            </a:pPr>
            <a:endParaRPr lang="pt-BR" dirty="0">
              <a:solidFill>
                <a:srgbClr val="FEA022"/>
              </a:solidFill>
              <a:latin typeface="Tahoma"/>
              <a:cs typeface="Tahoma"/>
            </a:endParaRPr>
          </a:p>
          <a:p>
            <a:pPr algn="ctr">
              <a:lnSpc>
                <a:spcPct val="120000"/>
              </a:lnSpc>
            </a:pPr>
            <a:endParaRPr lang="pt-BR" dirty="0">
              <a:solidFill>
                <a:srgbClr val="FEA022"/>
              </a:solidFill>
              <a:latin typeface="Tahoma"/>
              <a:cs typeface="Tahoma"/>
            </a:endParaRPr>
          </a:p>
          <a:p>
            <a:pPr algn="ctr">
              <a:lnSpc>
                <a:spcPct val="120000"/>
              </a:lnSpc>
            </a:pPr>
            <a:endParaRPr lang="pt-BR" dirty="0">
              <a:solidFill>
                <a:srgbClr val="FEA022"/>
              </a:solidFill>
              <a:latin typeface="Tahoma"/>
              <a:cs typeface="Tahoma"/>
            </a:endParaRPr>
          </a:p>
          <a:p>
            <a:pPr algn="ctr">
              <a:lnSpc>
                <a:spcPct val="120000"/>
              </a:lnSpc>
            </a:pPr>
            <a:endParaRPr lang="pt-BR" dirty="0">
              <a:solidFill>
                <a:schemeClr val="accent3"/>
              </a:solidFill>
              <a:latin typeface="Tahoma"/>
              <a:cs typeface="Tahoma"/>
            </a:endParaRPr>
          </a:p>
          <a:p>
            <a:pPr lvl="0">
              <a:lnSpc>
                <a:spcPct val="120000"/>
              </a:lnSpc>
            </a:pPr>
            <a:endParaRPr lang="pt-BR" b="0" dirty="0">
              <a:solidFill>
                <a:schemeClr val="tx1"/>
              </a:solidFill>
              <a:latin typeface="Tahoma"/>
              <a:cs typeface="Tahoma"/>
            </a:endParaRPr>
          </a:p>
        </p:txBody>
      </p:sp>
      <p:graphicFrame>
        <p:nvGraphicFramePr>
          <p:cNvPr id="4" name="Diagram 3"/>
          <p:cNvGraphicFramePr/>
          <p:nvPr>
            <p:extLst>
              <p:ext uri="{D42A27DB-BD31-4B8C-83A1-F6EECF244321}">
                <p14:modId xmlns:p14="http://schemas.microsoft.com/office/powerpoint/2010/main" val="119527684"/>
              </p:ext>
            </p:extLst>
          </p:nvPr>
        </p:nvGraphicFramePr>
        <p:xfrm>
          <a:off x="1784648" y="404664"/>
          <a:ext cx="78488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2480" y="260648"/>
            <a:ext cx="8496944" cy="3539431"/>
          </a:xfrm>
          <a:prstGeom prst="rect">
            <a:avLst/>
          </a:prstGeom>
          <a:noFill/>
        </p:spPr>
        <p:txBody>
          <a:bodyPr wrap="square" rtlCol="0">
            <a:spAutoFit/>
          </a:bodyPr>
          <a:lstStyle/>
          <a:p>
            <a:r>
              <a:rPr lang="en-US" sz="2800" dirty="0">
                <a:solidFill>
                  <a:schemeClr val="accent1"/>
                </a:solidFill>
                <a:latin typeface="Tahoma"/>
                <a:cs typeface="Tahoma"/>
              </a:rPr>
              <a:t>CONJUNTURA DE CRISE JUSTIFICA TUDO?</a:t>
            </a:r>
          </a:p>
          <a:p>
            <a:r>
              <a:rPr lang="pt-BR" sz="2800" dirty="0">
                <a:solidFill>
                  <a:schemeClr val="accent1"/>
                </a:solidFill>
                <a:latin typeface="Tahoma"/>
                <a:cs typeface="Tahoma"/>
              </a:rPr>
              <a:t>Classe política manchada</a:t>
            </a:r>
          </a:p>
          <a:p>
            <a:r>
              <a:rPr lang="pt-BR" sz="2800" dirty="0">
                <a:solidFill>
                  <a:schemeClr val="accent1"/>
                </a:solidFill>
                <a:latin typeface="Tahoma"/>
                <a:cs typeface="Tahoma"/>
              </a:rPr>
              <a:t>pela corrupção</a:t>
            </a:r>
          </a:p>
          <a:p>
            <a:r>
              <a:rPr lang="pt-BR" sz="2800" dirty="0">
                <a:solidFill>
                  <a:schemeClr val="accent1"/>
                </a:solidFill>
                <a:latin typeface="Tahoma"/>
                <a:cs typeface="Tahoma"/>
              </a:rPr>
              <a:t>está</a:t>
            </a:r>
          </a:p>
          <a:p>
            <a:r>
              <a:rPr lang="pt-BR" sz="2800" dirty="0">
                <a:solidFill>
                  <a:schemeClr val="accent1"/>
                </a:solidFill>
                <a:latin typeface="Tahoma"/>
                <a:cs typeface="Tahoma"/>
              </a:rPr>
              <a:t>modificando a </a:t>
            </a:r>
          </a:p>
          <a:p>
            <a:r>
              <a:rPr lang="pt-BR" sz="2800" dirty="0">
                <a:solidFill>
                  <a:schemeClr val="accent1"/>
                </a:solidFill>
                <a:latin typeface="Tahoma"/>
                <a:cs typeface="Tahoma"/>
              </a:rPr>
              <a:t>Constituição</a:t>
            </a:r>
          </a:p>
          <a:p>
            <a:r>
              <a:rPr lang="pt-BR" sz="2800" dirty="0">
                <a:solidFill>
                  <a:schemeClr val="accent1"/>
                </a:solidFill>
                <a:latin typeface="Tahoma"/>
                <a:cs typeface="Tahoma"/>
              </a:rPr>
              <a:t>do país !</a:t>
            </a:r>
          </a:p>
          <a:p>
            <a:endParaRPr lang="pt-BR" sz="2800" dirty="0">
              <a:solidFill>
                <a:schemeClr val="accent1"/>
              </a:solidFill>
              <a:latin typeface="Tahoma"/>
              <a:cs typeface="Tahoma"/>
            </a:endParaRPr>
          </a:p>
        </p:txBody>
      </p:sp>
    </p:spTree>
    <p:extLst>
      <p:ext uri="{BB962C8B-B14F-4D97-AF65-F5344CB8AC3E}">
        <p14:creationId xmlns:p14="http://schemas.microsoft.com/office/powerpoint/2010/main" val="355111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3200" dirty="0">
                <a:solidFill>
                  <a:srgbClr val="92D050"/>
                </a:solidFill>
                <a:latin typeface="Tahoma" pitchFamily="34" charset="0"/>
                <a:cs typeface="Tahoma" pitchFamily="34" charset="0"/>
              </a:rPr>
              <a:t>DÍVIDA: impede a vida digna e o atendimento aos direitos humanos</a:t>
            </a:r>
          </a:p>
        </p:txBody>
      </p:sp>
      <p:sp>
        <p:nvSpPr>
          <p:cNvPr id="12291" name="Text Box 1027"/>
          <p:cNvSpPr txBox="1">
            <a:spLocks noChangeArrowheads="1"/>
          </p:cNvSpPr>
          <p:nvPr/>
        </p:nvSpPr>
        <p:spPr bwMode="auto">
          <a:xfrm>
            <a:off x="330200" y="1673225"/>
            <a:ext cx="9575800" cy="478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a:solidFill>
                  <a:srgbClr val="FFFFFF"/>
                </a:solidFill>
                <a:latin typeface="Tahoma" pitchFamily="34" charset="0"/>
                <a:cs typeface="Tahoma" pitchFamily="34" charset="0"/>
              </a:rPr>
              <a:t> De onde veio toda essa dívida pública? </a:t>
            </a:r>
          </a:p>
          <a:p>
            <a:pPr algn="ctr">
              <a:spcBef>
                <a:spcPct val="50000"/>
              </a:spcBef>
            </a:pPr>
            <a:r>
              <a:rPr lang="pt-BR" b="0">
                <a:solidFill>
                  <a:srgbClr val="FFFFFF"/>
                </a:solidFill>
                <a:latin typeface="Tahoma" pitchFamily="34" charset="0"/>
                <a:cs typeface="Tahoma" pitchFamily="34" charset="0"/>
              </a:rPr>
              <a:t> Quanto tomamos emprestado e quanto já pagamos? </a:t>
            </a:r>
          </a:p>
          <a:p>
            <a:pPr algn="ctr">
              <a:spcBef>
                <a:spcPct val="50000"/>
              </a:spcBef>
            </a:pPr>
            <a:r>
              <a:rPr lang="pt-BR" b="0">
                <a:solidFill>
                  <a:srgbClr val="FFFFFF"/>
                </a:solidFill>
                <a:latin typeface="Tahoma" pitchFamily="34" charset="0"/>
                <a:cs typeface="Tahoma" pitchFamily="34" charset="0"/>
              </a:rPr>
              <a:t> O que realmente devemos? </a:t>
            </a:r>
          </a:p>
          <a:p>
            <a:pPr algn="ctr">
              <a:spcBef>
                <a:spcPct val="50000"/>
              </a:spcBef>
            </a:pPr>
            <a:r>
              <a:rPr lang="pt-BR" b="0">
                <a:solidFill>
                  <a:srgbClr val="FFFFFF"/>
                </a:solidFill>
                <a:latin typeface="Tahoma" pitchFamily="34" charset="0"/>
                <a:cs typeface="Tahoma" pitchFamily="34" charset="0"/>
              </a:rPr>
              <a:t> Quem contraiu tantos empréstimos? </a:t>
            </a:r>
          </a:p>
          <a:p>
            <a:pPr algn="ctr">
              <a:spcBef>
                <a:spcPct val="50000"/>
              </a:spcBef>
            </a:pPr>
            <a:r>
              <a:rPr lang="pt-BR" b="0">
                <a:solidFill>
                  <a:srgbClr val="FFFFFF"/>
                </a:solidFill>
                <a:latin typeface="Tahoma" pitchFamily="34" charset="0"/>
                <a:cs typeface="Tahoma" pitchFamily="34" charset="0"/>
              </a:rPr>
              <a:t> Onde foram aplicados os recursos? </a:t>
            </a:r>
          </a:p>
          <a:p>
            <a:pPr algn="ctr">
              <a:spcBef>
                <a:spcPct val="50000"/>
              </a:spcBef>
            </a:pPr>
            <a:r>
              <a:rPr lang="pt-BR" b="0">
                <a:solidFill>
                  <a:srgbClr val="FFFFFF"/>
                </a:solidFill>
                <a:latin typeface="Tahoma" pitchFamily="34" charset="0"/>
                <a:cs typeface="Tahoma" pitchFamily="34" charset="0"/>
              </a:rPr>
              <a:t> Quem se beneficiou desse endividamento? </a:t>
            </a:r>
          </a:p>
          <a:p>
            <a:pPr algn="ctr">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extLst>
      <p:ext uri="{BB962C8B-B14F-4D97-AF65-F5344CB8AC3E}">
        <p14:creationId xmlns:p14="http://schemas.microsoft.com/office/powerpoint/2010/main" val="141599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336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600"/>
              </a:spcBef>
              <a:buClr>
                <a:srgbClr val="FF9900"/>
              </a:buClr>
              <a:buFont typeface="Times New Roman" charset="0"/>
              <a:buNone/>
            </a:pPr>
            <a:r>
              <a:rPr lang="pt-BR" sz="2800" dirty="0">
                <a:solidFill>
                  <a:srgbClr val="92D050"/>
                </a:solidFill>
                <a:latin typeface="Tahoma"/>
                <a:cs typeface="Tahoma"/>
              </a:rPr>
              <a:t>Evidência revelada pela Auditoria Cidadã</a:t>
            </a:r>
          </a:p>
          <a:p>
            <a:pPr algn="ctr">
              <a:lnSpc>
                <a:spcPct val="120000"/>
              </a:lnSpc>
              <a:spcBef>
                <a:spcPts val="600"/>
              </a:spcBef>
              <a:buClr>
                <a:srgbClr val="FF9900"/>
              </a:buClr>
              <a:buFont typeface="Times New Roman" charset="0"/>
              <a:buNone/>
            </a:pPr>
            <a:r>
              <a:rPr lang="pt-BR" sz="2800" dirty="0">
                <a:solidFill>
                  <a:srgbClr val="92D050"/>
                </a:solidFill>
                <a:latin typeface="Tahoma"/>
                <a:cs typeface="Tahoma"/>
              </a:rPr>
              <a:t>“SISTEMA DA DÍVIDA”</a:t>
            </a:r>
          </a:p>
          <a:p>
            <a:pPr algn="ctr">
              <a:lnSpc>
                <a:spcPct val="120000"/>
              </a:lnSpc>
              <a:spcBef>
                <a:spcPts val="600"/>
              </a:spcBef>
              <a:buClr>
                <a:srgbClr val="FF9900"/>
              </a:buClr>
              <a:buFont typeface="Times New Roman" charset="0"/>
              <a:buNone/>
            </a:pPr>
            <a:endParaRPr lang="pt-BR" sz="1000" dirty="0">
              <a:solidFill>
                <a:srgbClr val="92D050"/>
              </a:solidFill>
              <a:latin typeface="Tahoma"/>
              <a:cs typeface="Tahoma"/>
            </a:endParaRPr>
          </a:p>
          <a:p>
            <a:pPr marL="377825" indent="-342900" algn="just">
              <a:lnSpc>
                <a:spcPct val="110000"/>
              </a:lnSpc>
              <a:spcBef>
                <a:spcPts val="0"/>
              </a:spcBef>
              <a:buClr>
                <a:srgbClr val="FF9900"/>
              </a:buClr>
              <a:buFont typeface="Arial"/>
              <a:buChar char="•"/>
            </a:pPr>
            <a:r>
              <a:rPr lang="pt-BR" dirty="0">
                <a:solidFill>
                  <a:schemeClr val="tx1"/>
                </a:solidFill>
                <a:latin typeface="Tahoma"/>
                <a:cs typeface="Tahoma"/>
              </a:rPr>
              <a:t>Utilização do endividamento como mecanismo de subtração de recursos e não para o financiamento dos Estados </a:t>
            </a:r>
          </a:p>
          <a:p>
            <a:pPr algn="just">
              <a:lnSpc>
                <a:spcPct val="110000"/>
              </a:lnSpc>
              <a:spcBef>
                <a:spcPts val="0"/>
              </a:spcBef>
              <a:buClr>
                <a:srgbClr val="FF9900"/>
              </a:buClr>
            </a:pPr>
            <a:endParaRPr lang="pt-BR" dirty="0">
              <a:solidFill>
                <a:schemeClr val="tx1"/>
              </a:solidFill>
              <a:latin typeface="Tahoma"/>
              <a:cs typeface="Tahoma"/>
            </a:endParaRPr>
          </a:p>
          <a:p>
            <a:pPr marL="377825" indent="-342900" algn="just">
              <a:lnSpc>
                <a:spcPct val="110000"/>
              </a:lnSpc>
              <a:spcBef>
                <a:spcPts val="0"/>
              </a:spcBef>
              <a:buClr>
                <a:srgbClr val="FF9900"/>
              </a:buClr>
              <a:buFont typeface="Arial"/>
              <a:buChar char="•"/>
            </a:pPr>
            <a:r>
              <a:rPr lang="pt-BR" dirty="0">
                <a:solidFill>
                  <a:schemeClr val="tx1"/>
                </a:solidFill>
                <a:latin typeface="Tahoma"/>
                <a:cs typeface="Tahoma"/>
              </a:rPr>
              <a:t>Se reproduz internacionalmente e internamente, em âmbito dos estados e municípios: CRISE EM DIVERSOS ENTES FEDERADOS BRASILEIROS</a:t>
            </a:r>
          </a:p>
          <a:p>
            <a:pPr>
              <a:lnSpc>
                <a:spcPct val="110000"/>
              </a:lnSpc>
              <a:spcBef>
                <a:spcPts val="0"/>
              </a:spcBef>
              <a:buClr>
                <a:srgbClr val="FF9900"/>
              </a:buClr>
            </a:pPr>
            <a:endParaRPr lang="pt-BR" dirty="0">
              <a:solidFill>
                <a:schemeClr val="tx1"/>
              </a:solidFill>
              <a:latin typeface="Tahoma"/>
              <a:cs typeface="Tahoma"/>
            </a:endParaRPr>
          </a:p>
          <a:p>
            <a:pPr marL="377825" indent="-342900">
              <a:lnSpc>
                <a:spcPct val="110000"/>
              </a:lnSpc>
              <a:spcBef>
                <a:spcPts val="0"/>
              </a:spcBef>
              <a:buClr>
                <a:srgbClr val="FF9900"/>
              </a:buClr>
              <a:buFont typeface="Arial"/>
              <a:buChar char="•"/>
            </a:pPr>
            <a:r>
              <a:rPr lang="pt-BR" dirty="0">
                <a:solidFill>
                  <a:schemeClr val="tx1"/>
                </a:solidFill>
                <a:latin typeface="Tahoma"/>
                <a:cs typeface="Tahoma"/>
              </a:rPr>
              <a:t> Dívidas sem</a:t>
            </a:r>
          </a:p>
          <a:p>
            <a:pPr>
              <a:lnSpc>
                <a:spcPct val="110000"/>
              </a:lnSpc>
              <a:spcBef>
                <a:spcPts val="0"/>
              </a:spcBef>
              <a:buClr>
                <a:srgbClr val="FF9900"/>
              </a:buClr>
            </a:pPr>
            <a:r>
              <a:rPr lang="pt-BR" dirty="0">
                <a:solidFill>
                  <a:schemeClr val="tx1"/>
                </a:solidFill>
                <a:latin typeface="Tahoma"/>
                <a:cs typeface="Tahoma"/>
              </a:rPr>
              <a:t>    contrapartida</a:t>
            </a:r>
          </a:p>
          <a:p>
            <a:pPr>
              <a:lnSpc>
                <a:spcPct val="110000"/>
              </a:lnSpc>
              <a:spcBef>
                <a:spcPts val="0"/>
              </a:spcBef>
              <a:buClr>
                <a:srgbClr val="FF9900"/>
              </a:buClr>
            </a:pPr>
            <a:endParaRPr lang="pt-BR" dirty="0">
              <a:solidFill>
                <a:schemeClr val="tx1"/>
              </a:solidFill>
              <a:latin typeface="Tahoma"/>
              <a:cs typeface="Tahoma"/>
            </a:endParaRPr>
          </a:p>
          <a:p>
            <a:pPr marL="377825" indent="-342900">
              <a:lnSpc>
                <a:spcPct val="110000"/>
              </a:lnSpc>
              <a:spcBef>
                <a:spcPts val="0"/>
              </a:spcBef>
              <a:buClr>
                <a:srgbClr val="FF9900"/>
              </a:buClr>
              <a:buFont typeface="Arial"/>
              <a:buChar char="•"/>
            </a:pPr>
            <a:r>
              <a:rPr lang="pt-BR" dirty="0">
                <a:solidFill>
                  <a:schemeClr val="tx1"/>
                </a:solidFill>
                <a:latin typeface="Tahoma"/>
                <a:cs typeface="Tahoma"/>
              </a:rPr>
              <a:t>Maior beneficiário:</a:t>
            </a:r>
          </a:p>
          <a:p>
            <a:pPr>
              <a:lnSpc>
                <a:spcPct val="110000"/>
              </a:lnSpc>
              <a:spcBef>
                <a:spcPts val="0"/>
              </a:spcBef>
              <a:buClr>
                <a:srgbClr val="FF9900"/>
              </a:buClr>
            </a:pPr>
            <a:r>
              <a:rPr lang="pt-BR" dirty="0">
                <a:solidFill>
                  <a:schemeClr val="tx1"/>
                </a:solidFill>
                <a:latin typeface="Tahoma"/>
                <a:cs typeface="Tahoma"/>
              </a:rPr>
              <a:t>      Setor financeiro</a:t>
            </a:r>
          </a:p>
        </p:txBody>
      </p:sp>
      <p:graphicFrame>
        <p:nvGraphicFramePr>
          <p:cNvPr id="5" name="Diagram 4"/>
          <p:cNvGraphicFramePr>
            <a:graphicFrameLocks/>
          </p:cNvGraphicFramePr>
          <p:nvPr>
            <p:extLst>
              <p:ext uri="{D42A27DB-BD31-4B8C-83A1-F6EECF244321}">
                <p14:modId xmlns:p14="http://schemas.microsoft.com/office/powerpoint/2010/main" val="20606538"/>
              </p:ext>
            </p:extLst>
          </p:nvPr>
        </p:nvGraphicFramePr>
        <p:xfrm>
          <a:off x="3944888" y="3501008"/>
          <a:ext cx="5616624" cy="321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437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410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1200"/>
              </a:spcBef>
              <a:buClr>
                <a:srgbClr val="FF9900"/>
              </a:buClr>
              <a:buFont typeface="Times New Roman" charset="0"/>
              <a:buNone/>
            </a:pPr>
            <a:r>
              <a:rPr lang="pt-BR" sz="2800" dirty="0">
                <a:solidFill>
                  <a:srgbClr val="92D050"/>
                </a:solidFill>
                <a:latin typeface="Tahoma" charset="0"/>
                <a:cs typeface="Tahoma" charset="0"/>
              </a:rPr>
              <a:t>“Sistema da Dívida”</a:t>
            </a:r>
          </a:p>
          <a:p>
            <a:pPr algn="ctr">
              <a:lnSpc>
                <a:spcPct val="120000"/>
              </a:lnSpc>
              <a:spcBef>
                <a:spcPts val="1200"/>
              </a:spcBef>
              <a:buClr>
                <a:srgbClr val="FF9900"/>
              </a:buClr>
              <a:buFont typeface="Times New Roman" charset="0"/>
              <a:buNone/>
            </a:pPr>
            <a:r>
              <a:rPr lang="pt-BR" altLang="ja-JP" sz="2800" dirty="0">
                <a:solidFill>
                  <a:srgbClr val="92D050"/>
                </a:solidFill>
                <a:latin typeface="Tahoma" charset="0"/>
                <a:cs typeface="Tahoma" charset="0"/>
              </a:rPr>
              <a:t>Como opera</a:t>
            </a:r>
            <a:endParaRPr lang="pt-BR" sz="800" dirty="0">
              <a:solidFill>
                <a:schemeClr val="tx1"/>
              </a:solidFill>
              <a:latin typeface="Tahoma" charset="0"/>
              <a:cs typeface="Tahoma" charset="0"/>
            </a:endParaRP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Modelo Econômico</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Privilégios Financeiros</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Sistema Legal </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Sistema Político</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Corrupção</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Grande Mídia</a:t>
            </a:r>
          </a:p>
          <a:p>
            <a:pPr algn="just" eaLnBrk="1" hangingPunct="1">
              <a:lnSpc>
                <a:spcPct val="130000"/>
              </a:lnSpc>
              <a:spcAft>
                <a:spcPts val="1200"/>
              </a:spcAft>
              <a:buFont typeface="Arial" charset="0"/>
              <a:buChar char="•"/>
            </a:pPr>
            <a:r>
              <a:rPr lang="pt-BR" dirty="0">
                <a:solidFill>
                  <a:srgbClr val="FFFFFF"/>
                </a:solidFill>
                <a:latin typeface="Tahoma" charset="0"/>
                <a:cs typeface="Tahoma" charset="0"/>
              </a:rPr>
              <a:t> Organismos Internacionais</a:t>
            </a:r>
            <a:endParaRPr lang="pt-BR" sz="800" dirty="0">
              <a:solidFill>
                <a:srgbClr val="92D050"/>
              </a:solidFill>
              <a:latin typeface="Tahoma" charset="0"/>
              <a:cs typeface="Tahoma" charset="0"/>
            </a:endParaRPr>
          </a:p>
          <a:p>
            <a:pPr algn="ctr" eaLnBrk="1" hangingPunct="1">
              <a:lnSpc>
                <a:spcPct val="110000"/>
              </a:lnSpc>
              <a:spcAft>
                <a:spcPts val="1200"/>
              </a:spcAft>
            </a:pPr>
            <a:endParaRPr lang="pt-BR" sz="800" dirty="0">
              <a:solidFill>
                <a:srgbClr val="92D050"/>
              </a:solidFill>
              <a:latin typeface="Tahoma" charset="0"/>
              <a:cs typeface="Tahoma" charset="0"/>
            </a:endParaRPr>
          </a:p>
          <a:p>
            <a:pPr algn="ctr" eaLnBrk="1" hangingPunct="1">
              <a:lnSpc>
                <a:spcPct val="110000"/>
              </a:lnSpc>
              <a:spcAft>
                <a:spcPts val="1200"/>
              </a:spcAft>
            </a:pPr>
            <a:r>
              <a:rPr lang="pt-BR" dirty="0">
                <a:solidFill>
                  <a:srgbClr val="92D050"/>
                </a:solidFill>
                <a:latin typeface="Tahoma" charset="0"/>
                <a:cs typeface="Tahoma" charset="0"/>
              </a:rPr>
              <a:t>Dominação financeira e graves consequências sociais</a:t>
            </a:r>
          </a:p>
        </p:txBody>
      </p:sp>
      <p:pic>
        <p:nvPicPr>
          <p:cNvPr id="2" name="Picture 1"/>
          <p:cNvPicPr>
            <a:picLocks noChangeAspect="1"/>
          </p:cNvPicPr>
          <p:nvPr/>
        </p:nvPicPr>
        <p:blipFill>
          <a:blip r:embed="rId3"/>
          <a:stretch>
            <a:fillRect/>
          </a:stretch>
        </p:blipFill>
        <p:spPr>
          <a:xfrm>
            <a:off x="4808984" y="1556792"/>
            <a:ext cx="4960600" cy="4005064"/>
          </a:xfrm>
          <a:prstGeom prst="rect">
            <a:avLst/>
          </a:prstGeom>
        </p:spPr>
      </p:pic>
    </p:spTree>
    <p:extLst>
      <p:ext uri="{BB962C8B-B14F-4D97-AF65-F5344CB8AC3E}">
        <p14:creationId xmlns:p14="http://schemas.microsoft.com/office/powerpoint/2010/main" val="2988937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00063"/>
            <a:ext cx="5530850" cy="321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61442" name="Rectangle 2"/>
          <p:cNvSpPr>
            <a:spLocks noChangeArrowheads="1"/>
          </p:cNvSpPr>
          <p:nvPr/>
        </p:nvSpPr>
        <p:spPr bwMode="auto">
          <a:xfrm>
            <a:off x="415925" y="11113"/>
            <a:ext cx="9490075" cy="6783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8" algn="r">
              <a:lnSpc>
                <a:spcPct val="140000"/>
              </a:lnSpc>
              <a:spcBef>
                <a:spcPts val="1800"/>
              </a:spcBef>
              <a:buClr>
                <a:srgbClr val="FF9900"/>
              </a:buClr>
            </a:pPr>
            <a:r>
              <a:rPr lang="pt-BR" sz="2800" dirty="0">
                <a:solidFill>
                  <a:srgbClr val="92D050"/>
                </a:solidFill>
                <a:latin typeface="Tahoma" charset="0"/>
              </a:rPr>
              <a:t>PARADOXO BRASIL</a:t>
            </a:r>
            <a:r>
              <a:rPr lang="pt-BR" sz="3200" dirty="0">
                <a:solidFill>
                  <a:srgbClr val="92D050"/>
                </a:solidFill>
                <a:latin typeface="Tahoma" charset="0"/>
              </a:rPr>
              <a:t> </a:t>
            </a:r>
          </a:p>
          <a:p>
            <a:pPr lvl="8" algn="r">
              <a:spcBef>
                <a:spcPts val="1800"/>
              </a:spcBef>
              <a:buClr>
                <a:srgbClr val="FF9900"/>
              </a:buClr>
            </a:pPr>
            <a:r>
              <a:rPr lang="pt-BR" i="1" dirty="0">
                <a:solidFill>
                  <a:srgbClr val="92D050"/>
                </a:solidFill>
                <a:latin typeface="Tahoma" charset="0"/>
              </a:rPr>
              <a:t>Estamos muito</a:t>
            </a:r>
          </a:p>
          <a:p>
            <a:pPr lvl="8" algn="r">
              <a:spcBef>
                <a:spcPts val="1800"/>
              </a:spcBef>
              <a:buClr>
                <a:srgbClr val="FF9900"/>
              </a:buClr>
            </a:pPr>
            <a:r>
              <a:rPr lang="pt-BR" i="1" dirty="0">
                <a:solidFill>
                  <a:srgbClr val="92D050"/>
                </a:solidFill>
                <a:latin typeface="Tahoma" charset="0"/>
              </a:rPr>
              <a:t>distantes do </a:t>
            </a:r>
          </a:p>
          <a:p>
            <a:pPr lvl="8" algn="r">
              <a:spcBef>
                <a:spcPts val="1800"/>
              </a:spcBef>
              <a:buClr>
                <a:srgbClr val="FF9900"/>
              </a:buClr>
            </a:pPr>
            <a:r>
              <a:rPr lang="pt-BR" i="1" dirty="0">
                <a:solidFill>
                  <a:srgbClr val="92D050"/>
                </a:solidFill>
                <a:latin typeface="Tahoma" charset="0"/>
              </a:rPr>
              <a:t>Brasil que </a:t>
            </a:r>
          </a:p>
          <a:p>
            <a:pPr lvl="8" algn="r">
              <a:spcBef>
                <a:spcPts val="1800"/>
              </a:spcBef>
              <a:buClr>
                <a:srgbClr val="FF9900"/>
              </a:buClr>
            </a:pPr>
            <a:r>
              <a:rPr lang="pt-BR" i="1" dirty="0">
                <a:solidFill>
                  <a:srgbClr val="92D050"/>
                </a:solidFill>
                <a:latin typeface="Tahoma" charset="0"/>
              </a:rPr>
              <a:t>queremos</a:t>
            </a:r>
          </a:p>
          <a:p>
            <a:pPr lvl="8" algn="ctr">
              <a:spcBef>
                <a:spcPts val="1800"/>
              </a:spcBef>
              <a:buClr>
                <a:srgbClr val="FF9900"/>
              </a:buClr>
            </a:pPr>
            <a:endParaRPr lang="pt-BR" i="1" dirty="0">
              <a:solidFill>
                <a:srgbClr val="92D050"/>
              </a:solidFill>
              <a:latin typeface="Tahoma" charset="0"/>
            </a:endParaRPr>
          </a:p>
          <a:p>
            <a:pPr marL="342900" indent="-342900">
              <a:spcBef>
                <a:spcPts val="600"/>
              </a:spcBef>
              <a:spcAft>
                <a:spcPts val="600"/>
              </a:spcAft>
              <a:buClr>
                <a:srgbClr val="FF9900"/>
              </a:buClr>
              <a:buFont typeface="Arial"/>
              <a:buChar char="•"/>
            </a:pPr>
            <a:r>
              <a:rPr lang="pt-BR" dirty="0">
                <a:solidFill>
                  <a:srgbClr val="FFFFFF"/>
                </a:solidFill>
                <a:latin typeface="Tahoma" charset="0"/>
              </a:rPr>
              <a:t>9ª ECONOMIA MUNDIAL</a:t>
            </a:r>
          </a:p>
          <a:p>
            <a:pPr marL="342900" indent="-342900">
              <a:spcBef>
                <a:spcPts val="600"/>
              </a:spcBef>
              <a:spcAft>
                <a:spcPts val="600"/>
              </a:spcAft>
              <a:buClr>
                <a:srgbClr val="FF9900"/>
              </a:buClr>
              <a:buFont typeface="Arial"/>
              <a:buChar char="•"/>
            </a:pPr>
            <a:r>
              <a:rPr lang="pt-BR" dirty="0">
                <a:solidFill>
                  <a:srgbClr val="FFFFFF"/>
                </a:solidFill>
                <a:latin typeface="Tahoma" charset="0"/>
              </a:rPr>
              <a:t>Pior distribuição de renda do mundo </a:t>
            </a:r>
            <a:r>
              <a:rPr lang="pt-BR" sz="800" dirty="0">
                <a:solidFill>
                  <a:srgbClr val="FFFFFF"/>
                </a:solidFill>
                <a:latin typeface="Tahoma" charset="0"/>
                <a:hlinkClick r:id="rId3"/>
              </a:rPr>
              <a:t>http://iepecdg.com.br/uploads/artigos/SSRN-id2479685.pdf</a:t>
            </a:r>
            <a:r>
              <a:rPr lang="pt-BR" sz="800" dirty="0">
                <a:solidFill>
                  <a:srgbClr val="FFFFFF"/>
                </a:solidFill>
                <a:latin typeface="Tahoma" charset="0"/>
              </a:rPr>
              <a:t> 							COMPARADO COM  </a:t>
            </a:r>
            <a:r>
              <a:rPr lang="pt-BR" sz="800" dirty="0">
                <a:solidFill>
                  <a:srgbClr val="FFFFFF"/>
                </a:solidFill>
                <a:latin typeface="Tahoma" charset="0"/>
                <a:hlinkClick r:id="rId4"/>
              </a:rPr>
              <a:t>GINI index | Data | Table</a:t>
            </a:r>
            <a:endParaRPr lang="pt-BR" sz="800" dirty="0">
              <a:solidFill>
                <a:srgbClr val="FFFFFF"/>
              </a:solidFill>
              <a:latin typeface="Tahoma" charset="0"/>
            </a:endParaRPr>
          </a:p>
          <a:p>
            <a:pPr>
              <a:spcBef>
                <a:spcPts val="600"/>
              </a:spcBef>
              <a:spcAft>
                <a:spcPts val="600"/>
              </a:spcAft>
              <a:buClr>
                <a:srgbClr val="FF9900"/>
              </a:buClr>
              <a:buFont typeface="Arial" charset="0"/>
              <a:buChar char="•"/>
            </a:pPr>
            <a:r>
              <a:rPr lang="pt-BR" dirty="0">
                <a:solidFill>
                  <a:srgbClr val="FFFFFF"/>
                </a:solidFill>
                <a:latin typeface="Tahoma" charset="0"/>
              </a:rPr>
              <a:t> 79º no ranking de respeito aos Direitos 	Humanos – IDH – empatado com a Ilha Granada </a:t>
            </a:r>
            <a:r>
              <a:rPr lang="pt-BR" b="0" dirty="0">
                <a:solidFill>
                  <a:srgbClr val="FFFFFF"/>
                </a:solidFill>
                <a:latin typeface="Tahoma" charset="0"/>
              </a:rPr>
              <a:t>(área territorial de 344 km², população estimada em 110 mil habitantes, produz noz-moscada) </a:t>
            </a:r>
          </a:p>
          <a:p>
            <a:pPr>
              <a:spcBef>
                <a:spcPts val="600"/>
              </a:spcBef>
              <a:spcAft>
                <a:spcPts val="600"/>
              </a:spcAft>
              <a:buClr>
                <a:srgbClr val="FF9900"/>
              </a:buClr>
              <a:buFont typeface="Arial" charset="0"/>
              <a:buChar char="•"/>
            </a:pPr>
            <a:r>
              <a:rPr lang="pt-BR" dirty="0">
                <a:solidFill>
                  <a:srgbClr val="FFFFFF"/>
                </a:solidFill>
                <a:latin typeface="Tahoma" charset="0"/>
              </a:rPr>
              <a:t> Penúltimo no ranking da Educação entre 40 países </a:t>
            </a:r>
            <a:r>
              <a:rPr lang="pt-BR" sz="800" dirty="0">
                <a:solidFill>
                  <a:srgbClr val="FFFFFF"/>
                </a:solidFill>
                <a:latin typeface="Tahoma" charset="0"/>
              </a:rPr>
              <a:t>(Índice Global de Habilidades Cognitivas e Realizações Educacionais )</a:t>
            </a:r>
            <a:endParaRPr lang="pt-BR" dirty="0">
              <a:solidFill>
                <a:srgbClr val="FFFFFF"/>
              </a:solidFill>
              <a:latin typeface="Tahoma" charset="0"/>
            </a:endParaRPr>
          </a:p>
        </p:txBody>
      </p:sp>
    </p:spTree>
    <p:extLst>
      <p:ext uri="{BB962C8B-B14F-4D97-AF65-F5344CB8AC3E}">
        <p14:creationId xmlns:p14="http://schemas.microsoft.com/office/powerpoint/2010/main" val="281420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rPr>
              <a:t>	</a:t>
            </a:r>
          </a:p>
        </p:txBody>
      </p:sp>
      <p:sp>
        <p:nvSpPr>
          <p:cNvPr id="13314" name="Text Box 9"/>
          <p:cNvSpPr txBox="1">
            <a:spLocks noChangeArrowheads="1"/>
          </p:cNvSpPr>
          <p:nvPr/>
        </p:nvSpPr>
        <p:spPr bwMode="auto">
          <a:xfrm>
            <a:off x="200025" y="214313"/>
            <a:ext cx="9705976" cy="17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buClr>
                <a:srgbClr val="FF9900"/>
              </a:buClr>
            </a:pPr>
            <a:r>
              <a:rPr lang="pt-BR" sz="2800" dirty="0">
                <a:solidFill>
                  <a:srgbClr val="92D050"/>
                </a:solidFill>
                <a:latin typeface="Tahoma" charset="0"/>
                <a:cs typeface="Tahoma" charset="0"/>
              </a:rPr>
              <a:t>Quem ganha?</a:t>
            </a:r>
          </a:p>
          <a:p>
            <a:pPr algn="ctr">
              <a:spcBef>
                <a:spcPts val="1800"/>
              </a:spcBef>
              <a:buClr>
                <a:srgbClr val="FFFFFF"/>
              </a:buClr>
            </a:pPr>
            <a:endParaRPr lang="pt-BR" b="0" dirty="0">
              <a:solidFill>
                <a:srgbClr val="FFFFFF"/>
              </a:solidFill>
              <a:latin typeface="Tahoma" charset="0"/>
              <a:cs typeface="Tahoma" charset="0"/>
            </a:endParaRPr>
          </a:p>
          <a:p>
            <a:pPr algn="ctr">
              <a:spcBef>
                <a:spcPts val="1800"/>
              </a:spcBef>
              <a:buClr>
                <a:srgbClr val="FFFFFF"/>
              </a:buClr>
            </a:pPr>
            <a:endParaRPr lang="en-GB" b="0" dirty="0">
              <a:solidFill>
                <a:srgbClr val="FFFFFF"/>
              </a:solidFill>
              <a:latin typeface="Tahoma" charset="0"/>
              <a:cs typeface="Tahoma" charset="0"/>
            </a:endParaRPr>
          </a:p>
        </p:txBody>
      </p:sp>
      <p:sp>
        <p:nvSpPr>
          <p:cNvPr id="13315" name="Rectangle 4"/>
          <p:cNvSpPr>
            <a:spLocks noChangeArrowheads="1"/>
          </p:cNvSpPr>
          <p:nvPr/>
        </p:nvSpPr>
        <p:spPr bwMode="auto">
          <a:xfrm>
            <a:off x="-258" y="149"/>
            <a:ext cx="184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13317" name="Retângulo 2"/>
          <p:cNvSpPr>
            <a:spLocks noChangeArrowheads="1"/>
          </p:cNvSpPr>
          <p:nvPr/>
        </p:nvSpPr>
        <p:spPr bwMode="auto">
          <a:xfrm>
            <a:off x="776536" y="6525344"/>
            <a:ext cx="83515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r>
              <a:rPr lang="pt-BR" sz="1600" b="0" dirty="0">
                <a:solidFill>
                  <a:schemeClr val="tx1"/>
                </a:solidFill>
              </a:rPr>
              <a:t>Fonte: </a:t>
            </a:r>
            <a:r>
              <a:rPr lang="pt-BR" sz="1600" b="0" dirty="0">
                <a:solidFill>
                  <a:schemeClr val="tx1"/>
                </a:solidFill>
                <a:hlinkClick r:id="rId3"/>
              </a:rPr>
              <a:t>http://www4.bcb.gov.br/top50/port/top50.asp</a:t>
            </a:r>
            <a:r>
              <a:rPr lang="pt-BR" sz="1600" b="0" dirty="0">
                <a:solidFill>
                  <a:schemeClr val="tx1"/>
                </a:solidFill>
              </a:rPr>
              <a:t> </a:t>
            </a:r>
          </a:p>
        </p:txBody>
      </p:sp>
      <p:pic>
        <p:nvPicPr>
          <p:cNvPr id="2" name="Picture 1"/>
          <p:cNvPicPr>
            <a:picLocks noChangeAspect="1"/>
          </p:cNvPicPr>
          <p:nvPr/>
        </p:nvPicPr>
        <p:blipFill>
          <a:blip r:embed="rId4"/>
          <a:stretch>
            <a:fillRect/>
          </a:stretch>
        </p:blipFill>
        <p:spPr>
          <a:xfrm>
            <a:off x="992560" y="908720"/>
            <a:ext cx="8091706" cy="5616624"/>
          </a:xfrm>
          <a:prstGeom prst="rect">
            <a:avLst/>
          </a:prstGeom>
        </p:spPr>
      </p:pic>
      <p:pic>
        <p:nvPicPr>
          <p:cNvPr id="7" name="Picture 6"/>
          <p:cNvPicPr>
            <a:picLocks noChangeAspect="1"/>
          </p:cNvPicPr>
          <p:nvPr/>
        </p:nvPicPr>
        <p:blipFill>
          <a:blip r:embed="rId5"/>
          <a:stretch>
            <a:fillRect/>
          </a:stretch>
        </p:blipFill>
        <p:spPr>
          <a:xfrm>
            <a:off x="2072680" y="1844824"/>
            <a:ext cx="2921653" cy="1525130"/>
          </a:xfrm>
          <a:prstGeom prst="rect">
            <a:avLst/>
          </a:prstGeom>
          <a:noFill/>
          <a:ln>
            <a:noFill/>
          </a:ln>
        </p:spPr>
      </p:pic>
    </p:spTree>
    <p:extLst>
      <p:ext uri="{BB962C8B-B14F-4D97-AF65-F5344CB8AC3E}">
        <p14:creationId xmlns:p14="http://schemas.microsoft.com/office/powerpoint/2010/main" val="1660027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28464" y="-171400"/>
            <a:ext cx="9777536" cy="4862870"/>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sz="500" i="1" u="sng" dirty="0">
              <a:solidFill>
                <a:schemeClr val="accent1"/>
              </a:solidFill>
            </a:endParaRPr>
          </a:p>
          <a:p>
            <a:pPr algn="ctr" eaLnBrk="0" hangingPunct="0"/>
            <a:endParaRPr lang="pt-BR" sz="500" i="1" u="sng" dirty="0">
              <a:solidFill>
                <a:schemeClr val="accent1"/>
              </a:solidFill>
            </a:endParaRPr>
          </a:p>
          <a:p>
            <a:pPr algn="ctr" eaLnBrk="0" hangingPunct="0"/>
            <a:endParaRPr lang="pt-BR" sz="500" b="0" i="1" u="sng" dirty="0">
              <a:solidFill>
                <a:srgbClr val="92D050"/>
              </a:solidFill>
              <a:latin typeface="Tahoma" pitchFamily="34" charset="0"/>
              <a:cs typeface="Tahoma" pitchFamily="34" charset="0"/>
            </a:endParaRPr>
          </a:p>
          <a:p>
            <a:pPr algn="ctr"/>
            <a:endParaRPr lang="en-US" sz="2500" b="0" i="1" dirty="0">
              <a:solidFill>
                <a:srgbClr val="FFFFFF"/>
              </a:solidFill>
              <a:latin typeface="Tahoma" charset="0"/>
              <a:cs typeface="Tahoma" charset="0"/>
            </a:endParaRPr>
          </a:p>
          <a:p>
            <a:pPr algn="ctr"/>
            <a:endParaRPr lang="en-US" sz="2500" b="0" i="1" dirty="0">
              <a:solidFill>
                <a:srgbClr val="FFFFFF"/>
              </a:solidFill>
              <a:latin typeface="Tahoma" charset="0"/>
              <a:cs typeface="Tahoma" charset="0"/>
            </a:endParaRPr>
          </a:p>
        </p:txBody>
      </p:sp>
      <p:sp>
        <p:nvSpPr>
          <p:cNvPr id="3075" name="CaixaDeTexto 3"/>
          <p:cNvSpPr txBox="1">
            <a:spLocks noChangeArrowheads="1"/>
          </p:cNvSpPr>
          <p:nvPr/>
        </p:nvSpPr>
        <p:spPr bwMode="auto">
          <a:xfrm flipH="1">
            <a:off x="0" y="0"/>
            <a:ext cx="10137576" cy="1163395"/>
          </a:xfrm>
          <a:prstGeom prst="rect">
            <a:avLst/>
          </a:prstGeom>
          <a:noFill/>
          <a:ln w="9525">
            <a:noFill/>
            <a:miter lim="800000"/>
            <a:headEnd/>
            <a:tailEnd/>
          </a:ln>
        </p:spPr>
        <p:txBody>
          <a:bodyPr wrap="square">
            <a:spAutoFit/>
          </a:bodyPr>
          <a:lstStyle/>
          <a:p>
            <a:pPr algn="ctr">
              <a:lnSpc>
                <a:spcPct val="120000"/>
              </a:lnSpc>
            </a:pPr>
            <a:r>
              <a:rPr lang="pt-BR" sz="2800" dirty="0">
                <a:solidFill>
                  <a:schemeClr val="accent1"/>
                </a:solidFill>
                <a:latin typeface="Tahoma" pitchFamily="34" charset="0"/>
                <a:cs typeface="Tahoma" pitchFamily="34" charset="0"/>
              </a:rPr>
              <a:t>É URGENTE MOBILIZAR A SOCIEDADE </a:t>
            </a:r>
            <a:endParaRPr lang="pt-BR" sz="2800" b="0" dirty="0">
              <a:solidFill>
                <a:schemeClr val="accent1"/>
              </a:solidFill>
              <a:latin typeface="Tahoma" pitchFamily="34" charset="0"/>
              <a:cs typeface="Tahoma" pitchFamily="34" charset="0"/>
            </a:endParaRPr>
          </a:p>
          <a:p>
            <a:endParaRPr lang="pt-BR" sz="1200" b="0" dirty="0">
              <a:solidFill>
                <a:srgbClr val="FFFFFF"/>
              </a:solidFill>
            </a:endParaRPr>
          </a:p>
          <a:p>
            <a:endParaRPr lang="pt-BR" b="0" dirty="0">
              <a:solidFill>
                <a:srgbClr val="FFFFFF"/>
              </a:solidFill>
              <a:latin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532148" y="643934"/>
            <a:ext cx="9101372" cy="5593378"/>
          </a:xfrm>
          <a:prstGeom prst="rect">
            <a:avLst/>
          </a:prstGeom>
        </p:spPr>
      </p:pic>
      <p:sp>
        <p:nvSpPr>
          <p:cNvPr id="4" name="TextBox 3"/>
          <p:cNvSpPr txBox="1"/>
          <p:nvPr/>
        </p:nvSpPr>
        <p:spPr>
          <a:xfrm>
            <a:off x="560512" y="6237312"/>
            <a:ext cx="9145016" cy="584776"/>
          </a:xfrm>
          <a:prstGeom prst="rect">
            <a:avLst/>
          </a:prstGeom>
          <a:noFill/>
        </p:spPr>
        <p:txBody>
          <a:bodyPr wrap="square" rtlCol="0">
            <a:spAutoFit/>
          </a:bodyPr>
          <a:lstStyle/>
          <a:p>
            <a:pPr algn="ctr"/>
            <a:r>
              <a:rPr lang="en-US" sz="3200" dirty="0">
                <a:solidFill>
                  <a:srgbClr val="FFFFFF"/>
                </a:solidFill>
                <a:latin typeface="Tahoma"/>
                <a:cs typeface="Tahoma"/>
              </a:rPr>
              <a:t>www.consultanacional2017.com.br</a:t>
            </a:r>
          </a:p>
        </p:txBody>
      </p:sp>
    </p:spTree>
    <p:extLst>
      <p:ext uri="{BB962C8B-B14F-4D97-AF65-F5344CB8AC3E}">
        <p14:creationId xmlns:p14="http://schemas.microsoft.com/office/powerpoint/2010/main" val="181817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633520" cy="6272485"/>
          </a:xfrm>
          <a:prstGeom prst="rect">
            <a:avLst/>
          </a:prstGeom>
        </p:spPr>
        <p:txBody>
          <a:bodyPr wrap="square">
            <a:spAutoFit/>
          </a:bodyPr>
          <a:lstStyle/>
          <a:p>
            <a:pPr algn="ctr"/>
            <a:r>
              <a:rPr lang="pt-BR" sz="3200" dirty="0">
                <a:solidFill>
                  <a:srgbClr val="94C600"/>
                </a:solidFill>
                <a:latin typeface="Tahoma"/>
                <a:cs typeface="Tahoma"/>
              </a:rPr>
              <a:t>AVALANCHE DE REFORMAS</a:t>
            </a:r>
          </a:p>
          <a:p>
            <a:pPr marL="2286000" lvl="4" indent="-457200">
              <a:lnSpc>
                <a:spcPct val="120000"/>
              </a:lnSpc>
              <a:buFont typeface="Courier New"/>
              <a:buChar char="o"/>
            </a:pPr>
            <a:endParaRPr lang="pt-BR" sz="2800" b="0" dirty="0">
              <a:solidFill>
                <a:srgbClr val="FFFFFF"/>
              </a:solidFill>
              <a:latin typeface="Tahoma"/>
              <a:cs typeface="Tahoma"/>
            </a:endParaRPr>
          </a:p>
          <a:p>
            <a:r>
              <a:rPr lang="pt-BR" b="0" dirty="0">
                <a:solidFill>
                  <a:schemeClr val="tx1"/>
                </a:solidFill>
              </a:rPr>
              <a:t>Reforma da Previdência  </a:t>
            </a:r>
          </a:p>
          <a:p>
            <a:r>
              <a:rPr lang="pt-BR" b="0" dirty="0">
                <a:solidFill>
                  <a:schemeClr val="tx1"/>
                </a:solidFill>
              </a:rPr>
              <a:t>Reforma Trabalhista</a:t>
            </a:r>
          </a:p>
          <a:p>
            <a:r>
              <a:rPr lang="pt-BR" b="0" dirty="0">
                <a:solidFill>
                  <a:schemeClr val="tx1"/>
                </a:solidFill>
              </a:rPr>
              <a:t>Reforma Tributária</a:t>
            </a:r>
          </a:p>
          <a:p>
            <a:endParaRPr lang="pt-BR" b="0" dirty="0">
              <a:solidFill>
                <a:schemeClr val="tx1"/>
              </a:solidFill>
            </a:endParaRPr>
          </a:p>
          <a:p>
            <a:r>
              <a:rPr lang="pt-BR" b="0" dirty="0">
                <a:solidFill>
                  <a:schemeClr val="tx1"/>
                </a:solidFill>
              </a:rPr>
              <a:t>Já aprovada a PEC 55; a terceirização ampla; a Lei nº 13.416 que autoriza a produção da nossa moeda no exterior; a EC-93 que aumentou para DRU 30% e criou a DREM para estados e municípios; a Lei 13.334 que acelera as privatizações; a Lei 13.341 da reforma administrativa; a Lei 13.428 que regulariza recursos sonegados e remetidos ao exterior, que nem precisarão ser repatriados; avança com o PLP 343/2017 que submete estados a reproduzirem o desmonte de direitos sociais e privatizar patrimônio, além da tentativa de “legalização” esquema fraudulento que envolve dezenas de “empresas estatais não dependentes que emitem debêntures” (PLS 204/2016, PLP 181/2015, PL 3337/2015), entre diversos outros retrocessos em diversas</a:t>
            </a:r>
            <a:endParaRPr lang="pt-BR" sz="4400" b="0" dirty="0">
              <a:solidFill>
                <a:schemeClr val="tx1"/>
              </a:solidFill>
            </a:endParaRPr>
          </a:p>
        </p:txBody>
      </p:sp>
    </p:spTree>
    <p:extLst>
      <p:ext uri="{BB962C8B-B14F-4D97-AF65-F5344CB8AC3E}">
        <p14:creationId xmlns:p14="http://schemas.microsoft.com/office/powerpoint/2010/main" val="5234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1000" dirty="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a:solidFill>
                  <a:srgbClr val="92D050"/>
                </a:solidFill>
                <a:latin typeface="Tahoma" pitchFamily="34" charset="0"/>
                <a:cs typeface="Tahoma" pitchFamily="34" charset="0"/>
              </a:rPr>
              <a:t> </a:t>
            </a:r>
            <a:r>
              <a:rPr lang="pt-BR" dirty="0">
                <a:solidFill>
                  <a:srgbClr val="FFFFFF"/>
                </a:solidFill>
                <a:latin typeface="Tahoma" pitchFamily="34" charset="0"/>
                <a:cs typeface="Tahoma" pitchFamily="34" charset="0"/>
              </a:rPr>
              <a:t>Prevista na Constituição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dirty="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a:solidFill>
                  <a:srgbClr val="FFFFFF"/>
                </a:solidFill>
                <a:latin typeface="Tahoma" pitchFamily="34" charset="0"/>
                <a:cs typeface="Tahoma" pitchFamily="34" charset="0"/>
              </a:rPr>
              <a:t> Plebiscito popular ano 2000: mais de seis milhões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800" dirty="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a:solidFill>
                  <a:srgbClr val="92D050"/>
                </a:solidFill>
                <a:latin typeface="Tahoma" pitchFamily="34" charset="0"/>
                <a:cs typeface="Tahoma" pitchFamily="34" charset="0"/>
                <a:hlinkClick r:id="rId3"/>
              </a:rPr>
              <a:t>www.auditoriacidada.org.br</a:t>
            </a:r>
            <a:endParaRPr lang="pt-BR" sz="32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9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a:solidFill>
                  <a:srgbClr val="92D050"/>
                </a:solidFill>
                <a:latin typeface="Tahoma" pitchFamily="34" charset="0"/>
                <a:cs typeface="Tahoma" pitchFamily="34" charset="0"/>
              </a:rPr>
              <a:t>CPI da Dívida Pública</a:t>
            </a: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b="0" dirty="0">
                <a:solidFill>
                  <a:srgbClr val="FFFFFF"/>
                </a:solidFill>
                <a:latin typeface="Tahoma" pitchFamily="34" charset="0"/>
                <a:cs typeface="Tahoma" pitchFamily="34" charset="0"/>
              </a:rPr>
              <a:t>Passo importante, mas ainda não significa o cumprimento da Constituição</a:t>
            </a:r>
          </a:p>
        </p:txBody>
      </p:sp>
    </p:spTree>
    <p:extLst>
      <p:ext uri="{BB962C8B-B14F-4D97-AF65-F5344CB8AC3E}">
        <p14:creationId xmlns:p14="http://schemas.microsoft.com/office/powerpoint/2010/main" val="33824250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Marcador de contenido"/>
          <p:cNvSpPr>
            <a:spLocks noGrp="1"/>
          </p:cNvSpPr>
          <p:nvPr>
            <p:ph sz="quarter" idx="1"/>
          </p:nvPr>
        </p:nvSpPr>
        <p:spPr>
          <a:xfrm>
            <a:off x="1928664" y="1214439"/>
            <a:ext cx="7482037" cy="4941887"/>
          </a:xfrm>
        </p:spPr>
        <p:txBody>
          <a:bodyPr/>
          <a:lstStyle/>
          <a:p>
            <a:pPr>
              <a:buFont typeface="Arial" charset="0"/>
              <a:buNone/>
            </a:pPr>
            <a:r>
              <a:rPr lang="es-ES" sz="2500" dirty="0">
                <a:latin typeface="Calibri" charset="0"/>
              </a:rPr>
              <a:t>.</a:t>
            </a:r>
          </a:p>
        </p:txBody>
      </p:sp>
      <p:sp>
        <p:nvSpPr>
          <p:cNvPr id="4" name="3 Marcador de número de diapositiva"/>
          <p:cNvSpPr>
            <a:spLocks noGrp="1"/>
          </p:cNvSpPr>
          <p:nvPr>
            <p:ph type="sldNum" sz="quarter" idx="12"/>
          </p:nvPr>
        </p:nvSpPr>
        <p:spPr>
          <a:xfrm>
            <a:off x="3384551" y="6356351"/>
            <a:ext cx="3136900" cy="365125"/>
          </a:xfrm>
        </p:spPr>
        <p:txBody>
          <a:bodyPr rtlCol="0"/>
          <a:lstStyle/>
          <a:p>
            <a:pPr algn="ctr">
              <a:defRPr/>
            </a:pPr>
            <a:fld id="{A9CA60AB-34FA-8D45-9C88-097B5A71F169}" type="slidenum">
              <a:rPr lang="es-EC" smtClean="0">
                <a:solidFill>
                  <a:schemeClr val="tx1">
                    <a:tint val="75000"/>
                  </a:schemeClr>
                </a:solidFill>
                <a:ea typeface="+mn-ea"/>
              </a:rPr>
              <a:pPr algn="ctr">
                <a:defRPr/>
              </a:pPr>
              <a:t>31</a:t>
            </a:fld>
            <a:endParaRPr lang="es-EC">
              <a:solidFill>
                <a:schemeClr val="tx1">
                  <a:tint val="75000"/>
                </a:schemeClr>
              </a:solidFill>
              <a:ea typeface="+mn-ea"/>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0" y="1268760"/>
            <a:ext cx="8190830" cy="5351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CuadroTexto 1"/>
          <p:cNvSpPr txBox="1">
            <a:spLocks noChangeArrowheads="1"/>
          </p:cNvSpPr>
          <p:nvPr/>
        </p:nvSpPr>
        <p:spPr bwMode="auto">
          <a:xfrm>
            <a:off x="-1288124" y="4167189"/>
            <a:ext cx="195190" cy="388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5788" tIns="47894" rIns="95788" bIns="4789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900"/>
          </a:p>
        </p:txBody>
      </p:sp>
      <p:sp>
        <p:nvSpPr>
          <p:cNvPr id="2" name="TextBox 1"/>
          <p:cNvSpPr txBox="1"/>
          <p:nvPr/>
        </p:nvSpPr>
        <p:spPr>
          <a:xfrm>
            <a:off x="0" y="188640"/>
            <a:ext cx="9906000" cy="830997"/>
          </a:xfrm>
          <a:prstGeom prst="rect">
            <a:avLst/>
          </a:prstGeom>
          <a:noFill/>
        </p:spPr>
        <p:txBody>
          <a:bodyPr wrap="square" rtlCol="0">
            <a:spAutoFit/>
          </a:bodyPr>
          <a:lstStyle/>
          <a:p>
            <a:pPr algn="ctr"/>
            <a:r>
              <a:rPr lang="pt-BR" dirty="0">
                <a:solidFill>
                  <a:srgbClr val="92D050"/>
                </a:solidFill>
                <a:latin typeface="Tahoma" pitchFamily="34" charset="0"/>
                <a:cs typeface="Tahoma" pitchFamily="34" charset="0"/>
              </a:rPr>
              <a:t>EQUADOR: MUDANÇA APÓS A AUDITORIA DA DÍVIDA </a:t>
            </a:r>
          </a:p>
          <a:p>
            <a:pPr algn="ctr"/>
            <a:r>
              <a:rPr lang="pt-BR" dirty="0">
                <a:solidFill>
                  <a:srgbClr val="92D050"/>
                </a:solidFill>
                <a:latin typeface="Tahoma" pitchFamily="34" charset="0"/>
                <a:cs typeface="Tahoma" pitchFamily="34" charset="0"/>
              </a:rPr>
              <a:t>Brasil: EC 95 IMPEDIRÁ AVANÇO DE IVESTIMENTOS SOCIAIS</a:t>
            </a:r>
            <a:endParaRPr lang="en-US" dirty="0"/>
          </a:p>
        </p:txBody>
      </p:sp>
    </p:spTree>
    <p:extLst>
      <p:ext uri="{BB962C8B-B14F-4D97-AF65-F5344CB8AC3E}">
        <p14:creationId xmlns:p14="http://schemas.microsoft.com/office/powerpoint/2010/main" val="1222108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88504" y="116633"/>
            <a:ext cx="9217024" cy="7147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4pPr>
            <a:lvl5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5pPr>
            <a:lvl6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6pPr>
            <a:lvl7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7pPr>
            <a:lvl8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8pPr>
            <a:lvl9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9pPr>
          </a:lstStyle>
          <a:p>
            <a:pPr lvl="1" algn="ctr">
              <a:spcBef>
                <a:spcPts val="2400"/>
              </a:spcBef>
              <a:buClr>
                <a:srgbClr val="FF9900"/>
              </a:buClr>
            </a:pPr>
            <a:r>
              <a:rPr lang="pt-BR" altLang="pt-BR" sz="2800" dirty="0">
                <a:solidFill>
                  <a:srgbClr val="92D050"/>
                </a:solidFill>
                <a:latin typeface="Verdana" pitchFamily="34" charset="0"/>
                <a:cs typeface="Tahoma" pitchFamily="34" charset="0"/>
              </a:rPr>
              <a:t>ESTRATÉGIAS DE AÇÃO</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CONHECIMENTO DA REALIDADE </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MOBILIZAÇÃO SOCIAL CONSCIENTE</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AÇOES CONCRETAS</a:t>
            </a:r>
          </a:p>
          <a:p>
            <a:pPr lvl="2" algn="just">
              <a:lnSpc>
                <a:spcPct val="120000"/>
              </a:lnSpc>
              <a:spcBef>
                <a:spcPts val="600"/>
              </a:spcBef>
              <a:buClr>
                <a:srgbClr val="FF9900"/>
              </a:buClr>
              <a:buFont typeface="Arial" charset="0"/>
              <a:buChar char="•"/>
            </a:pPr>
            <a:r>
              <a:rPr lang="pt-BR" altLang="pt-BR" sz="2200" dirty="0">
                <a:solidFill>
                  <a:srgbClr val="92D050"/>
                </a:solidFill>
                <a:latin typeface="Tahoma" pitchFamily="34" charset="0"/>
                <a:cs typeface="Tahoma" pitchFamily="34" charset="0"/>
              </a:rPr>
              <a:t> Repudiar a PEC 287/2016</a:t>
            </a:r>
          </a:p>
          <a:p>
            <a:pPr lvl="2" algn="just">
              <a:lnSpc>
                <a:spcPct val="120000"/>
              </a:lnSpc>
              <a:spcBef>
                <a:spcPts val="600"/>
              </a:spcBef>
              <a:buClr>
                <a:srgbClr val="FF9900"/>
              </a:buClr>
              <a:buFont typeface="Arial" charset="0"/>
              <a:buChar char="•"/>
            </a:pPr>
            <a:r>
              <a:rPr lang="pt-BR" altLang="pt-BR" sz="2200" dirty="0">
                <a:solidFill>
                  <a:srgbClr val="92D050"/>
                </a:solidFill>
                <a:latin typeface="Tahoma" pitchFamily="34" charset="0"/>
                <a:cs typeface="Tahoma" pitchFamily="34" charset="0"/>
              </a:rPr>
              <a:t>Consulta Nacional </a:t>
            </a:r>
            <a:r>
              <a:rPr lang="pt-BR" altLang="pt-BR" sz="2200" b="0" dirty="0">
                <a:solidFill>
                  <a:srgbClr val="FFFFFF"/>
                </a:solidFill>
                <a:latin typeface="Tahoma" pitchFamily="34" charset="0"/>
                <a:cs typeface="Tahoma" pitchFamily="34" charset="0"/>
              </a:rPr>
              <a:t>para popularizar o conhecimento sobre o modelo econômico e suas máscaras que favorecem o setor financeiro nacional e internacional </a:t>
            </a:r>
          </a:p>
          <a:p>
            <a:pPr lvl="2" algn="just">
              <a:lnSpc>
                <a:spcPct val="120000"/>
              </a:lnSpc>
              <a:spcBef>
                <a:spcPts val="600"/>
              </a:spcBef>
              <a:buClr>
                <a:srgbClr val="FF9900"/>
              </a:buClr>
              <a:buFont typeface="Arial" charset="0"/>
              <a:buChar char="•"/>
            </a:pPr>
            <a:r>
              <a:rPr lang="pt-BR" altLang="pt-BR" sz="2200" dirty="0">
                <a:solidFill>
                  <a:srgbClr val="92D050"/>
                </a:solidFill>
                <a:latin typeface="Tahoma" pitchFamily="34" charset="0"/>
                <a:cs typeface="Tahoma" pitchFamily="34" charset="0"/>
              </a:rPr>
              <a:t>Núcleos </a:t>
            </a:r>
            <a:r>
              <a:rPr lang="pt-BR" altLang="pt-BR" sz="2200" b="0" dirty="0">
                <a:solidFill>
                  <a:srgbClr val="FFFFFF"/>
                </a:solidFill>
                <a:latin typeface="Tahoma" pitchFamily="34" charset="0"/>
                <a:cs typeface="Tahoma" pitchFamily="34" charset="0"/>
              </a:rPr>
              <a:t>para disseminar o conhecimento sobre o Sistema da Dívida </a:t>
            </a:r>
            <a:endParaRPr lang="pt-BR" altLang="pt-BR" sz="2200" dirty="0">
              <a:solidFill>
                <a:srgbClr val="92D050"/>
              </a:solidFill>
              <a:latin typeface="Tahoma" pitchFamily="34" charset="0"/>
              <a:cs typeface="Tahoma" pitchFamily="34" charset="0"/>
            </a:endParaRPr>
          </a:p>
          <a:p>
            <a:pPr lvl="2" algn="just">
              <a:lnSpc>
                <a:spcPct val="120000"/>
              </a:lnSpc>
              <a:spcBef>
                <a:spcPts val="600"/>
              </a:spcBef>
              <a:buClr>
                <a:srgbClr val="FF9900"/>
              </a:buClr>
              <a:buFont typeface="Arial" charset="0"/>
              <a:buChar char="•"/>
            </a:pPr>
            <a:r>
              <a:rPr lang="pt-BR" altLang="pt-BR" sz="2200" dirty="0">
                <a:solidFill>
                  <a:srgbClr val="92D050"/>
                </a:solidFill>
                <a:latin typeface="Tahoma" pitchFamily="34" charset="0"/>
                <a:cs typeface="Tahoma" pitchFamily="34" charset="0"/>
              </a:rPr>
              <a:t>Frente Parlamentar Mista </a:t>
            </a:r>
            <a:r>
              <a:rPr lang="pt-BR" altLang="pt-BR" sz="2200" b="0" dirty="0">
                <a:solidFill>
                  <a:srgbClr val="FFFFFF"/>
                </a:solidFill>
                <a:latin typeface="Tahoma" pitchFamily="34" charset="0"/>
                <a:cs typeface="Tahoma" pitchFamily="34" charset="0"/>
              </a:rPr>
              <a:t>para realizar Auditoria da Dívida com Participação Social para desmascarar o </a:t>
            </a:r>
            <a:r>
              <a:rPr lang="pt-BR" altLang="en-US" sz="2200" b="0" dirty="0">
                <a:solidFill>
                  <a:srgbClr val="FFFFFF"/>
                </a:solidFill>
                <a:latin typeface="Tahoma" pitchFamily="34" charset="0"/>
                <a:cs typeface="Tahoma" pitchFamily="34" charset="0"/>
              </a:rPr>
              <a:t>“</a:t>
            </a:r>
            <a:r>
              <a:rPr lang="pt-BR" altLang="pt-BR" sz="2200" b="0" dirty="0">
                <a:solidFill>
                  <a:srgbClr val="FFFFFF"/>
                </a:solidFill>
                <a:latin typeface="Tahoma" pitchFamily="34" charset="0"/>
                <a:cs typeface="Tahoma" pitchFamily="34" charset="0"/>
              </a:rPr>
              <a:t>Sistema da Dívida</a:t>
            </a:r>
            <a:r>
              <a:rPr lang="pt-BR" altLang="en-US" sz="2200" b="0" dirty="0">
                <a:solidFill>
                  <a:srgbClr val="FFFFFF"/>
                </a:solidFill>
                <a:latin typeface="Tahoma" pitchFamily="34" charset="0"/>
                <a:cs typeface="Tahoma" pitchFamily="34" charset="0"/>
              </a:rPr>
              <a:t>”</a:t>
            </a:r>
            <a:r>
              <a:rPr lang="pt-BR" altLang="pt-BR" sz="2200" b="0" dirty="0">
                <a:solidFill>
                  <a:srgbClr val="FFFFFF"/>
                </a:solidFill>
                <a:latin typeface="Tahoma" pitchFamily="34" charset="0"/>
                <a:cs typeface="Tahoma" pitchFamily="34" charset="0"/>
              </a:rPr>
              <a:t> e redirecionar a aplicação dos recursos </a:t>
            </a:r>
          </a:p>
          <a:p>
            <a:pPr lvl="2" algn="just">
              <a:lnSpc>
                <a:spcPct val="120000"/>
              </a:lnSpc>
              <a:spcBef>
                <a:spcPts val="600"/>
              </a:spcBef>
              <a:buClr>
                <a:srgbClr val="FF9900"/>
              </a:buClr>
              <a:buFont typeface="Arial" charset="0"/>
              <a:buChar char="•"/>
            </a:pPr>
            <a:r>
              <a:rPr lang="pt-BR" altLang="pt-BR" sz="2200" b="0" dirty="0">
                <a:solidFill>
                  <a:srgbClr val="FFFFFF"/>
                </a:solidFill>
                <a:latin typeface="Tahoma" pitchFamily="34" charset="0"/>
                <a:cs typeface="Tahoma" pitchFamily="34" charset="0"/>
              </a:rPr>
              <a:t> Sair do cenário de escassez para viver a realidade de abundância, garantindo vida digna para todas as pessoas. </a:t>
            </a:r>
            <a:endParaRPr lang="pt-BR" altLang="pt-BR" sz="2200" dirty="0">
              <a:solidFill>
                <a:srgbClr val="FFFFFF"/>
              </a:solidFill>
              <a:latin typeface="Verdana" pitchFamily="34" charset="0"/>
            </a:endParaRPr>
          </a:p>
        </p:txBody>
      </p:sp>
    </p:spTree>
    <p:extLst>
      <p:ext uri="{BB962C8B-B14F-4D97-AF65-F5344CB8AC3E}">
        <p14:creationId xmlns:p14="http://schemas.microsoft.com/office/powerpoint/2010/main" val="2715091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0" y="1219200"/>
            <a:ext cx="10425608"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2800" dirty="0">
              <a:solidFill>
                <a:srgbClr val="92D050"/>
              </a:solidFill>
              <a:latin typeface="Verdana" charset="0"/>
            </a:endParaRPr>
          </a:p>
          <a:p>
            <a:pPr algn="ctr" eaLnBrk="0" hangingPunct="0">
              <a:spcBef>
                <a:spcPct val="50000"/>
              </a:spcBef>
            </a:pPr>
            <a:r>
              <a:rPr lang="pt-BR" dirty="0">
                <a:solidFill>
                  <a:srgbClr val="92D050"/>
                </a:solidFill>
                <a:latin typeface="Verdana" charset="0"/>
              </a:rPr>
              <a:t>Muito grata</a:t>
            </a:r>
          </a:p>
          <a:p>
            <a:pPr algn="ctr" eaLnBrk="0" hangingPunct="0">
              <a:spcBef>
                <a:spcPct val="50000"/>
              </a:spcBef>
            </a:pPr>
            <a:endParaRPr lang="pt-BR" sz="1800" i="1" dirty="0">
              <a:solidFill>
                <a:srgbClr val="92D050"/>
              </a:solidFill>
              <a:latin typeface="Verdana" charset="0"/>
            </a:endParaRPr>
          </a:p>
          <a:p>
            <a:pPr algn="ctr" eaLnBrk="0" hangingPunct="0">
              <a:spcBef>
                <a:spcPct val="50000"/>
              </a:spcBef>
            </a:pPr>
            <a:endParaRPr lang="pt-BR" sz="1800" i="1" dirty="0">
              <a:solidFill>
                <a:srgbClr val="92D050"/>
              </a:solidFill>
              <a:latin typeface="Verdana" charset="0"/>
            </a:endParaRPr>
          </a:p>
          <a:p>
            <a:pPr algn="ctr" eaLnBrk="0" hangingPunct="0">
              <a:spcBef>
                <a:spcPct val="50000"/>
              </a:spcBef>
            </a:pPr>
            <a:endParaRPr lang="pt-BR" sz="1800" i="1" dirty="0">
              <a:solidFill>
                <a:srgbClr val="92D050"/>
              </a:solidFill>
              <a:latin typeface="Verdana" charset="0"/>
            </a:endParaRPr>
          </a:p>
          <a:p>
            <a:pPr algn="ctr" eaLnBrk="0" hangingPunct="0">
              <a:spcBef>
                <a:spcPct val="50000"/>
              </a:spcBef>
            </a:pPr>
            <a:r>
              <a:rPr lang="pt-BR" sz="1800" i="1" dirty="0">
                <a:solidFill>
                  <a:srgbClr val="92D050"/>
                </a:solidFill>
                <a:latin typeface="Verdana" charset="0"/>
              </a:rPr>
              <a:t>Maria Lucia Fattorelli</a:t>
            </a:r>
            <a:endParaRPr lang="pt-BR" sz="1800" dirty="0">
              <a:solidFill>
                <a:srgbClr val="FFFFFF"/>
              </a:solidFill>
              <a:latin typeface="Verdana" charset="0"/>
            </a:endParaRPr>
          </a:p>
          <a:p>
            <a:pPr algn="ctr" eaLnBrk="0" hangingPunct="0">
              <a:spcBef>
                <a:spcPct val="50000"/>
              </a:spcBef>
            </a:pPr>
            <a:r>
              <a:rPr lang="pt-BR" sz="1800" b="0" dirty="0">
                <a:solidFill>
                  <a:srgbClr val="FFFFFF"/>
                </a:solidFill>
                <a:latin typeface="Verdana" charset="0"/>
                <a:hlinkClick r:id="rId3"/>
              </a:rPr>
              <a:t>www.auditoriacidada.org.br</a:t>
            </a:r>
            <a:endParaRPr lang="pt-BR" sz="1800" b="0" dirty="0">
              <a:solidFill>
                <a:srgbClr val="FFFFFF"/>
              </a:solidFill>
              <a:latin typeface="Verdana" charset="0"/>
            </a:endParaRPr>
          </a:p>
          <a:p>
            <a:pPr algn="ctr" eaLnBrk="0" hangingPunct="0">
              <a:spcBef>
                <a:spcPct val="50000"/>
              </a:spcBef>
            </a:pPr>
            <a:r>
              <a:rPr lang="pt-BR" sz="1800" b="0" dirty="0">
                <a:solidFill>
                  <a:srgbClr val="FFFFFF"/>
                </a:solidFill>
                <a:latin typeface="Verdana" charset="0"/>
                <a:hlinkClick r:id="rId4"/>
              </a:rPr>
              <a:t>www.facebook.com/auditoriacidada.pagina</a:t>
            </a:r>
            <a:endParaRPr lang="pt-BR" sz="1800" b="0" dirty="0">
              <a:solidFill>
                <a:srgbClr val="FFFFFF"/>
              </a:solidFill>
              <a:latin typeface="Verdana" charset="0"/>
            </a:endParaRPr>
          </a:p>
        </p:txBody>
      </p:sp>
      <p:sp>
        <p:nvSpPr>
          <p:cNvPr id="3" name="TextBox 2"/>
          <p:cNvSpPr txBox="1"/>
          <p:nvPr/>
        </p:nvSpPr>
        <p:spPr>
          <a:xfrm>
            <a:off x="704528" y="0"/>
            <a:ext cx="9001000" cy="830997"/>
          </a:xfrm>
          <a:prstGeom prst="rect">
            <a:avLst/>
          </a:prstGeom>
          <a:noFill/>
        </p:spPr>
        <p:txBody>
          <a:bodyPr wrap="square" rtlCol="0">
            <a:spAutoFit/>
          </a:bodyPr>
          <a:lstStyle/>
          <a:p>
            <a:endParaRPr lang="pt-BR" b="0" i="1" dirty="0">
              <a:solidFill>
                <a:srgbClr val="FFFFFF"/>
              </a:solidFill>
              <a:latin typeface="Tahoma"/>
              <a:cs typeface="Tahoma"/>
            </a:endParaRPr>
          </a:p>
          <a:p>
            <a:endParaRPr lang="pt-BR" b="0" i="1" dirty="0">
              <a:solidFill>
                <a:srgbClr val="FFFFFF"/>
              </a:solidFill>
              <a:latin typeface="Tahoma"/>
              <a:cs typeface="Tahoma"/>
            </a:endParaRP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42663" y="1556792"/>
            <a:ext cx="9561512" cy="3959056"/>
          </a:xfrm>
          <a:prstGeom prst="rect">
            <a:avLst/>
          </a:prstGeom>
          <a:noFill/>
          <a:ln>
            <a:noFill/>
          </a:ln>
        </p:spPr>
      </p:pic>
      <p:sp>
        <p:nvSpPr>
          <p:cNvPr id="2" name="TextBox 1"/>
          <p:cNvSpPr txBox="1"/>
          <p:nvPr/>
        </p:nvSpPr>
        <p:spPr>
          <a:xfrm>
            <a:off x="272480" y="188640"/>
            <a:ext cx="9633520" cy="1680460"/>
          </a:xfrm>
          <a:prstGeom prst="rect">
            <a:avLst/>
          </a:prstGeom>
          <a:noFill/>
        </p:spPr>
        <p:txBody>
          <a:bodyPr wrap="square" rtlCol="0">
            <a:spAutoFit/>
          </a:bodyPr>
          <a:lstStyle/>
          <a:p>
            <a:pPr algn="ctr">
              <a:lnSpc>
                <a:spcPct val="110000"/>
              </a:lnSpc>
            </a:pPr>
            <a:r>
              <a:rPr lang="pt-BR" sz="1800" dirty="0">
                <a:solidFill>
                  <a:schemeClr val="tx1"/>
                </a:solidFill>
                <a:latin typeface="Verdana"/>
                <a:cs typeface="Verdana"/>
              </a:rPr>
              <a:t>A apenas 15 quilômetros do Palácio do Planalto, centenas de brasileiros e brasileiras, inclusive idosas e crianças, disputam o lixo de Brasília para sobreviver. Isso é consequência do Sistema da Dívida. É urgente sairmos desse cenário de escassez.  </a:t>
            </a:r>
          </a:p>
          <a:p>
            <a:endParaRPr lang="en-US" dirty="0"/>
          </a:p>
        </p:txBody>
      </p:sp>
    </p:spTree>
    <p:extLst>
      <p:ext uri="{BB962C8B-B14F-4D97-AF65-F5344CB8AC3E}">
        <p14:creationId xmlns:p14="http://schemas.microsoft.com/office/powerpoint/2010/main" val="205398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899451" cy="52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pPr algn="ctr"/>
            <a:r>
              <a:rPr lang="pt-BR" sz="2800" dirty="0">
                <a:solidFill>
                  <a:srgbClr val="92D050"/>
                </a:solidFill>
                <a:latin typeface="Tahoma"/>
                <a:cs typeface="Tahoma"/>
              </a:rPr>
              <a:t>Por que retirar direitos se o Brasil é tão rico?</a:t>
            </a:r>
          </a:p>
        </p:txBody>
      </p:sp>
      <p:graphicFrame>
        <p:nvGraphicFramePr>
          <p:cNvPr id="4" name="Table 3"/>
          <p:cNvGraphicFramePr>
            <a:graphicFrameLocks noGrp="1"/>
          </p:cNvGraphicFramePr>
          <p:nvPr>
            <p:extLst>
              <p:ext uri="{D42A27DB-BD31-4B8C-83A1-F6EECF244321}">
                <p14:modId xmlns:p14="http://schemas.microsoft.com/office/powerpoint/2010/main" val="1357626156"/>
              </p:ext>
            </p:extLst>
          </p:nvPr>
        </p:nvGraphicFramePr>
        <p:xfrm>
          <a:off x="416496" y="836712"/>
          <a:ext cx="9217024" cy="6035041"/>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5558036">
                <a:tc>
                  <a:txBody>
                    <a:bodyPr/>
                    <a:lstStyle/>
                    <a:p>
                      <a:pPr algn="ctr">
                        <a:spcBef>
                          <a:spcPts val="600"/>
                        </a:spcBef>
                      </a:pPr>
                      <a:r>
                        <a:rPr lang="pt-BR" sz="1800" dirty="0">
                          <a:solidFill>
                            <a:schemeClr val="bg2"/>
                          </a:solidFill>
                          <a:latin typeface="Tahoma"/>
                          <a:cs typeface="Tahoma"/>
                        </a:rPr>
                        <a:t>9ª Maior Economia Mundial</a:t>
                      </a:r>
                    </a:p>
                    <a:p>
                      <a:pPr algn="ctr">
                        <a:spcBef>
                          <a:spcPts val="600"/>
                        </a:spcBef>
                      </a:pPr>
                      <a:r>
                        <a:rPr lang="pt-BR" sz="1800" dirty="0">
                          <a:solidFill>
                            <a:schemeClr val="bg2"/>
                          </a:solidFill>
                          <a:latin typeface="Tahoma"/>
                          <a:cs typeface="Tahoma"/>
                        </a:rPr>
                        <a:t>IMENSAS POTENCIALIDADES  </a:t>
                      </a:r>
                      <a:r>
                        <a:rPr lang="pt-BR" sz="1800" dirty="0">
                          <a:solidFill>
                            <a:srgbClr val="CC0000"/>
                          </a:solidFill>
                          <a:latin typeface="Tahoma"/>
                          <a:cs typeface="Tahoma"/>
                        </a:rPr>
                        <a:t>ABUNDÂNCIA</a:t>
                      </a:r>
                      <a:endParaRPr lang="en-US" sz="1800" dirty="0">
                        <a:solidFill>
                          <a:srgbClr val="CC0000"/>
                        </a:solidFill>
                        <a:latin typeface="Tahoma"/>
                        <a:cs typeface="Tahoma"/>
                      </a:endParaRP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Maior reserva de Nióbio do mundo </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Terceira maior reserva de petróleo</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Maior reserva de água potável do mundo</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Maior área agriculturável do mundo</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Riquezas minerais diversas e Terras Raras</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Riquezas biológicas: fauna e flora</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Extensão territorial e mesmo idioma </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Clima favorável, recorde de safra</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Potencial energético, industrial e comercial</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Riqueza humana e cultural</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Reservas Internacionais US$375 Bi</a:t>
                      </a:r>
                    </a:p>
                    <a:p>
                      <a:pPr marL="342900" indent="-342900">
                        <a:lnSpc>
                          <a:spcPct val="110000"/>
                        </a:lnSpc>
                        <a:spcBef>
                          <a:spcPts val="0"/>
                        </a:spcBef>
                        <a:spcAft>
                          <a:spcPts val="0"/>
                        </a:spcAft>
                        <a:buFont typeface="Arial"/>
                        <a:buChar char="•"/>
                      </a:pPr>
                      <a:r>
                        <a:rPr lang="pt-BR" sz="1800" b="0" dirty="0" err="1">
                          <a:solidFill>
                            <a:schemeClr val="tx1"/>
                          </a:solidFill>
                          <a:latin typeface="Tahoma"/>
                          <a:cs typeface="Tahoma"/>
                        </a:rPr>
                        <a:t>R</a:t>
                      </a:r>
                      <a:r>
                        <a:rPr lang="pt-BR" sz="1800" b="0" dirty="0">
                          <a:solidFill>
                            <a:schemeClr val="tx1"/>
                          </a:solidFill>
                          <a:latin typeface="Tahoma"/>
                          <a:cs typeface="Tahoma"/>
                        </a:rPr>
                        <a:t>$ 1,1 Trilhão esterilizados no Bacen</a:t>
                      </a:r>
                    </a:p>
                    <a:p>
                      <a:pPr marL="342900" indent="-342900">
                        <a:lnSpc>
                          <a:spcPct val="110000"/>
                        </a:lnSpc>
                        <a:spcBef>
                          <a:spcPts val="0"/>
                        </a:spcBef>
                        <a:spcAft>
                          <a:spcPts val="0"/>
                        </a:spcAft>
                        <a:buFont typeface="Arial"/>
                        <a:buChar char="•"/>
                      </a:pPr>
                      <a:r>
                        <a:rPr lang="pt-BR" sz="1800" b="0" dirty="0" err="1">
                          <a:solidFill>
                            <a:schemeClr val="tx1"/>
                          </a:solidFill>
                          <a:latin typeface="Tahoma"/>
                          <a:cs typeface="Tahoma"/>
                        </a:rPr>
                        <a:t>R</a:t>
                      </a:r>
                      <a:r>
                        <a:rPr lang="pt-BR" sz="1800" b="0" dirty="0">
                          <a:solidFill>
                            <a:schemeClr val="tx1"/>
                          </a:solidFill>
                          <a:latin typeface="Tahoma"/>
                          <a:cs typeface="Tahoma"/>
                        </a:rPr>
                        <a:t>$ 480 bilhões de “sobra” em 2015 e </a:t>
                      </a:r>
                      <a:r>
                        <a:rPr lang="pt-BR" sz="1800" b="0" dirty="0" err="1">
                          <a:solidFill>
                            <a:schemeClr val="tx1"/>
                          </a:solidFill>
                          <a:latin typeface="Tahoma"/>
                          <a:cs typeface="Tahoma"/>
                        </a:rPr>
                        <a:t>R</a:t>
                      </a:r>
                      <a:r>
                        <a:rPr lang="pt-BR" sz="1800" b="0" dirty="0">
                          <a:solidFill>
                            <a:schemeClr val="tx1"/>
                          </a:solidFill>
                          <a:latin typeface="Tahoma"/>
                          <a:cs typeface="Tahoma"/>
                        </a:rPr>
                        <a:t>$ 268 bilhões em 2016</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Dívida Ecológica histórica</a:t>
                      </a:r>
                    </a:p>
                    <a:p>
                      <a:pPr marL="342900" indent="-342900">
                        <a:lnSpc>
                          <a:spcPct val="110000"/>
                        </a:lnSpc>
                        <a:spcBef>
                          <a:spcPts val="0"/>
                        </a:spcBef>
                        <a:spcAft>
                          <a:spcPts val="0"/>
                        </a:spcAft>
                        <a:buFont typeface="Arial"/>
                        <a:buChar char="•"/>
                      </a:pPr>
                      <a:r>
                        <a:rPr lang="pt-BR" sz="1800" b="0" dirty="0">
                          <a:solidFill>
                            <a:schemeClr val="tx1"/>
                          </a:solidFill>
                          <a:latin typeface="Tahoma"/>
                          <a:cs typeface="Tahoma"/>
                        </a:rPr>
                        <a:t>Potencial de arrecadação tributária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a:solidFill>
                            <a:srgbClr val="000000"/>
                          </a:solidFill>
                          <a:latin typeface="Tahoma" charset="0"/>
                          <a:cs typeface="Tahoma" charset="0"/>
                        </a:rPr>
                        <a:t>CENÁRIO 2015-2017 </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a:solidFill>
                            <a:srgbClr val="CC0000"/>
                          </a:solidFill>
                          <a:latin typeface="Tahoma" charset="0"/>
                          <a:cs typeface="Tahoma" charset="0"/>
                        </a:rPr>
                        <a:t>ESCASSEZ</a:t>
                      </a:r>
                      <a:endParaRPr lang="en-US" sz="1600" dirty="0">
                        <a:solidFill>
                          <a:srgbClr val="CC0000"/>
                        </a:solidFill>
                      </a:endParaRPr>
                    </a:p>
                    <a:p>
                      <a:pPr>
                        <a:lnSpc>
                          <a:spcPct val="100000"/>
                        </a:lnSpc>
                        <a:spcBef>
                          <a:spcPts val="600"/>
                        </a:spcBef>
                      </a:pPr>
                      <a:r>
                        <a:rPr lang="pt-BR" sz="1600" dirty="0">
                          <a:solidFill>
                            <a:srgbClr val="FFFFFF"/>
                          </a:solidFill>
                          <a:latin typeface="Tahoma" charset="0"/>
                          <a:cs typeface="Tahoma" charset="0"/>
                        </a:rPr>
                        <a:t>CRISES</a:t>
                      </a:r>
                    </a:p>
                    <a:p>
                      <a:pPr marL="457200" indent="-457200">
                        <a:lnSpc>
                          <a:spcPct val="100000"/>
                        </a:lnSpc>
                        <a:spcBef>
                          <a:spcPts val="600"/>
                        </a:spcBef>
                        <a:buFont typeface="Wingdings" charset="2"/>
                        <a:buChar char="Ø"/>
                      </a:pPr>
                      <a:r>
                        <a:rPr lang="pt-BR" sz="1600" dirty="0">
                          <a:solidFill>
                            <a:srgbClr val="FFFFFF"/>
                          </a:solidFill>
                          <a:latin typeface="Tahoma" charset="0"/>
                          <a:cs typeface="Tahoma" charset="0"/>
                        </a:rPr>
                        <a:t>Econômica seletiva</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Desindustrialização</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Queda da atividade comercial </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Desemprego</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Perdas salariais</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Privatizações</a:t>
                      </a:r>
                    </a:p>
                    <a:p>
                      <a:pPr marL="1200150" lvl="1" indent="-457200">
                        <a:lnSpc>
                          <a:spcPct val="100000"/>
                        </a:lnSpc>
                        <a:spcBef>
                          <a:spcPts val="600"/>
                        </a:spcBef>
                        <a:buFont typeface="Arial"/>
                        <a:buChar char="•"/>
                      </a:pPr>
                      <a:r>
                        <a:rPr lang="pt-BR" sz="1600" b="0" dirty="0">
                          <a:solidFill>
                            <a:srgbClr val="FFFFFF"/>
                          </a:solidFill>
                          <a:latin typeface="Tahoma" charset="0"/>
                          <a:ea typeface="ＭＳ Ｐゴシック" charset="0"/>
                          <a:cs typeface="Tahoma" charset="0"/>
                        </a:rPr>
                        <a:t>Encolhimento do PIB </a:t>
                      </a:r>
                    </a:p>
                    <a:p>
                      <a:pPr marL="457200" indent="-457200">
                        <a:lnSpc>
                          <a:spcPct val="100000"/>
                        </a:lnSpc>
                        <a:spcBef>
                          <a:spcPts val="600"/>
                        </a:spcBef>
                        <a:buFont typeface="Wingdings" charset="2"/>
                        <a:buChar char="Ø"/>
                      </a:pPr>
                      <a:r>
                        <a:rPr lang="pt-BR" sz="1600" dirty="0">
                          <a:solidFill>
                            <a:srgbClr val="FFFFFF"/>
                          </a:solidFill>
                          <a:latin typeface="Tahoma" charset="0"/>
                          <a:cs typeface="Tahoma" charset="0"/>
                        </a:rPr>
                        <a:t>Social</a:t>
                      </a:r>
                    </a:p>
                    <a:p>
                      <a:pPr marL="457200" indent="-457200">
                        <a:lnSpc>
                          <a:spcPct val="100000"/>
                        </a:lnSpc>
                        <a:spcBef>
                          <a:spcPts val="600"/>
                        </a:spcBef>
                        <a:buFont typeface="Wingdings" charset="2"/>
                        <a:buChar char="Ø"/>
                      </a:pPr>
                      <a:r>
                        <a:rPr lang="pt-BR" sz="1600" dirty="0">
                          <a:solidFill>
                            <a:srgbClr val="FFFFFF"/>
                          </a:solidFill>
                          <a:latin typeface="Tahoma" charset="0"/>
                          <a:cs typeface="Tahoma" charset="0"/>
                        </a:rPr>
                        <a:t>Política</a:t>
                      </a:r>
                    </a:p>
                    <a:p>
                      <a:pPr marL="457200" indent="-457200">
                        <a:lnSpc>
                          <a:spcPct val="100000"/>
                        </a:lnSpc>
                        <a:spcBef>
                          <a:spcPts val="600"/>
                        </a:spcBef>
                        <a:buFont typeface="Wingdings" charset="2"/>
                        <a:buChar char="Ø"/>
                      </a:pPr>
                      <a:r>
                        <a:rPr lang="pt-BR" sz="1600" dirty="0">
                          <a:solidFill>
                            <a:srgbClr val="FFFFFF"/>
                          </a:solidFill>
                          <a:latin typeface="Tahoma" charset="0"/>
                          <a:cs typeface="Tahoma" charset="0"/>
                        </a:rPr>
                        <a:t>Ambiental</a:t>
                      </a:r>
                      <a:endParaRPr lang="pt-BR" sz="1600" dirty="0">
                        <a:solidFill>
                          <a:srgbClr val="92D050"/>
                        </a:solidFill>
                        <a:latin typeface="Tahoma" charset="0"/>
                        <a:cs typeface="Tahoma" charset="0"/>
                      </a:endParaRPr>
                    </a:p>
                    <a:p>
                      <a:pPr>
                        <a:lnSpc>
                          <a:spcPct val="100000"/>
                        </a:lnSpc>
                        <a:spcBef>
                          <a:spcPts val="600"/>
                        </a:spcBef>
                      </a:pPr>
                      <a:endParaRPr lang="pt-BR" sz="800" dirty="0">
                        <a:solidFill>
                          <a:srgbClr val="000000"/>
                        </a:solidFill>
                        <a:latin typeface="Tahoma" charset="0"/>
                        <a:cs typeface="Tahoma" charset="0"/>
                      </a:endParaRPr>
                    </a:p>
                    <a:p>
                      <a:pPr>
                        <a:lnSpc>
                          <a:spcPct val="100000"/>
                        </a:lnSpc>
                        <a:spcBef>
                          <a:spcPts val="600"/>
                        </a:spcBef>
                      </a:pPr>
                      <a:r>
                        <a:rPr lang="pt-BR" sz="1600" dirty="0">
                          <a:solidFill>
                            <a:srgbClr val="000000"/>
                          </a:solidFill>
                          <a:latin typeface="Tahoma" charset="0"/>
                          <a:cs typeface="Tahoma" charset="0"/>
                        </a:rPr>
                        <a:t>AJUSTE FISCAL e REFORMAS: </a:t>
                      </a:r>
                      <a:r>
                        <a:rPr lang="pt-BR" sz="1600" b="0" dirty="0">
                          <a:solidFill>
                            <a:srgbClr val="FFFFFF"/>
                          </a:solidFill>
                          <a:latin typeface="Tahoma" charset="0"/>
                          <a:cs typeface="Tahoma" charset="0"/>
                        </a:rPr>
                        <a:t>Corte de investimentos e gastos sociais; aumento de tributos para a classe média e pobre; privatizações e</a:t>
                      </a:r>
                      <a:r>
                        <a:rPr lang="pt-BR" sz="1600" b="0" baseline="0" dirty="0">
                          <a:solidFill>
                            <a:srgbClr val="FFFFFF"/>
                          </a:solidFill>
                          <a:latin typeface="Tahoma" charset="0"/>
                          <a:cs typeface="Tahoma" charset="0"/>
                        </a:rPr>
                        <a:t> Contrarreformas</a:t>
                      </a:r>
                      <a:endParaRPr lang="pt-BR" sz="1600" b="0" dirty="0">
                        <a:solidFill>
                          <a:srgbClr val="FFFFFF"/>
                        </a:solidFill>
                        <a:latin typeface="Tahoma" charset="0"/>
                        <a:cs typeface="Tahoma" charset="0"/>
                      </a:endParaRPr>
                    </a:p>
                    <a:p>
                      <a:pPr>
                        <a:lnSpc>
                          <a:spcPct val="100000"/>
                        </a:lnSpc>
                        <a:spcBef>
                          <a:spcPts val="0"/>
                        </a:spcBef>
                      </a:pPr>
                      <a:endParaRPr lang="pt-BR" sz="800" dirty="0">
                        <a:solidFill>
                          <a:schemeClr val="accent1"/>
                        </a:solidFill>
                        <a:latin typeface="Tahoma" charset="0"/>
                        <a:cs typeface="Tahoma" charset="0"/>
                      </a:endParaRPr>
                    </a:p>
                    <a:p>
                      <a:pPr>
                        <a:lnSpc>
                          <a:spcPct val="100000"/>
                        </a:lnSpc>
                        <a:spcBef>
                          <a:spcPts val="600"/>
                        </a:spcBef>
                      </a:pPr>
                      <a:r>
                        <a:rPr lang="pt-BR" sz="1600" dirty="0">
                          <a:solidFill>
                            <a:srgbClr val="000000"/>
                          </a:solidFill>
                          <a:latin typeface="Tahoma" charset="0"/>
                          <a:cs typeface="Tahoma" charset="0"/>
                        </a:rPr>
                        <a:t>CRESCIMENTO ACELERADO DA DÍVIDA PÚBLICA = </a:t>
                      </a:r>
                      <a:r>
                        <a:rPr lang="pt-BR" sz="1600" dirty="0">
                          <a:solidFill>
                            <a:srgbClr val="FF0000"/>
                          </a:solidFill>
                          <a:latin typeface="Tahoma" charset="0"/>
                          <a:cs typeface="Tahoma" charset="0"/>
                        </a:rPr>
                        <a:t>CRISE FISCAL</a:t>
                      </a:r>
                      <a:endParaRPr lang="en-US" sz="1600" dirty="0">
                        <a:solidFill>
                          <a:srgbClr val="FF00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532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633520" cy="6362768"/>
          </a:xfrm>
          <a:prstGeom prst="rect">
            <a:avLst/>
          </a:prstGeom>
        </p:spPr>
        <p:txBody>
          <a:bodyPr wrap="square">
            <a:spAutoFit/>
          </a:bodyPr>
          <a:lstStyle/>
          <a:p>
            <a:pPr algn="ctr"/>
            <a:r>
              <a:rPr lang="pt-BR" sz="3200" dirty="0">
                <a:solidFill>
                  <a:srgbClr val="94C600"/>
                </a:solidFill>
                <a:latin typeface="Tahoma"/>
                <a:cs typeface="Tahoma"/>
              </a:rPr>
              <a:t>O QUE SEPARA A </a:t>
            </a:r>
          </a:p>
          <a:p>
            <a:pPr algn="ctr"/>
            <a:r>
              <a:rPr lang="pt-BR" sz="3200" dirty="0">
                <a:solidFill>
                  <a:srgbClr val="94C600"/>
                </a:solidFill>
                <a:latin typeface="Tahoma"/>
                <a:cs typeface="Tahoma"/>
              </a:rPr>
              <a:t>REALIDADE DE ABUNDÂNCIA DO </a:t>
            </a:r>
          </a:p>
          <a:p>
            <a:pPr algn="ctr"/>
            <a:r>
              <a:rPr lang="pt-BR" sz="3200" dirty="0">
                <a:solidFill>
                  <a:srgbClr val="94C600"/>
                </a:solidFill>
                <a:latin typeface="Tahoma"/>
                <a:cs typeface="Tahoma"/>
              </a:rPr>
              <a:t>CENÁRIO DE ESCASSEZ</a:t>
            </a:r>
          </a:p>
          <a:p>
            <a:endParaRPr lang="pt-BR" sz="1400" dirty="0">
              <a:solidFill>
                <a:srgbClr val="FFFFFF"/>
              </a:solidFill>
              <a:latin typeface="Tahoma"/>
              <a:cs typeface="Tahoma"/>
            </a:endParaRPr>
          </a:p>
          <a:p>
            <a:pPr marL="457200" indent="-457200">
              <a:lnSpc>
                <a:spcPct val="120000"/>
              </a:lnSpc>
              <a:buFontTx/>
              <a:buChar char="•"/>
            </a:pPr>
            <a:r>
              <a:rPr lang="pt-BR" sz="2800" b="0" dirty="0">
                <a:solidFill>
                  <a:srgbClr val="FFFFFF"/>
                </a:solidFill>
                <a:latin typeface="Tahoma"/>
                <a:cs typeface="Tahoma"/>
              </a:rPr>
              <a:t>MODELO ECONÔMICO CONCENTRADOR DE RENDA E RIQUEZA</a:t>
            </a:r>
          </a:p>
          <a:p>
            <a:pPr marL="1371600" lvl="2" indent="-457200">
              <a:lnSpc>
                <a:spcPct val="120000"/>
              </a:lnSpc>
              <a:buFont typeface="Wingdings" charset="2"/>
              <a:buChar char="ü"/>
            </a:pPr>
            <a:r>
              <a:rPr lang="pt-BR" sz="2800" b="0" dirty="0">
                <a:solidFill>
                  <a:srgbClr val="FFFFFF"/>
                </a:solidFill>
                <a:latin typeface="Tahoma"/>
                <a:cs typeface="Tahoma"/>
              </a:rPr>
              <a:t>POLÍTICA MONETÁRIA SUICIDA</a:t>
            </a:r>
          </a:p>
          <a:p>
            <a:pPr marL="1371600" lvl="2" indent="-457200">
              <a:lnSpc>
                <a:spcPct val="120000"/>
              </a:lnSpc>
              <a:buFont typeface="Wingdings" charset="2"/>
              <a:buChar char="ü"/>
            </a:pPr>
            <a:r>
              <a:rPr lang="pt-BR" sz="2800" b="0" dirty="0">
                <a:solidFill>
                  <a:srgbClr val="FFFFFF"/>
                </a:solidFill>
                <a:latin typeface="Tahoma"/>
                <a:cs typeface="Tahoma"/>
              </a:rPr>
              <a:t>MODELO TRIBUTÁRIO REGRESSIVO </a:t>
            </a:r>
          </a:p>
          <a:p>
            <a:pPr marL="1371600" lvl="2" indent="-457200">
              <a:lnSpc>
                <a:spcPct val="120000"/>
              </a:lnSpc>
              <a:buFont typeface="Wingdings" charset="2"/>
              <a:buChar char="ü"/>
            </a:pPr>
            <a:r>
              <a:rPr lang="pt-BR" sz="2800" b="0" dirty="0">
                <a:solidFill>
                  <a:srgbClr val="FFFFFF"/>
                </a:solidFill>
                <a:latin typeface="Tahoma"/>
                <a:cs typeface="Tahoma"/>
              </a:rPr>
              <a:t>SISTEMA DA DÍVIDA</a:t>
            </a:r>
          </a:p>
          <a:p>
            <a:pPr marL="2286000" lvl="4" indent="-457200">
              <a:lnSpc>
                <a:spcPct val="120000"/>
              </a:lnSpc>
              <a:buFont typeface="Courier New"/>
              <a:buChar char="o"/>
            </a:pPr>
            <a:r>
              <a:rPr lang="pt-BR" sz="2800" b="0" dirty="0">
                <a:solidFill>
                  <a:srgbClr val="FFFFFF"/>
                </a:solidFill>
                <a:latin typeface="Tahoma"/>
                <a:cs typeface="Tahoma"/>
              </a:rPr>
              <a:t>Ajuste Fiscal</a:t>
            </a:r>
          </a:p>
          <a:p>
            <a:pPr marL="2286000" lvl="4" indent="-457200">
              <a:lnSpc>
                <a:spcPct val="120000"/>
              </a:lnSpc>
              <a:buFont typeface="Courier New"/>
              <a:buChar char="o"/>
            </a:pPr>
            <a:r>
              <a:rPr lang="pt-BR" sz="2800" b="0" dirty="0">
                <a:solidFill>
                  <a:srgbClr val="FFFFFF"/>
                </a:solidFill>
                <a:latin typeface="Tahoma"/>
                <a:cs typeface="Tahoma"/>
              </a:rPr>
              <a:t>Privatizações</a:t>
            </a:r>
          </a:p>
          <a:p>
            <a:pPr marL="2286000" lvl="4" indent="-457200">
              <a:lnSpc>
                <a:spcPct val="120000"/>
              </a:lnSpc>
              <a:buFont typeface="Courier New"/>
              <a:buChar char="o"/>
            </a:pPr>
            <a:r>
              <a:rPr lang="pt-BR" sz="2800" dirty="0">
                <a:solidFill>
                  <a:srgbClr val="FFFFFF"/>
                </a:solidFill>
                <a:latin typeface="Tahoma"/>
                <a:cs typeface="Tahoma"/>
              </a:rPr>
              <a:t>Contrarreformas</a:t>
            </a:r>
          </a:p>
          <a:p>
            <a:pPr marL="2286000" lvl="4" indent="-457200">
              <a:lnSpc>
                <a:spcPct val="120000"/>
              </a:lnSpc>
              <a:buFont typeface="Courier New"/>
              <a:buChar char="o"/>
            </a:pPr>
            <a:r>
              <a:rPr lang="pt-BR" sz="2800" b="0" dirty="0">
                <a:solidFill>
                  <a:srgbClr val="FFFFFF"/>
                </a:solidFill>
                <a:latin typeface="Tahoma"/>
                <a:cs typeface="Tahoma"/>
              </a:rPr>
              <a:t>Esquemas que geram dívidas </a:t>
            </a:r>
          </a:p>
        </p:txBody>
      </p:sp>
    </p:spTree>
    <p:extLst>
      <p:ext uri="{BB962C8B-B14F-4D97-AF65-F5344CB8AC3E}">
        <p14:creationId xmlns:p14="http://schemas.microsoft.com/office/powerpoint/2010/main" val="326908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8544" y="0"/>
            <a:ext cx="8440615" cy="6858000"/>
          </a:xfrm>
          <a:prstGeom prst="rect">
            <a:avLst/>
          </a:prstGeom>
        </p:spPr>
      </p:pic>
    </p:spTree>
    <p:extLst>
      <p:ext uri="{BB962C8B-B14F-4D97-AF65-F5344CB8AC3E}">
        <p14:creationId xmlns:p14="http://schemas.microsoft.com/office/powerpoint/2010/main" val="18980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09" y="360974"/>
            <a:ext cx="9217024" cy="6170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7"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098" name="Text Box 12"/>
          <p:cNvSpPr txBox="1">
            <a:spLocks noChangeArrowheads="1"/>
          </p:cNvSpPr>
          <p:nvPr/>
        </p:nvSpPr>
        <p:spPr bwMode="auto">
          <a:xfrm>
            <a:off x="0" y="6581775"/>
            <a:ext cx="9906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b="0">
                <a:solidFill>
                  <a:srgbClr val="FFFFFF"/>
                </a:solidFill>
                <a:latin typeface="Tahoma" charset="0"/>
                <a:cs typeface="Arial" charset="0"/>
              </a:rPr>
              <a:t>Fonte: Banco Central - Nota para a Imprensa - Setor Externo - Quadro “Dívida Externa Bruta” e Séries Temporais - BC</a:t>
            </a:r>
          </a:p>
        </p:txBody>
      </p:sp>
      <p:sp>
        <p:nvSpPr>
          <p:cNvPr id="4099"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101" name="CaixaDeTexto 5"/>
          <p:cNvSpPr txBox="1">
            <a:spLocks noChangeArrowheads="1"/>
          </p:cNvSpPr>
          <p:nvPr/>
        </p:nvSpPr>
        <p:spPr bwMode="auto">
          <a:xfrm>
            <a:off x="1784648" y="1690688"/>
            <a:ext cx="1224558" cy="1615827"/>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70:</a:t>
            </a:r>
          </a:p>
          <a:p>
            <a:pPr algn="ctr">
              <a:spcBef>
                <a:spcPct val="50000"/>
              </a:spcBef>
            </a:pPr>
            <a:r>
              <a:rPr lang="pt-BR" sz="1800" dirty="0">
                <a:solidFill>
                  <a:schemeClr val="bg1"/>
                </a:solidFill>
                <a:latin typeface="Arial" charset="0"/>
                <a:cs typeface="Arial" charset="0"/>
              </a:rPr>
              <a:t> dívida da ditadura</a:t>
            </a:r>
          </a:p>
        </p:txBody>
      </p:sp>
      <p:sp>
        <p:nvSpPr>
          <p:cNvPr id="4102" name="CaixaDeTexto 5"/>
          <p:cNvSpPr txBox="1">
            <a:spLocks noChangeArrowheads="1"/>
          </p:cNvSpPr>
          <p:nvPr/>
        </p:nvSpPr>
        <p:spPr bwMode="auto">
          <a:xfrm>
            <a:off x="3152801" y="1690688"/>
            <a:ext cx="1800200" cy="2308324"/>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80:</a:t>
            </a:r>
          </a:p>
          <a:p>
            <a:pPr algn="ctr">
              <a:spcBef>
                <a:spcPct val="50000"/>
              </a:spcBef>
            </a:pPr>
            <a:r>
              <a:rPr lang="pt-BR" sz="1800" dirty="0">
                <a:solidFill>
                  <a:schemeClr val="bg1"/>
                </a:solidFill>
                <a:latin typeface="Arial" charset="0"/>
                <a:cs typeface="Arial" charset="0"/>
              </a:rPr>
              <a:t> Elevação ilegal das taxas de juros</a:t>
            </a:r>
          </a:p>
          <a:p>
            <a:pPr algn="ctr">
              <a:spcBef>
                <a:spcPct val="50000"/>
              </a:spcBef>
            </a:pPr>
            <a:r>
              <a:rPr lang="pt-BR" sz="1800" dirty="0">
                <a:solidFill>
                  <a:schemeClr val="bg1"/>
                </a:solidFill>
                <a:latin typeface="Arial" charset="0"/>
                <a:cs typeface="Arial" charset="0"/>
              </a:rPr>
              <a:t>Estatização de dívidas privadas</a:t>
            </a:r>
          </a:p>
        </p:txBody>
      </p:sp>
      <p:sp>
        <p:nvSpPr>
          <p:cNvPr id="4103" name="CaixaDeTexto 5"/>
          <p:cNvSpPr txBox="1">
            <a:spLocks noChangeArrowheads="1"/>
          </p:cNvSpPr>
          <p:nvPr/>
        </p:nvSpPr>
        <p:spPr bwMode="auto">
          <a:xfrm>
            <a:off x="4232921" y="4986923"/>
            <a:ext cx="5256584" cy="707886"/>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600">
                <a:solidFill>
                  <a:schemeClr val="bg1"/>
                </a:solidFill>
                <a:latin typeface="Arial" charset="0"/>
                <a:cs typeface="Arial" charset="0"/>
              </a:rPr>
              <a:t>Pagamento antecipado ao FMI e resgates com ágio</a:t>
            </a:r>
          </a:p>
          <a:p>
            <a:pPr algn="ctr">
              <a:spcBef>
                <a:spcPct val="50000"/>
              </a:spcBef>
            </a:pPr>
            <a:r>
              <a:rPr lang="pt-BR" sz="1600">
                <a:solidFill>
                  <a:schemeClr val="bg1"/>
                </a:solidFill>
                <a:latin typeface="Arial" charset="0"/>
                <a:cs typeface="Arial" charset="0"/>
              </a:rPr>
              <a:t>Troca de dívida externa por dívida interna</a:t>
            </a:r>
          </a:p>
        </p:txBody>
      </p:sp>
      <p:cxnSp>
        <p:nvCxnSpPr>
          <p:cNvPr id="4104" name="Conector de seta reta 7"/>
          <p:cNvCxnSpPr>
            <a:cxnSpLocks noChangeShapeType="1"/>
          </p:cNvCxnSpPr>
          <p:nvPr/>
        </p:nvCxnSpPr>
        <p:spPr bwMode="auto">
          <a:xfrm flipV="1">
            <a:off x="7506086" y="4454747"/>
            <a:ext cx="0" cy="532176"/>
          </a:xfrm>
          <a:prstGeom prst="straightConnector1">
            <a:avLst/>
          </a:prstGeom>
          <a:noFill/>
          <a:ln w="41275" cap="sq">
            <a:solidFill>
              <a:schemeClr val="bg1"/>
            </a:solidFill>
            <a:round/>
            <a:headEnd/>
            <a:tailEnd type="arrow" w="med" len="med"/>
          </a:ln>
          <a:extLst>
            <a:ext uri="{909E8E84-426E-40dd-AFC4-6F175D3DCCD1}">
              <a14:hiddenFill xmlns:a14="http://schemas.microsoft.com/office/drawing/2010/main" xmlns="">
                <a:noFill/>
              </a14:hiddenFill>
            </a:ext>
          </a:extLst>
        </p:spPr>
      </p:cxnSp>
      <p:sp>
        <p:nvSpPr>
          <p:cNvPr id="2" name="TextBox 1"/>
          <p:cNvSpPr txBox="1"/>
          <p:nvPr/>
        </p:nvSpPr>
        <p:spPr>
          <a:xfrm>
            <a:off x="5099422" y="1697058"/>
            <a:ext cx="1368152" cy="1343445"/>
          </a:xfrm>
          <a:prstGeom prst="rect">
            <a:avLst/>
          </a:prstGeom>
          <a:solidFill>
            <a:schemeClr val="tx1"/>
          </a:solidFill>
        </p:spPr>
        <p:txBody>
          <a:bodyPr wrap="square" rtlCol="0">
            <a:spAutoFit/>
          </a:bodyPr>
          <a:lstStyle/>
          <a:p>
            <a:pPr algn="ctr" eaLnBrk="0" hangingPunct="0">
              <a:lnSpc>
                <a:spcPct val="90000"/>
              </a:lnSpc>
              <a:spcBef>
                <a:spcPts val="0"/>
              </a:spcBef>
            </a:pPr>
            <a:r>
              <a:rPr lang="pt-BR" sz="1800" dirty="0">
                <a:latin typeface="Arial" charset="0"/>
                <a:ea typeface="MS PGothic" charset="0"/>
                <a:cs typeface="Arial" charset="0"/>
              </a:rPr>
              <a:t>Década de 90:</a:t>
            </a:r>
          </a:p>
          <a:p>
            <a:pPr algn="ctr" eaLnBrk="0" hangingPunct="0">
              <a:lnSpc>
                <a:spcPct val="90000"/>
              </a:lnSpc>
              <a:spcBef>
                <a:spcPts val="0"/>
              </a:spcBef>
            </a:pPr>
            <a:endParaRPr lang="pt-BR" sz="1800" dirty="0">
              <a:solidFill>
                <a:schemeClr val="bg1"/>
              </a:solidFill>
              <a:latin typeface="Arial" charset="0"/>
              <a:ea typeface="MS PGothic" charset="0"/>
              <a:cs typeface="Arial" charset="0"/>
            </a:endParaRPr>
          </a:p>
          <a:p>
            <a:pPr algn="ctr" eaLnBrk="0" hangingPunct="0">
              <a:lnSpc>
                <a:spcPct val="90000"/>
              </a:lnSpc>
              <a:spcBef>
                <a:spcPts val="0"/>
              </a:spcBef>
            </a:pPr>
            <a:r>
              <a:rPr lang="pt-BR" sz="1800" dirty="0">
                <a:solidFill>
                  <a:schemeClr val="bg1"/>
                </a:solidFill>
                <a:latin typeface="Arial" charset="0"/>
                <a:ea typeface="MS PGothic" charset="0"/>
                <a:cs typeface="Arial" charset="0"/>
              </a:rPr>
              <a:t>Plano</a:t>
            </a:r>
          </a:p>
          <a:p>
            <a:pPr algn="ctr" eaLnBrk="0" hangingPunct="0">
              <a:lnSpc>
                <a:spcPct val="90000"/>
              </a:lnSpc>
              <a:spcBef>
                <a:spcPts val="0"/>
              </a:spcBef>
            </a:pPr>
            <a:r>
              <a:rPr lang="pt-BR" sz="1800" dirty="0">
                <a:solidFill>
                  <a:schemeClr val="bg1"/>
                </a:solidFill>
                <a:latin typeface="Arial" charset="0"/>
                <a:ea typeface="MS PGothic" charset="0"/>
                <a:cs typeface="Arial" charset="0"/>
              </a:rPr>
              <a:t>Brady</a:t>
            </a:r>
            <a:endParaRPr lang="en-US" sz="1800" dirty="0">
              <a:solidFill>
                <a:schemeClr val="bg1"/>
              </a:solidFill>
              <a:latin typeface="Arial" charset="0"/>
              <a:ea typeface="MS PGothic" charset="0"/>
              <a:cs typeface="Arial" charset="0"/>
            </a:endParaRPr>
          </a:p>
        </p:txBody>
      </p:sp>
    </p:spTree>
    <p:extLst>
      <p:ext uri="{BB962C8B-B14F-4D97-AF65-F5344CB8AC3E}">
        <p14:creationId xmlns:p14="http://schemas.microsoft.com/office/powerpoint/2010/main" val="29321081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81" y="420539"/>
            <a:ext cx="9369055"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“Títulos Públicos Federais”.</a:t>
            </a: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9" name="CaixaDeTexto 5"/>
          <p:cNvSpPr txBox="1">
            <a:spLocks noChangeArrowheads="1"/>
          </p:cNvSpPr>
          <p:nvPr/>
        </p:nvSpPr>
        <p:spPr bwMode="auto">
          <a:xfrm>
            <a:off x="2000672" y="1484784"/>
            <a:ext cx="4032250" cy="3046988"/>
          </a:xfrm>
          <a:prstGeom prst="rect">
            <a:avLst/>
          </a:prstGeom>
          <a:solidFill>
            <a:srgbClr val="FFFFFF"/>
          </a:solidFill>
          <a:ln w="9525">
            <a:solidFill>
              <a:srgbClr val="CC0000"/>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600">
                <a:solidFill>
                  <a:srgbClr val="C00000"/>
                </a:solidFill>
                <a:latin typeface="Arial" charset="0"/>
                <a:cs typeface="Arial" charset="0"/>
              </a:rPr>
              <a:t>Juros sobre juros</a:t>
            </a:r>
          </a:p>
          <a:p>
            <a:pPr algn="ctr">
              <a:spcBef>
                <a:spcPct val="50000"/>
              </a:spcBef>
            </a:pPr>
            <a:r>
              <a:rPr lang="pt-BR" sz="1600">
                <a:solidFill>
                  <a:srgbClr val="C00000"/>
                </a:solidFill>
                <a:latin typeface="Arial" charset="0"/>
                <a:cs typeface="Arial" charset="0"/>
              </a:rPr>
              <a:t>Regime de Metas de Inflação </a:t>
            </a:r>
          </a:p>
          <a:p>
            <a:pPr algn="ctr">
              <a:spcBef>
                <a:spcPct val="50000"/>
              </a:spcBef>
            </a:pPr>
            <a:r>
              <a:rPr lang="pt-BR" sz="1600">
                <a:solidFill>
                  <a:srgbClr val="C00000"/>
                </a:solidFill>
                <a:latin typeface="Arial" charset="0"/>
                <a:cs typeface="Arial" charset="0"/>
              </a:rPr>
              <a:t>Reuniões do BC com banqueiros: Conflito de interesses</a:t>
            </a:r>
          </a:p>
          <a:p>
            <a:pPr algn="ctr">
              <a:spcBef>
                <a:spcPct val="50000"/>
              </a:spcBef>
            </a:pPr>
            <a:r>
              <a:rPr lang="pt-BR" sz="1600">
                <a:solidFill>
                  <a:srgbClr val="C00000"/>
                </a:solidFill>
                <a:latin typeface="Arial" charset="0"/>
                <a:cs typeface="Arial" charset="0"/>
              </a:rPr>
              <a:t>Falta de transparência (quem são os detentores de títulos?)</a:t>
            </a:r>
          </a:p>
          <a:p>
            <a:pPr algn="ctr">
              <a:spcBef>
                <a:spcPct val="50000"/>
              </a:spcBef>
            </a:pPr>
            <a:r>
              <a:rPr lang="pt-BR" sz="1600">
                <a:solidFill>
                  <a:srgbClr val="C00000"/>
                </a:solidFill>
                <a:latin typeface="Arial" charset="0"/>
                <a:cs typeface="Arial" charset="0"/>
              </a:rPr>
              <a:t>Acumulação de Reservas Cambiais</a:t>
            </a:r>
          </a:p>
          <a:p>
            <a:pPr algn="ctr">
              <a:spcBef>
                <a:spcPct val="50000"/>
              </a:spcBef>
            </a:pPr>
            <a:r>
              <a:rPr lang="pt-BR" sz="1600">
                <a:solidFill>
                  <a:srgbClr val="C00000"/>
                </a:solidFill>
                <a:latin typeface="Arial" charset="0"/>
                <a:cs typeface="Arial" charset="0"/>
              </a:rPr>
              <a:t>“Operações de Mercado Aberto”</a:t>
            </a:r>
          </a:p>
          <a:p>
            <a:pPr algn="ctr">
              <a:spcBef>
                <a:spcPct val="50000"/>
              </a:spcBef>
            </a:pPr>
            <a:r>
              <a:rPr lang="pt-BR" sz="1600">
                <a:solidFill>
                  <a:srgbClr val="C00000"/>
                </a:solidFill>
                <a:latin typeface="Arial" charset="0"/>
                <a:cs typeface="Arial" charset="0"/>
              </a:rPr>
              <a:t>Empréstimos ao BNDES</a:t>
            </a:r>
          </a:p>
        </p:txBody>
      </p:sp>
    </p:spTree>
    <p:extLst>
      <p:ext uri="{BB962C8B-B14F-4D97-AF65-F5344CB8AC3E}">
        <p14:creationId xmlns:p14="http://schemas.microsoft.com/office/powerpoint/2010/main" val="28019026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827443" cy="6850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a:solidFill>
                  <a:srgbClr val="92D050"/>
                </a:solidFill>
                <a:latin typeface="Tahoma" charset="0"/>
                <a:cs typeface="Tahoma" charset="0"/>
              </a:rPr>
              <a:t>Qual tem sido o papel da dívida pública?</a:t>
            </a:r>
          </a:p>
          <a:p>
            <a:pPr algn="ctr">
              <a:lnSpc>
                <a:spcPct val="110000"/>
              </a:lnSpc>
              <a:spcBef>
                <a:spcPts val="0"/>
              </a:spcBef>
            </a:pPr>
            <a:r>
              <a:rPr lang="pt-BR" sz="2200" b="0" dirty="0">
                <a:solidFill>
                  <a:srgbClr val="FFFFFF"/>
                </a:solidFill>
                <a:latin typeface="Tahoma" charset="0"/>
                <a:cs typeface="Tahoma" charset="0"/>
              </a:rPr>
              <a:t>Historicamente, não tem funcionado como instrumento de financiamento:</a:t>
            </a:r>
          </a:p>
          <a:p>
            <a:pPr marL="34290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“dívida” herdada de Portugal: o dinheiro nunca chegou aqui</a:t>
            </a:r>
          </a:p>
          <a:p>
            <a:pPr marL="34290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Auditoria feita por Getúlio Vargas provou que apenas 40% do estoque estava documentado por contratos</a:t>
            </a:r>
          </a:p>
          <a:p>
            <a:pPr marL="34290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Década de 70: contratos disponibilizados à CPI (2009/2010) não comprovam nem 20% da evolução do estoque da dívida externa com bancos privados internacionais nessa fase da Ditadura Militar </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Década de 80: dívidas do setor privado (nacional e internacional instalado no país) foram transferidas a cargo do Banco Central do Brasil</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1992: Suspeita de prescrição</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1994: Plano Brady em Luxemburgo </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Utilização dos títulos Brady como moeda para comprar empresas privatizadas e sucessivas trocas por títulos da dívida externa em interna</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Salvamento bancário (PROER, PROES) e outras que geraram dívida </a:t>
            </a:r>
          </a:p>
          <a:p>
            <a:pPr marL="342900" lvl="0" indent="-342900" algn="just">
              <a:lnSpc>
                <a:spcPct val="110000"/>
              </a:lnSpc>
              <a:spcBef>
                <a:spcPts val="0"/>
              </a:spcBef>
              <a:buFont typeface="Wingdings" charset="2"/>
              <a:buChar char="Ø"/>
            </a:pPr>
            <a:r>
              <a:rPr lang="pt-BR" sz="2200" b="0" dirty="0">
                <a:solidFill>
                  <a:srgbClr val="FFFFFF"/>
                </a:solidFill>
                <a:latin typeface="Tahoma" charset="0"/>
                <a:cs typeface="Tahoma" charset="0"/>
              </a:rPr>
              <a:t>Juros elevadíssimos e mecanismos financeiros que geram dívida: remuneração sobra caixa dos bancos, </a:t>
            </a:r>
            <a:r>
              <a:rPr lang="pt-BR" sz="2200" b="0" i="1" dirty="0">
                <a:solidFill>
                  <a:srgbClr val="FFFFFF"/>
                </a:solidFill>
                <a:latin typeface="Tahoma" charset="0"/>
                <a:cs typeface="Tahoma" charset="0"/>
              </a:rPr>
              <a:t>swap</a:t>
            </a:r>
            <a:r>
              <a:rPr lang="pt-BR" sz="2200" b="0" dirty="0">
                <a:solidFill>
                  <a:srgbClr val="FFFFFF"/>
                </a:solidFill>
                <a:latin typeface="Tahoma" charset="0"/>
                <a:cs typeface="Tahoma" charset="0"/>
              </a:rPr>
              <a:t> cambial, contabilização de juros como se fosse amortização, anatocismo, prejuízos do Banco Central...</a:t>
            </a:r>
            <a:endParaRPr lang="pt-BR" sz="2200" b="0" dirty="0">
              <a:solidFill>
                <a:schemeClr val="tx1"/>
              </a:solidFill>
              <a:latin typeface="Tahoma" charset="0"/>
              <a:cs typeface="Tahoma" charset="0"/>
            </a:endParaRPr>
          </a:p>
        </p:txBody>
      </p:sp>
    </p:spTree>
    <p:extLst>
      <p:ext uri="{BB962C8B-B14F-4D97-AF65-F5344CB8AC3E}">
        <p14:creationId xmlns:p14="http://schemas.microsoft.com/office/powerpoint/2010/main" val="2369482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49791</TotalTime>
  <Words>2168</Words>
  <Application>Microsoft Office PowerPoint</Application>
  <PresentationFormat>Papel A4 (210 x 297 mm)</PresentationFormat>
  <Paragraphs>394</Paragraphs>
  <Slides>33</Slides>
  <Notes>17</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33</vt:i4>
      </vt:variant>
    </vt:vector>
  </HeadingPairs>
  <TitlesOfParts>
    <vt:vector size="45" baseType="lpstr">
      <vt:lpstr>MS PGothic</vt:lpstr>
      <vt:lpstr>MS PGothic</vt:lpstr>
      <vt:lpstr>Arial</vt:lpstr>
      <vt:lpstr>Arial Unicode MS</vt:lpstr>
      <vt:lpstr>Calibri</vt:lpstr>
      <vt:lpstr>Cambria</vt:lpstr>
      <vt:lpstr>Courier New</vt:lpstr>
      <vt:lpstr>Tahoma</vt:lpstr>
      <vt:lpstr>Times New Roman</vt:lpstr>
      <vt:lpstr>Verdana</vt:lpstr>
      <vt:lpstr>Wingdings</vt:lpstr>
      <vt:lpstr>Pulso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Maria Lúcia F. Carneiro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ACD</cp:lastModifiedBy>
  <cp:revision>2072</cp:revision>
  <cp:lastPrinted>2008-11-20T19:12:03Z</cp:lastPrinted>
  <dcterms:created xsi:type="dcterms:W3CDTF">2001-11-19T18:24:28Z</dcterms:created>
  <dcterms:modified xsi:type="dcterms:W3CDTF">2017-05-18T17:45:29Z</dcterms:modified>
</cp:coreProperties>
</file>