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7"/>
  </p:notesMasterIdLst>
  <p:handoutMasterIdLst>
    <p:handoutMasterId r:id="rId18"/>
  </p:handoutMasterIdLst>
  <p:sldIdLst>
    <p:sldId id="693" r:id="rId2"/>
    <p:sldId id="1417" r:id="rId3"/>
    <p:sldId id="1418" r:id="rId4"/>
    <p:sldId id="1419" r:id="rId5"/>
    <p:sldId id="1420" r:id="rId6"/>
    <p:sldId id="1422" r:id="rId7"/>
    <p:sldId id="1421" r:id="rId8"/>
    <p:sldId id="1378" r:id="rId9"/>
    <p:sldId id="1406" r:id="rId10"/>
    <p:sldId id="1219" r:id="rId11"/>
    <p:sldId id="1385" r:id="rId12"/>
    <p:sldId id="1386" r:id="rId13"/>
    <p:sldId id="1357" r:id="rId14"/>
    <p:sldId id="1405" r:id="rId15"/>
    <p:sldId id="1377" r:id="rId16"/>
  </p:sldIdLst>
  <p:sldSz cx="9906000" cy="6858000" type="A4"/>
  <p:notesSz cx="6858000" cy="97107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rgbClr val="FF0000"/>
        </a:solidFill>
        <a:latin typeface="Times New Roman" pitchFamily="18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FFFFFF"/>
    <a:srgbClr val="334F15"/>
    <a:srgbClr val="FF0000"/>
    <a:srgbClr val="FFFF00"/>
    <a:srgbClr val="CC0000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28" y="-192"/>
      </p:cViewPr>
      <p:guideLst>
        <p:guide orient="horz" pos="2544"/>
        <p:guide pos="3120"/>
      </p:guideLst>
    </p:cSldViewPr>
  </p:slideViewPr>
  <p:outlineViewPr>
    <p:cViewPr>
      <p:scale>
        <a:sx n="75" d="100"/>
        <a:sy n="75" d="100"/>
      </p:scale>
      <p:origin x="0" y="167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9" d="100"/>
        <a:sy n="89" d="100"/>
      </p:scale>
      <p:origin x="0" y="222"/>
    </p:cViewPr>
  </p:sorterViewPr>
  <p:notesViewPr>
    <p:cSldViewPr>
      <p:cViewPr>
        <p:scale>
          <a:sx n="100" d="100"/>
          <a:sy n="100" d="100"/>
        </p:scale>
        <p:origin x="-864" y="1038"/>
      </p:cViewPr>
      <p:guideLst>
        <p:guide orient="horz" pos="3059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l" defTabSz="94297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4963"/>
            <a:ext cx="2970213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l" defTabSz="94297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9224963"/>
            <a:ext cx="2970212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defRPr sz="1200" b="0" smtClean="0">
                <a:solidFill>
                  <a:schemeClr val="tx1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F024D98F-44DE-4652-8BDD-FC88CEFFDF4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4953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l" defTabSz="94297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00100" y="728663"/>
            <a:ext cx="5257800" cy="36417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1688"/>
            <a:ext cx="5029200" cy="43703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4963"/>
            <a:ext cx="2970213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l" defTabSz="942975" eaLnBrk="0" hangingPunct="0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9224963"/>
            <a:ext cx="2970212" cy="485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r" defTabSz="942975" eaLnBrk="0" hangingPunct="0">
              <a:defRPr sz="1200" b="0" smtClean="0">
                <a:solidFill>
                  <a:schemeClr val="tx1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782EE3F9-7737-4159-829A-3817412F95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6603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 w="9525"/>
        </p:spPr>
        <p:txBody>
          <a:bodyPr/>
          <a:lstStyle/>
          <a:p>
            <a:fld id="{22CC8550-034B-471F-B1C8-A2B3976FE141}" type="slidenum">
              <a:rPr lang="pt-BR">
                <a:cs typeface="Arial" charset="0"/>
              </a:rPr>
              <a:pPr/>
              <a:t>1</a:t>
            </a:fld>
            <a:endParaRPr lang="pt-BR"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s-ES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s-ES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s-ES">
              <a:latin typeface="Times New Roman" charset="0"/>
              <a:ea typeface="MS PGothic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t-BR" altLang="pt-BR" smtClean="0"/>
          </a:p>
        </p:txBody>
      </p:sp>
      <p:sp>
        <p:nvSpPr>
          <p:cNvPr id="2765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1pPr>
            <a:lvl2pPr marL="742950" indent="-28575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marL="2057400" indent="-228600" defTabSz="9429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25146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6pPr>
            <a:lvl7pPr marL="29718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7pPr>
            <a:lvl8pPr marL="34290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8pPr>
            <a:lvl9pPr marL="3886200" indent="-228600" defTabSz="9429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A5295A6-F505-47D4-8E30-996DF2495BD8}" type="slidenum">
              <a:rPr lang="pt-BR" altLang="pt-BR" smtClean="0">
                <a:cs typeface="Arial" charset="0"/>
              </a:rPr>
              <a:pPr>
                <a:spcBef>
                  <a:spcPct val="0"/>
                </a:spcBef>
              </a:pPr>
              <a:t>14</a:t>
            </a:fld>
            <a:endParaRPr lang="pt-BR" altLang="pt-BR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6370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pt-BR">
              <a:latin typeface="Times New Roman" charset="0"/>
            </a:endParaRPr>
          </a:p>
        </p:txBody>
      </p:sp>
      <p:sp>
        <p:nvSpPr>
          <p:cNvPr id="186371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42975" eaLnBrk="0" hangingPunct="0"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42975" eaLnBrk="0" hangingPunct="0"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42975" eaLnBrk="0" hangingPunct="0"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42975" eaLnBrk="0" hangingPunct="0"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42975" eaLnBrk="0" hangingPunct="0"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1672414-0B41-764B-B1B1-9CA392A2E1F2}" type="slidenum">
              <a:rPr lang="pt-BR" sz="1200" b="0">
                <a:solidFill>
                  <a:schemeClr val="tx1"/>
                </a:solidFill>
              </a:rPr>
              <a:pPr/>
              <a:t>15</a:t>
            </a:fld>
            <a:endParaRPr lang="pt-BR" sz="1200" b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CaixaDeTexto 3"/>
          <p:cNvSpPr txBox="1">
            <a:spLocks noChangeArrowheads="1"/>
          </p:cNvSpPr>
          <p:nvPr/>
        </p:nvSpPr>
        <p:spPr bwMode="auto">
          <a:xfrm>
            <a:off x="714375" y="4568825"/>
            <a:ext cx="5357813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Suspensão pagamento encargos aos rentistas (Bonos Global 2012 e 2030) desde novembro/2008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 Proposta soberana de recompra do restante da dívida por no máximo 30% de seu valor nominal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The Economist (23/04/2009):   </a:t>
            </a:r>
            <a:r>
              <a:rPr lang="pt-BR" sz="1200" i="1">
                <a:solidFill>
                  <a:schemeClr val="tx1"/>
                </a:solidFill>
              </a:rPr>
              <a:t>“Sr. Correa parece ser incorruptível (...) gasto público cresceu 71% em 2008, resultado de investimentos em escolas e hospitais”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ESTA É A PROVA DA VIABILIDADE POLÍTICA DA AUDITORIA DA DÍVIDA </a:t>
            </a:r>
            <a:endParaRPr lang="pt-BR" sz="120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ENQUANTO ISSO, O GOVERNO BRASILEIRO RECOMPRA TÍTULOS DA DÍVIDA EXTERNA A 130% DO VALOR DE FACE, EM MÉDIA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endParaRPr lang="pt-BR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CaixaDeTexto 3"/>
          <p:cNvSpPr txBox="1">
            <a:spLocks noChangeArrowheads="1"/>
          </p:cNvSpPr>
          <p:nvPr/>
        </p:nvSpPr>
        <p:spPr bwMode="auto">
          <a:xfrm>
            <a:off x="714375" y="4568825"/>
            <a:ext cx="5357813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Suspensão pagamento encargos aos rentistas (Bonos Global 2012 e 2030) desde novembro/2008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 Proposta soberana de recompra do restante da dívida por no máximo 30% de seu valor nominal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The Economist (23/04/2009):   </a:t>
            </a:r>
            <a:r>
              <a:rPr lang="pt-BR" sz="1200" i="1">
                <a:solidFill>
                  <a:schemeClr val="tx1"/>
                </a:solidFill>
              </a:rPr>
              <a:t>“Sr. Correa parece ser incorruptível (...) gasto público cresceu 71% em 2008, resultado de investimentos em escolas e hospitais”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ESTA É A PROVA DA VIABILIDADE POLÍTICA DA AUDITORIA DA DÍVIDA </a:t>
            </a:r>
            <a:endParaRPr lang="pt-BR" sz="120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ENQUANTO ISSO, O GOVERNO BRASILEIRO RECOMPRA TÍTULOS DA DÍVIDA EXTERNA A 130% DO VALOR DE FACE, EM MÉDIA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endParaRPr lang="pt-BR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CaixaDeTexto 3"/>
          <p:cNvSpPr txBox="1">
            <a:spLocks noChangeArrowheads="1"/>
          </p:cNvSpPr>
          <p:nvPr/>
        </p:nvSpPr>
        <p:spPr bwMode="auto">
          <a:xfrm>
            <a:off x="714375" y="4568825"/>
            <a:ext cx="5357813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Suspensão pagamento encargos aos rentistas (Bonos Global 2012 e 2030) desde novembro/2008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 Proposta soberana de recompra do restante da dívida por no máximo 30% de seu valor nominal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The Economist (23/04/2009):   </a:t>
            </a:r>
            <a:r>
              <a:rPr lang="pt-BR" sz="1200" i="1">
                <a:solidFill>
                  <a:schemeClr val="tx1"/>
                </a:solidFill>
              </a:rPr>
              <a:t>“Sr. Correa parece ser incorruptível (...) gasto público cresceu 71% em 2008, resultado de investimentos em escolas e hospitais”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ESTA É A PROVA DA VIABILIDADE POLÍTICA DA AUDITORIA DA DÍVIDA </a:t>
            </a:r>
            <a:endParaRPr lang="pt-BR" sz="120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ENQUANTO ISSO, O GOVERNO BRASILEIRO RECOMPRA TÍTULOS DA DÍVIDA EXTERNA A 130% DO VALOR DE FACE, EM MÉDIA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endParaRPr lang="pt-BR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CaixaDeTexto 3"/>
          <p:cNvSpPr txBox="1">
            <a:spLocks noChangeArrowheads="1"/>
          </p:cNvSpPr>
          <p:nvPr/>
        </p:nvSpPr>
        <p:spPr bwMode="auto">
          <a:xfrm>
            <a:off x="714375" y="4568825"/>
            <a:ext cx="5357813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Suspensão pagamento encargos aos rentistas (Bonos Global 2012 e 2030) desde novembro/2008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 Proposta soberana de recompra do restante da dívida por no máximo 30% de seu valor nominal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The Economist (23/04/2009):   </a:t>
            </a:r>
            <a:r>
              <a:rPr lang="pt-BR" sz="1200" i="1">
                <a:solidFill>
                  <a:schemeClr val="tx1"/>
                </a:solidFill>
              </a:rPr>
              <a:t>“Sr. Correa parece ser incorruptível (...) gasto público cresceu 71% em 2008, resultado de investimentos em escolas e hospitais”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ESTA É A PROVA DA VIABILIDADE POLÍTICA DA AUDITORIA DA DÍVIDA </a:t>
            </a:r>
            <a:endParaRPr lang="pt-BR" sz="120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ENQUANTO ISSO, O GOVERNO BRASILEIRO RECOMPRA TÍTULOS DA DÍVIDA EXTERNA A 130% DO VALOR DE FACE, EM MÉDIA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endParaRPr lang="pt-BR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CaixaDeTexto 3"/>
          <p:cNvSpPr txBox="1">
            <a:spLocks noChangeArrowheads="1"/>
          </p:cNvSpPr>
          <p:nvPr/>
        </p:nvSpPr>
        <p:spPr bwMode="auto">
          <a:xfrm>
            <a:off x="714375" y="4568825"/>
            <a:ext cx="5357813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Suspensão pagamento encargos aos rentistas (Bonos Global 2012 e 2030) desde novembro/2008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 Proposta soberana de recompra do restante da dívida por no máximo 30% de seu valor nominal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The Economist (23/04/2009):   </a:t>
            </a:r>
            <a:r>
              <a:rPr lang="pt-BR" sz="1200" i="1">
                <a:solidFill>
                  <a:schemeClr val="tx1"/>
                </a:solidFill>
              </a:rPr>
              <a:t>“Sr. Correa parece ser incorruptível (...) gasto público cresceu 71% em 2008, resultado de investimentos em escolas e hospitais”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ESTA É A PROVA DA VIABILIDADE POLÍTICA DA AUDITORIA DA DÍVIDA </a:t>
            </a:r>
            <a:endParaRPr lang="pt-BR" sz="120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ENQUANTO ISSO, O GOVERNO BRASILEIRO RECOMPRA TÍTULOS DA DÍVIDA EXTERNA A 130% DO VALOR DE FACE, EM MÉDIA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endParaRPr lang="pt-BR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CaixaDeTexto 3"/>
          <p:cNvSpPr txBox="1">
            <a:spLocks noChangeArrowheads="1"/>
          </p:cNvSpPr>
          <p:nvPr/>
        </p:nvSpPr>
        <p:spPr bwMode="auto">
          <a:xfrm>
            <a:off x="714375" y="4568825"/>
            <a:ext cx="5357813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Suspensão pagamento encargos aos rentistas (Bonos Global 2012 e 2030) desde novembro/2008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 Proposta soberana de recompra do restante da dívida por no máximo 30% de seu valor nominal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The Economist (23/04/2009):   </a:t>
            </a:r>
            <a:r>
              <a:rPr lang="pt-BR" sz="1200" i="1">
                <a:solidFill>
                  <a:schemeClr val="tx1"/>
                </a:solidFill>
              </a:rPr>
              <a:t>“Sr. Correa parece ser incorruptível (...) gasto público cresceu 71% em 2008, resultado de investimentos em escolas e hospitais”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ESTA É A PROVA DA VIABILIDADE POLÍTICA DA AUDITORIA DA DÍVIDA </a:t>
            </a:r>
            <a:endParaRPr lang="pt-BR" sz="1200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 i="1">
                <a:solidFill>
                  <a:schemeClr val="tx1"/>
                </a:solidFill>
              </a:rPr>
              <a:t>ENQUANTO ISSO, O GOVERNO BRASILEIRO RECOMPRA TÍTULOS DA DÍVIDA EXTERNA A 130% DO VALOR DE FACE, EM MÉDIA</a:t>
            </a:r>
          </a:p>
          <a:p>
            <a:pPr algn="ctr">
              <a:spcBef>
                <a:spcPct val="50000"/>
              </a:spcBef>
            </a:pPr>
            <a:endParaRPr lang="pt-BR" sz="1200" i="1">
              <a:solidFill>
                <a:schemeClr val="tx1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pt-BR" sz="1200">
                <a:solidFill>
                  <a:schemeClr val="tx1"/>
                </a:solidFill>
              </a:rPr>
              <a:t> </a:t>
            </a:r>
          </a:p>
          <a:p>
            <a:pPr algn="ctr">
              <a:spcBef>
                <a:spcPct val="50000"/>
              </a:spcBef>
            </a:pPr>
            <a:endParaRPr lang="pt-BR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65540" name="Espaço Reservado para Número de Slide 3"/>
          <p:cNvSpPr>
            <a:spLocks noGrp="1"/>
          </p:cNvSpPr>
          <p:nvPr>
            <p:ph type="sldNum" sz="quarter" idx="5"/>
          </p:nvPr>
        </p:nvSpPr>
        <p:spPr>
          <a:ln w="9525"/>
          <a:extLst/>
        </p:spPr>
        <p:txBody>
          <a:bodyPr/>
          <a:lstStyle>
            <a:lvl1pPr algn="ctr" defTabSz="942975" eaLnBrk="0" hangingPunct="0">
              <a:spcBef>
                <a:spcPct val="50000"/>
              </a:spcBef>
              <a:defRPr sz="2400" b="1">
                <a:solidFill>
                  <a:srgbClr val="FF0000"/>
                </a:solidFill>
                <a:latin typeface="Times New Roman" pitchFamily="18" charset="0"/>
              </a:defRPr>
            </a:lvl1pPr>
            <a:lvl2pPr marL="742950" indent="-285750" algn="ctr" defTabSz="942975" eaLnBrk="0" hangingPunct="0">
              <a:spcBef>
                <a:spcPct val="50000"/>
              </a:spcBef>
              <a:defRPr sz="2400" b="1">
                <a:solidFill>
                  <a:srgbClr val="FF0000"/>
                </a:solidFill>
                <a:latin typeface="Times New Roman" pitchFamily="18" charset="0"/>
              </a:defRPr>
            </a:lvl2pPr>
            <a:lvl3pPr marL="1143000" indent="-228600" algn="ctr" defTabSz="942975" eaLnBrk="0" hangingPunct="0">
              <a:spcBef>
                <a:spcPct val="50000"/>
              </a:spcBef>
              <a:defRPr sz="2400" b="1">
                <a:solidFill>
                  <a:srgbClr val="FF0000"/>
                </a:solidFill>
                <a:latin typeface="Times New Roman" pitchFamily="18" charset="0"/>
              </a:defRPr>
            </a:lvl3pPr>
            <a:lvl4pPr marL="1600200" indent="-228600" algn="ctr" defTabSz="942975" eaLnBrk="0" hangingPunct="0">
              <a:spcBef>
                <a:spcPct val="50000"/>
              </a:spcBef>
              <a:defRPr sz="2400" b="1">
                <a:solidFill>
                  <a:srgbClr val="FF0000"/>
                </a:solidFill>
                <a:latin typeface="Times New Roman" pitchFamily="18" charset="0"/>
              </a:defRPr>
            </a:lvl4pPr>
            <a:lvl5pPr marL="2057400" indent="-228600" algn="ctr" defTabSz="942975" eaLnBrk="0" hangingPunct="0">
              <a:spcBef>
                <a:spcPct val="50000"/>
              </a:spcBef>
              <a:defRPr sz="2400" b="1">
                <a:solidFill>
                  <a:srgbClr val="FF0000"/>
                </a:solidFill>
                <a:latin typeface="Times New Roman" pitchFamily="18" charset="0"/>
              </a:defRPr>
            </a:lvl5pPr>
            <a:lvl6pPr marL="25146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</a:defRPr>
            </a:lvl6pPr>
            <a:lvl7pPr marL="29718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</a:defRPr>
            </a:lvl7pPr>
            <a:lvl8pPr marL="34290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</a:defRPr>
            </a:lvl8pPr>
            <a:lvl9pPr marL="3886200" indent="-228600" algn="ctr" defTabSz="942975" eaLnBrk="0" fontAlgn="base" hangingPunct="0">
              <a:spcBef>
                <a:spcPct val="5000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  <a:defRPr/>
            </a:pPr>
            <a:fld id="{A78C9D80-3D77-4A6E-AC7D-3E21F2FD1D08}" type="slidenum">
              <a:rPr lang="pt-BR" sz="1200" b="0" smtClean="0">
                <a:solidFill>
                  <a:schemeClr val="tx1"/>
                </a:solidFill>
              </a:rPr>
              <a:pPr algn="r">
                <a:spcBef>
                  <a:spcPct val="0"/>
                </a:spcBef>
                <a:defRPr/>
              </a:pPr>
              <a:t>9</a:t>
            </a:fld>
            <a:endParaRPr lang="pt-BR" sz="12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9"/>
          <p:cNvSpPr txBox="1">
            <a:spLocks noGrp="1" noChangeArrowheads="1"/>
          </p:cNvSpPr>
          <p:nvPr/>
        </p:nvSpPr>
        <p:spPr bwMode="auto">
          <a:xfrm>
            <a:off x="3887788" y="9224963"/>
            <a:ext cx="297021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4348" tIns="47174" rIns="94348" bIns="47174" anchor="b"/>
          <a:lstStyle>
            <a:lvl1pPr defTabSz="942975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1pPr>
            <a:lvl2pPr marL="742950" indent="-285750" defTabSz="942975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2pPr>
            <a:lvl3pPr marL="1143000" indent="-228600" defTabSz="942975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3pPr>
            <a:lvl4pPr marL="1600200" indent="-228600" defTabSz="942975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4pPr>
            <a:lvl5pPr marL="2057400" indent="-228600" defTabSz="942975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5pPr>
            <a:lvl6pPr marL="25146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6pPr>
            <a:lvl7pPr marL="29718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7pPr>
            <a:lvl8pPr marL="34290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8pPr>
            <a:lvl9pPr marL="3886200" indent="-228600" defTabSz="942975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>
              <a:buFont typeface="Times New Roman" pitchFamily="18" charset="0"/>
              <a:buNone/>
            </a:pPr>
            <a:fld id="{C409C96F-584C-464E-9A4A-A79B0F5F2C23}" type="slidenum">
              <a:rPr lang="en-GB" sz="1200" b="0">
                <a:solidFill>
                  <a:schemeClr val="tx1"/>
                </a:solidFill>
                <a:ea typeface="Arial Unicode MS" pitchFamily="34" charset="-128"/>
                <a:cs typeface="Arial Unicode MS" pitchFamily="34" charset="-128"/>
              </a:rPr>
              <a:pPr algn="r">
                <a:buFont typeface="Times New Roman" pitchFamily="18" charset="0"/>
                <a:buNone/>
              </a:pPr>
              <a:t>10</a:t>
            </a:fld>
            <a:endParaRPr lang="en-GB" sz="1200" b="0">
              <a:solidFill>
                <a:schemeClr val="tx1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5843" name="Text Box 1"/>
          <p:cNvSpPr txBox="1">
            <a:spLocks noChangeArrowheads="1"/>
          </p:cNvSpPr>
          <p:nvPr/>
        </p:nvSpPr>
        <p:spPr bwMode="auto">
          <a:xfrm>
            <a:off x="1258888" y="728663"/>
            <a:ext cx="4340225" cy="36417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pt-BR"/>
          </a:p>
        </p:txBody>
      </p:sp>
      <p:sp>
        <p:nvSpPr>
          <p:cNvPr id="35844" name="Rectangle 2"/>
          <p:cNvSpPr>
            <a:spLocks noGrp="1" noChangeArrowheads="1"/>
          </p:cNvSpPr>
          <p:nvPr>
            <p:ph type="body"/>
          </p:nvPr>
        </p:nvSpPr>
        <p:spPr>
          <a:xfrm>
            <a:off x="914400" y="4611688"/>
            <a:ext cx="5026025" cy="43703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invGray">
          <a:xfrm>
            <a:off x="9542463" y="0"/>
            <a:ext cx="363537" cy="68580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50000">
                <a:schemeClr val="hlink"/>
              </a:gs>
              <a:gs pos="100000">
                <a:schemeClr val="accent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pt-BR">
              <a:ea typeface="+mn-ea"/>
            </a:endParaRPr>
          </a:p>
        </p:txBody>
      </p:sp>
      <p:sp>
        <p:nvSpPr>
          <p:cNvPr id="1027" name="Freeform 8"/>
          <p:cNvSpPr>
            <a:spLocks/>
          </p:cNvSpPr>
          <p:nvPr/>
        </p:nvSpPr>
        <p:spPr bwMode="white">
          <a:xfrm>
            <a:off x="0" y="-20638"/>
            <a:ext cx="9906000" cy="1682751"/>
          </a:xfrm>
          <a:custGeom>
            <a:avLst/>
            <a:gdLst>
              <a:gd name="T0" fmla="*/ 0 w 5760"/>
              <a:gd name="T1" fmla="*/ 2147483647 h 1060"/>
              <a:gd name="T2" fmla="*/ 0 w 5760"/>
              <a:gd name="T3" fmla="*/ 2147483647 h 1060"/>
              <a:gd name="T4" fmla="*/ 2147483647 w 5760"/>
              <a:gd name="T5" fmla="*/ 2147483647 h 1060"/>
              <a:gd name="T6" fmla="*/ 2147483647 w 5760"/>
              <a:gd name="T7" fmla="*/ 0 h 1060"/>
              <a:gd name="T8" fmla="*/ 2147483647 w 5760"/>
              <a:gd name="T9" fmla="*/ 0 h 1060"/>
              <a:gd name="T10" fmla="*/ 2147483647 w 5760"/>
              <a:gd name="T11" fmla="*/ 2147483647 h 1060"/>
              <a:gd name="T12" fmla="*/ 2147483647 w 5760"/>
              <a:gd name="T13" fmla="*/ 2147483647 h 1060"/>
              <a:gd name="T14" fmla="*/ 2147483647 w 5760"/>
              <a:gd name="T15" fmla="*/ 2147483647 h 1060"/>
              <a:gd name="T16" fmla="*/ 2147483647 w 5760"/>
              <a:gd name="T17" fmla="*/ 2147483647 h 1060"/>
              <a:gd name="T18" fmla="*/ 2147483647 w 5760"/>
              <a:gd name="T19" fmla="*/ 2147483647 h 1060"/>
              <a:gd name="T20" fmla="*/ 2147483647 w 5760"/>
              <a:gd name="T21" fmla="*/ 2147483647 h 1060"/>
              <a:gd name="T22" fmla="*/ 2147483647 w 5760"/>
              <a:gd name="T23" fmla="*/ 2147483647 h 1060"/>
              <a:gd name="T24" fmla="*/ 2147483647 w 5760"/>
              <a:gd name="T25" fmla="*/ 2147483647 h 1060"/>
              <a:gd name="T26" fmla="*/ 2147483647 w 5760"/>
              <a:gd name="T27" fmla="*/ 2147483647 h 1060"/>
              <a:gd name="T28" fmla="*/ 2147483647 w 5760"/>
              <a:gd name="T29" fmla="*/ 2147483647 h 1060"/>
              <a:gd name="T30" fmla="*/ 2147483647 w 5760"/>
              <a:gd name="T31" fmla="*/ 2147483647 h 1060"/>
              <a:gd name="T32" fmla="*/ 2147483647 w 5760"/>
              <a:gd name="T33" fmla="*/ 2147483647 h 1060"/>
              <a:gd name="T34" fmla="*/ 2147483647 w 5760"/>
              <a:gd name="T35" fmla="*/ 2147483647 h 1060"/>
              <a:gd name="T36" fmla="*/ 2147483647 w 5760"/>
              <a:gd name="T37" fmla="*/ 2147483647 h 1060"/>
              <a:gd name="T38" fmla="*/ 2147483647 w 5760"/>
              <a:gd name="T39" fmla="*/ 2147483647 h 1060"/>
              <a:gd name="T40" fmla="*/ 2147483647 w 5760"/>
              <a:gd name="T41" fmla="*/ 2147483647 h 1060"/>
              <a:gd name="T42" fmla="*/ 2147483647 w 5760"/>
              <a:gd name="T43" fmla="*/ 2147483647 h 1060"/>
              <a:gd name="T44" fmla="*/ 2147483647 w 5760"/>
              <a:gd name="T45" fmla="*/ 2147483647 h 1060"/>
              <a:gd name="T46" fmla="*/ 2147483647 w 5760"/>
              <a:gd name="T47" fmla="*/ 2147483647 h 1060"/>
              <a:gd name="T48" fmla="*/ 2147483647 w 5760"/>
              <a:gd name="T49" fmla="*/ 2147483647 h 1060"/>
              <a:gd name="T50" fmla="*/ 2147483647 w 5760"/>
              <a:gd name="T51" fmla="*/ 2147483647 h 1060"/>
              <a:gd name="T52" fmla="*/ 2147483647 w 5760"/>
              <a:gd name="T53" fmla="*/ 2147483647 h 1060"/>
              <a:gd name="T54" fmla="*/ 0 w 5760"/>
              <a:gd name="T55" fmla="*/ 2147483647 h 1060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EC"/>
          </a:p>
        </p:txBody>
      </p:sp>
      <p:sp>
        <p:nvSpPr>
          <p:cNvPr id="1028" name="Freeform 9"/>
          <p:cNvSpPr>
            <a:spLocks/>
          </p:cNvSpPr>
          <p:nvPr/>
        </p:nvSpPr>
        <p:spPr bwMode="white">
          <a:xfrm>
            <a:off x="0" y="-20638"/>
            <a:ext cx="9086850" cy="1068388"/>
          </a:xfrm>
          <a:custGeom>
            <a:avLst/>
            <a:gdLst>
              <a:gd name="T0" fmla="*/ 0 w 5284"/>
              <a:gd name="T1" fmla="*/ 2147483647 h 673"/>
              <a:gd name="T2" fmla="*/ 0 w 5284"/>
              <a:gd name="T3" fmla="*/ 2147483647 h 673"/>
              <a:gd name="T4" fmla="*/ 2147483647 w 5284"/>
              <a:gd name="T5" fmla="*/ 2147483647 h 673"/>
              <a:gd name="T6" fmla="*/ 2147483647 w 5284"/>
              <a:gd name="T7" fmla="*/ 2147483647 h 673"/>
              <a:gd name="T8" fmla="*/ 2147483647 w 5284"/>
              <a:gd name="T9" fmla="*/ 2147483647 h 673"/>
              <a:gd name="T10" fmla="*/ 2147483647 w 5284"/>
              <a:gd name="T11" fmla="*/ 2147483647 h 673"/>
              <a:gd name="T12" fmla="*/ 2147483647 w 5284"/>
              <a:gd name="T13" fmla="*/ 2147483647 h 673"/>
              <a:gd name="T14" fmla="*/ 2147483647 w 5284"/>
              <a:gd name="T15" fmla="*/ 2147483647 h 673"/>
              <a:gd name="T16" fmla="*/ 2147483647 w 5284"/>
              <a:gd name="T17" fmla="*/ 2147483647 h 673"/>
              <a:gd name="T18" fmla="*/ 2147483647 w 5284"/>
              <a:gd name="T19" fmla="*/ 2147483647 h 673"/>
              <a:gd name="T20" fmla="*/ 2147483647 w 5284"/>
              <a:gd name="T21" fmla="*/ 2147483647 h 673"/>
              <a:gd name="T22" fmla="*/ 2147483647 w 5284"/>
              <a:gd name="T23" fmla="*/ 2147483647 h 673"/>
              <a:gd name="T24" fmla="*/ 2147483647 w 5284"/>
              <a:gd name="T25" fmla="*/ 2147483647 h 673"/>
              <a:gd name="T26" fmla="*/ 2147483647 w 5284"/>
              <a:gd name="T27" fmla="*/ 2147483647 h 673"/>
              <a:gd name="T28" fmla="*/ 2147483647 w 5284"/>
              <a:gd name="T29" fmla="*/ 2147483647 h 673"/>
              <a:gd name="T30" fmla="*/ 2147483647 w 5284"/>
              <a:gd name="T31" fmla="*/ 2147483647 h 673"/>
              <a:gd name="T32" fmla="*/ 2147483647 w 5284"/>
              <a:gd name="T33" fmla="*/ 2147483647 h 673"/>
              <a:gd name="T34" fmla="*/ 2147483647 w 5284"/>
              <a:gd name="T35" fmla="*/ 2147483647 h 673"/>
              <a:gd name="T36" fmla="*/ 2147483647 w 5284"/>
              <a:gd name="T37" fmla="*/ 2147483647 h 673"/>
              <a:gd name="T38" fmla="*/ 2147483647 w 5284"/>
              <a:gd name="T39" fmla="*/ 2147483647 h 673"/>
              <a:gd name="T40" fmla="*/ 2147483647 w 5284"/>
              <a:gd name="T41" fmla="*/ 2147483647 h 673"/>
              <a:gd name="T42" fmla="*/ 2147483647 w 5284"/>
              <a:gd name="T43" fmla="*/ 2147483647 h 673"/>
              <a:gd name="T44" fmla="*/ 2147483647 w 5284"/>
              <a:gd name="T45" fmla="*/ 2147483647 h 673"/>
              <a:gd name="T46" fmla="*/ 2147483647 w 5284"/>
              <a:gd name="T47" fmla="*/ 2147483647 h 673"/>
              <a:gd name="T48" fmla="*/ 2147483647 w 5284"/>
              <a:gd name="T49" fmla="*/ 2147483647 h 673"/>
              <a:gd name="T50" fmla="*/ 2147483647 w 5284"/>
              <a:gd name="T51" fmla="*/ 2147483647 h 673"/>
              <a:gd name="T52" fmla="*/ 2147483647 w 5284"/>
              <a:gd name="T53" fmla="*/ 0 h 673"/>
              <a:gd name="T54" fmla="*/ 2147483647 w 5284"/>
              <a:gd name="T55" fmla="*/ 0 h 673"/>
              <a:gd name="T56" fmla="*/ 2147483647 w 5284"/>
              <a:gd name="T57" fmla="*/ 2147483647 h 673"/>
              <a:gd name="T58" fmla="*/ 2147483647 w 5284"/>
              <a:gd name="T59" fmla="*/ 2147483647 h 673"/>
              <a:gd name="T60" fmla="*/ 2147483647 w 5284"/>
              <a:gd name="T61" fmla="*/ 2147483647 h 673"/>
              <a:gd name="T62" fmla="*/ 2147483647 w 5284"/>
              <a:gd name="T63" fmla="*/ 2147483647 h 673"/>
              <a:gd name="T64" fmla="*/ 2147483647 w 5284"/>
              <a:gd name="T65" fmla="*/ 2147483647 h 673"/>
              <a:gd name="T66" fmla="*/ 2147483647 w 5284"/>
              <a:gd name="T67" fmla="*/ 2147483647 h 673"/>
              <a:gd name="T68" fmla="*/ 2147483647 w 5284"/>
              <a:gd name="T69" fmla="*/ 2147483647 h 673"/>
              <a:gd name="T70" fmla="*/ 2147483647 w 5284"/>
              <a:gd name="T71" fmla="*/ 2147483647 h 673"/>
              <a:gd name="T72" fmla="*/ 2147483647 w 5284"/>
              <a:gd name="T73" fmla="*/ 2147483647 h 673"/>
              <a:gd name="T74" fmla="*/ 2147483647 w 5284"/>
              <a:gd name="T75" fmla="*/ 2147483647 h 673"/>
              <a:gd name="T76" fmla="*/ 2147483647 w 5284"/>
              <a:gd name="T77" fmla="*/ 2147483647 h 673"/>
              <a:gd name="T78" fmla="*/ 2147483647 w 5284"/>
              <a:gd name="T79" fmla="*/ 2147483647 h 673"/>
              <a:gd name="T80" fmla="*/ 2147483647 w 5284"/>
              <a:gd name="T81" fmla="*/ 2147483647 h 673"/>
              <a:gd name="T82" fmla="*/ 2147483647 w 5284"/>
              <a:gd name="T83" fmla="*/ 2147483647 h 673"/>
              <a:gd name="T84" fmla="*/ 2147483647 w 5284"/>
              <a:gd name="T85" fmla="*/ 2147483647 h 673"/>
              <a:gd name="T86" fmla="*/ 0 w 5284"/>
              <a:gd name="T87" fmla="*/ 2147483647 h 673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EC"/>
          </a:p>
        </p:txBody>
      </p:sp>
      <p:sp>
        <p:nvSpPr>
          <p:cNvPr id="1029" name="Freeform 10"/>
          <p:cNvSpPr>
            <a:spLocks/>
          </p:cNvSpPr>
          <p:nvPr/>
        </p:nvSpPr>
        <p:spPr bwMode="white">
          <a:xfrm>
            <a:off x="0" y="-20638"/>
            <a:ext cx="4959350" cy="454026"/>
          </a:xfrm>
          <a:custGeom>
            <a:avLst/>
            <a:gdLst>
              <a:gd name="T0" fmla="*/ 0 w 2884"/>
              <a:gd name="T1" fmla="*/ 0 h 286"/>
              <a:gd name="T2" fmla="*/ 0 w 2884"/>
              <a:gd name="T3" fmla="*/ 2147483647 h 286"/>
              <a:gd name="T4" fmla="*/ 2147483647 w 2884"/>
              <a:gd name="T5" fmla="*/ 2147483647 h 286"/>
              <a:gd name="T6" fmla="*/ 2147483647 w 2884"/>
              <a:gd name="T7" fmla="*/ 2147483647 h 286"/>
              <a:gd name="T8" fmla="*/ 2147483647 w 2884"/>
              <a:gd name="T9" fmla="*/ 2147483647 h 286"/>
              <a:gd name="T10" fmla="*/ 2147483647 w 2884"/>
              <a:gd name="T11" fmla="*/ 2147483647 h 286"/>
              <a:gd name="T12" fmla="*/ 2147483647 w 2884"/>
              <a:gd name="T13" fmla="*/ 2147483647 h 286"/>
              <a:gd name="T14" fmla="*/ 2147483647 w 2884"/>
              <a:gd name="T15" fmla="*/ 2147483647 h 286"/>
              <a:gd name="T16" fmla="*/ 2147483647 w 2884"/>
              <a:gd name="T17" fmla="*/ 2147483647 h 286"/>
              <a:gd name="T18" fmla="*/ 2147483647 w 2884"/>
              <a:gd name="T19" fmla="*/ 2147483647 h 286"/>
              <a:gd name="T20" fmla="*/ 2147483647 w 2884"/>
              <a:gd name="T21" fmla="*/ 2147483647 h 286"/>
              <a:gd name="T22" fmla="*/ 2147483647 w 2884"/>
              <a:gd name="T23" fmla="*/ 2147483647 h 286"/>
              <a:gd name="T24" fmla="*/ 2147483647 w 2884"/>
              <a:gd name="T25" fmla="*/ 2147483647 h 286"/>
              <a:gd name="T26" fmla="*/ 2147483647 w 2884"/>
              <a:gd name="T27" fmla="*/ 2147483647 h 286"/>
              <a:gd name="T28" fmla="*/ 2147483647 w 2884"/>
              <a:gd name="T29" fmla="*/ 0 h 286"/>
              <a:gd name="T30" fmla="*/ 0 w 2884"/>
              <a:gd name="T31" fmla="*/ 0 h 28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s-EC"/>
          </a:p>
        </p:txBody>
      </p:sp>
      <p:sp>
        <p:nvSpPr>
          <p:cNvPr id="17" name="16 Rectángulo"/>
          <p:cNvSpPr/>
          <p:nvPr userDrawn="1"/>
        </p:nvSpPr>
        <p:spPr bwMode="auto">
          <a:xfrm>
            <a:off x="-15875" y="-65088"/>
            <a:ext cx="10239375" cy="7072313"/>
          </a:xfrm>
          <a:prstGeom prst="rect">
            <a:avLst/>
          </a:prstGeom>
          <a:solidFill>
            <a:schemeClr val="bg2">
              <a:lumMod val="85000"/>
              <a:lumOff val="15000"/>
            </a:schemeClr>
          </a:solidFill>
          <a:ln w="12700" cap="sq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es-EC">
              <a:ea typeface="+mn-ea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MS PGothic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vida-auditoriacidada.org.br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onsultanacional2017.com.br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uditoriacidada.org.br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acebook.com/auditoriacidada.pagin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aladeimprensa.ibge.gov.br/noticias?view=noticia&amp;id=1&amp;busca=1&amp;idnoticia=343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37654" y="-171400"/>
            <a:ext cx="9777536" cy="649408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 sz="3200" u="sng" dirty="0">
              <a:solidFill>
                <a:srgbClr val="FFFF00"/>
              </a:solidFill>
            </a:endParaRPr>
          </a:p>
          <a:p>
            <a:pPr algn="ctr" eaLnBrk="0" hangingPunct="0">
              <a:spcBef>
                <a:spcPct val="50000"/>
              </a:spcBef>
            </a:pPr>
            <a:endParaRPr lang="pt-BR" sz="4400" i="1" u="sng" dirty="0" smtClean="0">
              <a:solidFill>
                <a:srgbClr val="FFFF00"/>
              </a:solidFill>
            </a:endParaRPr>
          </a:p>
          <a:p>
            <a:pPr algn="ctr" eaLnBrk="0" hangingPunct="0"/>
            <a:endParaRPr lang="pt-BR" sz="3000" b="0" i="1" u="sng" dirty="0">
              <a:solidFill>
                <a:srgbClr val="FFFF00"/>
              </a:solidFill>
            </a:endParaRPr>
          </a:p>
          <a:p>
            <a:pPr algn="ctr" eaLnBrk="0" hangingPunct="0"/>
            <a:endParaRPr lang="pt-BR" sz="3000" b="0" i="1" u="sng" dirty="0">
              <a:solidFill>
                <a:srgbClr val="FFFF00"/>
              </a:solidFill>
            </a:endParaRPr>
          </a:p>
          <a:p>
            <a:pPr algn="ctr" eaLnBrk="0" hangingPunct="0"/>
            <a:endParaRPr lang="pt-BR" sz="3000" b="0" i="1" u="sng" dirty="0">
              <a:solidFill>
                <a:srgbClr val="FFFF00"/>
              </a:solidFill>
            </a:endParaRPr>
          </a:p>
          <a:p>
            <a:pPr algn="ctr" eaLnBrk="0" hangingPunct="0"/>
            <a:r>
              <a:rPr lang="en-US" sz="3200" b="0" smtClean="0">
                <a:solidFill>
                  <a:srgbClr val="FFFFFF"/>
                </a:solidFill>
                <a:latin typeface="Tahoma" charset="0"/>
                <a:cs typeface="Tahoma" charset="0"/>
              </a:rPr>
              <a:t>Conjuntura Econômica Nacional e Internacional</a:t>
            </a:r>
            <a:endParaRPr lang="en-US" sz="3200" b="0">
              <a:solidFill>
                <a:srgbClr val="FFFFFF"/>
              </a:solidFill>
              <a:latin typeface="Tahoma" charset="0"/>
              <a:cs typeface="Tahoma" charset="0"/>
            </a:endParaRPr>
          </a:p>
          <a:p>
            <a:pPr algn="ctr" eaLnBrk="0" hangingPunct="0"/>
            <a:endParaRPr lang="pt-BR" sz="3000" b="0" i="1" u="sng" dirty="0">
              <a:solidFill>
                <a:srgbClr val="FFFF00"/>
              </a:solidFill>
            </a:endParaRPr>
          </a:p>
          <a:p>
            <a:pPr algn="ctr" eaLnBrk="0" hangingPunct="0"/>
            <a:endParaRPr lang="pt-BR" sz="2700" u="sng" dirty="0">
              <a:solidFill>
                <a:srgbClr val="FFFF00"/>
              </a:solidFill>
            </a:endParaRPr>
          </a:p>
          <a:p>
            <a:pPr algn="ctr" eaLnBrk="0" hangingPunct="0"/>
            <a:endParaRPr lang="pt-BR" sz="500" i="1" u="sng" dirty="0">
              <a:solidFill>
                <a:schemeClr val="accent1"/>
              </a:solidFill>
            </a:endParaRPr>
          </a:p>
          <a:p>
            <a:pPr algn="ctr" eaLnBrk="0" hangingPunct="0"/>
            <a:endParaRPr lang="pt-BR" sz="500" i="1" u="sng" dirty="0">
              <a:solidFill>
                <a:schemeClr val="accent1"/>
              </a:solidFill>
            </a:endParaRPr>
          </a:p>
          <a:p>
            <a:pPr algn="ctr" eaLnBrk="0" hangingPunct="0"/>
            <a:endParaRPr lang="pt-BR" sz="500" b="0" i="1" u="sng" dirty="0">
              <a:solidFill>
                <a:srgbClr val="92D05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en-US" sz="2500" b="0" i="1" smtClean="0">
                <a:solidFill>
                  <a:srgbClr val="FFFFFF"/>
                </a:solidFill>
                <a:latin typeface="Tahoma" charset="0"/>
                <a:cs typeface="Tahoma" charset="0"/>
              </a:rPr>
              <a:t>Rodrigo Avila</a:t>
            </a:r>
          </a:p>
          <a:p>
            <a:pPr algn="ctr"/>
            <a:endParaRPr lang="en-US" sz="2500" b="0" i="1">
              <a:solidFill>
                <a:srgbClr val="FFFFFF"/>
              </a:solidFill>
              <a:latin typeface="Tahoma" charset="0"/>
              <a:cs typeface="Tahoma" charset="0"/>
            </a:endParaRPr>
          </a:p>
          <a:p>
            <a:pPr algn="ctr"/>
            <a:endParaRPr lang="en-US" sz="2500" b="0" i="1">
              <a:solidFill>
                <a:srgbClr val="FFFFFF"/>
              </a:solidFill>
              <a:latin typeface="Tahoma" charset="0"/>
              <a:cs typeface="Tahoma" charset="0"/>
            </a:endParaRPr>
          </a:p>
          <a:p>
            <a:pPr algn="ctr"/>
            <a:r>
              <a:rPr lang="en-US" sz="2500" b="0" i="1" smtClean="0">
                <a:solidFill>
                  <a:srgbClr val="FFFFFF"/>
                </a:solidFill>
                <a:latin typeface="Tahoma" charset="0"/>
                <a:cs typeface="Tahoma" charset="0"/>
              </a:rPr>
              <a:t>7º Congresso do SINDJUS-DF, 19/5/2017</a:t>
            </a:r>
            <a:endParaRPr lang="pt-BR" b="0" dirty="0" smtClean="0">
              <a:solidFill>
                <a:srgbClr val="92D050"/>
              </a:solidFill>
              <a:latin typeface="Tahoma" pitchFamily="34" charset="0"/>
              <a:cs typeface="Tahoma" pitchFamily="34" charset="0"/>
            </a:endParaRPr>
          </a:p>
          <a:p>
            <a:pPr algn="ctr"/>
            <a:endParaRPr lang="pt-BR" b="0" dirty="0">
              <a:solidFill>
                <a:srgbClr val="92D05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4950" y="214313"/>
            <a:ext cx="54387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495300" y="0"/>
            <a:ext cx="9163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ctr"/>
          <a:lstStyle/>
          <a:p>
            <a:pPr algn="ctr" eaLnBrk="0" hangingPunct="0">
              <a:spcBef>
                <a:spcPct val="50000"/>
              </a:spcBef>
              <a:buClr>
                <a:srgbClr val="FF9900"/>
              </a:buClr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BRASIL: AUDITORIA </a:t>
            </a:r>
            <a:r>
              <a:rPr lang="en-GB" sz="360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DA DÍVIDA</a:t>
            </a:r>
          </a:p>
        </p:txBody>
      </p:sp>
      <p:sp>
        <p:nvSpPr>
          <p:cNvPr id="13315" name="Rectangle 2"/>
          <p:cNvSpPr>
            <a:spLocks noChangeArrowheads="1"/>
          </p:cNvSpPr>
          <p:nvPr/>
        </p:nvSpPr>
        <p:spPr bwMode="auto">
          <a:xfrm>
            <a:off x="381000" y="1143000"/>
            <a:ext cx="9525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/>
          <a:p>
            <a:pPr marL="338138" indent="-338138" algn="ctr" eaLnBrk="0" hangingPunct="0">
              <a:lnSpc>
                <a:spcPct val="80000"/>
              </a:lnSpc>
              <a:spcBef>
                <a:spcPts val="25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pt-BR" sz="1000" dirty="0" smtClean="0">
              <a:solidFill>
                <a:srgbClr val="FFFF00"/>
              </a:solidFill>
            </a:endParaRPr>
          </a:p>
          <a:p>
            <a:pPr marL="338138" indent="-338138" algn="just" eaLnBrk="0" hangingPunct="0">
              <a:lnSpc>
                <a:spcPct val="80000"/>
              </a:lnSpc>
              <a:spcBef>
                <a:spcPts val="8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pt-BR" dirty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t-BR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Prevista na Constituição Federal de 1988</a:t>
            </a:r>
          </a:p>
          <a:p>
            <a:pPr marL="338138" indent="-338138" algn="just" eaLnBrk="0" hangingPunct="0">
              <a:lnSpc>
                <a:spcPct val="80000"/>
              </a:lnSpc>
              <a:spcBef>
                <a:spcPts val="375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pt-BR" dirty="0" smtClean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 marL="338138" indent="-338138" algn="just" eaLnBrk="0" hangingPunct="0">
              <a:spcBef>
                <a:spcPts val="8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pt-BR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Plebiscito popular ano 2000: mais de seis milhões de votos</a:t>
            </a:r>
          </a:p>
          <a:p>
            <a:pPr marL="338138" indent="-338138" algn="ctr" eaLnBrk="0" hangingPunct="0">
              <a:lnSpc>
                <a:spcPct val="110000"/>
              </a:lnSpc>
              <a:spcBef>
                <a:spcPts val="2250"/>
              </a:spcBef>
              <a:buClr>
                <a:srgbClr val="FF9900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pt-BR" sz="800" dirty="0" smtClean="0">
              <a:solidFill>
                <a:srgbClr val="92D050"/>
              </a:solidFill>
              <a:latin typeface="Tahoma" pitchFamily="34" charset="0"/>
              <a:cs typeface="Tahoma" pitchFamily="34" charset="0"/>
            </a:endParaRPr>
          </a:p>
          <a:p>
            <a:pPr marL="338138" indent="-338138" algn="ctr" eaLnBrk="0" hangingPunct="0">
              <a:lnSpc>
                <a:spcPct val="110000"/>
              </a:lnSpc>
              <a:spcBef>
                <a:spcPts val="2250"/>
              </a:spcBef>
              <a:buClr>
                <a:srgbClr val="FF9900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pt-BR" sz="3200" dirty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AUDITORIA CIDADÃ DA DÍVIDA</a:t>
            </a:r>
          </a:p>
          <a:p>
            <a:pPr marL="338138" indent="-338138" algn="ctr" eaLnBrk="0" hangingPunct="0">
              <a:lnSpc>
                <a:spcPct val="110000"/>
              </a:lnSpc>
              <a:spcBef>
                <a:spcPts val="225"/>
              </a:spcBef>
              <a:buClr>
                <a:srgbClr val="FF9900"/>
              </a:buClr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pt-BR" sz="3200" dirty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  <a:hlinkClick r:id="rId3"/>
              </a:rPr>
              <a:t>www.auditoriacidada.org.br</a:t>
            </a:r>
            <a:endParaRPr lang="pt-BR" sz="3200" dirty="0" smtClean="0">
              <a:solidFill>
                <a:srgbClr val="92D050"/>
              </a:solidFill>
              <a:latin typeface="Tahoma" pitchFamily="34" charset="0"/>
              <a:cs typeface="Tahoma" pitchFamily="34" charset="0"/>
            </a:endParaRPr>
          </a:p>
          <a:p>
            <a:pPr marL="338138" indent="-338138" algn="ctr" eaLnBrk="0" hangingPunct="0">
              <a:spcBef>
                <a:spcPct val="500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endParaRPr lang="pt-BR" sz="900" dirty="0" smtClean="0">
              <a:solidFill>
                <a:srgbClr val="92D050"/>
              </a:solidFill>
              <a:latin typeface="Tahoma" pitchFamily="34" charset="0"/>
              <a:cs typeface="Tahoma" pitchFamily="34" charset="0"/>
            </a:endParaRPr>
          </a:p>
          <a:p>
            <a:pPr marL="338138" indent="-338138" algn="ctr" eaLnBrk="0" hangingPunct="0">
              <a:spcBef>
                <a:spcPct val="500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pt-BR" sz="3200" dirty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CPI da Dívida Pública</a:t>
            </a:r>
          </a:p>
          <a:p>
            <a:pPr marL="338138" indent="-338138" algn="ctr" eaLnBrk="0" hangingPunct="0">
              <a:spcBef>
                <a:spcPct val="50000"/>
              </a:spcBef>
              <a:tabLst>
                <a:tab pos="3381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pt-BR" b="0" dirty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Passo importante, mas ainda não significa o cumprimento da Constituição</a:t>
            </a:r>
            <a:endParaRPr lang="pt-BR" b="0" dirty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185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709" y="360974"/>
            <a:ext cx="9217024" cy="6170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7" name="Rectangle 4"/>
          <p:cNvSpPr>
            <a:spLocks noChangeArrowheads="1"/>
          </p:cNvSpPr>
          <p:nvPr/>
        </p:nvSpPr>
        <p:spPr bwMode="auto">
          <a:xfrm>
            <a:off x="4860925" y="-230188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/>
          </a:p>
        </p:txBody>
      </p:sp>
      <p:sp>
        <p:nvSpPr>
          <p:cNvPr id="4098" name="Text Box 12"/>
          <p:cNvSpPr txBox="1">
            <a:spLocks noChangeArrowheads="1"/>
          </p:cNvSpPr>
          <p:nvPr/>
        </p:nvSpPr>
        <p:spPr bwMode="auto">
          <a:xfrm>
            <a:off x="0" y="6581775"/>
            <a:ext cx="9906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200" b="0">
                <a:solidFill>
                  <a:srgbClr val="FFFFFF"/>
                </a:solidFill>
                <a:latin typeface="Tahoma" charset="0"/>
                <a:cs typeface="Arial" charset="0"/>
              </a:rPr>
              <a:t>Fonte: Banco Central - Nota para a Imprensa - Setor Externo - Quadro </a:t>
            </a:r>
            <a:r>
              <a:rPr lang="pt-BR" sz="1200" b="0" smtClean="0">
                <a:solidFill>
                  <a:srgbClr val="FFFFFF"/>
                </a:solidFill>
                <a:latin typeface="Tahoma" charset="0"/>
                <a:cs typeface="Arial" charset="0"/>
              </a:rPr>
              <a:t>“Dívida Externa Bruta” </a:t>
            </a:r>
            <a:r>
              <a:rPr lang="pt-BR" sz="1200" b="0">
                <a:solidFill>
                  <a:srgbClr val="FFFFFF"/>
                </a:solidFill>
                <a:latin typeface="Tahoma" charset="0"/>
                <a:cs typeface="Arial" charset="0"/>
              </a:rPr>
              <a:t>e Séries Temporais - BC</a:t>
            </a:r>
          </a:p>
        </p:txBody>
      </p:sp>
      <p:sp>
        <p:nvSpPr>
          <p:cNvPr id="4099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/>
          </a:p>
        </p:txBody>
      </p:sp>
      <p:sp>
        <p:nvSpPr>
          <p:cNvPr id="4101" name="CaixaDeTexto 5"/>
          <p:cNvSpPr txBox="1">
            <a:spLocks noChangeArrowheads="1"/>
          </p:cNvSpPr>
          <p:nvPr/>
        </p:nvSpPr>
        <p:spPr bwMode="auto">
          <a:xfrm>
            <a:off x="1784648" y="1690688"/>
            <a:ext cx="1224558" cy="1615827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800" dirty="0">
                <a:latin typeface="Arial" charset="0"/>
                <a:cs typeface="Arial" charset="0"/>
              </a:rPr>
              <a:t>Década de 70:</a:t>
            </a:r>
          </a:p>
          <a:p>
            <a:pPr algn="ctr">
              <a:spcBef>
                <a:spcPct val="50000"/>
              </a:spcBef>
            </a:pPr>
            <a:r>
              <a:rPr lang="pt-BR" sz="1800" dirty="0">
                <a:solidFill>
                  <a:schemeClr val="bg1"/>
                </a:solidFill>
                <a:latin typeface="Arial" charset="0"/>
                <a:cs typeface="Arial" charset="0"/>
              </a:rPr>
              <a:t> dívida da ditadura</a:t>
            </a:r>
          </a:p>
        </p:txBody>
      </p:sp>
      <p:sp>
        <p:nvSpPr>
          <p:cNvPr id="4102" name="CaixaDeTexto 5"/>
          <p:cNvSpPr txBox="1">
            <a:spLocks noChangeArrowheads="1"/>
          </p:cNvSpPr>
          <p:nvPr/>
        </p:nvSpPr>
        <p:spPr bwMode="auto">
          <a:xfrm>
            <a:off x="3152801" y="1690688"/>
            <a:ext cx="1800200" cy="2308324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800" dirty="0">
                <a:latin typeface="Arial" charset="0"/>
                <a:cs typeface="Arial" charset="0"/>
              </a:rPr>
              <a:t>Década de 80:</a:t>
            </a:r>
          </a:p>
          <a:p>
            <a:pPr algn="ctr">
              <a:spcBef>
                <a:spcPct val="50000"/>
              </a:spcBef>
            </a:pPr>
            <a:r>
              <a:rPr lang="pt-BR" sz="1800" dirty="0">
                <a:solidFill>
                  <a:schemeClr val="bg1"/>
                </a:solidFill>
                <a:latin typeface="Arial" charset="0"/>
                <a:cs typeface="Arial" charset="0"/>
              </a:rPr>
              <a:t> Elevação ilegal das taxas de juros</a:t>
            </a:r>
          </a:p>
          <a:p>
            <a:pPr algn="ctr">
              <a:spcBef>
                <a:spcPct val="50000"/>
              </a:spcBef>
            </a:pPr>
            <a:r>
              <a:rPr lang="pt-BR" sz="1800" dirty="0">
                <a:solidFill>
                  <a:schemeClr val="bg1"/>
                </a:solidFill>
                <a:latin typeface="Arial" charset="0"/>
                <a:cs typeface="Arial" charset="0"/>
              </a:rPr>
              <a:t>Estatização de dívidas privadas</a:t>
            </a:r>
          </a:p>
        </p:txBody>
      </p:sp>
      <p:sp>
        <p:nvSpPr>
          <p:cNvPr id="4103" name="CaixaDeTexto 5"/>
          <p:cNvSpPr txBox="1">
            <a:spLocks noChangeArrowheads="1"/>
          </p:cNvSpPr>
          <p:nvPr/>
        </p:nvSpPr>
        <p:spPr bwMode="auto">
          <a:xfrm>
            <a:off x="4232921" y="4986923"/>
            <a:ext cx="5256584" cy="707886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600">
                <a:solidFill>
                  <a:schemeClr val="bg1"/>
                </a:solidFill>
                <a:latin typeface="Arial" charset="0"/>
                <a:cs typeface="Arial" charset="0"/>
              </a:rPr>
              <a:t>Pagamento antecipado ao FMI e resgates com </a:t>
            </a:r>
            <a:r>
              <a:rPr lang="pt-BR" sz="1600" smtClean="0">
                <a:solidFill>
                  <a:schemeClr val="bg1"/>
                </a:solidFill>
                <a:latin typeface="Arial" charset="0"/>
                <a:cs typeface="Arial" charset="0"/>
              </a:rPr>
              <a:t>ágio</a:t>
            </a:r>
          </a:p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chemeClr val="bg1"/>
                </a:solidFill>
                <a:latin typeface="Arial" charset="0"/>
                <a:cs typeface="Arial" charset="0"/>
              </a:rPr>
              <a:t>Troca de dívida externa por dívida interna</a:t>
            </a:r>
          </a:p>
        </p:txBody>
      </p:sp>
      <p:cxnSp>
        <p:nvCxnSpPr>
          <p:cNvPr id="4104" name="Conector de seta reta 7"/>
          <p:cNvCxnSpPr>
            <a:cxnSpLocks noChangeShapeType="1"/>
          </p:cNvCxnSpPr>
          <p:nvPr/>
        </p:nvCxnSpPr>
        <p:spPr bwMode="auto">
          <a:xfrm flipV="1">
            <a:off x="7506086" y="4454747"/>
            <a:ext cx="0" cy="532176"/>
          </a:xfrm>
          <a:prstGeom prst="straightConnector1">
            <a:avLst/>
          </a:prstGeom>
          <a:noFill/>
          <a:ln w="41275" cap="sq">
            <a:solidFill>
              <a:schemeClr val="bg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extBox 1"/>
          <p:cNvSpPr txBox="1"/>
          <p:nvPr/>
        </p:nvSpPr>
        <p:spPr>
          <a:xfrm>
            <a:off x="5099422" y="1697058"/>
            <a:ext cx="1368152" cy="134344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ts val="0"/>
              </a:spcBef>
            </a:pPr>
            <a:r>
              <a:rPr lang="pt-BR" sz="1800" dirty="0">
                <a:latin typeface="Arial" charset="0"/>
                <a:ea typeface="MS PGothic" charset="0"/>
                <a:cs typeface="Arial" charset="0"/>
              </a:rPr>
              <a:t>Década de </a:t>
            </a:r>
            <a:r>
              <a:rPr lang="pt-BR" sz="1800" dirty="0" smtClean="0">
                <a:latin typeface="Arial" charset="0"/>
                <a:ea typeface="MS PGothic" charset="0"/>
                <a:cs typeface="Arial" charset="0"/>
              </a:rPr>
              <a:t>90:</a:t>
            </a:r>
          </a:p>
          <a:p>
            <a:pPr algn="ctr" eaLnBrk="0" hangingPunct="0">
              <a:lnSpc>
                <a:spcPct val="90000"/>
              </a:lnSpc>
              <a:spcBef>
                <a:spcPts val="0"/>
              </a:spcBef>
            </a:pPr>
            <a:endParaRPr lang="pt-BR" sz="1800" dirty="0">
              <a:solidFill>
                <a:schemeClr val="bg1"/>
              </a:solidFill>
              <a:latin typeface="Arial" charset="0"/>
              <a:ea typeface="MS PGothic" charset="0"/>
              <a:cs typeface="Arial" charset="0"/>
            </a:endParaRPr>
          </a:p>
          <a:p>
            <a:pPr algn="ctr" eaLnBrk="0" hangingPunct="0">
              <a:lnSpc>
                <a:spcPct val="90000"/>
              </a:lnSpc>
              <a:spcBef>
                <a:spcPts val="0"/>
              </a:spcBef>
            </a:pPr>
            <a:r>
              <a:rPr lang="pt-BR" sz="1800" dirty="0" smtClean="0">
                <a:solidFill>
                  <a:schemeClr val="bg1"/>
                </a:solidFill>
                <a:latin typeface="Arial" charset="0"/>
                <a:ea typeface="MS PGothic" charset="0"/>
                <a:cs typeface="Arial" charset="0"/>
              </a:rPr>
              <a:t>Plano</a:t>
            </a:r>
          </a:p>
          <a:p>
            <a:pPr algn="ctr" eaLnBrk="0" hangingPunct="0">
              <a:lnSpc>
                <a:spcPct val="90000"/>
              </a:lnSpc>
              <a:spcBef>
                <a:spcPts val="0"/>
              </a:spcBef>
            </a:pPr>
            <a:r>
              <a:rPr lang="pt-BR" sz="1800" dirty="0" smtClean="0">
                <a:solidFill>
                  <a:schemeClr val="bg1"/>
                </a:solidFill>
                <a:latin typeface="Arial" charset="0"/>
                <a:ea typeface="MS PGothic" charset="0"/>
                <a:cs typeface="Arial" charset="0"/>
              </a:rPr>
              <a:t>Brady</a:t>
            </a:r>
            <a:endParaRPr lang="en-US" sz="1800" dirty="0">
              <a:solidFill>
                <a:schemeClr val="bg1"/>
              </a:solidFill>
              <a:latin typeface="Arial" charset="0"/>
              <a:ea typeface="MS PGothic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504792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481" y="420539"/>
            <a:ext cx="9369055" cy="5976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145" name="Rectangle 4"/>
          <p:cNvSpPr>
            <a:spLocks noChangeArrowheads="1"/>
          </p:cNvSpPr>
          <p:nvPr/>
        </p:nvSpPr>
        <p:spPr bwMode="auto">
          <a:xfrm>
            <a:off x="4860925" y="-230188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/>
          </a:p>
        </p:txBody>
      </p:sp>
      <p:sp>
        <p:nvSpPr>
          <p:cNvPr id="6146" name="Text Box 12"/>
          <p:cNvSpPr txBox="1">
            <a:spLocks noChangeArrowheads="1"/>
          </p:cNvSpPr>
          <p:nvPr/>
        </p:nvSpPr>
        <p:spPr bwMode="auto">
          <a:xfrm>
            <a:off x="0" y="6572250"/>
            <a:ext cx="9906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 b="0">
                <a:solidFill>
                  <a:srgbClr val="FFFFFF"/>
                </a:solidFill>
                <a:cs typeface="Arial" charset="0"/>
              </a:rPr>
              <a:t>Fonte: Banco Central - Nota para a Imprensa - Política Fiscal - Quadro </a:t>
            </a:r>
            <a:r>
              <a:rPr lang="pt-BR" sz="1400" b="0" smtClean="0">
                <a:solidFill>
                  <a:srgbClr val="FFFFFF"/>
                </a:solidFill>
                <a:cs typeface="Arial" charset="0"/>
              </a:rPr>
              <a:t>“Títulos Públicos Federais”.</a:t>
            </a:r>
            <a:endParaRPr lang="pt-BR" sz="1400" b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147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/>
          </a:p>
        </p:txBody>
      </p:sp>
      <p:sp>
        <p:nvSpPr>
          <p:cNvPr id="6149" name="CaixaDeTexto 5"/>
          <p:cNvSpPr txBox="1">
            <a:spLocks noChangeArrowheads="1"/>
          </p:cNvSpPr>
          <p:nvPr/>
        </p:nvSpPr>
        <p:spPr bwMode="auto">
          <a:xfrm>
            <a:off x="2000672" y="1484784"/>
            <a:ext cx="4032250" cy="3046988"/>
          </a:xfrm>
          <a:prstGeom prst="rect">
            <a:avLst/>
          </a:prstGeom>
          <a:solidFill>
            <a:srgbClr val="FFFFFF"/>
          </a:solidFill>
          <a:ln w="9525">
            <a:solidFill>
              <a:srgbClr val="CC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Juros </a:t>
            </a:r>
            <a:r>
              <a:rPr lang="pt-BR" sz="1600">
                <a:solidFill>
                  <a:srgbClr val="C00000"/>
                </a:solidFill>
                <a:latin typeface="Arial" charset="0"/>
                <a:cs typeface="Arial" charset="0"/>
              </a:rPr>
              <a:t>sobre juros</a:t>
            </a:r>
          </a:p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Regime de Metas de Inflação </a:t>
            </a:r>
          </a:p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Reuniões do BC com banqueiros: Conflito </a:t>
            </a:r>
            <a:r>
              <a:rPr lang="pt-BR" sz="1600">
                <a:solidFill>
                  <a:srgbClr val="C00000"/>
                </a:solidFill>
                <a:latin typeface="Arial" charset="0"/>
                <a:cs typeface="Arial" charset="0"/>
              </a:rPr>
              <a:t>de interesses</a:t>
            </a:r>
          </a:p>
          <a:p>
            <a:pPr algn="ctr">
              <a:spcBef>
                <a:spcPct val="50000"/>
              </a:spcBef>
            </a:pPr>
            <a:r>
              <a:rPr lang="pt-BR" sz="1600">
                <a:solidFill>
                  <a:srgbClr val="C00000"/>
                </a:solidFill>
                <a:latin typeface="Arial" charset="0"/>
                <a:cs typeface="Arial" charset="0"/>
              </a:rPr>
              <a:t>Falta de </a:t>
            </a: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transparência (quem são os detentores de títulos?)</a:t>
            </a:r>
          </a:p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Acumulação de Reservas Cambiais</a:t>
            </a:r>
          </a:p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“Operações de Mercado Aberto”</a:t>
            </a:r>
          </a:p>
          <a:p>
            <a:pPr algn="ctr">
              <a:spcBef>
                <a:spcPct val="50000"/>
              </a:spcBef>
            </a:pPr>
            <a:r>
              <a:rPr lang="pt-BR" sz="1600" smtClean="0">
                <a:solidFill>
                  <a:srgbClr val="C00000"/>
                </a:solidFill>
                <a:latin typeface="Arial" charset="0"/>
                <a:cs typeface="Arial" charset="0"/>
              </a:rPr>
              <a:t>Empréstimos ao BNDES</a:t>
            </a:r>
            <a:endParaRPr lang="pt-BR" sz="160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9695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4"/>
          <p:cNvSpPr>
            <a:spLocks noChangeArrowheads="1"/>
          </p:cNvSpPr>
          <p:nvPr/>
        </p:nvSpPr>
        <p:spPr bwMode="auto">
          <a:xfrm>
            <a:off x="4860925" y="-230188"/>
            <a:ext cx="184150" cy="460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/>
          </a:p>
        </p:txBody>
      </p:sp>
      <p:sp>
        <p:nvSpPr>
          <p:cNvPr id="6147" name="Rectangle 10"/>
          <p:cNvSpPr>
            <a:spLocks noChangeArrowheads="1"/>
          </p:cNvSpPr>
          <p:nvPr/>
        </p:nvSpPr>
        <p:spPr bwMode="auto">
          <a:xfrm>
            <a:off x="0" y="0"/>
            <a:ext cx="9906000" cy="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999999">
                <a:alpha val="74997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584" y="1"/>
            <a:ext cx="8076331" cy="6973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5962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660400" y="214313"/>
            <a:ext cx="8701088" cy="601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1pPr>
            <a:lvl2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4pPr>
            <a:lvl5pPr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5pPr>
            <a:lvl6pPr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6pPr>
            <a:lvl7pPr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7pPr>
            <a:lvl8pPr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8pPr>
            <a:lvl9pPr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pitchFamily="18" charset="0"/>
                <a:ea typeface="MS PGothic" pitchFamily="34" charset="-128"/>
              </a:defRPr>
            </a:lvl9pPr>
          </a:lstStyle>
          <a:p>
            <a:pPr lvl="1" algn="ctr">
              <a:spcBef>
                <a:spcPts val="3000"/>
              </a:spcBef>
              <a:buClr>
                <a:srgbClr val="FF9900"/>
              </a:buClr>
            </a:pPr>
            <a:r>
              <a:rPr lang="pt-BR" altLang="pt-BR" sz="2800">
                <a:solidFill>
                  <a:srgbClr val="92D050"/>
                </a:solidFill>
                <a:latin typeface="Verdana" pitchFamily="34" charset="0"/>
                <a:cs typeface="Tahoma" pitchFamily="34" charset="0"/>
              </a:rPr>
              <a:t>ESTRATÉGIAS DE AÇÃO</a:t>
            </a:r>
          </a:p>
          <a:p>
            <a:pPr lvl="1" algn="just">
              <a:spcBef>
                <a:spcPts val="3000"/>
              </a:spcBef>
              <a:buClr>
                <a:srgbClr val="FF9900"/>
              </a:buClr>
            </a:pPr>
            <a:r>
              <a:rPr lang="pt-BR" altLang="pt-BR" sz="2800" b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CONHECIMENTO DA </a:t>
            </a:r>
            <a:r>
              <a:rPr lang="pt-BR" altLang="pt-BR" sz="2800" b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REALIDADE</a:t>
            </a:r>
          </a:p>
          <a:p>
            <a:pPr lvl="1" algn="just">
              <a:spcBef>
                <a:spcPts val="3000"/>
              </a:spcBef>
              <a:buClr>
                <a:srgbClr val="FF9900"/>
              </a:buClr>
            </a:pPr>
            <a:r>
              <a:rPr lang="pt-BR" altLang="pt-BR" sz="2800" b="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MOBILIZAÇÃO </a:t>
            </a:r>
            <a:r>
              <a:rPr lang="pt-BR" altLang="pt-BR" sz="2800" b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SOCIAL CONSCIENTE</a:t>
            </a:r>
          </a:p>
          <a:p>
            <a:pPr lvl="1" algn="just">
              <a:spcBef>
                <a:spcPts val="3000"/>
              </a:spcBef>
              <a:buClr>
                <a:srgbClr val="FF9900"/>
              </a:buClr>
            </a:pPr>
            <a:r>
              <a:rPr lang="pt-BR" altLang="pt-BR" sz="2800" b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AÇOES CONCRETAS</a:t>
            </a:r>
          </a:p>
          <a:p>
            <a:pPr lvl="4" algn="just">
              <a:spcBef>
                <a:spcPts val="900"/>
              </a:spcBef>
              <a:buClr>
                <a:srgbClr val="FF9900"/>
              </a:buClr>
              <a:buFont typeface="Arial" charset="0"/>
              <a:buChar char="•"/>
            </a:pPr>
            <a:r>
              <a:rPr lang="pt-BR" altLang="pt-BR" sz="2000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Auditoria da Dívida Pública para desmascarar o </a:t>
            </a:r>
            <a:r>
              <a:rPr lang="pt-BR" altLang="en-US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“</a:t>
            </a:r>
            <a:r>
              <a:rPr lang="pt-BR" alt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Sistema da Dívida</a:t>
            </a:r>
            <a:r>
              <a:rPr lang="pt-BR" altLang="en-US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”</a:t>
            </a:r>
            <a:r>
              <a:rPr lang="pt-BR" alt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e democratizar o conhecimento da realidade financeira </a:t>
            </a:r>
            <a:r>
              <a:rPr lang="pt-BR" altLang="pt-BR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NÚCLEOS</a:t>
            </a:r>
          </a:p>
          <a:p>
            <a:pPr lvl="4" algn="just">
              <a:spcBef>
                <a:spcPts val="900"/>
              </a:spcBef>
              <a:buClr>
                <a:srgbClr val="FF9900"/>
              </a:buClr>
              <a:buFont typeface="Arial" charset="0"/>
              <a:buChar char="•"/>
            </a:pPr>
            <a:endParaRPr lang="pt-BR" altLang="pt-BR" b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 lvl="4" algn="just">
              <a:spcBef>
                <a:spcPts val="900"/>
              </a:spcBef>
              <a:buClr>
                <a:srgbClr val="FF9900"/>
              </a:buClr>
              <a:buFont typeface="Arial" charset="0"/>
              <a:buChar char="•"/>
            </a:pPr>
            <a:r>
              <a:rPr lang="pt-BR" alt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CONSULTA NACIONAL SOBRE REFORMAS E AUDITORIA </a:t>
            </a:r>
            <a:r>
              <a:rPr lang="pt-BR" alt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DA </a:t>
            </a:r>
            <a:r>
              <a:rPr lang="pt-BR" altLang="pt-BR" b="0" smtClean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DÍVIDA</a:t>
            </a:r>
            <a:endParaRPr lang="pt-BR" altLang="pt-BR" b="0">
              <a:solidFill>
                <a:srgbClr val="FFFFFF"/>
              </a:solidFill>
              <a:latin typeface="Tahoma" pitchFamily="34" charset="0"/>
              <a:cs typeface="Tahoma" pitchFamily="34" charset="0"/>
            </a:endParaRPr>
          </a:p>
          <a:p>
            <a:pPr lvl="4" algn="just">
              <a:spcBef>
                <a:spcPts val="900"/>
              </a:spcBef>
              <a:buClr>
                <a:srgbClr val="FF9900"/>
              </a:buClr>
              <a:buFont typeface="Arial" charset="0"/>
              <a:buChar char="•"/>
            </a:pPr>
            <a:r>
              <a:rPr lang="pt-BR" altLang="pt-BR">
                <a:solidFill>
                  <a:srgbClr val="FFFFFF"/>
                </a:solidFill>
                <a:latin typeface="Verdana" pitchFamily="34" charset="0"/>
                <a:hlinkClick r:id="rId3"/>
              </a:rPr>
              <a:t> </a:t>
            </a:r>
            <a:r>
              <a:rPr lang="pt-BR" altLang="pt-BR" smtClean="0">
                <a:solidFill>
                  <a:srgbClr val="FFFFFF"/>
                </a:solidFill>
                <a:latin typeface="Verdana" pitchFamily="34" charset="0"/>
                <a:hlinkClick r:id="rId3"/>
              </a:rPr>
              <a:t>www.consultanacional2017.com.br</a:t>
            </a:r>
            <a:r>
              <a:rPr lang="pt-BR" altLang="pt-BR" smtClean="0">
                <a:solidFill>
                  <a:srgbClr val="FFFFFF"/>
                </a:solidFill>
                <a:latin typeface="Verdana" pitchFamily="34" charset="0"/>
              </a:rPr>
              <a:t> </a:t>
            </a:r>
            <a:endParaRPr lang="pt-BR" altLang="pt-BR">
              <a:solidFill>
                <a:srgbClr val="FFFFFF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00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5" name="Rectangle 2"/>
          <p:cNvSpPr>
            <a:spLocks noChangeArrowheads="1"/>
          </p:cNvSpPr>
          <p:nvPr/>
        </p:nvSpPr>
        <p:spPr bwMode="auto">
          <a:xfrm>
            <a:off x="0" y="1219200"/>
            <a:ext cx="10425608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pt-BR" sz="3000" dirty="0" smtClean="0">
              <a:solidFill>
                <a:srgbClr val="92D050"/>
              </a:solidFill>
              <a:latin typeface="Verdana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pt-BR" sz="3000" dirty="0">
              <a:solidFill>
                <a:srgbClr val="92D050"/>
              </a:solidFill>
              <a:latin typeface="Verdana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pt-BR" sz="3000" dirty="0" smtClean="0">
              <a:solidFill>
                <a:srgbClr val="92D050"/>
              </a:solidFill>
              <a:latin typeface="Verdana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pt-BR" sz="2800" dirty="0" smtClean="0">
              <a:solidFill>
                <a:srgbClr val="92D050"/>
              </a:solidFill>
              <a:latin typeface="Verdana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pt-BR" sz="3000" b="0" smtClean="0">
                <a:solidFill>
                  <a:srgbClr val="FFFFFF"/>
                </a:solidFill>
                <a:latin typeface="Verdana" charset="0"/>
                <a:hlinkClick r:id="rId3"/>
              </a:rPr>
              <a:t>www.auditoriacidada.org.br</a:t>
            </a:r>
            <a:endParaRPr lang="pt-BR" sz="3000" b="0" dirty="0" smtClean="0">
              <a:solidFill>
                <a:srgbClr val="FFFFFF"/>
              </a:solidFill>
              <a:latin typeface="Verdana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pt-BR" sz="3000" b="0" dirty="0" smtClean="0">
                <a:solidFill>
                  <a:srgbClr val="FFFFFF"/>
                </a:solidFill>
                <a:latin typeface="Verdana" charset="0"/>
                <a:hlinkClick r:id="rId4"/>
              </a:rPr>
              <a:t>www.facebook.com</a:t>
            </a:r>
            <a:r>
              <a:rPr lang="pt-BR" sz="3000" b="0" dirty="0">
                <a:solidFill>
                  <a:srgbClr val="FFFFFF"/>
                </a:solidFill>
                <a:latin typeface="Verdana" charset="0"/>
                <a:hlinkClick r:id="rId4"/>
              </a:rPr>
              <a:t>/</a:t>
            </a:r>
            <a:r>
              <a:rPr lang="pt-BR" sz="3000" b="0" dirty="0" smtClean="0">
                <a:solidFill>
                  <a:srgbClr val="FFFFFF"/>
                </a:solidFill>
                <a:latin typeface="Verdana" charset="0"/>
                <a:hlinkClick r:id="rId4"/>
              </a:rPr>
              <a:t>auditoriacidada.pagina</a:t>
            </a:r>
            <a:endParaRPr lang="pt-BR" sz="3000" b="0" dirty="0" smtClean="0">
              <a:solidFill>
                <a:srgbClr val="FFFFFF"/>
              </a:solidFill>
              <a:latin typeface="Verdan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4528" y="0"/>
            <a:ext cx="9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b="0" i="1" dirty="0" smtClean="0">
              <a:solidFill>
                <a:srgbClr val="FFFFFF"/>
              </a:solidFill>
              <a:latin typeface="Tahoma"/>
              <a:cs typeface="Tahoma"/>
            </a:endParaRPr>
          </a:p>
          <a:p>
            <a:endParaRPr lang="pt-BR" b="0" i="1" dirty="0">
              <a:solidFill>
                <a:srgbClr val="FFFFFF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2735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193675" y="188913"/>
            <a:ext cx="9712325" cy="6397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925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Conjuntura Econômica Nacional e Internacional</a:t>
            </a: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endParaRPr lang="pt-BR" sz="1500" smtClean="0">
              <a:solidFill>
                <a:srgbClr val="92D050"/>
              </a:solidFill>
              <a:latin typeface="Tahoma"/>
              <a:cs typeface="Tahoma"/>
            </a:endParaRPr>
          </a:p>
          <a:p>
            <a:pPr marL="377825" indent="-342900" algn="ctr">
              <a:spcBef>
                <a:spcPts val="1800"/>
              </a:spcBef>
              <a:buClr>
                <a:srgbClr val="FF9900"/>
              </a:buClr>
              <a:buFont typeface="Arial"/>
              <a:buChar char="•"/>
            </a:pP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Crises: intrínsecas ao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Capitalismo</a:t>
            </a:r>
          </a:p>
          <a:p>
            <a:pPr marL="377825" indent="-342900" algn="ctr">
              <a:spcBef>
                <a:spcPts val="1800"/>
              </a:spcBef>
              <a:buClr>
                <a:srgbClr val="FF9900"/>
              </a:buClr>
              <a:buFont typeface="Arial"/>
              <a:buChar char="•"/>
            </a:pP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Crises de Superprodução</a:t>
            </a:r>
            <a:endParaRPr lang="pt-BR">
              <a:solidFill>
                <a:schemeClr val="tx1"/>
              </a:solidFill>
              <a:latin typeface="Tahoma"/>
              <a:cs typeface="Tahoma"/>
            </a:endParaRPr>
          </a:p>
          <a:p>
            <a:pPr marL="377825" indent="-342900" algn="ctr">
              <a:spcBef>
                <a:spcPts val="1800"/>
              </a:spcBef>
              <a:buClr>
                <a:srgbClr val="FF9900"/>
              </a:buClr>
              <a:buFont typeface="Arial"/>
              <a:buChar char="•"/>
            </a:pP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Previsões para 2017: o PIB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mundial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 deve crescer 3,4%, e o Brasil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, menos de 1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%</a:t>
            </a:r>
            <a:endParaRPr lang="pt-BR">
              <a:solidFill>
                <a:schemeClr val="tx1"/>
              </a:solidFill>
              <a:latin typeface="Tahoma"/>
              <a:cs typeface="Tahoma"/>
            </a:endParaRPr>
          </a:p>
          <a:p>
            <a:pPr marL="377825" indent="-342900" algn="ctr">
              <a:spcBef>
                <a:spcPts val="1800"/>
              </a:spcBef>
              <a:buClr>
                <a:srgbClr val="FF9900"/>
              </a:buClr>
              <a:buFont typeface="Arial"/>
              <a:buChar char="•"/>
            </a:pP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Soluções geralmente dadas pelos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países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: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salvar os bancos e grandes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empresas.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Para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o povo, AJUSTE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FISCAL</a:t>
            </a:r>
            <a:endParaRPr lang="pt-BR">
              <a:solidFill>
                <a:schemeClr val="tx1"/>
              </a:solidFill>
              <a:latin typeface="Tahoma"/>
              <a:cs typeface="Tahoma"/>
            </a:endParaRPr>
          </a:p>
          <a:p>
            <a:pPr marL="377825" indent="-342900" algn="ctr">
              <a:spcBef>
                <a:spcPts val="1800"/>
              </a:spcBef>
              <a:buClr>
                <a:srgbClr val="FF9900"/>
              </a:buClr>
              <a:buFont typeface="Arial"/>
              <a:buChar char="•"/>
            </a:pP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Quem </a:t>
            </a: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se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salva </a:t>
            </a: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da </a:t>
            </a: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crise </a:t>
            </a: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é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quem </a:t>
            </a:r>
            <a:r>
              <a:rPr lang="pt-BR">
                <a:solidFill>
                  <a:schemeClr val="tx1"/>
                </a:solidFill>
                <a:latin typeface="Tahoma"/>
                <a:cs typeface="Tahoma"/>
              </a:rPr>
              <a:t>se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beneficia das políticas de aumento de gasto do Estado</a:t>
            </a:r>
            <a:endParaRPr lang="pt-BR">
              <a:solidFill>
                <a:schemeClr val="tx1"/>
              </a:solidFill>
              <a:latin typeface="Tahoma"/>
              <a:cs typeface="Tahoma"/>
            </a:endParaRPr>
          </a:p>
          <a:p>
            <a:pPr marL="377825" indent="-342900" algn="ctr">
              <a:spcBef>
                <a:spcPts val="1800"/>
              </a:spcBef>
              <a:buClr>
                <a:srgbClr val="FF9900"/>
              </a:buClr>
              <a:buFont typeface="Arial"/>
              <a:buChar char="•"/>
            </a:pP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Grande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mentira: dizer que a saída para a crise é cortar os gastos sociais e fazer </a:t>
            </a:r>
            <a:r>
              <a:rPr lang="pt-BR" smtClean="0">
                <a:solidFill>
                  <a:schemeClr val="tx1"/>
                </a:solidFill>
                <a:latin typeface="Tahoma"/>
                <a:cs typeface="Tahoma"/>
              </a:rPr>
              <a:t>reformas</a:t>
            </a:r>
          </a:p>
          <a:p>
            <a:pPr marL="377825" indent="-342900" algn="ctr">
              <a:spcBef>
                <a:spcPts val="1200"/>
              </a:spcBef>
              <a:buClr>
                <a:srgbClr val="FF9900"/>
              </a:buClr>
              <a:buFont typeface="Arial"/>
              <a:buChar char="•"/>
            </a:pPr>
            <a:endParaRPr lang="pt-BR" sz="800">
              <a:solidFill>
                <a:schemeClr val="tx1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807122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193675" y="188913"/>
            <a:ext cx="9712325" cy="6462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925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Brasil: </a:t>
            </a: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argumentos </a:t>
            </a: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do governo</a:t>
            </a: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rgbClr val="92D050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</a:pP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“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Meirelles: crescimento do País no próximo ano depende da reforma da Previdência” (25/4/2017 – Portal Planalto)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>
              <a:solidFill>
                <a:schemeClr val="tx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“Meirelles 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diz que queda da inflação mostra efeitos do ajuste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fiscal” (10/5/2017 – Agencia Brasil)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chemeClr val="tx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“Meirelles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: sem reforma da Previdência, juros vão subir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fortemente” (17/4/2017 – Portal Brasil)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chemeClr val="tx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“Meirelles 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disse que a reforma da Previdência reduzirá a dívida pública, abrindo caminho para a queda dos juros e criando condições para o país voltar a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crescer” (14/3/2017 – Agência Brasil) </a:t>
            </a:r>
            <a:endParaRPr lang="pt-BR" smtClean="0">
              <a:solidFill>
                <a:schemeClr val="accent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chemeClr val="accent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200" smtClean="0">
                <a:solidFill>
                  <a:schemeClr val="accent1"/>
                </a:solidFill>
                <a:latin typeface="Tahoma"/>
                <a:cs typeface="Tahoma"/>
              </a:rPr>
              <a:t>Se cortar gastos sociais, inflação cai, dívida cai, juros caem, PIB cresce, e vamos para o paraíso... Temos mesmo de abrir mão de nossos direitos previdenciários para a economia ir bem?</a:t>
            </a:r>
            <a:endParaRPr lang="pt-BR" sz="2200">
              <a:solidFill>
                <a:schemeClr val="tx1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6181620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193675" y="188913"/>
            <a:ext cx="9712325" cy="6613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925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TESTANDO O DOGMA NEOLIBERAL:  1995  A  2015</a:t>
            </a: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rgbClr val="92D050"/>
              </a:solidFill>
              <a:latin typeface="Tahoma"/>
              <a:cs typeface="Tahoma"/>
            </a:endParaRPr>
          </a:p>
          <a:p>
            <a:pPr marL="377825" indent="-342900" algn="just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2200" smtClean="0">
                <a:solidFill>
                  <a:schemeClr val="tx1"/>
                </a:solidFill>
                <a:latin typeface="Tahoma"/>
                <a:cs typeface="Tahoma"/>
              </a:rPr>
              <a:t>“Superávit Primário” de R$ 1 trilhão</a:t>
            </a:r>
          </a:p>
          <a:p>
            <a:pPr marL="377825" indent="-342900" algn="just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2200" smtClean="0">
                <a:solidFill>
                  <a:schemeClr val="tx1"/>
                </a:solidFill>
                <a:latin typeface="Tahoma"/>
                <a:cs typeface="Tahoma"/>
              </a:rPr>
              <a:t>Maiores taxas de juros do mundo</a:t>
            </a:r>
          </a:p>
          <a:p>
            <a:pPr marL="377825" indent="-342900" algn="just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2200" smtClean="0">
                <a:solidFill>
                  <a:schemeClr val="tx1"/>
                </a:solidFill>
                <a:latin typeface="Tahoma"/>
                <a:cs typeface="Tahoma"/>
              </a:rPr>
              <a:t>Dívida Interna Federal: de R$ 86 bilhões para R$ 4 trilhões</a:t>
            </a:r>
          </a:p>
          <a:p>
            <a:pPr marL="377825" indent="-342900" algn="just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2200" smtClean="0">
                <a:solidFill>
                  <a:schemeClr val="tx1"/>
                </a:solidFill>
                <a:latin typeface="Tahoma"/>
                <a:cs typeface="Tahoma"/>
              </a:rPr>
              <a:t>Crescimento médio do PIB: 2,7% ao ano</a:t>
            </a:r>
          </a:p>
          <a:p>
            <a:pPr marL="377825" indent="-342900" algn="just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2200" smtClean="0">
                <a:solidFill>
                  <a:schemeClr val="tx1"/>
                </a:solidFill>
                <a:latin typeface="Tahoma"/>
                <a:cs typeface="Tahoma"/>
              </a:rPr>
              <a:t>Crescimento médio do PIB percapita: 1,4% ao ano</a:t>
            </a:r>
          </a:p>
          <a:p>
            <a:pPr marL="377825" indent="-342900" algn="just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endParaRPr lang="pt-BR" sz="1000" smtClean="0">
              <a:solidFill>
                <a:schemeClr val="accent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200" smtClean="0">
                <a:solidFill>
                  <a:schemeClr val="accent1"/>
                </a:solidFill>
                <a:latin typeface="Tahoma"/>
                <a:cs typeface="Tahoma"/>
              </a:rPr>
              <a:t>NA REALIDADE, O CRESCIMENTO DA DÍVIDA PÚBLICA NADA TEM A VER COM UM SUPOSTO EXCESSO DE GASTOS SOCIAIS. 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3000" smtClean="0">
                <a:latin typeface="Tahoma"/>
                <a:cs typeface="Tahoma"/>
              </a:rPr>
              <a:t>QUE DÍVIDA É ESSA? AUDITORIA JÁ !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endParaRPr lang="pt-BR" sz="1000" smtClean="0">
              <a:solidFill>
                <a:schemeClr val="accent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200" smtClean="0">
                <a:solidFill>
                  <a:schemeClr val="accent1"/>
                </a:solidFill>
                <a:latin typeface="Tahoma"/>
                <a:cs typeface="Tahoma"/>
              </a:rPr>
              <a:t>NA REALIDADE, CORTAR GASTOS SOCIAIS NÃO LEVA AO CRESCIMENTO ECONÔMICO, MUITO MENOS A UM CRESCIMENTO COM DISTRIBUIÇÃO DE RENDA</a:t>
            </a:r>
            <a:endParaRPr lang="pt-BR">
              <a:solidFill>
                <a:schemeClr val="tx1"/>
              </a:solidFill>
              <a:latin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9076339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193675" y="188913"/>
            <a:ext cx="9712325" cy="187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925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TESTANDO O DOGMA DOS JUROS ALTOS</a:t>
            </a: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O proposta do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teto de gastos (Sociais) e a Reforma da Previdência é que diminuíram a inflação e a taxa de juros? É necessário juro alto para matar a economia e controlar a inflação?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387" y="2204864"/>
            <a:ext cx="7382900" cy="3598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93674" y="5842337"/>
            <a:ext cx="97123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smtClean="0">
                <a:solidFill>
                  <a:schemeClr val="tx1"/>
                </a:solidFill>
              </a:rPr>
              <a:t>                      Fonte: </a:t>
            </a:r>
            <a:r>
              <a:rPr lang="pt-BR" sz="1600" smtClean="0">
                <a:solidFill>
                  <a:schemeClr val="tx1"/>
                </a:solidFill>
              </a:rPr>
              <a:t>IPCA/IBGE</a:t>
            </a:r>
            <a:r>
              <a:rPr lang="pt-BR" sz="1600" smtClean="0">
                <a:solidFill>
                  <a:schemeClr val="tx1"/>
                </a:solidFill>
              </a:rPr>
              <a:t>. Elaboração: Auditoria Cidadã da Dívida</a:t>
            </a:r>
          </a:p>
          <a:p>
            <a:endParaRPr lang="pt-BR" sz="1600" smtClean="0">
              <a:solidFill>
                <a:schemeClr val="tx1"/>
              </a:solidFill>
            </a:endParaRPr>
          </a:p>
          <a:p>
            <a:r>
              <a:rPr lang="pt-BR" sz="2000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 INFLAÇÃO NO BRASIL NÃO GUARDA RELAÇÃO COM A TAXA DE JUROS</a:t>
            </a:r>
            <a:endParaRPr lang="pt-BR" sz="20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224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193675" y="188913"/>
            <a:ext cx="9712325" cy="1658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925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800" smtClean="0">
                <a:solidFill>
                  <a:srgbClr val="92D050"/>
                </a:solidFill>
                <a:latin typeface="Tahoma"/>
                <a:cs typeface="Tahoma"/>
              </a:rPr>
              <a:t>TESTANDO O DOGMA DOS JUROS ALTOS</a:t>
            </a: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endParaRPr lang="pt-BR" sz="2000" smtClean="0">
              <a:solidFill>
                <a:schemeClr val="tx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Governo diz que as taxas de juros estão caindo....será verdade?</a:t>
            </a:r>
            <a:endParaRPr lang="pt-BR" sz="2000" smtClean="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193673" y="4029369"/>
            <a:ext cx="971232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smtClean="0">
                <a:solidFill>
                  <a:schemeClr val="tx1"/>
                </a:solidFill>
              </a:rPr>
              <a:t>                      </a:t>
            </a:r>
            <a:r>
              <a:rPr lang="pt-BR" sz="1600" smtClean="0">
                <a:solidFill>
                  <a:schemeClr val="tx1"/>
                </a:solidFill>
              </a:rPr>
              <a:t>Fonte: IBGE e BC. </a:t>
            </a:r>
            <a:r>
              <a:rPr lang="pt-BR" sz="1600" smtClean="0">
                <a:solidFill>
                  <a:schemeClr val="tx1"/>
                </a:solidFill>
              </a:rPr>
              <a:t>Elaboração: Auditoria Cidadã da Dívida</a:t>
            </a:r>
          </a:p>
          <a:p>
            <a:endParaRPr lang="pt-BR" sz="1600" smtClean="0">
              <a:solidFill>
                <a:schemeClr val="tx1"/>
              </a:solidFill>
            </a:endParaRPr>
          </a:p>
          <a:p>
            <a:r>
              <a:rPr lang="pt-BR" sz="2000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pt-BR" sz="2000">
              <a:solidFill>
                <a:schemeClr val="accent1"/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587475"/>
              </p:ext>
            </p:extLst>
          </p:nvPr>
        </p:nvGraphicFramePr>
        <p:xfrm>
          <a:off x="909376" y="2420888"/>
          <a:ext cx="8280921" cy="1592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5672"/>
                <a:gridCol w="1872208"/>
                <a:gridCol w="1933041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3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Item</a:t>
                      </a:r>
                      <a:endParaRPr lang="pt-B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Dez/2015</a:t>
                      </a:r>
                      <a:endParaRPr lang="pt-BR" sz="3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30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Abril </a:t>
                      </a:r>
                      <a:r>
                        <a:rPr lang="pt-BR" sz="3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 2017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Taxa </a:t>
                      </a:r>
                      <a:r>
                        <a:rPr lang="pt-BR" sz="2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Selic (%)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Inflação (%) - ultimos 12 meses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10,67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4,08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Juro </a:t>
                      </a:r>
                      <a:r>
                        <a:rPr lang="pt-BR" sz="2400" b="0" i="0" u="none" strike="noStrike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Real (%)</a:t>
                      </a:r>
                      <a:endParaRPr lang="pt-B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704528" y="5085184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REALIDADE, OS RENTISTAS DA DÍVIDA PÚBLICA CONTINUAM GANHANDO CADA VEZ MAIS...</a:t>
            </a:r>
            <a:endParaRPr lang="pt-BR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475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2"/>
          <p:cNvSpPr txBox="1">
            <a:spLocks noChangeArrowheads="1"/>
          </p:cNvSpPr>
          <p:nvPr/>
        </p:nvSpPr>
        <p:spPr bwMode="auto">
          <a:xfrm>
            <a:off x="193675" y="188913"/>
            <a:ext cx="9712325" cy="4221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34925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defTabSz="449263" eaLnBrk="0" hangingPunct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mtClean="0">
                <a:solidFill>
                  <a:srgbClr val="92D050"/>
                </a:solidFill>
                <a:latin typeface="Tahoma"/>
                <a:cs typeface="Tahoma"/>
              </a:rPr>
              <a:t>MEIRELLES: “BRASIL JÁ ESTÁ DECOLANDO” (17/5/2017)</a:t>
            </a: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chemeClr val="tx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PNAD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Contínua 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(IBGE), divulgada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em 18/5/2017</a:t>
            </a:r>
            <a:endParaRPr lang="pt-BR" sz="2000">
              <a:solidFill>
                <a:schemeClr val="tx1"/>
              </a:solidFill>
              <a:latin typeface="Tahoma"/>
              <a:cs typeface="Tahoma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  <a:buClr>
                <a:srgbClr val="FF9900"/>
              </a:buClr>
              <a:buFont typeface="Times New Roman" charset="0"/>
              <a:buNone/>
            </a:pPr>
            <a:endParaRPr lang="pt-BR" sz="500" smtClean="0">
              <a:solidFill>
                <a:srgbClr val="92D050"/>
              </a:solidFill>
              <a:latin typeface="Tahoma"/>
              <a:cs typeface="Tahoma"/>
            </a:endParaRPr>
          </a:p>
          <a:p>
            <a:pPr marL="377825" indent="-342900"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No 1º trimestre de 2017, a taxa composta da subutilização da força de trabalho (que agrega os desocupados, os subocupados por insuficiência de horas e os que fazem parte da força de trabalho potencial) ficou em 24,1%, o que representa 26,5 milhões de pessoas. N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o 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1º trimestre de 2016, 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tal percentual era de </a:t>
            </a:r>
            <a:r>
              <a:rPr lang="pt-BR" sz="2000">
                <a:solidFill>
                  <a:schemeClr val="tx1"/>
                </a:solidFill>
                <a:latin typeface="Tahoma"/>
                <a:cs typeface="Tahoma"/>
              </a:rPr>
              <a:t>19,3</a:t>
            </a:r>
            <a:r>
              <a:rPr lang="pt-BR" sz="2000" smtClean="0">
                <a:solidFill>
                  <a:schemeClr val="tx1"/>
                </a:solidFill>
                <a:latin typeface="Tahoma"/>
                <a:cs typeface="Tahoma"/>
              </a:rPr>
              <a:t>%.</a:t>
            </a:r>
          </a:p>
          <a:p>
            <a:pPr marL="377825" indent="-342900"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endParaRPr lang="pt-BR" sz="2000" smtClean="0">
              <a:solidFill>
                <a:schemeClr val="tx1"/>
              </a:solidFill>
              <a:latin typeface="Tahoma"/>
              <a:cs typeface="Tahoma"/>
            </a:endParaRPr>
          </a:p>
          <a:p>
            <a:pPr marL="377825" indent="-342900" algn="ctr">
              <a:lnSpc>
                <a:spcPct val="120000"/>
              </a:lnSpc>
              <a:spcBef>
                <a:spcPts val="600"/>
              </a:spcBef>
              <a:buClr>
                <a:srgbClr val="FF9900"/>
              </a:buClr>
              <a:buFontTx/>
              <a:buChar char="-"/>
            </a:pPr>
            <a:r>
              <a:rPr lang="pt-BR" sz="1200" smtClean="0">
                <a:solidFill>
                  <a:schemeClr val="tx1"/>
                </a:solidFill>
                <a:latin typeface="Tahoma"/>
                <a:cs typeface="Tahoma"/>
              </a:rPr>
              <a:t>Fonte</a:t>
            </a:r>
            <a:r>
              <a:rPr lang="pt-BR" sz="1200">
                <a:solidFill>
                  <a:schemeClr val="tx1"/>
                </a:solidFill>
                <a:latin typeface="Tahoma"/>
                <a:cs typeface="Tahoma"/>
              </a:rPr>
              <a:t>: </a:t>
            </a:r>
            <a:r>
              <a:rPr lang="pt-BR" sz="1200">
                <a:solidFill>
                  <a:schemeClr val="tx1"/>
                </a:solidFill>
                <a:latin typeface="Tahoma"/>
                <a:cs typeface="Tahoma"/>
                <a:hlinkClick r:id="rId3"/>
              </a:rPr>
              <a:t>http://</a:t>
            </a:r>
            <a:r>
              <a:rPr lang="pt-BR" sz="1200" smtClean="0">
                <a:solidFill>
                  <a:schemeClr val="tx1"/>
                </a:solidFill>
                <a:latin typeface="Tahoma"/>
                <a:cs typeface="Tahoma"/>
                <a:hlinkClick r:id="rId3"/>
              </a:rPr>
              <a:t>saladeimprensa.ibge.gov.br/noticias?view=noticia&amp;id=1&amp;busca=1&amp;idnoticia=3433</a:t>
            </a:r>
            <a:r>
              <a:rPr lang="pt-BR" sz="1200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endParaRPr lang="pt-BR" sz="1200">
              <a:solidFill>
                <a:schemeClr val="tx1"/>
              </a:solidFill>
              <a:latin typeface="Tahoma"/>
              <a:cs typeface="Tahoma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776536" y="4797152"/>
            <a:ext cx="88569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/>
          </a:p>
          <a:p>
            <a:pPr algn="ctr"/>
            <a:r>
              <a:rPr lang="pt-BR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TUDO ISTO DECORRE DA POLÍTICA </a:t>
            </a:r>
            <a:r>
              <a:rPr lang="pt-BR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JUROS ALTOS E CORTES DE GASTOS SOCIAIS, QUE </a:t>
            </a:r>
            <a:r>
              <a:rPr lang="pt-BR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PRIVILEGIA OS RENTISTAS DA DÍVIDA </a:t>
            </a:r>
            <a:r>
              <a:rPr lang="pt-BR" smtClean="0">
                <a:solidFill>
                  <a:schemeClr val="accent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PÚBLICA </a:t>
            </a:r>
            <a:endParaRPr lang="pt-BR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8476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5"/>
          <p:cNvSpPr txBox="1">
            <a:spLocks noChangeArrowheads="1"/>
          </p:cNvSpPr>
          <p:nvPr/>
        </p:nvSpPr>
        <p:spPr bwMode="auto">
          <a:xfrm>
            <a:off x="2144688" y="4293095"/>
            <a:ext cx="1729309" cy="307777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charset="0"/>
                <a:ea typeface="MS PGothic" charset="0"/>
                <a:cs typeface="MS PGothic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1400" smtClean="0">
                <a:solidFill>
                  <a:schemeClr val="bg1"/>
                </a:solidFill>
                <a:latin typeface="Arial" charset="0"/>
                <a:cs typeface="Arial" charset="0"/>
              </a:rPr>
              <a:t>R$ 1,13 TRILHÃO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50" y="260647"/>
            <a:ext cx="7908998" cy="6484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871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6"/>
          <p:cNvSpPr txBox="1">
            <a:spLocks noChangeArrowheads="1"/>
          </p:cNvSpPr>
          <p:nvPr/>
        </p:nvSpPr>
        <p:spPr bwMode="auto">
          <a:xfrm>
            <a:off x="330200" y="214313"/>
            <a:ext cx="9575800" cy="1184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sz="3200" smtClean="0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REFORMAS SERVEM PARA PAGAR A DÍVIDA</a:t>
            </a:r>
          </a:p>
          <a:p>
            <a:pPr algn="ctr">
              <a:spcBef>
                <a:spcPct val="50000"/>
              </a:spcBef>
            </a:pPr>
            <a:r>
              <a:rPr lang="pt-BR" sz="260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MAS...QUE DÍVIDA É ESSA???</a:t>
            </a:r>
            <a:endParaRPr lang="pt-BR" sz="26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1" name="Text Box 1027"/>
          <p:cNvSpPr txBox="1">
            <a:spLocks noChangeArrowheads="1"/>
          </p:cNvSpPr>
          <p:nvPr/>
        </p:nvSpPr>
        <p:spPr bwMode="auto">
          <a:xfrm>
            <a:off x="330200" y="1673225"/>
            <a:ext cx="9575800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FF0000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De onde veio toda essa dívida pública? </a:t>
            </a:r>
          </a:p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Quanto tomamos emprestado e quanto já pagamos? </a:t>
            </a:r>
          </a:p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O que realmente devemos? </a:t>
            </a:r>
          </a:p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Quem contraiu tantos empréstimos? </a:t>
            </a:r>
          </a:p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Onde foram aplicados os recursos? </a:t>
            </a:r>
          </a:p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Quem se beneficiou desse endividamento? </a:t>
            </a:r>
          </a:p>
          <a:p>
            <a:pPr algn="ctr">
              <a:spcBef>
                <a:spcPct val="50000"/>
              </a:spcBef>
            </a:pPr>
            <a:r>
              <a:rPr lang="pt-BR" b="0">
                <a:solidFill>
                  <a:srgbClr val="FFFFFF"/>
                </a:solidFill>
                <a:latin typeface="Tahoma" pitchFamily="34" charset="0"/>
                <a:cs typeface="Tahoma" pitchFamily="34" charset="0"/>
              </a:rPr>
              <a:t> Qual a responsabilidade dos credores e organismos internacionais nesse processo? </a:t>
            </a:r>
          </a:p>
          <a:p>
            <a:pPr algn="ctr">
              <a:spcBef>
                <a:spcPct val="70000"/>
              </a:spcBef>
            </a:pPr>
            <a:r>
              <a:rPr lang="pt-BR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Somente a </a:t>
            </a:r>
            <a:r>
              <a:rPr lang="pt-BR" u="sng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AUDITORIA</a:t>
            </a:r>
            <a:r>
              <a:rPr lang="pt-BR">
                <a:solidFill>
                  <a:srgbClr val="92D050"/>
                </a:solidFill>
                <a:latin typeface="Tahoma" pitchFamily="34" charset="0"/>
                <a:cs typeface="Tahoma" pitchFamily="34" charset="0"/>
              </a:rPr>
              <a:t> responderá essas questões</a:t>
            </a:r>
          </a:p>
        </p:txBody>
      </p:sp>
    </p:spTree>
    <p:extLst>
      <p:ext uri="{BB962C8B-B14F-4D97-AF65-F5344CB8AC3E}">
        <p14:creationId xmlns:p14="http://schemas.microsoft.com/office/powerpoint/2010/main" val="25650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ls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Pul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sq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12700" cap="sq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ulso 1">
        <a:dk1>
          <a:srgbClr val="000000"/>
        </a:dk1>
        <a:lt1>
          <a:srgbClr val="CCECFF"/>
        </a:lt1>
        <a:dk2>
          <a:srgbClr val="000066"/>
        </a:dk2>
        <a:lt2>
          <a:srgbClr val="6699FF"/>
        </a:lt2>
        <a:accent1>
          <a:srgbClr val="33CCCC"/>
        </a:accent1>
        <a:accent2>
          <a:srgbClr val="0099FF"/>
        </a:accent2>
        <a:accent3>
          <a:srgbClr val="E2F4FF"/>
        </a:accent3>
        <a:accent4>
          <a:srgbClr val="000000"/>
        </a:accent4>
        <a:accent5>
          <a:srgbClr val="ADE2E2"/>
        </a:accent5>
        <a:accent6>
          <a:srgbClr val="008AE7"/>
        </a:accent6>
        <a:hlink>
          <a:srgbClr val="FFFFFF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o 2">
        <a:dk1>
          <a:srgbClr val="000000"/>
        </a:dk1>
        <a:lt1>
          <a:srgbClr val="FFFFFF"/>
        </a:lt1>
        <a:dk2>
          <a:srgbClr val="000066"/>
        </a:dk2>
        <a:lt2>
          <a:srgbClr val="FFCC66"/>
        </a:lt2>
        <a:accent1>
          <a:srgbClr val="FF9900"/>
        </a:accent1>
        <a:accent2>
          <a:srgbClr val="000044"/>
        </a:accent2>
        <a:accent3>
          <a:srgbClr val="AAAAB8"/>
        </a:accent3>
        <a:accent4>
          <a:srgbClr val="DADADA"/>
        </a:accent4>
        <a:accent5>
          <a:srgbClr val="FFCAAA"/>
        </a:accent5>
        <a:accent6>
          <a:srgbClr val="00003D"/>
        </a:accent6>
        <a:hlink>
          <a:srgbClr val="3366FF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o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AEAEAE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ulso 4">
        <a:dk1>
          <a:srgbClr val="000000"/>
        </a:dk1>
        <a:lt1>
          <a:srgbClr val="FFFFFF"/>
        </a:lt1>
        <a:dk2>
          <a:srgbClr val="660033"/>
        </a:dk2>
        <a:lt2>
          <a:srgbClr val="FFCC66"/>
        </a:lt2>
        <a:accent1>
          <a:srgbClr val="FF9900"/>
        </a:accent1>
        <a:accent2>
          <a:srgbClr val="440022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3D001E"/>
        </a:accent6>
        <a:hlink>
          <a:srgbClr val="B20059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o 5">
        <a:dk1>
          <a:srgbClr val="000000"/>
        </a:dk1>
        <a:lt1>
          <a:srgbClr val="FFFFFF"/>
        </a:lt1>
        <a:dk2>
          <a:srgbClr val="663300"/>
        </a:dk2>
        <a:lt2>
          <a:srgbClr val="FFCC66"/>
        </a:lt2>
        <a:accent1>
          <a:srgbClr val="FF9900"/>
        </a:accent1>
        <a:accent2>
          <a:srgbClr val="361B00"/>
        </a:accent2>
        <a:accent3>
          <a:srgbClr val="B8ADAA"/>
        </a:accent3>
        <a:accent4>
          <a:srgbClr val="DADADA"/>
        </a:accent4>
        <a:accent5>
          <a:srgbClr val="FFCAAA"/>
        </a:accent5>
        <a:accent6>
          <a:srgbClr val="301700"/>
        </a:accent6>
        <a:hlink>
          <a:srgbClr val="996633"/>
        </a:hlink>
        <a:folHlink>
          <a:srgbClr val="FF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ulso 6">
        <a:dk1>
          <a:srgbClr val="000000"/>
        </a:dk1>
        <a:lt1>
          <a:srgbClr val="FFFFFF"/>
        </a:lt1>
        <a:dk2>
          <a:srgbClr val="003300"/>
        </a:dk2>
        <a:lt2>
          <a:srgbClr val="FFCC66"/>
        </a:lt2>
        <a:accent1>
          <a:srgbClr val="CC9900"/>
        </a:accent1>
        <a:accent2>
          <a:srgbClr val="001600"/>
        </a:accent2>
        <a:accent3>
          <a:srgbClr val="AAADAA"/>
        </a:accent3>
        <a:accent4>
          <a:srgbClr val="DADADA"/>
        </a:accent4>
        <a:accent5>
          <a:srgbClr val="E2CAAA"/>
        </a:accent5>
        <a:accent6>
          <a:srgbClr val="001300"/>
        </a:accent6>
        <a:hlink>
          <a:srgbClr val="0066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42828</TotalTime>
  <Words>972</Words>
  <Application>Microsoft Office PowerPoint</Application>
  <PresentationFormat>Papel A4 (210 x 297 mm)</PresentationFormat>
  <Paragraphs>206</Paragraphs>
  <Slides>15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Pulso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Maria Lúcia F. Carneiro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Maria Lucia Fattorelli</dc:creator>
  <cp:lastModifiedBy>RODRIGO</cp:lastModifiedBy>
  <cp:revision>1833</cp:revision>
  <cp:lastPrinted>2008-11-20T19:12:03Z</cp:lastPrinted>
  <dcterms:created xsi:type="dcterms:W3CDTF">2001-11-19T18:24:28Z</dcterms:created>
  <dcterms:modified xsi:type="dcterms:W3CDTF">2017-05-19T20:31:06Z</dcterms:modified>
</cp:coreProperties>
</file>