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3" r:id="rId1"/>
  </p:sldMasterIdLst>
  <p:notesMasterIdLst>
    <p:notesMasterId r:id="rId17"/>
  </p:notesMasterIdLst>
  <p:handoutMasterIdLst>
    <p:handoutMasterId r:id="rId18"/>
  </p:handoutMasterIdLst>
  <p:sldIdLst>
    <p:sldId id="693" r:id="rId2"/>
    <p:sldId id="1378" r:id="rId3"/>
    <p:sldId id="1292" r:id="rId4"/>
    <p:sldId id="1415" r:id="rId5"/>
    <p:sldId id="1414" r:id="rId6"/>
    <p:sldId id="1329" r:id="rId7"/>
    <p:sldId id="1409" r:id="rId8"/>
    <p:sldId id="1416" r:id="rId9"/>
    <p:sldId id="1406" r:id="rId10"/>
    <p:sldId id="1219" r:id="rId11"/>
    <p:sldId id="1385" r:id="rId12"/>
    <p:sldId id="1386" r:id="rId13"/>
    <p:sldId id="1357" r:id="rId14"/>
    <p:sldId id="1405" r:id="rId15"/>
    <p:sldId id="1377" r:id="rId16"/>
  </p:sldIdLst>
  <p:sldSz cx="9906000" cy="6858000" type="A4"/>
  <p:notesSz cx="6858000" cy="97107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rgbClr val="FF0000"/>
        </a:solidFill>
        <a:latin typeface="Times New Roman" pitchFamily="18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rgbClr val="FF0000"/>
        </a:solidFill>
        <a:latin typeface="Times New Roman" pitchFamily="18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rgbClr val="FF0000"/>
        </a:solidFill>
        <a:latin typeface="Times New Roman" pitchFamily="18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rgbClr val="FF0000"/>
        </a:solidFill>
        <a:latin typeface="Times New Roman" pitchFamily="18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rgbClr val="FF0000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b="1" kern="1200">
        <a:solidFill>
          <a:srgbClr val="FF0000"/>
        </a:solidFill>
        <a:latin typeface="Times New Roman" pitchFamily="18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b="1" kern="1200">
        <a:solidFill>
          <a:srgbClr val="FF0000"/>
        </a:solidFill>
        <a:latin typeface="Times New Roman" pitchFamily="18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b="1" kern="1200">
        <a:solidFill>
          <a:srgbClr val="FF0000"/>
        </a:solidFill>
        <a:latin typeface="Times New Roman" pitchFamily="18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b="1" kern="1200">
        <a:solidFill>
          <a:srgbClr val="FF0000"/>
        </a:solidFill>
        <a:latin typeface="Times New Roman" pitchFamily="18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2D050"/>
    <a:srgbClr val="FFFFFF"/>
    <a:srgbClr val="334F15"/>
    <a:srgbClr val="FF0000"/>
    <a:srgbClr val="FFFF00"/>
    <a:srgbClr val="CC0000"/>
    <a:srgbClr val="0000FF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Estilo Médio 1 - Ênfase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Estilo Médio 1 - Ênfas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46F890A9-2807-4EBB-B81D-B2AA78EC7F39}" styleName="Estilo Escuro 2 - Ênfase 5/Ênfas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DA37D80-6434-44D0-A028-1B22A696006F}" styleName="Estilo Claro 3 - Ênfase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9CF1AB2-1976-4502-BF36-3FF5EA218861}" styleName="Estilo Médio 4 - Ênfas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428" y="-192"/>
      </p:cViewPr>
      <p:guideLst>
        <p:guide orient="horz" pos="2544"/>
        <p:guide pos="3120"/>
      </p:guideLst>
    </p:cSldViewPr>
  </p:slideViewPr>
  <p:outlineViewPr>
    <p:cViewPr>
      <p:scale>
        <a:sx n="75" d="100"/>
        <a:sy n="75" d="100"/>
      </p:scale>
      <p:origin x="0" y="167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9" d="100"/>
        <a:sy n="89" d="100"/>
      </p:scale>
      <p:origin x="0" y="222"/>
    </p:cViewPr>
  </p:sorterViewPr>
  <p:notesViewPr>
    <p:cSldViewPr>
      <p:cViewPr>
        <p:scale>
          <a:sx n="100" d="100"/>
          <a:sy n="100" d="100"/>
        </p:scale>
        <p:origin x="-864" y="1038"/>
      </p:cViewPr>
      <p:guideLst>
        <p:guide orient="horz" pos="3059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213" cy="4857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4348" tIns="47174" rIns="94348" bIns="47174" numCol="1" anchor="t" anchorCtr="0" compatLnSpc="1">
            <a:prstTxWarp prst="textNoShape">
              <a:avLst/>
            </a:prstTxWarp>
          </a:bodyPr>
          <a:lstStyle>
            <a:lvl1pPr algn="l" defTabSz="942975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7788" y="0"/>
            <a:ext cx="2970212" cy="4857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4348" tIns="47174" rIns="94348" bIns="47174" numCol="1" anchor="t" anchorCtr="0" compatLnSpc="1">
            <a:prstTxWarp prst="textNoShape">
              <a:avLst/>
            </a:prstTxWarp>
          </a:bodyPr>
          <a:lstStyle>
            <a:lvl1pPr algn="r" defTabSz="942975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24963"/>
            <a:ext cx="2970213" cy="4857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4348" tIns="47174" rIns="94348" bIns="47174" numCol="1" anchor="b" anchorCtr="0" compatLnSpc="1">
            <a:prstTxWarp prst="textNoShape">
              <a:avLst/>
            </a:prstTxWarp>
          </a:bodyPr>
          <a:lstStyle>
            <a:lvl1pPr algn="l" defTabSz="942975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7788" y="9224963"/>
            <a:ext cx="2970212" cy="4857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4348" tIns="47174" rIns="94348" bIns="47174" numCol="1" anchor="b" anchorCtr="0" compatLnSpc="1">
            <a:prstTxWarp prst="textNoShape">
              <a:avLst/>
            </a:prstTxWarp>
          </a:bodyPr>
          <a:lstStyle>
            <a:lvl1pPr algn="r" defTabSz="942975" eaLnBrk="0" hangingPunct="0">
              <a:defRPr sz="1200" b="0" smtClean="0">
                <a:solidFill>
                  <a:schemeClr val="tx1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F024D98F-44DE-4652-8BDD-FC88CEFFDF4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094953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213" cy="4857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4348" tIns="47174" rIns="94348" bIns="47174" numCol="1" anchor="t" anchorCtr="0" compatLnSpc="1">
            <a:prstTxWarp prst="textNoShape">
              <a:avLst/>
            </a:prstTxWarp>
          </a:bodyPr>
          <a:lstStyle>
            <a:lvl1pPr algn="l" defTabSz="942975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7788" y="0"/>
            <a:ext cx="2970212" cy="4857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4348" tIns="47174" rIns="94348" bIns="47174" numCol="1" anchor="t" anchorCtr="0" compatLnSpc="1">
            <a:prstTxWarp prst="textNoShape">
              <a:avLst/>
            </a:prstTxWarp>
          </a:bodyPr>
          <a:lstStyle>
            <a:lvl1pPr algn="r" defTabSz="942975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00100" y="728663"/>
            <a:ext cx="5257800" cy="36417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611688"/>
            <a:ext cx="5029200" cy="437038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4348" tIns="47174" rIns="94348" bIns="471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24963"/>
            <a:ext cx="2970213" cy="4857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4348" tIns="47174" rIns="94348" bIns="47174" numCol="1" anchor="b" anchorCtr="0" compatLnSpc="1">
            <a:prstTxWarp prst="textNoShape">
              <a:avLst/>
            </a:prstTxWarp>
          </a:bodyPr>
          <a:lstStyle>
            <a:lvl1pPr algn="l" defTabSz="942975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55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7788" y="9224963"/>
            <a:ext cx="2970212" cy="4857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4348" tIns="47174" rIns="94348" bIns="47174" numCol="1" anchor="b" anchorCtr="0" compatLnSpc="1">
            <a:prstTxWarp prst="textNoShape">
              <a:avLst/>
            </a:prstTxWarp>
          </a:bodyPr>
          <a:lstStyle>
            <a:lvl1pPr algn="r" defTabSz="942975" eaLnBrk="0" hangingPunct="0">
              <a:defRPr sz="1200" b="0" smtClean="0">
                <a:solidFill>
                  <a:schemeClr val="tx1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782EE3F9-7737-4159-829A-3817412F95D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36603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  <a:ln w="9525"/>
        </p:spPr>
        <p:txBody>
          <a:bodyPr/>
          <a:lstStyle/>
          <a:p>
            <a:fld id="{22CC8550-034B-471F-B1C8-A2B3976FE141}" type="slidenum">
              <a:rPr lang="pt-BR">
                <a:cs typeface="Arial" charset="0"/>
              </a:rPr>
              <a:pPr/>
              <a:t>1</a:t>
            </a:fld>
            <a:endParaRPr lang="pt-BR">
              <a:cs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s-ES">
              <a:latin typeface="Times New Roman" charset="0"/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s-ES">
              <a:latin typeface="Times New Roman" charset="0"/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pt-BR" altLang="pt-BR" smtClean="0"/>
          </a:p>
        </p:txBody>
      </p:sp>
      <p:sp>
        <p:nvSpPr>
          <p:cNvPr id="27652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429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</a:pPr>
            <a:fld id="{2A5295A6-F505-47D4-8E30-996DF2495BD8}" type="slidenum">
              <a:rPr lang="pt-BR" altLang="pt-BR" smtClean="0">
                <a:cs typeface="Arial" charset="0"/>
              </a:rPr>
              <a:pPr>
                <a:spcBef>
                  <a:spcPct val="0"/>
                </a:spcBef>
              </a:pPr>
              <a:t>14</a:t>
            </a:fld>
            <a:endParaRPr lang="pt-BR" altLang="pt-BR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69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6370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pt-BR">
              <a:latin typeface="Times New Roman" charset="0"/>
            </a:endParaRPr>
          </a:p>
        </p:txBody>
      </p:sp>
      <p:sp>
        <p:nvSpPr>
          <p:cNvPr id="186371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42975" eaLnBrk="0" hangingPunct="0">
              <a:defRPr sz="2400" b="1">
                <a:solidFill>
                  <a:srgbClr val="FF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42975" eaLnBrk="0" hangingPunct="0">
              <a:defRPr sz="2400" b="1">
                <a:solidFill>
                  <a:srgbClr val="FF0000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42975" eaLnBrk="0" hangingPunct="0">
              <a:defRPr sz="2400" b="1">
                <a:solidFill>
                  <a:srgbClr val="FF0000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42975" eaLnBrk="0" hangingPunct="0">
              <a:defRPr sz="2400" b="1">
                <a:solidFill>
                  <a:srgbClr val="FF0000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42975" eaLnBrk="0" hangingPunct="0">
              <a:defRPr sz="2400" b="1">
                <a:solidFill>
                  <a:srgbClr val="FF0000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81672414-0B41-764B-B1B1-9CA392A2E1F2}" type="slidenum">
              <a:rPr lang="pt-BR" sz="1200" b="0">
                <a:solidFill>
                  <a:schemeClr val="tx1"/>
                </a:solidFill>
              </a:rPr>
              <a:pPr/>
              <a:t>15</a:t>
            </a:fld>
            <a:endParaRPr lang="pt-BR" sz="1200" b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CaixaDeTexto 3"/>
          <p:cNvSpPr txBox="1">
            <a:spLocks noChangeArrowheads="1"/>
          </p:cNvSpPr>
          <p:nvPr/>
        </p:nvSpPr>
        <p:spPr bwMode="auto">
          <a:xfrm>
            <a:off x="714375" y="4568825"/>
            <a:ext cx="5357813" cy="406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Suspensão pagamento encargos aos rentistas (Bonos Global 2012 e 2030) desde novembro/2008</a:t>
            </a:r>
          </a:p>
          <a:p>
            <a:pPr algn="ctr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 Proposta soberana de recompra do restante da dívida por no máximo 30% de seu valor nominal</a:t>
            </a:r>
          </a:p>
          <a:p>
            <a:pPr algn="ctr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The Economist (23/04/2009):   </a:t>
            </a:r>
            <a:r>
              <a:rPr lang="pt-BR" sz="1200" i="1">
                <a:solidFill>
                  <a:schemeClr val="tx1"/>
                </a:solidFill>
              </a:rPr>
              <a:t>“Sr. Correa parece ser incorruptível (...) gasto público cresceu 71% em 2008, resultado de investimentos em escolas e hospitais”</a:t>
            </a:r>
          </a:p>
          <a:p>
            <a:pPr algn="ctr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pt-BR" sz="1200" i="1">
                <a:solidFill>
                  <a:schemeClr val="tx1"/>
                </a:solidFill>
              </a:rPr>
              <a:t>ESTA É A PROVA DA VIABILIDADE POLÍTICA DA AUDITORIA DA DÍVIDA </a:t>
            </a:r>
            <a:endParaRPr lang="pt-BR" sz="1200">
              <a:solidFill>
                <a:schemeClr val="tx1"/>
              </a:solidFill>
            </a:endParaRPr>
          </a:p>
          <a:p>
            <a:pPr algn="ctr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pt-BR" sz="1200" i="1">
                <a:solidFill>
                  <a:schemeClr val="tx1"/>
                </a:solidFill>
              </a:rPr>
              <a:t>ENQUANTO ISSO, O GOVERNO BRASILEIRO RECOMPRA TÍTULOS DA DÍVIDA EXTERNA A 130% DO VALOR DE FACE, EM MÉDIA</a:t>
            </a:r>
          </a:p>
          <a:p>
            <a:pPr algn="ctr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>
              <a:spcBef>
                <a:spcPct val="50000"/>
              </a:spcBef>
            </a:pPr>
            <a:endParaRPr lang="pt-BR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CaixaDeTexto 3"/>
          <p:cNvSpPr txBox="1">
            <a:spLocks noChangeArrowheads="1"/>
          </p:cNvSpPr>
          <p:nvPr/>
        </p:nvSpPr>
        <p:spPr bwMode="auto">
          <a:xfrm>
            <a:off x="714375" y="4568825"/>
            <a:ext cx="5357813" cy="406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Suspensão pagamento encargos aos rentistas (Bonos Global 2012 e 2030) desde novembro/2008</a:t>
            </a:r>
          </a:p>
          <a:p>
            <a:pPr algn="ctr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 Proposta soberana de recompra do restante da dívida por no máximo 30% de seu valor nominal</a:t>
            </a:r>
          </a:p>
          <a:p>
            <a:pPr algn="ctr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The Economist (23/04/2009):   </a:t>
            </a:r>
            <a:r>
              <a:rPr lang="pt-BR" sz="1200" i="1">
                <a:solidFill>
                  <a:schemeClr val="tx1"/>
                </a:solidFill>
              </a:rPr>
              <a:t>“Sr. Correa parece ser incorruptível (...) gasto público cresceu 71% em 2008, resultado de investimentos em escolas e hospitais”</a:t>
            </a:r>
          </a:p>
          <a:p>
            <a:pPr algn="ctr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pt-BR" sz="1200" i="1">
                <a:solidFill>
                  <a:schemeClr val="tx1"/>
                </a:solidFill>
              </a:rPr>
              <a:t>ESTA É A PROVA DA VIABILIDADE POLÍTICA DA AUDITORIA DA DÍVIDA </a:t>
            </a:r>
            <a:endParaRPr lang="pt-BR" sz="1200">
              <a:solidFill>
                <a:schemeClr val="tx1"/>
              </a:solidFill>
            </a:endParaRPr>
          </a:p>
          <a:p>
            <a:pPr algn="ctr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pt-BR" sz="1200" i="1">
                <a:solidFill>
                  <a:schemeClr val="tx1"/>
                </a:solidFill>
              </a:rPr>
              <a:t>ENQUANTO ISSO, O GOVERNO BRASILEIRO RECOMPRA TÍTULOS DA DÍVIDA EXTERNA A 130% DO VALOR DE FACE, EM MÉDIA</a:t>
            </a:r>
          </a:p>
          <a:p>
            <a:pPr algn="ctr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>
              <a:spcBef>
                <a:spcPct val="50000"/>
              </a:spcBef>
            </a:pPr>
            <a:endParaRPr lang="pt-BR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pt-BR" smtClean="0"/>
          </a:p>
        </p:txBody>
      </p:sp>
      <p:sp>
        <p:nvSpPr>
          <p:cNvPr id="65540" name="Espaço Reservado para Número de Slide 3"/>
          <p:cNvSpPr>
            <a:spLocks noGrp="1"/>
          </p:cNvSpPr>
          <p:nvPr>
            <p:ph type="sldNum" sz="quarter" idx="5"/>
          </p:nvPr>
        </p:nvSpPr>
        <p:spPr>
          <a:ln w="9525"/>
          <a:extLst/>
        </p:spPr>
        <p:txBody>
          <a:bodyPr/>
          <a:lstStyle>
            <a:lvl1pPr algn="ctr" defTabSz="942975" eaLnBrk="0" hangingPunct="0">
              <a:spcBef>
                <a:spcPct val="50000"/>
              </a:spcBef>
              <a:defRPr sz="2400" b="1">
                <a:solidFill>
                  <a:srgbClr val="FF0000"/>
                </a:solidFill>
                <a:latin typeface="Times New Roman" pitchFamily="18" charset="0"/>
              </a:defRPr>
            </a:lvl1pPr>
            <a:lvl2pPr marL="742950" indent="-285750" algn="ctr" defTabSz="942975" eaLnBrk="0" hangingPunct="0">
              <a:spcBef>
                <a:spcPct val="50000"/>
              </a:spcBef>
              <a:defRPr sz="2400" b="1">
                <a:solidFill>
                  <a:srgbClr val="FF0000"/>
                </a:solidFill>
                <a:latin typeface="Times New Roman" pitchFamily="18" charset="0"/>
              </a:defRPr>
            </a:lvl2pPr>
            <a:lvl3pPr marL="1143000" indent="-228600" algn="ctr" defTabSz="942975" eaLnBrk="0" hangingPunct="0">
              <a:spcBef>
                <a:spcPct val="50000"/>
              </a:spcBef>
              <a:defRPr sz="2400" b="1">
                <a:solidFill>
                  <a:srgbClr val="FF0000"/>
                </a:solidFill>
                <a:latin typeface="Times New Roman" pitchFamily="18" charset="0"/>
              </a:defRPr>
            </a:lvl3pPr>
            <a:lvl4pPr marL="1600200" indent="-228600" algn="ctr" defTabSz="942975" eaLnBrk="0" hangingPunct="0">
              <a:spcBef>
                <a:spcPct val="50000"/>
              </a:spcBef>
              <a:defRPr sz="2400" b="1">
                <a:solidFill>
                  <a:srgbClr val="FF0000"/>
                </a:solidFill>
                <a:latin typeface="Times New Roman" pitchFamily="18" charset="0"/>
              </a:defRPr>
            </a:lvl4pPr>
            <a:lvl5pPr marL="2057400" indent="-228600" algn="ctr" defTabSz="942975" eaLnBrk="0" hangingPunct="0">
              <a:spcBef>
                <a:spcPct val="50000"/>
              </a:spcBef>
              <a:defRPr sz="2400" b="1">
                <a:solidFill>
                  <a:srgbClr val="FF0000"/>
                </a:solidFill>
                <a:latin typeface="Times New Roman" pitchFamily="18" charset="0"/>
              </a:defRPr>
            </a:lvl5pPr>
            <a:lvl6pPr marL="2514600" indent="-228600" algn="ctr" defTabSz="942975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</a:defRPr>
            </a:lvl6pPr>
            <a:lvl7pPr marL="2971800" indent="-228600" algn="ctr" defTabSz="942975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</a:defRPr>
            </a:lvl7pPr>
            <a:lvl8pPr marL="3429000" indent="-228600" algn="ctr" defTabSz="942975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</a:defRPr>
            </a:lvl8pPr>
            <a:lvl9pPr marL="3886200" indent="-228600" algn="ctr" defTabSz="942975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  <a:defRPr/>
            </a:pPr>
            <a:fld id="{A78C9D80-3D77-4A6E-AC7D-3E21F2FD1D08}" type="slidenum">
              <a:rPr lang="pt-BR" sz="1200" b="0" smtClean="0">
                <a:solidFill>
                  <a:schemeClr val="tx1"/>
                </a:solidFill>
              </a:rPr>
              <a:pPr algn="r">
                <a:spcBef>
                  <a:spcPct val="0"/>
                </a:spcBef>
                <a:defRPr/>
              </a:pPr>
              <a:t>6</a:t>
            </a:fld>
            <a:endParaRPr lang="pt-BR" sz="1200" b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pt-BR" smtClean="0"/>
          </a:p>
        </p:txBody>
      </p:sp>
      <p:sp>
        <p:nvSpPr>
          <p:cNvPr id="65540" name="Espaço Reservado para Número de Slide 3"/>
          <p:cNvSpPr>
            <a:spLocks noGrp="1"/>
          </p:cNvSpPr>
          <p:nvPr>
            <p:ph type="sldNum" sz="quarter" idx="5"/>
          </p:nvPr>
        </p:nvSpPr>
        <p:spPr>
          <a:ln w="9525"/>
          <a:extLst/>
        </p:spPr>
        <p:txBody>
          <a:bodyPr/>
          <a:lstStyle>
            <a:lvl1pPr algn="ctr" defTabSz="942975" eaLnBrk="0" hangingPunct="0">
              <a:spcBef>
                <a:spcPct val="50000"/>
              </a:spcBef>
              <a:defRPr sz="2400" b="1">
                <a:solidFill>
                  <a:srgbClr val="FF0000"/>
                </a:solidFill>
                <a:latin typeface="Times New Roman" pitchFamily="18" charset="0"/>
              </a:defRPr>
            </a:lvl1pPr>
            <a:lvl2pPr marL="742950" indent="-285750" algn="ctr" defTabSz="942975" eaLnBrk="0" hangingPunct="0">
              <a:spcBef>
                <a:spcPct val="50000"/>
              </a:spcBef>
              <a:defRPr sz="2400" b="1">
                <a:solidFill>
                  <a:srgbClr val="FF0000"/>
                </a:solidFill>
                <a:latin typeface="Times New Roman" pitchFamily="18" charset="0"/>
              </a:defRPr>
            </a:lvl2pPr>
            <a:lvl3pPr marL="1143000" indent="-228600" algn="ctr" defTabSz="942975" eaLnBrk="0" hangingPunct="0">
              <a:spcBef>
                <a:spcPct val="50000"/>
              </a:spcBef>
              <a:defRPr sz="2400" b="1">
                <a:solidFill>
                  <a:srgbClr val="FF0000"/>
                </a:solidFill>
                <a:latin typeface="Times New Roman" pitchFamily="18" charset="0"/>
              </a:defRPr>
            </a:lvl3pPr>
            <a:lvl4pPr marL="1600200" indent="-228600" algn="ctr" defTabSz="942975" eaLnBrk="0" hangingPunct="0">
              <a:spcBef>
                <a:spcPct val="50000"/>
              </a:spcBef>
              <a:defRPr sz="2400" b="1">
                <a:solidFill>
                  <a:srgbClr val="FF0000"/>
                </a:solidFill>
                <a:latin typeface="Times New Roman" pitchFamily="18" charset="0"/>
              </a:defRPr>
            </a:lvl4pPr>
            <a:lvl5pPr marL="2057400" indent="-228600" algn="ctr" defTabSz="942975" eaLnBrk="0" hangingPunct="0">
              <a:spcBef>
                <a:spcPct val="50000"/>
              </a:spcBef>
              <a:defRPr sz="2400" b="1">
                <a:solidFill>
                  <a:srgbClr val="FF0000"/>
                </a:solidFill>
                <a:latin typeface="Times New Roman" pitchFamily="18" charset="0"/>
              </a:defRPr>
            </a:lvl5pPr>
            <a:lvl6pPr marL="2514600" indent="-228600" algn="ctr" defTabSz="942975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</a:defRPr>
            </a:lvl6pPr>
            <a:lvl7pPr marL="2971800" indent="-228600" algn="ctr" defTabSz="942975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</a:defRPr>
            </a:lvl7pPr>
            <a:lvl8pPr marL="3429000" indent="-228600" algn="ctr" defTabSz="942975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</a:defRPr>
            </a:lvl8pPr>
            <a:lvl9pPr marL="3886200" indent="-228600" algn="ctr" defTabSz="942975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  <a:defRPr/>
            </a:pPr>
            <a:fld id="{A78C9D80-3D77-4A6E-AC7D-3E21F2FD1D08}" type="slidenum">
              <a:rPr lang="pt-BR" sz="1200" b="0" smtClean="0">
                <a:solidFill>
                  <a:schemeClr val="tx1"/>
                </a:solidFill>
              </a:rPr>
              <a:pPr algn="r">
                <a:spcBef>
                  <a:spcPct val="0"/>
                </a:spcBef>
                <a:defRPr/>
              </a:pPr>
              <a:t>7</a:t>
            </a:fld>
            <a:endParaRPr lang="pt-BR" sz="1200" b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pt-BR" smtClean="0"/>
          </a:p>
        </p:txBody>
      </p:sp>
      <p:sp>
        <p:nvSpPr>
          <p:cNvPr id="65540" name="Espaço Reservado para Número de Slide 3"/>
          <p:cNvSpPr>
            <a:spLocks noGrp="1"/>
          </p:cNvSpPr>
          <p:nvPr>
            <p:ph type="sldNum" sz="quarter" idx="5"/>
          </p:nvPr>
        </p:nvSpPr>
        <p:spPr>
          <a:ln w="9525"/>
          <a:extLst/>
        </p:spPr>
        <p:txBody>
          <a:bodyPr/>
          <a:lstStyle>
            <a:lvl1pPr algn="ctr" defTabSz="942975" eaLnBrk="0" hangingPunct="0">
              <a:spcBef>
                <a:spcPct val="50000"/>
              </a:spcBef>
              <a:defRPr sz="2400" b="1">
                <a:solidFill>
                  <a:srgbClr val="FF0000"/>
                </a:solidFill>
                <a:latin typeface="Times New Roman" pitchFamily="18" charset="0"/>
              </a:defRPr>
            </a:lvl1pPr>
            <a:lvl2pPr marL="742950" indent="-285750" algn="ctr" defTabSz="942975" eaLnBrk="0" hangingPunct="0">
              <a:spcBef>
                <a:spcPct val="50000"/>
              </a:spcBef>
              <a:defRPr sz="2400" b="1">
                <a:solidFill>
                  <a:srgbClr val="FF0000"/>
                </a:solidFill>
                <a:latin typeface="Times New Roman" pitchFamily="18" charset="0"/>
              </a:defRPr>
            </a:lvl2pPr>
            <a:lvl3pPr marL="1143000" indent="-228600" algn="ctr" defTabSz="942975" eaLnBrk="0" hangingPunct="0">
              <a:spcBef>
                <a:spcPct val="50000"/>
              </a:spcBef>
              <a:defRPr sz="2400" b="1">
                <a:solidFill>
                  <a:srgbClr val="FF0000"/>
                </a:solidFill>
                <a:latin typeface="Times New Roman" pitchFamily="18" charset="0"/>
              </a:defRPr>
            </a:lvl3pPr>
            <a:lvl4pPr marL="1600200" indent="-228600" algn="ctr" defTabSz="942975" eaLnBrk="0" hangingPunct="0">
              <a:spcBef>
                <a:spcPct val="50000"/>
              </a:spcBef>
              <a:defRPr sz="2400" b="1">
                <a:solidFill>
                  <a:srgbClr val="FF0000"/>
                </a:solidFill>
                <a:latin typeface="Times New Roman" pitchFamily="18" charset="0"/>
              </a:defRPr>
            </a:lvl4pPr>
            <a:lvl5pPr marL="2057400" indent="-228600" algn="ctr" defTabSz="942975" eaLnBrk="0" hangingPunct="0">
              <a:spcBef>
                <a:spcPct val="50000"/>
              </a:spcBef>
              <a:defRPr sz="2400" b="1">
                <a:solidFill>
                  <a:srgbClr val="FF0000"/>
                </a:solidFill>
                <a:latin typeface="Times New Roman" pitchFamily="18" charset="0"/>
              </a:defRPr>
            </a:lvl5pPr>
            <a:lvl6pPr marL="2514600" indent="-228600" algn="ctr" defTabSz="942975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</a:defRPr>
            </a:lvl6pPr>
            <a:lvl7pPr marL="2971800" indent="-228600" algn="ctr" defTabSz="942975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</a:defRPr>
            </a:lvl7pPr>
            <a:lvl8pPr marL="3429000" indent="-228600" algn="ctr" defTabSz="942975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</a:defRPr>
            </a:lvl8pPr>
            <a:lvl9pPr marL="3886200" indent="-228600" algn="ctr" defTabSz="942975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  <a:defRPr/>
            </a:pPr>
            <a:fld id="{A78C9D80-3D77-4A6E-AC7D-3E21F2FD1D08}" type="slidenum">
              <a:rPr lang="pt-BR" sz="1200" b="0" smtClean="0">
                <a:solidFill>
                  <a:schemeClr val="tx1"/>
                </a:solidFill>
              </a:rPr>
              <a:pPr algn="r">
                <a:spcBef>
                  <a:spcPct val="0"/>
                </a:spcBef>
                <a:defRPr/>
              </a:pPr>
              <a:t>8</a:t>
            </a:fld>
            <a:endParaRPr lang="pt-BR" sz="1200" b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pt-BR" smtClean="0"/>
          </a:p>
        </p:txBody>
      </p:sp>
      <p:sp>
        <p:nvSpPr>
          <p:cNvPr id="65540" name="Espaço Reservado para Número de Slide 3"/>
          <p:cNvSpPr>
            <a:spLocks noGrp="1"/>
          </p:cNvSpPr>
          <p:nvPr>
            <p:ph type="sldNum" sz="quarter" idx="5"/>
          </p:nvPr>
        </p:nvSpPr>
        <p:spPr>
          <a:ln w="9525"/>
          <a:extLst/>
        </p:spPr>
        <p:txBody>
          <a:bodyPr/>
          <a:lstStyle>
            <a:lvl1pPr algn="ctr" defTabSz="942975" eaLnBrk="0" hangingPunct="0">
              <a:spcBef>
                <a:spcPct val="50000"/>
              </a:spcBef>
              <a:defRPr sz="2400" b="1">
                <a:solidFill>
                  <a:srgbClr val="FF0000"/>
                </a:solidFill>
                <a:latin typeface="Times New Roman" pitchFamily="18" charset="0"/>
              </a:defRPr>
            </a:lvl1pPr>
            <a:lvl2pPr marL="742950" indent="-285750" algn="ctr" defTabSz="942975" eaLnBrk="0" hangingPunct="0">
              <a:spcBef>
                <a:spcPct val="50000"/>
              </a:spcBef>
              <a:defRPr sz="2400" b="1">
                <a:solidFill>
                  <a:srgbClr val="FF0000"/>
                </a:solidFill>
                <a:latin typeface="Times New Roman" pitchFamily="18" charset="0"/>
              </a:defRPr>
            </a:lvl2pPr>
            <a:lvl3pPr marL="1143000" indent="-228600" algn="ctr" defTabSz="942975" eaLnBrk="0" hangingPunct="0">
              <a:spcBef>
                <a:spcPct val="50000"/>
              </a:spcBef>
              <a:defRPr sz="2400" b="1">
                <a:solidFill>
                  <a:srgbClr val="FF0000"/>
                </a:solidFill>
                <a:latin typeface="Times New Roman" pitchFamily="18" charset="0"/>
              </a:defRPr>
            </a:lvl3pPr>
            <a:lvl4pPr marL="1600200" indent="-228600" algn="ctr" defTabSz="942975" eaLnBrk="0" hangingPunct="0">
              <a:spcBef>
                <a:spcPct val="50000"/>
              </a:spcBef>
              <a:defRPr sz="2400" b="1">
                <a:solidFill>
                  <a:srgbClr val="FF0000"/>
                </a:solidFill>
                <a:latin typeface="Times New Roman" pitchFamily="18" charset="0"/>
              </a:defRPr>
            </a:lvl4pPr>
            <a:lvl5pPr marL="2057400" indent="-228600" algn="ctr" defTabSz="942975" eaLnBrk="0" hangingPunct="0">
              <a:spcBef>
                <a:spcPct val="50000"/>
              </a:spcBef>
              <a:defRPr sz="2400" b="1">
                <a:solidFill>
                  <a:srgbClr val="FF0000"/>
                </a:solidFill>
                <a:latin typeface="Times New Roman" pitchFamily="18" charset="0"/>
              </a:defRPr>
            </a:lvl5pPr>
            <a:lvl6pPr marL="2514600" indent="-228600" algn="ctr" defTabSz="942975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</a:defRPr>
            </a:lvl6pPr>
            <a:lvl7pPr marL="2971800" indent="-228600" algn="ctr" defTabSz="942975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</a:defRPr>
            </a:lvl7pPr>
            <a:lvl8pPr marL="3429000" indent="-228600" algn="ctr" defTabSz="942975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</a:defRPr>
            </a:lvl8pPr>
            <a:lvl9pPr marL="3886200" indent="-228600" algn="ctr" defTabSz="942975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  <a:defRPr/>
            </a:pPr>
            <a:fld id="{A78C9D80-3D77-4A6E-AC7D-3E21F2FD1D08}" type="slidenum">
              <a:rPr lang="pt-BR" sz="1200" b="0" smtClean="0">
                <a:solidFill>
                  <a:schemeClr val="tx1"/>
                </a:solidFill>
              </a:rPr>
              <a:pPr algn="r">
                <a:spcBef>
                  <a:spcPct val="0"/>
                </a:spcBef>
                <a:defRPr/>
              </a:pPr>
              <a:t>9</a:t>
            </a:fld>
            <a:endParaRPr lang="pt-BR" sz="1200" b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9"/>
          <p:cNvSpPr txBox="1">
            <a:spLocks noGrp="1" noChangeArrowheads="1"/>
          </p:cNvSpPr>
          <p:nvPr/>
        </p:nvSpPr>
        <p:spPr bwMode="auto">
          <a:xfrm>
            <a:off x="3887788" y="9224963"/>
            <a:ext cx="2970212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4348" tIns="47174" rIns="94348" bIns="47174" anchor="b"/>
          <a:lstStyle>
            <a:lvl1pPr defTabSz="942975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42975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42975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42975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42975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r">
              <a:buFont typeface="Times New Roman" pitchFamily="18" charset="0"/>
              <a:buNone/>
            </a:pPr>
            <a:fld id="{C409C96F-584C-464E-9A4A-A79B0F5F2C23}" type="slidenum">
              <a:rPr lang="en-GB" sz="1200" b="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pPr algn="r">
                <a:buFont typeface="Times New Roman" pitchFamily="18" charset="0"/>
                <a:buNone/>
              </a:pPr>
              <a:t>10</a:t>
            </a:fld>
            <a:endParaRPr lang="en-GB" sz="1200" b="0">
              <a:solidFill>
                <a:schemeClr val="tx1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5843" name="Text Box 1"/>
          <p:cNvSpPr txBox="1">
            <a:spLocks noChangeArrowheads="1"/>
          </p:cNvSpPr>
          <p:nvPr/>
        </p:nvSpPr>
        <p:spPr bwMode="auto">
          <a:xfrm>
            <a:off x="1258888" y="728663"/>
            <a:ext cx="4340225" cy="36417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pt-BR"/>
          </a:p>
        </p:txBody>
      </p:sp>
      <p:sp>
        <p:nvSpPr>
          <p:cNvPr id="35844" name="Rectangle 2"/>
          <p:cNvSpPr>
            <a:spLocks noGrp="1" noChangeArrowheads="1"/>
          </p:cNvSpPr>
          <p:nvPr>
            <p:ph type="body"/>
          </p:nvPr>
        </p:nvSpPr>
        <p:spPr>
          <a:xfrm>
            <a:off x="914400" y="4611688"/>
            <a:ext cx="5026025" cy="4370387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s-ES">
              <a:latin typeface="Times New Roman" charset="0"/>
              <a:ea typeface="MS PGothic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/>
          </p:cNvSpPr>
          <p:nvPr/>
        </p:nvSpPr>
        <p:spPr bwMode="invGray">
          <a:xfrm>
            <a:off x="9542463" y="0"/>
            <a:ext cx="363537" cy="68580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50000">
                <a:schemeClr val="hlink"/>
              </a:gs>
              <a:gs pos="100000">
                <a:schemeClr val="accent2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  <a:defRPr/>
            </a:pPr>
            <a:endParaRPr lang="pt-BR">
              <a:ea typeface="+mn-ea"/>
            </a:endParaRPr>
          </a:p>
        </p:txBody>
      </p:sp>
      <p:sp>
        <p:nvSpPr>
          <p:cNvPr id="1027" name="Freeform 8"/>
          <p:cNvSpPr>
            <a:spLocks/>
          </p:cNvSpPr>
          <p:nvPr/>
        </p:nvSpPr>
        <p:spPr bwMode="white">
          <a:xfrm>
            <a:off x="0" y="-20638"/>
            <a:ext cx="9906000" cy="1682751"/>
          </a:xfrm>
          <a:custGeom>
            <a:avLst/>
            <a:gdLst>
              <a:gd name="T0" fmla="*/ 0 w 5760"/>
              <a:gd name="T1" fmla="*/ 2147483647 h 1060"/>
              <a:gd name="T2" fmla="*/ 0 w 5760"/>
              <a:gd name="T3" fmla="*/ 2147483647 h 1060"/>
              <a:gd name="T4" fmla="*/ 2147483647 w 5760"/>
              <a:gd name="T5" fmla="*/ 2147483647 h 1060"/>
              <a:gd name="T6" fmla="*/ 2147483647 w 5760"/>
              <a:gd name="T7" fmla="*/ 0 h 1060"/>
              <a:gd name="T8" fmla="*/ 2147483647 w 5760"/>
              <a:gd name="T9" fmla="*/ 0 h 1060"/>
              <a:gd name="T10" fmla="*/ 2147483647 w 5760"/>
              <a:gd name="T11" fmla="*/ 2147483647 h 1060"/>
              <a:gd name="T12" fmla="*/ 2147483647 w 5760"/>
              <a:gd name="T13" fmla="*/ 2147483647 h 1060"/>
              <a:gd name="T14" fmla="*/ 2147483647 w 5760"/>
              <a:gd name="T15" fmla="*/ 2147483647 h 1060"/>
              <a:gd name="T16" fmla="*/ 2147483647 w 5760"/>
              <a:gd name="T17" fmla="*/ 2147483647 h 1060"/>
              <a:gd name="T18" fmla="*/ 2147483647 w 5760"/>
              <a:gd name="T19" fmla="*/ 2147483647 h 1060"/>
              <a:gd name="T20" fmla="*/ 2147483647 w 5760"/>
              <a:gd name="T21" fmla="*/ 2147483647 h 1060"/>
              <a:gd name="T22" fmla="*/ 2147483647 w 5760"/>
              <a:gd name="T23" fmla="*/ 2147483647 h 1060"/>
              <a:gd name="T24" fmla="*/ 2147483647 w 5760"/>
              <a:gd name="T25" fmla="*/ 2147483647 h 1060"/>
              <a:gd name="T26" fmla="*/ 2147483647 w 5760"/>
              <a:gd name="T27" fmla="*/ 2147483647 h 1060"/>
              <a:gd name="T28" fmla="*/ 2147483647 w 5760"/>
              <a:gd name="T29" fmla="*/ 2147483647 h 1060"/>
              <a:gd name="T30" fmla="*/ 2147483647 w 5760"/>
              <a:gd name="T31" fmla="*/ 2147483647 h 1060"/>
              <a:gd name="T32" fmla="*/ 2147483647 w 5760"/>
              <a:gd name="T33" fmla="*/ 2147483647 h 1060"/>
              <a:gd name="T34" fmla="*/ 2147483647 w 5760"/>
              <a:gd name="T35" fmla="*/ 2147483647 h 1060"/>
              <a:gd name="T36" fmla="*/ 2147483647 w 5760"/>
              <a:gd name="T37" fmla="*/ 2147483647 h 1060"/>
              <a:gd name="T38" fmla="*/ 2147483647 w 5760"/>
              <a:gd name="T39" fmla="*/ 2147483647 h 1060"/>
              <a:gd name="T40" fmla="*/ 2147483647 w 5760"/>
              <a:gd name="T41" fmla="*/ 2147483647 h 1060"/>
              <a:gd name="T42" fmla="*/ 2147483647 w 5760"/>
              <a:gd name="T43" fmla="*/ 2147483647 h 1060"/>
              <a:gd name="T44" fmla="*/ 2147483647 w 5760"/>
              <a:gd name="T45" fmla="*/ 2147483647 h 1060"/>
              <a:gd name="T46" fmla="*/ 2147483647 w 5760"/>
              <a:gd name="T47" fmla="*/ 2147483647 h 1060"/>
              <a:gd name="T48" fmla="*/ 2147483647 w 5760"/>
              <a:gd name="T49" fmla="*/ 2147483647 h 1060"/>
              <a:gd name="T50" fmla="*/ 2147483647 w 5760"/>
              <a:gd name="T51" fmla="*/ 2147483647 h 1060"/>
              <a:gd name="T52" fmla="*/ 2147483647 w 5760"/>
              <a:gd name="T53" fmla="*/ 2147483647 h 1060"/>
              <a:gd name="T54" fmla="*/ 0 w 5760"/>
              <a:gd name="T55" fmla="*/ 2147483647 h 1060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5760" h="1060">
                <a:moveTo>
                  <a:pt x="0" y="753"/>
                </a:moveTo>
                <a:lnTo>
                  <a:pt x="0" y="1059"/>
                </a:lnTo>
                <a:lnTo>
                  <a:pt x="5759" y="1059"/>
                </a:lnTo>
                <a:lnTo>
                  <a:pt x="5759" y="0"/>
                </a:lnTo>
                <a:lnTo>
                  <a:pt x="5430" y="0"/>
                </a:lnTo>
                <a:lnTo>
                  <a:pt x="5298" y="84"/>
                </a:lnTo>
                <a:lnTo>
                  <a:pt x="5136" y="159"/>
                </a:lnTo>
                <a:lnTo>
                  <a:pt x="4968" y="222"/>
                </a:lnTo>
                <a:lnTo>
                  <a:pt x="4812" y="267"/>
                </a:lnTo>
                <a:lnTo>
                  <a:pt x="4626" y="324"/>
                </a:lnTo>
                <a:lnTo>
                  <a:pt x="4440" y="366"/>
                </a:lnTo>
                <a:lnTo>
                  <a:pt x="4230" y="414"/>
                </a:lnTo>
                <a:lnTo>
                  <a:pt x="3939" y="468"/>
                </a:lnTo>
                <a:lnTo>
                  <a:pt x="3711" y="504"/>
                </a:lnTo>
                <a:lnTo>
                  <a:pt x="3441" y="543"/>
                </a:lnTo>
                <a:lnTo>
                  <a:pt x="3189" y="579"/>
                </a:lnTo>
                <a:lnTo>
                  <a:pt x="2925" y="606"/>
                </a:lnTo>
                <a:lnTo>
                  <a:pt x="2679" y="633"/>
                </a:lnTo>
                <a:lnTo>
                  <a:pt x="2418" y="654"/>
                </a:lnTo>
                <a:lnTo>
                  <a:pt x="2142" y="675"/>
                </a:lnTo>
                <a:lnTo>
                  <a:pt x="1896" y="693"/>
                </a:lnTo>
                <a:lnTo>
                  <a:pt x="1647" y="708"/>
                </a:lnTo>
                <a:lnTo>
                  <a:pt x="1404" y="720"/>
                </a:lnTo>
                <a:lnTo>
                  <a:pt x="1170" y="732"/>
                </a:lnTo>
                <a:lnTo>
                  <a:pt x="906" y="738"/>
                </a:lnTo>
                <a:lnTo>
                  <a:pt x="534" y="747"/>
                </a:lnTo>
                <a:lnTo>
                  <a:pt x="201" y="753"/>
                </a:lnTo>
                <a:lnTo>
                  <a:pt x="0" y="753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s-EC"/>
          </a:p>
        </p:txBody>
      </p:sp>
      <p:sp>
        <p:nvSpPr>
          <p:cNvPr id="1028" name="Freeform 9"/>
          <p:cNvSpPr>
            <a:spLocks/>
          </p:cNvSpPr>
          <p:nvPr/>
        </p:nvSpPr>
        <p:spPr bwMode="white">
          <a:xfrm>
            <a:off x="0" y="-20638"/>
            <a:ext cx="9086850" cy="1068388"/>
          </a:xfrm>
          <a:custGeom>
            <a:avLst/>
            <a:gdLst>
              <a:gd name="T0" fmla="*/ 0 w 5284"/>
              <a:gd name="T1" fmla="*/ 2147483647 h 673"/>
              <a:gd name="T2" fmla="*/ 0 w 5284"/>
              <a:gd name="T3" fmla="*/ 2147483647 h 673"/>
              <a:gd name="T4" fmla="*/ 2147483647 w 5284"/>
              <a:gd name="T5" fmla="*/ 2147483647 h 673"/>
              <a:gd name="T6" fmla="*/ 2147483647 w 5284"/>
              <a:gd name="T7" fmla="*/ 2147483647 h 673"/>
              <a:gd name="T8" fmla="*/ 2147483647 w 5284"/>
              <a:gd name="T9" fmla="*/ 2147483647 h 673"/>
              <a:gd name="T10" fmla="*/ 2147483647 w 5284"/>
              <a:gd name="T11" fmla="*/ 2147483647 h 673"/>
              <a:gd name="T12" fmla="*/ 2147483647 w 5284"/>
              <a:gd name="T13" fmla="*/ 2147483647 h 673"/>
              <a:gd name="T14" fmla="*/ 2147483647 w 5284"/>
              <a:gd name="T15" fmla="*/ 2147483647 h 673"/>
              <a:gd name="T16" fmla="*/ 2147483647 w 5284"/>
              <a:gd name="T17" fmla="*/ 2147483647 h 673"/>
              <a:gd name="T18" fmla="*/ 2147483647 w 5284"/>
              <a:gd name="T19" fmla="*/ 2147483647 h 673"/>
              <a:gd name="T20" fmla="*/ 2147483647 w 5284"/>
              <a:gd name="T21" fmla="*/ 2147483647 h 673"/>
              <a:gd name="T22" fmla="*/ 2147483647 w 5284"/>
              <a:gd name="T23" fmla="*/ 2147483647 h 673"/>
              <a:gd name="T24" fmla="*/ 2147483647 w 5284"/>
              <a:gd name="T25" fmla="*/ 2147483647 h 673"/>
              <a:gd name="T26" fmla="*/ 2147483647 w 5284"/>
              <a:gd name="T27" fmla="*/ 2147483647 h 673"/>
              <a:gd name="T28" fmla="*/ 2147483647 w 5284"/>
              <a:gd name="T29" fmla="*/ 2147483647 h 673"/>
              <a:gd name="T30" fmla="*/ 2147483647 w 5284"/>
              <a:gd name="T31" fmla="*/ 2147483647 h 673"/>
              <a:gd name="T32" fmla="*/ 2147483647 w 5284"/>
              <a:gd name="T33" fmla="*/ 2147483647 h 673"/>
              <a:gd name="T34" fmla="*/ 2147483647 w 5284"/>
              <a:gd name="T35" fmla="*/ 2147483647 h 673"/>
              <a:gd name="T36" fmla="*/ 2147483647 w 5284"/>
              <a:gd name="T37" fmla="*/ 2147483647 h 673"/>
              <a:gd name="T38" fmla="*/ 2147483647 w 5284"/>
              <a:gd name="T39" fmla="*/ 2147483647 h 673"/>
              <a:gd name="T40" fmla="*/ 2147483647 w 5284"/>
              <a:gd name="T41" fmla="*/ 2147483647 h 673"/>
              <a:gd name="T42" fmla="*/ 2147483647 w 5284"/>
              <a:gd name="T43" fmla="*/ 2147483647 h 673"/>
              <a:gd name="T44" fmla="*/ 2147483647 w 5284"/>
              <a:gd name="T45" fmla="*/ 2147483647 h 673"/>
              <a:gd name="T46" fmla="*/ 2147483647 w 5284"/>
              <a:gd name="T47" fmla="*/ 2147483647 h 673"/>
              <a:gd name="T48" fmla="*/ 2147483647 w 5284"/>
              <a:gd name="T49" fmla="*/ 2147483647 h 673"/>
              <a:gd name="T50" fmla="*/ 2147483647 w 5284"/>
              <a:gd name="T51" fmla="*/ 2147483647 h 673"/>
              <a:gd name="T52" fmla="*/ 2147483647 w 5284"/>
              <a:gd name="T53" fmla="*/ 0 h 673"/>
              <a:gd name="T54" fmla="*/ 2147483647 w 5284"/>
              <a:gd name="T55" fmla="*/ 0 h 673"/>
              <a:gd name="T56" fmla="*/ 2147483647 w 5284"/>
              <a:gd name="T57" fmla="*/ 2147483647 h 673"/>
              <a:gd name="T58" fmla="*/ 2147483647 w 5284"/>
              <a:gd name="T59" fmla="*/ 2147483647 h 673"/>
              <a:gd name="T60" fmla="*/ 2147483647 w 5284"/>
              <a:gd name="T61" fmla="*/ 2147483647 h 673"/>
              <a:gd name="T62" fmla="*/ 2147483647 w 5284"/>
              <a:gd name="T63" fmla="*/ 2147483647 h 673"/>
              <a:gd name="T64" fmla="*/ 2147483647 w 5284"/>
              <a:gd name="T65" fmla="*/ 2147483647 h 673"/>
              <a:gd name="T66" fmla="*/ 2147483647 w 5284"/>
              <a:gd name="T67" fmla="*/ 2147483647 h 673"/>
              <a:gd name="T68" fmla="*/ 2147483647 w 5284"/>
              <a:gd name="T69" fmla="*/ 2147483647 h 673"/>
              <a:gd name="T70" fmla="*/ 2147483647 w 5284"/>
              <a:gd name="T71" fmla="*/ 2147483647 h 673"/>
              <a:gd name="T72" fmla="*/ 2147483647 w 5284"/>
              <a:gd name="T73" fmla="*/ 2147483647 h 673"/>
              <a:gd name="T74" fmla="*/ 2147483647 w 5284"/>
              <a:gd name="T75" fmla="*/ 2147483647 h 673"/>
              <a:gd name="T76" fmla="*/ 2147483647 w 5284"/>
              <a:gd name="T77" fmla="*/ 2147483647 h 673"/>
              <a:gd name="T78" fmla="*/ 2147483647 w 5284"/>
              <a:gd name="T79" fmla="*/ 2147483647 h 673"/>
              <a:gd name="T80" fmla="*/ 2147483647 w 5284"/>
              <a:gd name="T81" fmla="*/ 2147483647 h 673"/>
              <a:gd name="T82" fmla="*/ 2147483647 w 5284"/>
              <a:gd name="T83" fmla="*/ 2147483647 h 673"/>
              <a:gd name="T84" fmla="*/ 2147483647 w 5284"/>
              <a:gd name="T85" fmla="*/ 2147483647 h 673"/>
              <a:gd name="T86" fmla="*/ 0 w 5284"/>
              <a:gd name="T87" fmla="*/ 2147483647 h 673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5284" h="673">
                <a:moveTo>
                  <a:pt x="0" y="366"/>
                </a:moveTo>
                <a:lnTo>
                  <a:pt x="0" y="672"/>
                </a:lnTo>
                <a:lnTo>
                  <a:pt x="303" y="672"/>
                </a:lnTo>
                <a:lnTo>
                  <a:pt x="723" y="663"/>
                </a:lnTo>
                <a:lnTo>
                  <a:pt x="1020" y="654"/>
                </a:lnTo>
                <a:lnTo>
                  <a:pt x="1302" y="642"/>
                </a:lnTo>
                <a:lnTo>
                  <a:pt x="1554" y="630"/>
                </a:lnTo>
                <a:lnTo>
                  <a:pt x="1779" y="615"/>
                </a:lnTo>
                <a:lnTo>
                  <a:pt x="1962" y="606"/>
                </a:lnTo>
                <a:lnTo>
                  <a:pt x="2193" y="588"/>
                </a:lnTo>
                <a:lnTo>
                  <a:pt x="2448" y="570"/>
                </a:lnTo>
                <a:lnTo>
                  <a:pt x="2700" y="546"/>
                </a:lnTo>
                <a:lnTo>
                  <a:pt x="2904" y="528"/>
                </a:lnTo>
                <a:lnTo>
                  <a:pt x="3138" y="498"/>
                </a:lnTo>
                <a:lnTo>
                  <a:pt x="3324" y="474"/>
                </a:lnTo>
                <a:lnTo>
                  <a:pt x="3534" y="447"/>
                </a:lnTo>
                <a:lnTo>
                  <a:pt x="3735" y="420"/>
                </a:lnTo>
                <a:lnTo>
                  <a:pt x="3933" y="384"/>
                </a:lnTo>
                <a:lnTo>
                  <a:pt x="4116" y="351"/>
                </a:lnTo>
                <a:lnTo>
                  <a:pt x="4266" y="318"/>
                </a:lnTo>
                <a:lnTo>
                  <a:pt x="4446" y="279"/>
                </a:lnTo>
                <a:lnTo>
                  <a:pt x="4620" y="237"/>
                </a:lnTo>
                <a:lnTo>
                  <a:pt x="4779" y="192"/>
                </a:lnTo>
                <a:lnTo>
                  <a:pt x="4920" y="147"/>
                </a:lnTo>
                <a:lnTo>
                  <a:pt x="5085" y="90"/>
                </a:lnTo>
                <a:lnTo>
                  <a:pt x="5193" y="42"/>
                </a:lnTo>
                <a:lnTo>
                  <a:pt x="5283" y="0"/>
                </a:lnTo>
                <a:lnTo>
                  <a:pt x="3201" y="0"/>
                </a:lnTo>
                <a:lnTo>
                  <a:pt x="2982" y="57"/>
                </a:lnTo>
                <a:lnTo>
                  <a:pt x="2775" y="108"/>
                </a:lnTo>
                <a:lnTo>
                  <a:pt x="2562" y="150"/>
                </a:lnTo>
                <a:lnTo>
                  <a:pt x="2397" y="183"/>
                </a:lnTo>
                <a:lnTo>
                  <a:pt x="2205" y="213"/>
                </a:lnTo>
                <a:lnTo>
                  <a:pt x="2001" y="243"/>
                </a:lnTo>
                <a:lnTo>
                  <a:pt x="1776" y="273"/>
                </a:lnTo>
                <a:lnTo>
                  <a:pt x="1536" y="297"/>
                </a:lnTo>
                <a:lnTo>
                  <a:pt x="1344" y="312"/>
                </a:lnTo>
                <a:lnTo>
                  <a:pt x="1134" y="330"/>
                </a:lnTo>
                <a:lnTo>
                  <a:pt x="921" y="342"/>
                </a:lnTo>
                <a:lnTo>
                  <a:pt x="696" y="354"/>
                </a:lnTo>
                <a:lnTo>
                  <a:pt x="501" y="360"/>
                </a:lnTo>
                <a:lnTo>
                  <a:pt x="279" y="366"/>
                </a:lnTo>
                <a:lnTo>
                  <a:pt x="99" y="369"/>
                </a:lnTo>
                <a:lnTo>
                  <a:pt x="0" y="366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s-EC"/>
          </a:p>
        </p:txBody>
      </p:sp>
      <p:sp>
        <p:nvSpPr>
          <p:cNvPr id="1029" name="Freeform 10"/>
          <p:cNvSpPr>
            <a:spLocks/>
          </p:cNvSpPr>
          <p:nvPr/>
        </p:nvSpPr>
        <p:spPr bwMode="white">
          <a:xfrm>
            <a:off x="0" y="-20638"/>
            <a:ext cx="4959350" cy="454026"/>
          </a:xfrm>
          <a:custGeom>
            <a:avLst/>
            <a:gdLst>
              <a:gd name="T0" fmla="*/ 0 w 2884"/>
              <a:gd name="T1" fmla="*/ 0 h 286"/>
              <a:gd name="T2" fmla="*/ 0 w 2884"/>
              <a:gd name="T3" fmla="*/ 2147483647 h 286"/>
              <a:gd name="T4" fmla="*/ 2147483647 w 2884"/>
              <a:gd name="T5" fmla="*/ 2147483647 h 286"/>
              <a:gd name="T6" fmla="*/ 2147483647 w 2884"/>
              <a:gd name="T7" fmla="*/ 2147483647 h 286"/>
              <a:gd name="T8" fmla="*/ 2147483647 w 2884"/>
              <a:gd name="T9" fmla="*/ 2147483647 h 286"/>
              <a:gd name="T10" fmla="*/ 2147483647 w 2884"/>
              <a:gd name="T11" fmla="*/ 2147483647 h 286"/>
              <a:gd name="T12" fmla="*/ 2147483647 w 2884"/>
              <a:gd name="T13" fmla="*/ 2147483647 h 286"/>
              <a:gd name="T14" fmla="*/ 2147483647 w 2884"/>
              <a:gd name="T15" fmla="*/ 2147483647 h 286"/>
              <a:gd name="T16" fmla="*/ 2147483647 w 2884"/>
              <a:gd name="T17" fmla="*/ 2147483647 h 286"/>
              <a:gd name="T18" fmla="*/ 2147483647 w 2884"/>
              <a:gd name="T19" fmla="*/ 2147483647 h 286"/>
              <a:gd name="T20" fmla="*/ 2147483647 w 2884"/>
              <a:gd name="T21" fmla="*/ 2147483647 h 286"/>
              <a:gd name="T22" fmla="*/ 2147483647 w 2884"/>
              <a:gd name="T23" fmla="*/ 2147483647 h 286"/>
              <a:gd name="T24" fmla="*/ 2147483647 w 2884"/>
              <a:gd name="T25" fmla="*/ 2147483647 h 286"/>
              <a:gd name="T26" fmla="*/ 2147483647 w 2884"/>
              <a:gd name="T27" fmla="*/ 2147483647 h 286"/>
              <a:gd name="T28" fmla="*/ 2147483647 w 2884"/>
              <a:gd name="T29" fmla="*/ 0 h 286"/>
              <a:gd name="T30" fmla="*/ 0 w 2884"/>
              <a:gd name="T31" fmla="*/ 0 h 28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2884" h="286">
                <a:moveTo>
                  <a:pt x="0" y="0"/>
                </a:moveTo>
                <a:lnTo>
                  <a:pt x="0" y="285"/>
                </a:lnTo>
                <a:lnTo>
                  <a:pt x="192" y="285"/>
                </a:lnTo>
                <a:lnTo>
                  <a:pt x="384" y="282"/>
                </a:lnTo>
                <a:lnTo>
                  <a:pt x="579" y="276"/>
                </a:lnTo>
                <a:lnTo>
                  <a:pt x="789" y="267"/>
                </a:lnTo>
                <a:lnTo>
                  <a:pt x="999" y="258"/>
                </a:lnTo>
                <a:lnTo>
                  <a:pt x="1161" y="246"/>
                </a:lnTo>
                <a:lnTo>
                  <a:pt x="1302" y="234"/>
                </a:lnTo>
                <a:lnTo>
                  <a:pt x="1458" y="222"/>
                </a:lnTo>
                <a:lnTo>
                  <a:pt x="1665" y="201"/>
                </a:lnTo>
                <a:lnTo>
                  <a:pt x="1992" y="159"/>
                </a:lnTo>
                <a:lnTo>
                  <a:pt x="2301" y="117"/>
                </a:lnTo>
                <a:lnTo>
                  <a:pt x="2604" y="60"/>
                </a:lnTo>
                <a:lnTo>
                  <a:pt x="288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s-EC"/>
          </a:p>
        </p:txBody>
      </p:sp>
      <p:sp>
        <p:nvSpPr>
          <p:cNvPr id="17" name="16 Rectángulo"/>
          <p:cNvSpPr/>
          <p:nvPr userDrawn="1"/>
        </p:nvSpPr>
        <p:spPr bwMode="auto">
          <a:xfrm>
            <a:off x="-15875" y="-65088"/>
            <a:ext cx="10239375" cy="7072313"/>
          </a:xfrm>
          <a:prstGeom prst="rect">
            <a:avLst/>
          </a:prstGeom>
          <a:solidFill>
            <a:schemeClr val="bg2">
              <a:lumMod val="85000"/>
              <a:lumOff val="15000"/>
            </a:schemeClr>
          </a:solidFill>
          <a:ln w="12700" cap="sq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endParaRPr lang="es-EC">
              <a:ea typeface="+mn-ea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 animBg="1"/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ivida-auditoriacidada.org.br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uditoriacidada.org.br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www.facebook.com/auditoriacidada.pagina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nfip.org.br/doc/publicacoes/20161013104353_Analise-da-Seguridade-Social-2015_13-10-2016_Anlise-Seguridade-2015.pdf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237654" y="-171400"/>
            <a:ext cx="9777536" cy="649408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pt-BR" sz="3200" u="sng" dirty="0">
              <a:solidFill>
                <a:srgbClr val="FFFF00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endParaRPr lang="pt-BR" sz="4400" i="1" u="sng" dirty="0" smtClean="0">
              <a:solidFill>
                <a:srgbClr val="FFFF00"/>
              </a:solidFill>
            </a:endParaRPr>
          </a:p>
          <a:p>
            <a:pPr algn="ctr" eaLnBrk="0" hangingPunct="0"/>
            <a:endParaRPr lang="pt-BR" sz="3000" b="0" i="1" u="sng" dirty="0">
              <a:solidFill>
                <a:srgbClr val="FFFF00"/>
              </a:solidFill>
            </a:endParaRPr>
          </a:p>
          <a:p>
            <a:pPr algn="ctr" eaLnBrk="0" hangingPunct="0"/>
            <a:endParaRPr lang="pt-BR" sz="3000" b="0" i="1" u="sng" dirty="0">
              <a:solidFill>
                <a:srgbClr val="FFFF00"/>
              </a:solidFill>
            </a:endParaRPr>
          </a:p>
          <a:p>
            <a:pPr algn="ctr" eaLnBrk="0" hangingPunct="0"/>
            <a:endParaRPr lang="pt-BR" sz="3000" b="0" i="1" u="sng" dirty="0">
              <a:solidFill>
                <a:srgbClr val="FFFF00"/>
              </a:solidFill>
            </a:endParaRPr>
          </a:p>
          <a:p>
            <a:pPr algn="ctr" eaLnBrk="0" hangingPunct="0"/>
            <a:r>
              <a:rPr lang="en-US" sz="3200" b="0" smtClean="0">
                <a:solidFill>
                  <a:srgbClr val="FFFFFF"/>
                </a:solidFill>
                <a:latin typeface="Tahoma" charset="0"/>
                <a:cs typeface="Tahoma" charset="0"/>
              </a:rPr>
              <a:t>A Dívida Pública e as Reformas de Temer</a:t>
            </a:r>
            <a:endParaRPr lang="en-US" sz="3200" b="0">
              <a:solidFill>
                <a:srgbClr val="FFFFFF"/>
              </a:solidFill>
              <a:latin typeface="Tahoma" charset="0"/>
              <a:cs typeface="Tahoma" charset="0"/>
            </a:endParaRPr>
          </a:p>
          <a:p>
            <a:pPr algn="ctr" eaLnBrk="0" hangingPunct="0"/>
            <a:endParaRPr lang="pt-BR" sz="3000" b="0" i="1" u="sng" dirty="0">
              <a:solidFill>
                <a:srgbClr val="FFFF00"/>
              </a:solidFill>
            </a:endParaRPr>
          </a:p>
          <a:p>
            <a:pPr algn="ctr" eaLnBrk="0" hangingPunct="0"/>
            <a:endParaRPr lang="pt-BR" sz="2700" u="sng" dirty="0">
              <a:solidFill>
                <a:srgbClr val="FFFF00"/>
              </a:solidFill>
            </a:endParaRPr>
          </a:p>
          <a:p>
            <a:pPr algn="ctr" eaLnBrk="0" hangingPunct="0"/>
            <a:endParaRPr lang="pt-BR" sz="500" i="1" u="sng" dirty="0">
              <a:solidFill>
                <a:schemeClr val="accent1"/>
              </a:solidFill>
            </a:endParaRPr>
          </a:p>
          <a:p>
            <a:pPr algn="ctr" eaLnBrk="0" hangingPunct="0"/>
            <a:endParaRPr lang="pt-BR" sz="500" i="1" u="sng" dirty="0">
              <a:solidFill>
                <a:schemeClr val="accent1"/>
              </a:solidFill>
            </a:endParaRPr>
          </a:p>
          <a:p>
            <a:pPr algn="ctr" eaLnBrk="0" hangingPunct="0"/>
            <a:endParaRPr lang="pt-BR" sz="500" b="0" i="1" u="sng" dirty="0">
              <a:solidFill>
                <a:srgbClr val="92D050"/>
              </a:solidFill>
              <a:latin typeface="Tahoma" pitchFamily="34" charset="0"/>
              <a:cs typeface="Tahoma" pitchFamily="34" charset="0"/>
            </a:endParaRPr>
          </a:p>
          <a:p>
            <a:pPr algn="ctr"/>
            <a:r>
              <a:rPr lang="en-US" sz="2500" b="0" i="1" smtClean="0">
                <a:solidFill>
                  <a:srgbClr val="FFFFFF"/>
                </a:solidFill>
                <a:latin typeface="Tahoma" charset="0"/>
                <a:cs typeface="Tahoma" charset="0"/>
              </a:rPr>
              <a:t>Rodrigo Avila</a:t>
            </a:r>
          </a:p>
          <a:p>
            <a:pPr algn="ctr"/>
            <a:endParaRPr lang="en-US" sz="2500" b="0" i="1">
              <a:solidFill>
                <a:srgbClr val="FFFFFF"/>
              </a:solidFill>
              <a:latin typeface="Tahoma" charset="0"/>
              <a:cs typeface="Tahoma" charset="0"/>
            </a:endParaRPr>
          </a:p>
          <a:p>
            <a:pPr algn="ctr"/>
            <a:endParaRPr lang="en-US" sz="2500" b="0" i="1">
              <a:solidFill>
                <a:srgbClr val="FFFFFF"/>
              </a:solidFill>
              <a:latin typeface="Tahoma" charset="0"/>
              <a:cs typeface="Tahoma" charset="0"/>
            </a:endParaRPr>
          </a:p>
          <a:p>
            <a:pPr algn="ctr"/>
            <a:r>
              <a:rPr lang="en-US" sz="2500" b="0" i="1" smtClean="0">
                <a:solidFill>
                  <a:srgbClr val="FFFFFF"/>
                </a:solidFill>
                <a:latin typeface="Tahoma" charset="0"/>
                <a:cs typeface="Tahoma" charset="0"/>
              </a:rPr>
              <a:t>Planaltina, 13/4/2017</a:t>
            </a:r>
            <a:endParaRPr lang="pt-BR" b="0" dirty="0" smtClean="0">
              <a:solidFill>
                <a:srgbClr val="92D050"/>
              </a:solidFill>
              <a:latin typeface="Tahoma" pitchFamily="34" charset="0"/>
              <a:cs typeface="Tahoma" pitchFamily="34" charset="0"/>
            </a:endParaRPr>
          </a:p>
          <a:p>
            <a:pPr algn="ctr"/>
            <a:endParaRPr lang="pt-BR" b="0" dirty="0">
              <a:solidFill>
                <a:srgbClr val="92D050"/>
              </a:solidFill>
              <a:latin typeface="Tahoma" pitchFamily="34" charset="0"/>
              <a:cs typeface="Tahoma" pitchFamily="34" charset="0"/>
            </a:endParaRPr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4950" y="214313"/>
            <a:ext cx="5438775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75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ChangeArrowheads="1"/>
          </p:cNvSpPr>
          <p:nvPr/>
        </p:nvSpPr>
        <p:spPr bwMode="auto">
          <a:xfrm>
            <a:off x="495300" y="0"/>
            <a:ext cx="916305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ctr"/>
          <a:lstStyle/>
          <a:p>
            <a:pPr algn="ctr" eaLnBrk="0" hangingPunct="0">
              <a:spcBef>
                <a:spcPct val="50000"/>
              </a:spcBef>
              <a:buClr>
                <a:srgbClr val="FF9900"/>
              </a:buClr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3600" smtClean="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BRASIL: AUDITORIA </a:t>
            </a:r>
            <a:r>
              <a:rPr lang="en-GB" sz="360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DA DÍVIDA</a:t>
            </a:r>
          </a:p>
        </p:txBody>
      </p:sp>
      <p:sp>
        <p:nvSpPr>
          <p:cNvPr id="13315" name="Rectangle 2"/>
          <p:cNvSpPr>
            <a:spLocks noChangeArrowheads="1"/>
          </p:cNvSpPr>
          <p:nvPr/>
        </p:nvSpPr>
        <p:spPr bwMode="auto">
          <a:xfrm>
            <a:off x="381000" y="1143000"/>
            <a:ext cx="95250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/>
          <a:p>
            <a:pPr marL="338138" indent="-338138" algn="ctr" eaLnBrk="0" hangingPunct="0">
              <a:lnSpc>
                <a:spcPct val="80000"/>
              </a:lnSpc>
              <a:spcBef>
                <a:spcPts val="250"/>
              </a:spcBef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endParaRPr lang="pt-BR" sz="1000" dirty="0" smtClean="0">
              <a:solidFill>
                <a:srgbClr val="FFFF00"/>
              </a:solidFill>
            </a:endParaRPr>
          </a:p>
          <a:p>
            <a:pPr marL="338138" indent="-338138" algn="just" eaLnBrk="0" hangingPunct="0">
              <a:lnSpc>
                <a:spcPct val="80000"/>
              </a:lnSpc>
              <a:spcBef>
                <a:spcPts val="800"/>
              </a:spcBef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pt-BR" dirty="0" smtClean="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pt-BR" dirty="0" smtClean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Prevista na Constituição Federal de 1988</a:t>
            </a:r>
          </a:p>
          <a:p>
            <a:pPr marL="338138" indent="-338138" algn="just" eaLnBrk="0" hangingPunct="0">
              <a:lnSpc>
                <a:spcPct val="80000"/>
              </a:lnSpc>
              <a:spcBef>
                <a:spcPts val="375"/>
              </a:spcBef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endParaRPr lang="pt-BR" dirty="0" smtClean="0">
              <a:solidFill>
                <a:srgbClr val="FFFFFF"/>
              </a:solidFill>
              <a:latin typeface="Tahoma" pitchFamily="34" charset="0"/>
              <a:cs typeface="Tahoma" pitchFamily="34" charset="0"/>
            </a:endParaRPr>
          </a:p>
          <a:p>
            <a:pPr marL="338138" indent="-338138" algn="just" eaLnBrk="0" hangingPunct="0">
              <a:spcBef>
                <a:spcPts val="800"/>
              </a:spcBef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pt-BR" dirty="0" smtClean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Plebiscito popular ano 2000: mais de seis milhões de votos</a:t>
            </a:r>
          </a:p>
          <a:p>
            <a:pPr marL="338138" indent="-338138" algn="ctr" eaLnBrk="0" hangingPunct="0">
              <a:lnSpc>
                <a:spcPct val="110000"/>
              </a:lnSpc>
              <a:spcBef>
                <a:spcPts val="2250"/>
              </a:spcBef>
              <a:buClr>
                <a:srgbClr val="FF9900"/>
              </a:buClr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endParaRPr lang="pt-BR" sz="800" dirty="0" smtClean="0">
              <a:solidFill>
                <a:srgbClr val="92D050"/>
              </a:solidFill>
              <a:latin typeface="Tahoma" pitchFamily="34" charset="0"/>
              <a:cs typeface="Tahoma" pitchFamily="34" charset="0"/>
            </a:endParaRPr>
          </a:p>
          <a:p>
            <a:pPr marL="338138" indent="-338138" algn="ctr" eaLnBrk="0" hangingPunct="0">
              <a:lnSpc>
                <a:spcPct val="110000"/>
              </a:lnSpc>
              <a:spcBef>
                <a:spcPts val="2250"/>
              </a:spcBef>
              <a:buClr>
                <a:srgbClr val="FF9900"/>
              </a:buClr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pt-BR" sz="3200" dirty="0" smtClean="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AUDITORIA CIDADÃ DA DÍVIDA</a:t>
            </a:r>
          </a:p>
          <a:p>
            <a:pPr marL="338138" indent="-338138" algn="ctr" eaLnBrk="0" hangingPunct="0">
              <a:lnSpc>
                <a:spcPct val="110000"/>
              </a:lnSpc>
              <a:spcBef>
                <a:spcPts val="225"/>
              </a:spcBef>
              <a:buClr>
                <a:srgbClr val="FF9900"/>
              </a:buClr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pt-BR" sz="3200" dirty="0" smtClean="0">
                <a:solidFill>
                  <a:srgbClr val="92D050"/>
                </a:solidFill>
                <a:latin typeface="Tahoma" pitchFamily="34" charset="0"/>
                <a:cs typeface="Tahoma" pitchFamily="34" charset="0"/>
                <a:hlinkClick r:id="rId3"/>
              </a:rPr>
              <a:t>www.auditoriacidada.org.br</a:t>
            </a:r>
            <a:endParaRPr lang="pt-BR" sz="3200" dirty="0" smtClean="0">
              <a:solidFill>
                <a:srgbClr val="92D050"/>
              </a:solidFill>
              <a:latin typeface="Tahoma" pitchFamily="34" charset="0"/>
              <a:cs typeface="Tahoma" pitchFamily="34" charset="0"/>
            </a:endParaRPr>
          </a:p>
          <a:p>
            <a:pPr marL="338138" indent="-338138" algn="ctr" eaLnBrk="0" hangingPunct="0">
              <a:spcBef>
                <a:spcPct val="50000"/>
              </a:spcBef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endParaRPr lang="pt-BR" sz="900" dirty="0" smtClean="0">
              <a:solidFill>
                <a:srgbClr val="92D050"/>
              </a:solidFill>
              <a:latin typeface="Tahoma" pitchFamily="34" charset="0"/>
              <a:cs typeface="Tahoma" pitchFamily="34" charset="0"/>
            </a:endParaRPr>
          </a:p>
          <a:p>
            <a:pPr marL="338138" indent="-338138" algn="ctr" eaLnBrk="0" hangingPunct="0">
              <a:spcBef>
                <a:spcPct val="50000"/>
              </a:spcBef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pt-BR" sz="3200" dirty="0" smtClean="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CPI da Dívida Pública</a:t>
            </a:r>
          </a:p>
          <a:p>
            <a:pPr marL="338138" indent="-338138" algn="ctr" eaLnBrk="0" hangingPunct="0">
              <a:spcBef>
                <a:spcPct val="50000"/>
              </a:spcBef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pt-BR" b="0" dirty="0" smtClean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Passo importante, mas ainda não significa o cumprimento da Constituição</a:t>
            </a:r>
            <a:endParaRPr lang="pt-BR" b="0" dirty="0">
              <a:solidFill>
                <a:srgbClr val="FFFFFF"/>
              </a:solidFill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018569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709" y="360974"/>
            <a:ext cx="9217024" cy="6170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097" name="Rectangle 4"/>
          <p:cNvSpPr>
            <a:spLocks noChangeArrowheads="1"/>
          </p:cNvSpPr>
          <p:nvPr/>
        </p:nvSpPr>
        <p:spPr bwMode="auto">
          <a:xfrm>
            <a:off x="4860925" y="-230188"/>
            <a:ext cx="184150" cy="460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pt-BR"/>
          </a:p>
        </p:txBody>
      </p:sp>
      <p:sp>
        <p:nvSpPr>
          <p:cNvPr id="4098" name="Text Box 12"/>
          <p:cNvSpPr txBox="1">
            <a:spLocks noChangeArrowheads="1"/>
          </p:cNvSpPr>
          <p:nvPr/>
        </p:nvSpPr>
        <p:spPr bwMode="auto">
          <a:xfrm>
            <a:off x="0" y="6581775"/>
            <a:ext cx="9906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t-BR" sz="1200" b="0">
                <a:solidFill>
                  <a:srgbClr val="FFFFFF"/>
                </a:solidFill>
                <a:latin typeface="Tahoma" charset="0"/>
                <a:cs typeface="Arial" charset="0"/>
              </a:rPr>
              <a:t>Fonte: Banco Central - Nota para a Imprensa - Setor Externo - Quadro </a:t>
            </a:r>
            <a:r>
              <a:rPr lang="pt-BR" sz="1200" b="0" smtClean="0">
                <a:solidFill>
                  <a:srgbClr val="FFFFFF"/>
                </a:solidFill>
                <a:latin typeface="Tahoma" charset="0"/>
                <a:cs typeface="Arial" charset="0"/>
              </a:rPr>
              <a:t>“Dívida Externa Bruta” </a:t>
            </a:r>
            <a:r>
              <a:rPr lang="pt-BR" sz="1200" b="0">
                <a:solidFill>
                  <a:srgbClr val="FFFFFF"/>
                </a:solidFill>
                <a:latin typeface="Tahoma" charset="0"/>
                <a:cs typeface="Arial" charset="0"/>
              </a:rPr>
              <a:t>e Séries Temporais - BC</a:t>
            </a:r>
          </a:p>
        </p:txBody>
      </p:sp>
      <p:sp>
        <p:nvSpPr>
          <p:cNvPr id="4099" name="Rectangle 10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999999">
                <a:alpha val="74997"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pt-BR"/>
          </a:p>
        </p:txBody>
      </p:sp>
      <p:sp>
        <p:nvSpPr>
          <p:cNvPr id="4101" name="CaixaDeTexto 5"/>
          <p:cNvSpPr txBox="1">
            <a:spLocks noChangeArrowheads="1"/>
          </p:cNvSpPr>
          <p:nvPr/>
        </p:nvSpPr>
        <p:spPr bwMode="auto">
          <a:xfrm>
            <a:off x="1784648" y="1690688"/>
            <a:ext cx="1224558" cy="1615827"/>
          </a:xfrm>
          <a:prstGeom prst="rect">
            <a:avLst/>
          </a:prstGeom>
          <a:solidFill>
            <a:srgbClr val="FFFFFF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t-BR" sz="1800" dirty="0">
                <a:latin typeface="Arial" charset="0"/>
                <a:cs typeface="Arial" charset="0"/>
              </a:rPr>
              <a:t>Década de 70:</a:t>
            </a:r>
          </a:p>
          <a:p>
            <a:pPr algn="ctr">
              <a:spcBef>
                <a:spcPct val="50000"/>
              </a:spcBef>
            </a:pPr>
            <a:r>
              <a:rPr lang="pt-BR" sz="1800" dirty="0">
                <a:solidFill>
                  <a:schemeClr val="bg1"/>
                </a:solidFill>
                <a:latin typeface="Arial" charset="0"/>
                <a:cs typeface="Arial" charset="0"/>
              </a:rPr>
              <a:t> dívida da ditadura</a:t>
            </a:r>
          </a:p>
        </p:txBody>
      </p:sp>
      <p:sp>
        <p:nvSpPr>
          <p:cNvPr id="4102" name="CaixaDeTexto 5"/>
          <p:cNvSpPr txBox="1">
            <a:spLocks noChangeArrowheads="1"/>
          </p:cNvSpPr>
          <p:nvPr/>
        </p:nvSpPr>
        <p:spPr bwMode="auto">
          <a:xfrm>
            <a:off x="3152801" y="1690688"/>
            <a:ext cx="1800200" cy="2308324"/>
          </a:xfrm>
          <a:prstGeom prst="rect">
            <a:avLst/>
          </a:prstGeom>
          <a:solidFill>
            <a:srgbClr val="FFFFFF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t-BR" sz="1800" dirty="0">
                <a:latin typeface="Arial" charset="0"/>
                <a:cs typeface="Arial" charset="0"/>
              </a:rPr>
              <a:t>Década de 80:</a:t>
            </a:r>
          </a:p>
          <a:p>
            <a:pPr algn="ctr">
              <a:spcBef>
                <a:spcPct val="50000"/>
              </a:spcBef>
            </a:pPr>
            <a:r>
              <a:rPr lang="pt-BR" sz="1800" dirty="0">
                <a:solidFill>
                  <a:schemeClr val="bg1"/>
                </a:solidFill>
                <a:latin typeface="Arial" charset="0"/>
                <a:cs typeface="Arial" charset="0"/>
              </a:rPr>
              <a:t> Elevação ilegal das taxas de juros</a:t>
            </a:r>
          </a:p>
          <a:p>
            <a:pPr algn="ctr">
              <a:spcBef>
                <a:spcPct val="50000"/>
              </a:spcBef>
            </a:pPr>
            <a:r>
              <a:rPr lang="pt-BR" sz="1800" dirty="0">
                <a:solidFill>
                  <a:schemeClr val="bg1"/>
                </a:solidFill>
                <a:latin typeface="Arial" charset="0"/>
                <a:cs typeface="Arial" charset="0"/>
              </a:rPr>
              <a:t>Estatização de dívidas privadas</a:t>
            </a:r>
          </a:p>
        </p:txBody>
      </p:sp>
      <p:sp>
        <p:nvSpPr>
          <p:cNvPr id="4103" name="CaixaDeTexto 5"/>
          <p:cNvSpPr txBox="1">
            <a:spLocks noChangeArrowheads="1"/>
          </p:cNvSpPr>
          <p:nvPr/>
        </p:nvSpPr>
        <p:spPr bwMode="auto">
          <a:xfrm>
            <a:off x="4232921" y="4986923"/>
            <a:ext cx="5256584" cy="707886"/>
          </a:xfrm>
          <a:prstGeom prst="rect">
            <a:avLst/>
          </a:prstGeom>
          <a:solidFill>
            <a:srgbClr val="FFFFFF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t-BR" sz="1600">
                <a:solidFill>
                  <a:schemeClr val="bg1"/>
                </a:solidFill>
                <a:latin typeface="Arial" charset="0"/>
                <a:cs typeface="Arial" charset="0"/>
              </a:rPr>
              <a:t>Pagamento antecipado ao FMI e resgates com </a:t>
            </a:r>
            <a:r>
              <a:rPr lang="pt-BR" sz="1600" smtClean="0">
                <a:solidFill>
                  <a:schemeClr val="bg1"/>
                </a:solidFill>
                <a:latin typeface="Arial" charset="0"/>
                <a:cs typeface="Arial" charset="0"/>
              </a:rPr>
              <a:t>ágio</a:t>
            </a:r>
          </a:p>
          <a:p>
            <a:pPr algn="ctr">
              <a:spcBef>
                <a:spcPct val="50000"/>
              </a:spcBef>
            </a:pPr>
            <a:r>
              <a:rPr lang="pt-BR" sz="1600" smtClean="0">
                <a:solidFill>
                  <a:schemeClr val="bg1"/>
                </a:solidFill>
                <a:latin typeface="Arial" charset="0"/>
                <a:cs typeface="Arial" charset="0"/>
              </a:rPr>
              <a:t>Troca de dívida externa por dívida interna</a:t>
            </a:r>
          </a:p>
        </p:txBody>
      </p:sp>
      <p:cxnSp>
        <p:nvCxnSpPr>
          <p:cNvPr id="4104" name="Conector de seta reta 7"/>
          <p:cNvCxnSpPr>
            <a:cxnSpLocks noChangeShapeType="1"/>
          </p:cNvCxnSpPr>
          <p:nvPr/>
        </p:nvCxnSpPr>
        <p:spPr bwMode="auto">
          <a:xfrm flipV="1">
            <a:off x="7506086" y="4454747"/>
            <a:ext cx="0" cy="532176"/>
          </a:xfrm>
          <a:prstGeom prst="straightConnector1">
            <a:avLst/>
          </a:prstGeom>
          <a:noFill/>
          <a:ln w="41275" cap="sq">
            <a:solidFill>
              <a:schemeClr val="bg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TextBox 1"/>
          <p:cNvSpPr txBox="1"/>
          <p:nvPr/>
        </p:nvSpPr>
        <p:spPr>
          <a:xfrm>
            <a:off x="5099422" y="1697058"/>
            <a:ext cx="1368152" cy="134344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 eaLnBrk="0" hangingPunct="0">
              <a:lnSpc>
                <a:spcPct val="90000"/>
              </a:lnSpc>
              <a:spcBef>
                <a:spcPts val="0"/>
              </a:spcBef>
            </a:pPr>
            <a:r>
              <a:rPr lang="pt-BR" sz="1800" dirty="0">
                <a:latin typeface="Arial" charset="0"/>
                <a:ea typeface="MS PGothic" charset="0"/>
                <a:cs typeface="Arial" charset="0"/>
              </a:rPr>
              <a:t>Década de </a:t>
            </a:r>
            <a:r>
              <a:rPr lang="pt-BR" sz="1800" dirty="0" smtClean="0">
                <a:latin typeface="Arial" charset="0"/>
                <a:ea typeface="MS PGothic" charset="0"/>
                <a:cs typeface="Arial" charset="0"/>
              </a:rPr>
              <a:t>90:</a:t>
            </a:r>
          </a:p>
          <a:p>
            <a:pPr algn="ctr" eaLnBrk="0" hangingPunct="0">
              <a:lnSpc>
                <a:spcPct val="90000"/>
              </a:lnSpc>
              <a:spcBef>
                <a:spcPts val="0"/>
              </a:spcBef>
            </a:pPr>
            <a:endParaRPr lang="pt-BR" sz="1800" dirty="0">
              <a:solidFill>
                <a:schemeClr val="bg1"/>
              </a:solidFill>
              <a:latin typeface="Arial" charset="0"/>
              <a:ea typeface="MS PGothic" charset="0"/>
              <a:cs typeface="Arial" charset="0"/>
            </a:endParaRPr>
          </a:p>
          <a:p>
            <a:pPr algn="ctr" eaLnBrk="0" hangingPunct="0">
              <a:lnSpc>
                <a:spcPct val="90000"/>
              </a:lnSpc>
              <a:spcBef>
                <a:spcPts val="0"/>
              </a:spcBef>
            </a:pPr>
            <a:r>
              <a:rPr lang="pt-BR" sz="1800" dirty="0" smtClean="0">
                <a:solidFill>
                  <a:schemeClr val="bg1"/>
                </a:solidFill>
                <a:latin typeface="Arial" charset="0"/>
                <a:ea typeface="MS PGothic" charset="0"/>
                <a:cs typeface="Arial" charset="0"/>
              </a:rPr>
              <a:t>Plano</a:t>
            </a:r>
          </a:p>
          <a:p>
            <a:pPr algn="ctr" eaLnBrk="0" hangingPunct="0">
              <a:lnSpc>
                <a:spcPct val="90000"/>
              </a:lnSpc>
              <a:spcBef>
                <a:spcPts val="0"/>
              </a:spcBef>
            </a:pPr>
            <a:r>
              <a:rPr lang="pt-BR" sz="1800" dirty="0" smtClean="0">
                <a:solidFill>
                  <a:schemeClr val="bg1"/>
                </a:solidFill>
                <a:latin typeface="Arial" charset="0"/>
                <a:ea typeface="MS PGothic" charset="0"/>
                <a:cs typeface="Arial" charset="0"/>
              </a:rPr>
              <a:t>Brady</a:t>
            </a:r>
            <a:endParaRPr lang="en-US" sz="1800" dirty="0">
              <a:solidFill>
                <a:schemeClr val="bg1"/>
              </a:solidFill>
              <a:latin typeface="Arial" charset="0"/>
              <a:ea typeface="MS PGothic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504792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481" y="420539"/>
            <a:ext cx="9369055" cy="5976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145" name="Rectangle 4"/>
          <p:cNvSpPr>
            <a:spLocks noChangeArrowheads="1"/>
          </p:cNvSpPr>
          <p:nvPr/>
        </p:nvSpPr>
        <p:spPr bwMode="auto">
          <a:xfrm>
            <a:off x="4860925" y="-230188"/>
            <a:ext cx="184150" cy="460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pt-BR"/>
          </a:p>
        </p:txBody>
      </p:sp>
      <p:sp>
        <p:nvSpPr>
          <p:cNvPr id="6146" name="Text Box 12"/>
          <p:cNvSpPr txBox="1">
            <a:spLocks noChangeArrowheads="1"/>
          </p:cNvSpPr>
          <p:nvPr/>
        </p:nvSpPr>
        <p:spPr bwMode="auto">
          <a:xfrm>
            <a:off x="0" y="6572250"/>
            <a:ext cx="99060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t-BR" sz="1400" b="0">
                <a:solidFill>
                  <a:srgbClr val="FFFFFF"/>
                </a:solidFill>
                <a:cs typeface="Arial" charset="0"/>
              </a:rPr>
              <a:t>Fonte: Banco Central - Nota para a Imprensa - Política Fiscal - Quadro </a:t>
            </a:r>
            <a:r>
              <a:rPr lang="pt-BR" sz="1400" b="0" smtClean="0">
                <a:solidFill>
                  <a:srgbClr val="FFFFFF"/>
                </a:solidFill>
                <a:cs typeface="Arial" charset="0"/>
              </a:rPr>
              <a:t>“Títulos Públicos Federais”.</a:t>
            </a:r>
            <a:endParaRPr lang="pt-BR" sz="1400" b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6147" name="Rectangle 10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999999">
                <a:alpha val="74997"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pt-BR"/>
          </a:p>
        </p:txBody>
      </p:sp>
      <p:sp>
        <p:nvSpPr>
          <p:cNvPr id="6149" name="CaixaDeTexto 5"/>
          <p:cNvSpPr txBox="1">
            <a:spLocks noChangeArrowheads="1"/>
          </p:cNvSpPr>
          <p:nvPr/>
        </p:nvSpPr>
        <p:spPr bwMode="auto">
          <a:xfrm>
            <a:off x="2000672" y="1484784"/>
            <a:ext cx="4032250" cy="3046988"/>
          </a:xfrm>
          <a:prstGeom prst="rect">
            <a:avLst/>
          </a:prstGeom>
          <a:solidFill>
            <a:srgbClr val="FFFFFF"/>
          </a:solidFill>
          <a:ln w="9525">
            <a:solidFill>
              <a:srgbClr val="CC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t-BR" sz="1600" smtClean="0">
                <a:solidFill>
                  <a:srgbClr val="C00000"/>
                </a:solidFill>
                <a:latin typeface="Arial" charset="0"/>
                <a:cs typeface="Arial" charset="0"/>
              </a:rPr>
              <a:t>Juros </a:t>
            </a:r>
            <a:r>
              <a:rPr lang="pt-BR" sz="1600">
                <a:solidFill>
                  <a:srgbClr val="C00000"/>
                </a:solidFill>
                <a:latin typeface="Arial" charset="0"/>
                <a:cs typeface="Arial" charset="0"/>
              </a:rPr>
              <a:t>sobre juros</a:t>
            </a:r>
          </a:p>
          <a:p>
            <a:pPr algn="ctr">
              <a:spcBef>
                <a:spcPct val="50000"/>
              </a:spcBef>
            </a:pPr>
            <a:r>
              <a:rPr lang="pt-BR" sz="1600" smtClean="0">
                <a:solidFill>
                  <a:srgbClr val="C00000"/>
                </a:solidFill>
                <a:latin typeface="Arial" charset="0"/>
                <a:cs typeface="Arial" charset="0"/>
              </a:rPr>
              <a:t>Regime de Metas de Inflação </a:t>
            </a:r>
          </a:p>
          <a:p>
            <a:pPr algn="ctr">
              <a:spcBef>
                <a:spcPct val="50000"/>
              </a:spcBef>
            </a:pPr>
            <a:r>
              <a:rPr lang="pt-BR" sz="1600" smtClean="0">
                <a:solidFill>
                  <a:srgbClr val="C00000"/>
                </a:solidFill>
                <a:latin typeface="Arial" charset="0"/>
                <a:cs typeface="Arial" charset="0"/>
              </a:rPr>
              <a:t>Reuniões do BC com banqueiros: Conflito </a:t>
            </a:r>
            <a:r>
              <a:rPr lang="pt-BR" sz="1600">
                <a:solidFill>
                  <a:srgbClr val="C00000"/>
                </a:solidFill>
                <a:latin typeface="Arial" charset="0"/>
                <a:cs typeface="Arial" charset="0"/>
              </a:rPr>
              <a:t>de interesses</a:t>
            </a:r>
          </a:p>
          <a:p>
            <a:pPr algn="ctr">
              <a:spcBef>
                <a:spcPct val="50000"/>
              </a:spcBef>
            </a:pPr>
            <a:r>
              <a:rPr lang="pt-BR" sz="1600">
                <a:solidFill>
                  <a:srgbClr val="C00000"/>
                </a:solidFill>
                <a:latin typeface="Arial" charset="0"/>
                <a:cs typeface="Arial" charset="0"/>
              </a:rPr>
              <a:t>Falta de </a:t>
            </a:r>
            <a:r>
              <a:rPr lang="pt-BR" sz="1600" smtClean="0">
                <a:solidFill>
                  <a:srgbClr val="C00000"/>
                </a:solidFill>
                <a:latin typeface="Arial" charset="0"/>
                <a:cs typeface="Arial" charset="0"/>
              </a:rPr>
              <a:t>transparência (quem são os detentores de títulos?)</a:t>
            </a:r>
          </a:p>
          <a:p>
            <a:pPr algn="ctr">
              <a:spcBef>
                <a:spcPct val="50000"/>
              </a:spcBef>
            </a:pPr>
            <a:r>
              <a:rPr lang="pt-BR" sz="1600" smtClean="0">
                <a:solidFill>
                  <a:srgbClr val="C00000"/>
                </a:solidFill>
                <a:latin typeface="Arial" charset="0"/>
                <a:cs typeface="Arial" charset="0"/>
              </a:rPr>
              <a:t>Acumulação de Reservas Cambiais</a:t>
            </a:r>
          </a:p>
          <a:p>
            <a:pPr algn="ctr">
              <a:spcBef>
                <a:spcPct val="50000"/>
              </a:spcBef>
            </a:pPr>
            <a:r>
              <a:rPr lang="pt-BR" sz="1600" smtClean="0">
                <a:solidFill>
                  <a:srgbClr val="C00000"/>
                </a:solidFill>
                <a:latin typeface="Arial" charset="0"/>
                <a:cs typeface="Arial" charset="0"/>
              </a:rPr>
              <a:t>“Operações de Mercado Aberto”</a:t>
            </a:r>
          </a:p>
          <a:p>
            <a:pPr algn="ctr">
              <a:spcBef>
                <a:spcPct val="50000"/>
              </a:spcBef>
            </a:pPr>
            <a:r>
              <a:rPr lang="pt-BR" sz="1600" smtClean="0">
                <a:solidFill>
                  <a:srgbClr val="C00000"/>
                </a:solidFill>
                <a:latin typeface="Arial" charset="0"/>
                <a:cs typeface="Arial" charset="0"/>
              </a:rPr>
              <a:t>Empréstimos ao BNDES</a:t>
            </a:r>
            <a:endParaRPr lang="pt-BR" sz="1600">
              <a:solidFill>
                <a:srgbClr val="C00000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779695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4"/>
          <p:cNvSpPr>
            <a:spLocks noChangeArrowheads="1"/>
          </p:cNvSpPr>
          <p:nvPr/>
        </p:nvSpPr>
        <p:spPr bwMode="auto">
          <a:xfrm>
            <a:off x="4860925" y="-230188"/>
            <a:ext cx="184150" cy="460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pt-BR"/>
          </a:p>
        </p:txBody>
      </p:sp>
      <p:sp>
        <p:nvSpPr>
          <p:cNvPr id="6147" name="Rectangle 10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999999">
                <a:alpha val="74997"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pt-BR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584" y="1"/>
            <a:ext cx="8076331" cy="69733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559626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660400" y="214313"/>
            <a:ext cx="8701088" cy="62709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1pPr>
            <a:lvl2pPr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4pPr>
            <a:lvl5pPr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5pPr>
            <a:lvl6pPr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6pPr>
            <a:lvl7pPr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7pPr>
            <a:lvl8pPr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8pPr>
            <a:lvl9pPr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lvl="1" algn="ctr">
              <a:spcBef>
                <a:spcPts val="3000"/>
              </a:spcBef>
              <a:buClr>
                <a:srgbClr val="FF9900"/>
              </a:buClr>
            </a:pPr>
            <a:r>
              <a:rPr lang="pt-BR" altLang="pt-BR" sz="2800">
                <a:solidFill>
                  <a:srgbClr val="92D050"/>
                </a:solidFill>
                <a:latin typeface="Verdana" pitchFamily="34" charset="0"/>
                <a:cs typeface="Tahoma" pitchFamily="34" charset="0"/>
              </a:rPr>
              <a:t>ESTRATÉGIAS DE AÇÃO</a:t>
            </a:r>
          </a:p>
          <a:p>
            <a:pPr lvl="1" algn="just">
              <a:spcBef>
                <a:spcPts val="3000"/>
              </a:spcBef>
              <a:buClr>
                <a:srgbClr val="FF9900"/>
              </a:buClr>
            </a:pPr>
            <a:r>
              <a:rPr lang="pt-BR" altLang="pt-BR" sz="2800" b="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CONHECIMENTO DA REALIDADE </a:t>
            </a:r>
          </a:p>
          <a:p>
            <a:pPr lvl="1" algn="just">
              <a:spcBef>
                <a:spcPts val="3000"/>
              </a:spcBef>
              <a:buClr>
                <a:srgbClr val="FF9900"/>
              </a:buClr>
            </a:pPr>
            <a:r>
              <a:rPr lang="pt-BR" altLang="pt-BR" sz="2800" b="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MOBILIZAÇÃO SOCIAL CONSCIENTE</a:t>
            </a:r>
          </a:p>
          <a:p>
            <a:pPr lvl="1" algn="just">
              <a:spcBef>
                <a:spcPts val="3000"/>
              </a:spcBef>
              <a:buClr>
                <a:srgbClr val="FF9900"/>
              </a:buClr>
            </a:pPr>
            <a:r>
              <a:rPr lang="pt-BR" altLang="pt-BR" sz="2800" b="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AÇOES CONCRETAS</a:t>
            </a:r>
          </a:p>
          <a:p>
            <a:pPr lvl="4" algn="just">
              <a:spcBef>
                <a:spcPts val="900"/>
              </a:spcBef>
              <a:buClr>
                <a:srgbClr val="FF9900"/>
              </a:buClr>
              <a:buFont typeface="Arial" charset="0"/>
              <a:buChar char="•"/>
            </a:pPr>
            <a:r>
              <a:rPr lang="pt-BR" altLang="pt-BR" sz="2000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pt-BR" alt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Auditoria da Dívida Pública para desmascarar o </a:t>
            </a:r>
            <a:r>
              <a:rPr lang="pt-BR" altLang="en-US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“</a:t>
            </a:r>
            <a:r>
              <a:rPr lang="pt-BR" alt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Sistema da Dívida</a:t>
            </a:r>
            <a:r>
              <a:rPr lang="pt-BR" altLang="en-US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”</a:t>
            </a:r>
            <a:r>
              <a:rPr lang="pt-BR" alt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e democratizar o conhecimento da realidade financeira </a:t>
            </a:r>
            <a:r>
              <a:rPr lang="pt-BR" altLang="pt-BR" smtClean="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NÚCLEOS</a:t>
            </a:r>
          </a:p>
          <a:p>
            <a:pPr lvl="4" algn="just">
              <a:spcBef>
                <a:spcPts val="900"/>
              </a:spcBef>
              <a:buClr>
                <a:srgbClr val="FF9900"/>
              </a:buClr>
              <a:buFont typeface="Arial" charset="0"/>
              <a:buChar char="•"/>
            </a:pPr>
            <a:endParaRPr lang="pt-BR" altLang="pt-BR" b="0">
              <a:solidFill>
                <a:srgbClr val="FFFFFF"/>
              </a:solidFill>
              <a:latin typeface="Tahoma" pitchFamily="34" charset="0"/>
              <a:cs typeface="Tahoma" pitchFamily="34" charset="0"/>
            </a:endParaRPr>
          </a:p>
          <a:p>
            <a:pPr lvl="4" algn="just">
              <a:spcBef>
                <a:spcPts val="900"/>
              </a:spcBef>
              <a:buClr>
                <a:srgbClr val="FF9900"/>
              </a:buClr>
              <a:buFont typeface="Arial" charset="0"/>
              <a:buChar char="•"/>
            </a:pPr>
            <a:r>
              <a:rPr lang="pt-BR" alt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CONSTRUÇÃO DE CAMPANHA SOBRE CONSULTA NACIONAL </a:t>
            </a:r>
            <a:r>
              <a:rPr lang="pt-BR" altLang="pt-BR" b="0" smtClean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POPULAR, sobre a Auditoria da Dívida, a Reforma da Previdência, Trabalhista, Privatizações e outros temas.</a:t>
            </a:r>
            <a:endParaRPr lang="pt-BR" altLang="pt-BR">
              <a:solidFill>
                <a:srgbClr val="FFFFFF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7004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5" name="Rectangle 2"/>
          <p:cNvSpPr>
            <a:spLocks noChangeArrowheads="1"/>
          </p:cNvSpPr>
          <p:nvPr/>
        </p:nvSpPr>
        <p:spPr bwMode="auto">
          <a:xfrm>
            <a:off x="0" y="1219200"/>
            <a:ext cx="10425608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pt-BR" sz="3000" dirty="0" smtClean="0">
              <a:solidFill>
                <a:srgbClr val="92D050"/>
              </a:solidFill>
              <a:latin typeface="Verdana" charset="0"/>
            </a:endParaRPr>
          </a:p>
          <a:p>
            <a:pPr algn="ctr" eaLnBrk="0" hangingPunct="0">
              <a:spcBef>
                <a:spcPct val="50000"/>
              </a:spcBef>
            </a:pPr>
            <a:endParaRPr lang="pt-BR" sz="3000" dirty="0">
              <a:solidFill>
                <a:srgbClr val="92D050"/>
              </a:solidFill>
              <a:latin typeface="Verdana" charset="0"/>
            </a:endParaRPr>
          </a:p>
          <a:p>
            <a:pPr algn="ctr" eaLnBrk="0" hangingPunct="0">
              <a:spcBef>
                <a:spcPct val="50000"/>
              </a:spcBef>
            </a:pPr>
            <a:endParaRPr lang="pt-BR" sz="3000" dirty="0" smtClean="0">
              <a:solidFill>
                <a:srgbClr val="92D050"/>
              </a:solidFill>
              <a:latin typeface="Verdana" charset="0"/>
            </a:endParaRPr>
          </a:p>
          <a:p>
            <a:pPr algn="ctr" eaLnBrk="0" hangingPunct="0">
              <a:spcBef>
                <a:spcPct val="50000"/>
              </a:spcBef>
            </a:pPr>
            <a:endParaRPr lang="pt-BR" sz="2800" dirty="0" smtClean="0">
              <a:solidFill>
                <a:srgbClr val="92D050"/>
              </a:solidFill>
              <a:latin typeface="Verdana" charset="0"/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pt-BR" sz="3000" b="0" smtClean="0">
                <a:solidFill>
                  <a:srgbClr val="FFFFFF"/>
                </a:solidFill>
                <a:latin typeface="Verdana" charset="0"/>
                <a:hlinkClick r:id="rId3"/>
              </a:rPr>
              <a:t>www.auditoriacidada.org.br</a:t>
            </a:r>
            <a:endParaRPr lang="pt-BR" sz="3000" b="0" dirty="0" smtClean="0">
              <a:solidFill>
                <a:srgbClr val="FFFFFF"/>
              </a:solidFill>
              <a:latin typeface="Verdana" charset="0"/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pt-BR" sz="3000" b="0" dirty="0" smtClean="0">
                <a:solidFill>
                  <a:srgbClr val="FFFFFF"/>
                </a:solidFill>
                <a:latin typeface="Verdana" charset="0"/>
                <a:hlinkClick r:id="rId4"/>
              </a:rPr>
              <a:t>www.facebook.com</a:t>
            </a:r>
            <a:r>
              <a:rPr lang="pt-BR" sz="3000" b="0" dirty="0">
                <a:solidFill>
                  <a:srgbClr val="FFFFFF"/>
                </a:solidFill>
                <a:latin typeface="Verdana" charset="0"/>
                <a:hlinkClick r:id="rId4"/>
              </a:rPr>
              <a:t>/</a:t>
            </a:r>
            <a:r>
              <a:rPr lang="pt-BR" sz="3000" b="0" dirty="0" smtClean="0">
                <a:solidFill>
                  <a:srgbClr val="FFFFFF"/>
                </a:solidFill>
                <a:latin typeface="Verdana" charset="0"/>
                <a:hlinkClick r:id="rId4"/>
              </a:rPr>
              <a:t>auditoriacidada.pagina</a:t>
            </a:r>
            <a:endParaRPr lang="pt-BR" sz="3000" b="0" dirty="0" smtClean="0">
              <a:solidFill>
                <a:srgbClr val="FFFFFF"/>
              </a:solidFill>
              <a:latin typeface="Verdana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04528" y="0"/>
            <a:ext cx="9001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b="0" i="1" dirty="0" smtClean="0">
              <a:solidFill>
                <a:srgbClr val="FFFFFF"/>
              </a:solidFill>
              <a:latin typeface="Tahoma"/>
              <a:cs typeface="Tahoma"/>
            </a:endParaRPr>
          </a:p>
          <a:p>
            <a:endParaRPr lang="pt-BR" b="0" i="1" dirty="0">
              <a:solidFill>
                <a:srgbClr val="FFFFFF"/>
              </a:solidFill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2127350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44488" y="116632"/>
            <a:ext cx="956151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200">
                <a:solidFill>
                  <a:srgbClr val="92D050"/>
                </a:solidFill>
                <a:latin typeface="Tahoma"/>
                <a:cs typeface="Tahoma"/>
              </a:rPr>
              <a:t>Orçamento Geral da União – 2016 – Executado (pago), por </a:t>
            </a:r>
            <a:r>
              <a:rPr lang="pt-BR" sz="2200" smtClean="0">
                <a:solidFill>
                  <a:srgbClr val="92D050"/>
                </a:solidFill>
                <a:latin typeface="Tahoma"/>
                <a:cs typeface="Tahoma"/>
              </a:rPr>
              <a:t>Função</a:t>
            </a:r>
          </a:p>
          <a:p>
            <a:pPr algn="ctr"/>
            <a:r>
              <a:rPr lang="pt-BR" sz="2200" smtClean="0">
                <a:solidFill>
                  <a:srgbClr val="92D050"/>
                </a:solidFill>
                <a:latin typeface="Tahoma"/>
                <a:cs typeface="Tahoma"/>
              </a:rPr>
              <a:t>Total </a:t>
            </a:r>
            <a:r>
              <a:rPr lang="pt-BR" sz="2200">
                <a:solidFill>
                  <a:srgbClr val="92D050"/>
                </a:solidFill>
                <a:latin typeface="Tahoma"/>
                <a:cs typeface="Tahoma"/>
              </a:rPr>
              <a:t>= R$ 2,572 TRILHÕES</a:t>
            </a:r>
            <a:endParaRPr lang="pt-BR" sz="2200" dirty="0">
              <a:solidFill>
                <a:srgbClr val="92D050"/>
              </a:solidFill>
              <a:latin typeface="Tahoma"/>
              <a:cs typeface="Tahoma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4488" y="6451206"/>
            <a:ext cx="95615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>
                <a:solidFill>
                  <a:schemeClr val="tx1"/>
                </a:solidFill>
                <a:latin typeface="Tahoma"/>
                <a:cs typeface="Tahoma"/>
              </a:rPr>
              <a:t>Fonte</a:t>
            </a:r>
            <a:r>
              <a:rPr lang="en-US" sz="1600" dirty="0" smtClean="0">
                <a:solidFill>
                  <a:schemeClr val="tx1"/>
                </a:solidFill>
                <a:latin typeface="Tahoma"/>
                <a:cs typeface="Tahoma"/>
              </a:rPr>
              <a:t>: SIAFI		</a:t>
            </a:r>
            <a:r>
              <a:rPr lang="en-US" sz="1600" dirty="0" err="1" smtClean="0">
                <a:solidFill>
                  <a:schemeClr val="tx1"/>
                </a:solidFill>
                <a:latin typeface="Tahoma"/>
                <a:cs typeface="Tahoma"/>
              </a:rPr>
              <a:t>Elaboração</a:t>
            </a:r>
            <a:r>
              <a:rPr lang="en-US" sz="1600" dirty="0" smtClean="0">
                <a:solidFill>
                  <a:schemeClr val="tx1"/>
                </a:solidFill>
                <a:latin typeface="Tahoma"/>
                <a:cs typeface="Tahoma"/>
              </a:rPr>
              <a:t>: AUDITORIA CIDADÃ DA DÍVIDA</a:t>
            </a:r>
            <a:endParaRPr lang="en-US" sz="1600" dirty="0">
              <a:solidFill>
                <a:schemeClr val="tx1"/>
              </a:solidFill>
              <a:latin typeface="Tahoma"/>
              <a:cs typeface="Tahoma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8245" y="911407"/>
            <a:ext cx="8542608" cy="54726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CaixaDeTexto 5"/>
          <p:cNvSpPr txBox="1">
            <a:spLocks noChangeArrowheads="1"/>
          </p:cNvSpPr>
          <p:nvPr/>
        </p:nvSpPr>
        <p:spPr bwMode="auto">
          <a:xfrm>
            <a:off x="2144688" y="4293095"/>
            <a:ext cx="1729309" cy="307777"/>
          </a:xfrm>
          <a:prstGeom prst="rect">
            <a:avLst/>
          </a:prstGeom>
          <a:solidFill>
            <a:srgbClr val="FFFFFF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t-BR" sz="1400" smtClean="0">
                <a:solidFill>
                  <a:schemeClr val="bg1"/>
                </a:solidFill>
                <a:latin typeface="Arial" charset="0"/>
                <a:cs typeface="Arial" charset="0"/>
              </a:rPr>
              <a:t>R$ 1,13 TRILHÃO</a:t>
            </a:r>
          </a:p>
        </p:txBody>
      </p:sp>
    </p:spTree>
    <p:extLst>
      <p:ext uri="{BB962C8B-B14F-4D97-AF65-F5344CB8AC3E}">
        <p14:creationId xmlns:p14="http://schemas.microsoft.com/office/powerpoint/2010/main" val="448712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ext Box 2"/>
          <p:cNvSpPr txBox="1">
            <a:spLocks noChangeArrowheads="1"/>
          </p:cNvSpPr>
          <p:nvPr/>
        </p:nvSpPr>
        <p:spPr bwMode="auto">
          <a:xfrm>
            <a:off x="193675" y="188913"/>
            <a:ext cx="9712325" cy="58745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marL="34925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 algn="ctr">
              <a:lnSpc>
                <a:spcPct val="120000"/>
              </a:lnSpc>
              <a:spcBef>
                <a:spcPts val="1200"/>
              </a:spcBef>
              <a:buClr>
                <a:srgbClr val="FF9900"/>
              </a:buClr>
              <a:buFont typeface="Times New Roman" charset="0"/>
              <a:buNone/>
            </a:pPr>
            <a:r>
              <a:rPr lang="pt-BR" sz="2800" dirty="0">
                <a:solidFill>
                  <a:srgbClr val="92D050"/>
                </a:solidFill>
                <a:latin typeface="Tahoma"/>
                <a:cs typeface="Tahoma"/>
              </a:rPr>
              <a:t>“Sistema da </a:t>
            </a:r>
            <a:r>
              <a:rPr lang="pt-BR" sz="2800">
                <a:solidFill>
                  <a:srgbClr val="92D050"/>
                </a:solidFill>
                <a:latin typeface="Tahoma"/>
                <a:cs typeface="Tahoma"/>
              </a:rPr>
              <a:t>Dívida</a:t>
            </a:r>
            <a:r>
              <a:rPr lang="pt-BR" sz="2800" smtClean="0">
                <a:solidFill>
                  <a:srgbClr val="92D050"/>
                </a:solidFill>
                <a:latin typeface="Tahoma"/>
                <a:cs typeface="Tahoma"/>
              </a:rPr>
              <a:t>”</a:t>
            </a:r>
          </a:p>
          <a:p>
            <a:pPr marL="377825" indent="-342900" algn="ctr">
              <a:spcBef>
                <a:spcPts val="1200"/>
              </a:spcBef>
              <a:buClr>
                <a:srgbClr val="FF9900"/>
              </a:buClr>
              <a:buFont typeface="Arial"/>
              <a:buChar char="•"/>
            </a:pPr>
            <a:r>
              <a:rPr lang="pt-BR" smtClean="0">
                <a:solidFill>
                  <a:schemeClr val="tx1"/>
                </a:solidFill>
                <a:latin typeface="Tahoma"/>
                <a:cs typeface="Tahoma"/>
              </a:rPr>
              <a:t>Utilização </a:t>
            </a:r>
            <a:r>
              <a:rPr lang="pt-BR" dirty="0">
                <a:solidFill>
                  <a:schemeClr val="tx1"/>
                </a:solidFill>
                <a:latin typeface="Tahoma"/>
                <a:cs typeface="Tahoma"/>
              </a:rPr>
              <a:t>do endividamento como mecanismo de subtração de recursos </a:t>
            </a:r>
            <a:r>
              <a:rPr lang="pt-BR">
                <a:solidFill>
                  <a:schemeClr val="tx1"/>
                </a:solidFill>
                <a:latin typeface="Tahoma"/>
                <a:cs typeface="Tahoma"/>
              </a:rPr>
              <a:t>e </a:t>
            </a:r>
            <a:r>
              <a:rPr lang="pt-BR" smtClean="0">
                <a:solidFill>
                  <a:schemeClr val="tx1"/>
                </a:solidFill>
                <a:latin typeface="Tahoma"/>
                <a:cs typeface="Tahoma"/>
              </a:rPr>
              <a:t>não</a:t>
            </a:r>
            <a:r>
              <a:rPr lang="pt-BR" smtClean="0">
                <a:solidFill>
                  <a:schemeClr val="tx1"/>
                </a:solidFill>
                <a:latin typeface="Tahoma"/>
                <a:cs typeface="Tahoma"/>
              </a:rPr>
              <a:t> </a:t>
            </a:r>
            <a:r>
              <a:rPr lang="pt-BR" smtClean="0">
                <a:solidFill>
                  <a:schemeClr val="tx1"/>
                </a:solidFill>
                <a:latin typeface="Tahoma"/>
                <a:cs typeface="Tahoma"/>
              </a:rPr>
              <a:t>financiamento </a:t>
            </a:r>
            <a:r>
              <a:rPr lang="pt-BR" dirty="0">
                <a:solidFill>
                  <a:schemeClr val="tx1"/>
                </a:solidFill>
                <a:latin typeface="Tahoma"/>
                <a:cs typeface="Tahoma"/>
              </a:rPr>
              <a:t>dos Estados </a:t>
            </a:r>
          </a:p>
          <a:p>
            <a:pPr algn="ctr">
              <a:spcBef>
                <a:spcPts val="1200"/>
              </a:spcBef>
              <a:buClr>
                <a:srgbClr val="FF9900"/>
              </a:buClr>
            </a:pPr>
            <a:endParaRPr lang="pt-BR" sz="800" dirty="0" smtClean="0">
              <a:solidFill>
                <a:schemeClr val="tx1"/>
              </a:solidFill>
              <a:latin typeface="Tahoma"/>
              <a:cs typeface="Tahoma"/>
            </a:endParaRPr>
          </a:p>
          <a:p>
            <a:pPr marL="377825" indent="-342900" algn="ctr">
              <a:spcBef>
                <a:spcPts val="1200"/>
              </a:spcBef>
              <a:buClr>
                <a:srgbClr val="FF9900"/>
              </a:buClr>
              <a:buFont typeface="Arial"/>
              <a:buChar char="•"/>
            </a:pPr>
            <a:r>
              <a:rPr lang="pt-BR" smtClean="0">
                <a:solidFill>
                  <a:schemeClr val="tx1"/>
                </a:solidFill>
                <a:latin typeface="Tahoma"/>
                <a:cs typeface="Tahoma"/>
              </a:rPr>
              <a:t>Dívidas </a:t>
            </a:r>
            <a:r>
              <a:rPr lang="pt-BR" smtClean="0">
                <a:solidFill>
                  <a:schemeClr val="tx1"/>
                </a:solidFill>
                <a:latin typeface="Tahoma"/>
                <a:cs typeface="Tahoma"/>
              </a:rPr>
              <a:t>sem contrapartida; juros sobre </a:t>
            </a:r>
            <a:r>
              <a:rPr lang="pt-BR" smtClean="0">
                <a:solidFill>
                  <a:schemeClr val="tx1"/>
                </a:solidFill>
                <a:latin typeface="Tahoma"/>
                <a:cs typeface="Tahoma"/>
              </a:rPr>
              <a:t>juros</a:t>
            </a:r>
            <a:endParaRPr lang="pt-BR" sz="800" dirty="0" smtClean="0">
              <a:solidFill>
                <a:schemeClr val="tx1"/>
              </a:solidFill>
              <a:latin typeface="Tahoma"/>
              <a:cs typeface="Tahoma"/>
            </a:endParaRPr>
          </a:p>
          <a:p>
            <a:pPr marL="377825" indent="-342900">
              <a:spcBef>
                <a:spcPts val="1200"/>
              </a:spcBef>
              <a:buClr>
                <a:srgbClr val="FF9900"/>
              </a:buClr>
              <a:buFont typeface="Arial"/>
              <a:buChar char="•"/>
            </a:pPr>
            <a:r>
              <a:rPr lang="pt-BR" smtClean="0">
                <a:solidFill>
                  <a:schemeClr val="tx1"/>
                </a:solidFill>
                <a:latin typeface="Tahoma"/>
                <a:cs typeface="Tahoma"/>
              </a:rPr>
              <a:t>Maior beneficiário: Setor </a:t>
            </a:r>
            <a:r>
              <a:rPr lang="pt-BR" smtClean="0">
                <a:solidFill>
                  <a:schemeClr val="tx1"/>
                </a:solidFill>
                <a:latin typeface="Tahoma"/>
                <a:cs typeface="Tahoma"/>
              </a:rPr>
              <a:t>financeiro</a:t>
            </a:r>
          </a:p>
          <a:p>
            <a:pPr marL="377825" indent="-342900">
              <a:spcBef>
                <a:spcPts val="1200"/>
              </a:spcBef>
              <a:buClr>
                <a:srgbClr val="FF9900"/>
              </a:buClr>
              <a:buFont typeface="Arial"/>
              <a:buChar char="•"/>
            </a:pPr>
            <a:endParaRPr lang="pt-BR" smtClean="0">
              <a:solidFill>
                <a:schemeClr val="tx1"/>
              </a:solidFill>
              <a:latin typeface="Tahoma"/>
              <a:cs typeface="Tahoma"/>
            </a:endParaRPr>
          </a:p>
          <a:p>
            <a:pPr marL="377825" indent="-342900">
              <a:spcBef>
                <a:spcPts val="1200"/>
              </a:spcBef>
              <a:buClr>
                <a:srgbClr val="FF9900"/>
              </a:buClr>
              <a:buFont typeface="Arial"/>
              <a:buChar char="•"/>
            </a:pPr>
            <a:r>
              <a:rPr lang="pt-BR" smtClean="0">
                <a:solidFill>
                  <a:schemeClr val="tx1"/>
                </a:solidFill>
                <a:latin typeface="Tahoma"/>
                <a:cs typeface="Tahoma"/>
              </a:rPr>
              <a:t>Instrumento de chantagem para implementação de reformas </a:t>
            </a:r>
            <a:r>
              <a:rPr lang="pt-BR" smtClean="0">
                <a:solidFill>
                  <a:schemeClr val="tx1"/>
                </a:solidFill>
                <a:latin typeface="Tahoma"/>
                <a:cs typeface="Tahoma"/>
              </a:rPr>
              <a:t>(Previdência</a:t>
            </a:r>
            <a:r>
              <a:rPr lang="pt-BR" smtClean="0">
                <a:solidFill>
                  <a:schemeClr val="tx1"/>
                </a:solidFill>
                <a:latin typeface="Tahoma"/>
                <a:cs typeface="Tahoma"/>
              </a:rPr>
              <a:t>, Trabalhista, </a:t>
            </a:r>
            <a:r>
              <a:rPr lang="pt-BR" smtClean="0">
                <a:solidFill>
                  <a:schemeClr val="tx1"/>
                </a:solidFill>
                <a:latin typeface="Tahoma"/>
                <a:cs typeface="Tahoma"/>
              </a:rPr>
              <a:t>Teto de gastos sociais, etc) – </a:t>
            </a:r>
            <a:r>
              <a:rPr lang="pt-BR" u="sng" smtClean="0">
                <a:solidFill>
                  <a:schemeClr val="tx1"/>
                </a:solidFill>
                <a:latin typeface="Tahoma"/>
                <a:cs typeface="Tahoma"/>
              </a:rPr>
              <a:t>REDUÇÃO DO PAPEL DO ESTADO</a:t>
            </a:r>
          </a:p>
          <a:p>
            <a:pPr marL="377825" indent="-342900">
              <a:spcBef>
                <a:spcPts val="1200"/>
              </a:spcBef>
              <a:buClr>
                <a:srgbClr val="FF9900"/>
              </a:buClr>
              <a:buFont typeface="Arial"/>
              <a:buChar char="•"/>
            </a:pPr>
            <a:r>
              <a:rPr lang="pt-BR" smtClean="0">
                <a:solidFill>
                  <a:schemeClr val="tx1"/>
                </a:solidFill>
                <a:latin typeface="Tahoma"/>
                <a:cs typeface="Tahoma"/>
              </a:rPr>
              <a:t>Prejudicam </a:t>
            </a:r>
            <a:r>
              <a:rPr lang="pt-BR">
                <a:solidFill>
                  <a:schemeClr val="tx1"/>
                </a:solidFill>
                <a:latin typeface="Tahoma"/>
                <a:cs typeface="Tahoma"/>
              </a:rPr>
              <a:t>principalmente quem precisa mais dos serviços públicos, ou seja, os mais pobres, os trabalhadores, a juventude, as </a:t>
            </a:r>
            <a:r>
              <a:rPr lang="pt-BR">
                <a:solidFill>
                  <a:schemeClr val="tx1"/>
                </a:solidFill>
                <a:latin typeface="Tahoma"/>
                <a:cs typeface="Tahoma"/>
              </a:rPr>
              <a:t>mulheres</a:t>
            </a:r>
            <a:r>
              <a:rPr lang="pt-BR" smtClean="0">
                <a:solidFill>
                  <a:schemeClr val="tx1"/>
                </a:solidFill>
                <a:latin typeface="Tahoma"/>
                <a:cs typeface="Tahoma"/>
              </a:rPr>
              <a:t>.</a:t>
            </a:r>
            <a:endParaRPr lang="pt-BR">
              <a:solidFill>
                <a:schemeClr val="tx1"/>
              </a:solidFill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397892560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ext Box 2"/>
          <p:cNvSpPr txBox="1">
            <a:spLocks noChangeArrowheads="1"/>
          </p:cNvSpPr>
          <p:nvPr/>
        </p:nvSpPr>
        <p:spPr bwMode="auto">
          <a:xfrm>
            <a:off x="193675" y="188913"/>
            <a:ext cx="9712325" cy="54990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marL="34925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 algn="ctr">
              <a:lnSpc>
                <a:spcPct val="120000"/>
              </a:lnSpc>
              <a:spcBef>
                <a:spcPts val="1200"/>
              </a:spcBef>
              <a:buClr>
                <a:srgbClr val="FF9900"/>
              </a:buClr>
              <a:buFont typeface="Times New Roman" charset="0"/>
              <a:buNone/>
            </a:pPr>
            <a:r>
              <a:rPr lang="pt-BR" sz="2800" smtClean="0">
                <a:solidFill>
                  <a:srgbClr val="92D050"/>
                </a:solidFill>
                <a:latin typeface="Tahoma"/>
                <a:cs typeface="Tahoma"/>
              </a:rPr>
              <a:t>“Teto de Gastos Sociais” (PEC 241 / EC 95)</a:t>
            </a:r>
          </a:p>
          <a:p>
            <a:pPr algn="ctr">
              <a:lnSpc>
                <a:spcPct val="120000"/>
              </a:lnSpc>
              <a:spcBef>
                <a:spcPts val="1200"/>
              </a:spcBef>
              <a:buClr>
                <a:srgbClr val="FF9900"/>
              </a:buClr>
              <a:buFont typeface="Times New Roman" charset="0"/>
              <a:buNone/>
            </a:pPr>
            <a:endParaRPr lang="pt-BR" sz="2800" smtClean="0">
              <a:solidFill>
                <a:srgbClr val="92D050"/>
              </a:solidFill>
              <a:latin typeface="Tahoma"/>
              <a:cs typeface="Tahoma"/>
            </a:endParaRPr>
          </a:p>
          <a:p>
            <a:pPr algn="ctr">
              <a:lnSpc>
                <a:spcPct val="120000"/>
              </a:lnSpc>
              <a:spcBef>
                <a:spcPts val="1200"/>
              </a:spcBef>
              <a:buClr>
                <a:srgbClr val="FF9900"/>
              </a:buClr>
              <a:buFont typeface="Times New Roman" charset="0"/>
              <a:buNone/>
            </a:pPr>
            <a:endParaRPr lang="pt-BR" sz="1000" smtClean="0">
              <a:solidFill>
                <a:srgbClr val="92D050"/>
              </a:solidFill>
              <a:latin typeface="Tahoma"/>
              <a:cs typeface="Tahoma"/>
            </a:endParaRPr>
          </a:p>
          <a:p>
            <a:pPr marL="377825" indent="-342900" algn="ctr">
              <a:spcBef>
                <a:spcPts val="1800"/>
              </a:spcBef>
              <a:buClr>
                <a:srgbClr val="FF9900"/>
              </a:buClr>
              <a:buFont typeface="Arial"/>
              <a:buChar char="•"/>
            </a:pPr>
            <a:r>
              <a:rPr lang="pt-BR" smtClean="0">
                <a:solidFill>
                  <a:schemeClr val="tx1"/>
                </a:solidFill>
                <a:latin typeface="Tahoma"/>
                <a:cs typeface="Tahoma"/>
              </a:rPr>
              <a:t>Estabelece limite para </a:t>
            </a:r>
            <a:r>
              <a:rPr lang="pt-BR">
                <a:solidFill>
                  <a:schemeClr val="tx1"/>
                </a:solidFill>
                <a:latin typeface="Tahoma"/>
                <a:cs typeface="Tahoma"/>
              </a:rPr>
              <a:t>as </a:t>
            </a:r>
            <a:r>
              <a:rPr lang="pt-BR">
                <a:solidFill>
                  <a:schemeClr val="tx1"/>
                </a:solidFill>
                <a:latin typeface="Tahoma"/>
                <a:cs typeface="Tahoma"/>
              </a:rPr>
              <a:t>despesas </a:t>
            </a:r>
            <a:r>
              <a:rPr lang="pt-BR" smtClean="0">
                <a:solidFill>
                  <a:schemeClr val="tx1"/>
                </a:solidFill>
                <a:latin typeface="Tahoma"/>
                <a:cs typeface="Tahoma"/>
              </a:rPr>
              <a:t>“</a:t>
            </a:r>
            <a:r>
              <a:rPr lang="pt-BR" u="sng" smtClean="0">
                <a:solidFill>
                  <a:schemeClr val="tx1"/>
                </a:solidFill>
                <a:latin typeface="Tahoma"/>
                <a:cs typeface="Tahoma"/>
              </a:rPr>
              <a:t>primárias</a:t>
            </a:r>
            <a:r>
              <a:rPr lang="pt-BR" smtClean="0">
                <a:solidFill>
                  <a:schemeClr val="tx1"/>
                </a:solidFill>
                <a:latin typeface="Tahoma"/>
                <a:cs typeface="Tahoma"/>
              </a:rPr>
              <a:t>” por 20 anos</a:t>
            </a:r>
            <a:endParaRPr lang="pt-BR">
              <a:solidFill>
                <a:schemeClr val="tx1"/>
              </a:solidFill>
              <a:latin typeface="Tahoma"/>
              <a:cs typeface="Tahoma"/>
            </a:endParaRPr>
          </a:p>
          <a:p>
            <a:pPr marL="377825" indent="-342900" algn="ctr">
              <a:spcBef>
                <a:spcPts val="1800"/>
              </a:spcBef>
              <a:buClr>
                <a:srgbClr val="FF9900"/>
              </a:buClr>
              <a:buFont typeface="Arial"/>
              <a:buChar char="•"/>
            </a:pPr>
            <a:r>
              <a:rPr lang="pt-BR" smtClean="0">
                <a:solidFill>
                  <a:schemeClr val="tx1"/>
                </a:solidFill>
                <a:latin typeface="Tahoma"/>
                <a:cs typeface="Tahoma"/>
              </a:rPr>
              <a:t>Impede que o gasto social aumente em termos reais, ou seja, não poderá aumentar mais que a inflação;</a:t>
            </a:r>
          </a:p>
          <a:p>
            <a:pPr marL="377825" indent="-342900" algn="ctr">
              <a:spcBef>
                <a:spcPts val="1800"/>
              </a:spcBef>
              <a:buClr>
                <a:srgbClr val="FF9900"/>
              </a:buClr>
              <a:buFont typeface="Arial"/>
              <a:buChar char="•"/>
            </a:pPr>
            <a:r>
              <a:rPr lang="pt-BR" smtClean="0">
                <a:solidFill>
                  <a:schemeClr val="tx1"/>
                </a:solidFill>
                <a:latin typeface="Tahoma"/>
                <a:cs typeface="Tahoma"/>
              </a:rPr>
              <a:t>Qualquer crescimento econômico (e da arrecadação tributária) não servirá para melhorar o acesso aos direitos básicos (saúde, educação, previdencia, etc)</a:t>
            </a:r>
          </a:p>
          <a:p>
            <a:pPr marL="377825" indent="-342900" algn="ctr">
              <a:spcBef>
                <a:spcPts val="1800"/>
              </a:spcBef>
              <a:buClr>
                <a:srgbClr val="FF9900"/>
              </a:buClr>
              <a:buFont typeface="Arial"/>
              <a:buChar char="•"/>
            </a:pPr>
            <a:r>
              <a:rPr lang="pt-BR" smtClean="0">
                <a:solidFill>
                  <a:schemeClr val="tx1"/>
                </a:solidFill>
                <a:latin typeface="Tahoma"/>
                <a:cs typeface="Tahoma"/>
              </a:rPr>
              <a:t>Enquanto isso, os gastos com juros e amortizações da dívida pública permanecem sem limite...</a:t>
            </a:r>
            <a:endParaRPr lang="pt-BR">
              <a:solidFill>
                <a:schemeClr val="tx1"/>
              </a:solidFill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297185973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44488" y="116632"/>
            <a:ext cx="9793088" cy="6678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200" smtClean="0">
                <a:solidFill>
                  <a:srgbClr val="92D050"/>
                </a:solidFill>
                <a:latin typeface="Tahoma"/>
                <a:cs typeface="Tahoma"/>
              </a:rPr>
              <a:t>PEC </a:t>
            </a:r>
            <a:r>
              <a:rPr lang="pt-BR" sz="3200" smtClean="0">
                <a:solidFill>
                  <a:srgbClr val="92D050"/>
                </a:solidFill>
                <a:latin typeface="Tahoma"/>
                <a:cs typeface="Tahoma"/>
              </a:rPr>
              <a:t>287/2016 – Reforma da Previdência</a:t>
            </a:r>
            <a:endParaRPr lang="pt-BR" sz="3200" dirty="0" smtClean="0">
              <a:solidFill>
                <a:srgbClr val="92D050"/>
              </a:solidFill>
              <a:latin typeface="Tahoma"/>
              <a:cs typeface="Tahoma"/>
            </a:endParaRPr>
          </a:p>
          <a:p>
            <a:pPr marL="514350" lvl="0" indent="-514350">
              <a:lnSpc>
                <a:spcPct val="110000"/>
              </a:lnSpc>
              <a:buFont typeface="+mj-lt"/>
              <a:buAutoNum type="arabicPeriod"/>
            </a:pPr>
            <a:r>
              <a:rPr lang="pt-BR" b="0" smtClean="0">
                <a:solidFill>
                  <a:srgbClr val="FFFFFF"/>
                </a:solidFill>
                <a:latin typeface="Tahoma"/>
                <a:cs typeface="Tahoma"/>
              </a:rPr>
              <a:t>Exige </a:t>
            </a:r>
            <a:r>
              <a:rPr lang="pt-BR" b="0" smtClean="0">
                <a:solidFill>
                  <a:srgbClr val="FFFFFF"/>
                </a:solidFill>
                <a:latin typeface="Tahoma"/>
                <a:cs typeface="Tahoma"/>
              </a:rPr>
              <a:t>idade mínima de </a:t>
            </a:r>
            <a:r>
              <a:rPr lang="pt-BR" b="0">
                <a:solidFill>
                  <a:srgbClr val="FFFFFF"/>
                </a:solidFill>
                <a:latin typeface="Tahoma"/>
                <a:cs typeface="Tahoma"/>
              </a:rPr>
              <a:t>65 </a:t>
            </a:r>
            <a:r>
              <a:rPr lang="pt-BR" b="0" smtClean="0">
                <a:solidFill>
                  <a:srgbClr val="FFFFFF"/>
                </a:solidFill>
                <a:latin typeface="Tahoma"/>
                <a:cs typeface="Tahoma"/>
              </a:rPr>
              <a:t>anos para a aposentadoria, com 25 anos de contribuição, para </a:t>
            </a:r>
            <a:r>
              <a:rPr lang="pt-BR" b="0" dirty="0">
                <a:solidFill>
                  <a:srgbClr val="FFFFFF"/>
                </a:solidFill>
                <a:latin typeface="Tahoma"/>
                <a:cs typeface="Tahoma"/>
              </a:rPr>
              <a:t>homens </a:t>
            </a:r>
            <a:r>
              <a:rPr lang="pt-BR" b="0">
                <a:solidFill>
                  <a:srgbClr val="FFFFFF"/>
                </a:solidFill>
                <a:latin typeface="Tahoma"/>
                <a:cs typeface="Tahoma"/>
              </a:rPr>
              <a:t>e </a:t>
            </a:r>
            <a:r>
              <a:rPr lang="pt-BR" b="0" smtClean="0">
                <a:solidFill>
                  <a:srgbClr val="FFFFFF"/>
                </a:solidFill>
                <a:latin typeface="Tahoma"/>
                <a:cs typeface="Tahoma"/>
              </a:rPr>
              <a:t>mulheres, inclusive os rurais; </a:t>
            </a:r>
            <a:endParaRPr lang="pt-BR" b="0" dirty="0">
              <a:solidFill>
                <a:srgbClr val="FFFFFF"/>
              </a:solidFill>
              <a:latin typeface="Tahoma"/>
              <a:cs typeface="Tahoma"/>
            </a:endParaRPr>
          </a:p>
          <a:p>
            <a:pPr marL="514350" lvl="0" indent="-514350">
              <a:lnSpc>
                <a:spcPct val="110000"/>
              </a:lnSpc>
              <a:buFont typeface="+mj-lt"/>
              <a:buAutoNum type="arabicPeriod"/>
            </a:pPr>
            <a:r>
              <a:rPr lang="pt-BR" b="0" dirty="0" smtClean="0">
                <a:solidFill>
                  <a:srgbClr val="FFFFFF"/>
                </a:solidFill>
                <a:latin typeface="Tahoma"/>
                <a:cs typeface="Tahoma"/>
              </a:rPr>
              <a:t>Exige 49 </a:t>
            </a:r>
            <a:r>
              <a:rPr lang="pt-BR" b="0" dirty="0">
                <a:solidFill>
                  <a:srgbClr val="FFFFFF"/>
                </a:solidFill>
                <a:latin typeface="Tahoma"/>
                <a:cs typeface="Tahoma"/>
              </a:rPr>
              <a:t>(quarenta e nove) anos </a:t>
            </a:r>
            <a:r>
              <a:rPr lang="pt-BR" b="0" dirty="0" smtClean="0">
                <a:solidFill>
                  <a:srgbClr val="FFFFFF"/>
                </a:solidFill>
                <a:latin typeface="Tahoma"/>
                <a:cs typeface="Tahoma"/>
              </a:rPr>
              <a:t>de </a:t>
            </a:r>
            <a:r>
              <a:rPr lang="pt-BR" b="0" dirty="0">
                <a:solidFill>
                  <a:srgbClr val="FFFFFF"/>
                </a:solidFill>
                <a:latin typeface="Tahoma"/>
                <a:cs typeface="Tahoma"/>
              </a:rPr>
              <a:t>contribuição para </a:t>
            </a:r>
            <a:r>
              <a:rPr lang="pt-BR" b="0" smtClean="0">
                <a:solidFill>
                  <a:srgbClr val="FFFFFF"/>
                </a:solidFill>
                <a:latin typeface="Tahoma"/>
                <a:cs typeface="Tahoma"/>
              </a:rPr>
              <a:t>aposentadoria </a:t>
            </a:r>
            <a:r>
              <a:rPr lang="pt-BR" b="0" smtClean="0">
                <a:solidFill>
                  <a:srgbClr val="FFFFFF"/>
                </a:solidFill>
                <a:latin typeface="Tahoma"/>
                <a:cs typeface="Tahoma"/>
              </a:rPr>
              <a:t>equivalente a 100% da média dos salários;</a:t>
            </a:r>
          </a:p>
          <a:p>
            <a:pPr marL="514350" lvl="0" indent="-514350">
              <a:lnSpc>
                <a:spcPct val="110000"/>
              </a:lnSpc>
              <a:buFont typeface="+mj-lt"/>
              <a:buAutoNum type="arabicPeriod"/>
            </a:pPr>
            <a:r>
              <a:rPr lang="pt-BR" b="0" smtClean="0">
                <a:solidFill>
                  <a:srgbClr val="FFFFFF"/>
                </a:solidFill>
                <a:latin typeface="Tahoma"/>
                <a:cs typeface="Tahoma"/>
              </a:rPr>
              <a:t>Reduz a pensão para 50% do valor do benefício mais 10% por dependente;</a:t>
            </a:r>
            <a:r>
              <a:rPr lang="pt-BR" b="0" smtClean="0">
                <a:solidFill>
                  <a:srgbClr val="FFFFFF"/>
                </a:solidFill>
                <a:latin typeface="Tahoma"/>
                <a:cs typeface="Tahoma"/>
              </a:rPr>
              <a:t>  </a:t>
            </a:r>
            <a:endParaRPr lang="pt-BR" b="0" dirty="0">
              <a:solidFill>
                <a:srgbClr val="FFFFFF"/>
              </a:solidFill>
              <a:latin typeface="Tahoma"/>
              <a:cs typeface="Tahoma"/>
            </a:endParaRPr>
          </a:p>
          <a:p>
            <a:pPr marL="514350" lvl="0" indent="-514350">
              <a:lnSpc>
                <a:spcPct val="110000"/>
              </a:lnSpc>
              <a:buFont typeface="+mj-lt"/>
              <a:buAutoNum type="arabicPeriod"/>
            </a:pPr>
            <a:r>
              <a:rPr lang="pt-BR" b="0" dirty="0" smtClean="0">
                <a:solidFill>
                  <a:srgbClr val="FFFFFF"/>
                </a:solidFill>
                <a:latin typeface="Tahoma"/>
                <a:cs typeface="Tahoma"/>
              </a:rPr>
              <a:t>Permite a redução da pensão </a:t>
            </a:r>
            <a:r>
              <a:rPr lang="pt-BR" b="0" dirty="0">
                <a:solidFill>
                  <a:srgbClr val="FFFFFF"/>
                </a:solidFill>
                <a:latin typeface="Tahoma"/>
                <a:cs typeface="Tahoma"/>
              </a:rPr>
              <a:t>por morte e benefícios assistenciais </a:t>
            </a:r>
            <a:r>
              <a:rPr lang="pt-BR" b="0" dirty="0" smtClean="0">
                <a:solidFill>
                  <a:srgbClr val="FFFFFF"/>
                </a:solidFill>
                <a:latin typeface="Tahoma"/>
                <a:cs typeface="Tahoma"/>
              </a:rPr>
              <a:t>para </a:t>
            </a:r>
            <a:r>
              <a:rPr lang="pt-BR" b="0" dirty="0">
                <a:solidFill>
                  <a:srgbClr val="FFFFFF"/>
                </a:solidFill>
                <a:latin typeface="Tahoma"/>
                <a:cs typeface="Tahoma"/>
              </a:rPr>
              <a:t>valor </a:t>
            </a:r>
            <a:r>
              <a:rPr lang="pt-BR" b="0" dirty="0" smtClean="0">
                <a:solidFill>
                  <a:srgbClr val="FFFFFF"/>
                </a:solidFill>
                <a:latin typeface="Tahoma"/>
                <a:cs typeface="Tahoma"/>
              </a:rPr>
              <a:t>inferior a </a:t>
            </a:r>
            <a:r>
              <a:rPr lang="pt-BR" b="0" dirty="0">
                <a:solidFill>
                  <a:srgbClr val="FFFFFF"/>
                </a:solidFill>
                <a:latin typeface="Tahoma"/>
                <a:cs typeface="Tahoma"/>
              </a:rPr>
              <a:t>um salário mínimo;</a:t>
            </a:r>
          </a:p>
          <a:p>
            <a:pPr marL="514350" lvl="0" indent="-514350">
              <a:lnSpc>
                <a:spcPct val="110000"/>
              </a:lnSpc>
              <a:buFont typeface="+mj-lt"/>
              <a:buAutoNum type="arabicPeriod"/>
            </a:pPr>
            <a:r>
              <a:rPr lang="pt-BR" b="0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lang="pt-BR" b="0" dirty="0" smtClean="0">
                <a:solidFill>
                  <a:srgbClr val="FFFFFF"/>
                </a:solidFill>
                <a:latin typeface="Tahoma"/>
                <a:cs typeface="Tahoma"/>
              </a:rPr>
              <a:t>xclui </a:t>
            </a:r>
            <a:r>
              <a:rPr lang="pt-BR" b="0" dirty="0">
                <a:solidFill>
                  <a:srgbClr val="FFFFFF"/>
                </a:solidFill>
                <a:latin typeface="Tahoma"/>
                <a:cs typeface="Tahoma"/>
              </a:rPr>
              <a:t>as regras de transição vigentes;</a:t>
            </a:r>
          </a:p>
          <a:p>
            <a:pPr marL="514350" lvl="0" indent="-514350">
              <a:lnSpc>
                <a:spcPct val="110000"/>
              </a:lnSpc>
              <a:buFont typeface="+mj-lt"/>
              <a:buAutoNum type="arabicPeriod"/>
            </a:pPr>
            <a:r>
              <a:rPr lang="pt-BR" b="0" dirty="0">
                <a:solidFill>
                  <a:srgbClr val="FFFFFF"/>
                </a:solidFill>
                <a:latin typeface="Tahoma"/>
                <a:cs typeface="Tahoma"/>
              </a:rPr>
              <a:t>I</a:t>
            </a:r>
            <a:r>
              <a:rPr lang="pt-BR" b="0" dirty="0" smtClean="0">
                <a:solidFill>
                  <a:srgbClr val="FFFFFF"/>
                </a:solidFill>
                <a:latin typeface="Tahoma"/>
                <a:cs typeface="Tahoma"/>
              </a:rPr>
              <a:t>mpede </a:t>
            </a:r>
            <a:r>
              <a:rPr lang="pt-BR" b="0" dirty="0">
                <a:solidFill>
                  <a:srgbClr val="FFFFFF"/>
                </a:solidFill>
                <a:latin typeface="Tahoma"/>
                <a:cs typeface="Tahoma"/>
              </a:rPr>
              <a:t>a </a:t>
            </a:r>
            <a:r>
              <a:rPr lang="pt-BR" b="0" dirty="0" smtClean="0">
                <a:solidFill>
                  <a:srgbClr val="FFFFFF"/>
                </a:solidFill>
                <a:latin typeface="Tahoma"/>
                <a:cs typeface="Tahoma"/>
              </a:rPr>
              <a:t>acumulação </a:t>
            </a:r>
            <a:r>
              <a:rPr lang="pt-BR" b="0" dirty="0">
                <a:solidFill>
                  <a:srgbClr val="FFFFFF"/>
                </a:solidFill>
                <a:latin typeface="Tahoma"/>
                <a:cs typeface="Tahoma"/>
              </a:rPr>
              <a:t>de aposentadoria e pensão por morte;</a:t>
            </a:r>
          </a:p>
          <a:p>
            <a:pPr marL="514350" lvl="0" indent="-514350">
              <a:lnSpc>
                <a:spcPct val="110000"/>
              </a:lnSpc>
              <a:buFont typeface="+mj-lt"/>
              <a:buAutoNum type="arabicPeriod"/>
            </a:pPr>
            <a:r>
              <a:rPr lang="pt-BR" b="0" dirty="0" smtClean="0">
                <a:solidFill>
                  <a:srgbClr val="FFFFFF"/>
                </a:solidFill>
                <a:latin typeface="Tahoma"/>
                <a:cs typeface="Tahoma"/>
              </a:rPr>
              <a:t>Eleva a </a:t>
            </a:r>
            <a:r>
              <a:rPr lang="pt-BR" b="0" dirty="0">
                <a:solidFill>
                  <a:srgbClr val="FFFFFF"/>
                </a:solidFill>
                <a:latin typeface="Tahoma"/>
                <a:cs typeface="Tahoma"/>
              </a:rPr>
              <a:t>idade para o recebimento do benefício assistencial (LOAS</a:t>
            </a:r>
            <a:r>
              <a:rPr lang="pt-BR" b="0">
                <a:solidFill>
                  <a:srgbClr val="FFFFFF"/>
                </a:solidFill>
                <a:latin typeface="Tahoma"/>
                <a:cs typeface="Tahoma"/>
              </a:rPr>
              <a:t>) </a:t>
            </a:r>
            <a:r>
              <a:rPr lang="pt-BR" b="0" smtClean="0">
                <a:solidFill>
                  <a:srgbClr val="FFFFFF"/>
                </a:solidFill>
                <a:latin typeface="Tahoma"/>
                <a:cs typeface="Tahoma"/>
              </a:rPr>
              <a:t>de 65 para </a:t>
            </a:r>
            <a:r>
              <a:rPr lang="pt-BR" b="0" dirty="0">
                <a:solidFill>
                  <a:srgbClr val="FFFFFF"/>
                </a:solidFill>
                <a:latin typeface="Tahoma"/>
                <a:cs typeface="Tahoma"/>
              </a:rPr>
              <a:t>70 anos de idade;</a:t>
            </a:r>
          </a:p>
          <a:p>
            <a:pPr marL="514350" lvl="0" indent="-514350">
              <a:lnSpc>
                <a:spcPct val="110000"/>
              </a:lnSpc>
              <a:buFont typeface="+mj-lt"/>
              <a:buAutoNum type="arabicPeriod"/>
            </a:pPr>
            <a:r>
              <a:rPr lang="pt-BR" b="0" dirty="0" smtClean="0">
                <a:solidFill>
                  <a:srgbClr val="FFFFFF"/>
                </a:solidFill>
                <a:latin typeface="Tahoma"/>
                <a:cs typeface="Tahoma"/>
              </a:rPr>
              <a:t>Impõe </a:t>
            </a:r>
            <a:r>
              <a:rPr lang="pt-BR" b="0" dirty="0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lang="pt-BR" b="0" dirty="0" smtClean="0">
                <a:solidFill>
                  <a:srgbClr val="FFFFFF"/>
                </a:solidFill>
                <a:latin typeface="Tahoma"/>
                <a:cs typeface="Tahoma"/>
              </a:rPr>
              <a:t>egras </a:t>
            </a:r>
            <a:r>
              <a:rPr lang="pt-BR" b="0" dirty="0">
                <a:solidFill>
                  <a:srgbClr val="FFFFFF"/>
                </a:solidFill>
                <a:latin typeface="Tahoma"/>
                <a:cs typeface="Tahoma"/>
              </a:rPr>
              <a:t>inalcançáveis para a aposentadoria dos trabalhadores expostos a agentes insalubres;</a:t>
            </a:r>
          </a:p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pt-BR" b="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pt-BR" b="0" dirty="0" smtClean="0">
                <a:solidFill>
                  <a:srgbClr val="FFFFFF"/>
                </a:solidFill>
                <a:latin typeface="Tahoma"/>
                <a:cs typeface="Tahoma"/>
              </a:rPr>
              <a:t>Extingue a aposentadoria especial para professores</a:t>
            </a:r>
            <a:endParaRPr lang="pt-BR" b="0" dirty="0">
              <a:solidFill>
                <a:srgbClr val="FFFFFF"/>
              </a:solidFill>
              <a:latin typeface="Tahoma"/>
              <a:cs typeface="Tahoma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817096" y="980728"/>
            <a:ext cx="40889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2800" b="0" dirty="0" smtClean="0">
              <a:solidFill>
                <a:schemeClr val="tx1"/>
              </a:solidFill>
              <a:latin typeface="Tahoma"/>
              <a:cs typeface="Tahoma"/>
            </a:endParaRPr>
          </a:p>
          <a:p>
            <a:endParaRPr lang="en-US" sz="3200" b="0" dirty="0"/>
          </a:p>
        </p:txBody>
      </p:sp>
      <p:sp>
        <p:nvSpPr>
          <p:cNvPr id="12" name="TextBox 11"/>
          <p:cNvSpPr txBox="1"/>
          <p:nvPr/>
        </p:nvSpPr>
        <p:spPr>
          <a:xfrm>
            <a:off x="344488" y="3645024"/>
            <a:ext cx="93610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2800" b="0" dirty="0" smtClean="0">
              <a:solidFill>
                <a:srgbClr val="FFFFFF"/>
              </a:solidFill>
            </a:endParaRPr>
          </a:p>
          <a:p>
            <a:endParaRPr lang="pt-BR" sz="3200" b="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4691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1026"/>
          <p:cNvSpPr txBox="1">
            <a:spLocks noChangeArrowheads="1"/>
          </p:cNvSpPr>
          <p:nvPr/>
        </p:nvSpPr>
        <p:spPr bwMode="auto">
          <a:xfrm>
            <a:off x="330200" y="214313"/>
            <a:ext cx="95758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t-BR" sz="3200" smtClean="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SEGURIDADE SOCIAL – Constituição Federal</a:t>
            </a:r>
            <a:endParaRPr lang="pt-BR" sz="3200" dirty="0">
              <a:solidFill>
                <a:srgbClr val="92D05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2291" name="Text Box 1027"/>
          <p:cNvSpPr txBox="1">
            <a:spLocks noChangeArrowheads="1"/>
          </p:cNvSpPr>
          <p:nvPr/>
        </p:nvSpPr>
        <p:spPr bwMode="auto">
          <a:xfrm>
            <a:off x="330200" y="1484784"/>
            <a:ext cx="9575800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9pPr>
          </a:lstStyle>
          <a:p>
            <a:r>
              <a:rPr lang="pt-BR" i="1" smtClean="0">
                <a:solidFill>
                  <a:schemeClr val="tx1"/>
                </a:solidFill>
              </a:rPr>
              <a:t>CAPÍTULO II - DA SEGURIDADE SOCIAL</a:t>
            </a:r>
            <a:br>
              <a:rPr lang="pt-BR" i="1" smtClean="0">
                <a:solidFill>
                  <a:schemeClr val="tx1"/>
                </a:solidFill>
              </a:rPr>
            </a:br>
            <a:r>
              <a:rPr lang="pt-BR" i="1" cap="all" smtClean="0">
                <a:solidFill>
                  <a:schemeClr val="tx1"/>
                </a:solidFill>
              </a:rPr>
              <a:t>SEÇÃO I - DISPOSIÇÕES GERAIS</a:t>
            </a:r>
            <a:endParaRPr lang="pt-BR" smtClean="0">
              <a:solidFill>
                <a:schemeClr val="tx1"/>
              </a:solidFill>
            </a:endParaRPr>
          </a:p>
          <a:p>
            <a:endParaRPr lang="pt-BR" i="1" smtClean="0">
              <a:solidFill>
                <a:schemeClr val="tx1"/>
              </a:solidFill>
            </a:endParaRPr>
          </a:p>
          <a:p>
            <a:pPr algn="just"/>
            <a:r>
              <a:rPr lang="pt-BR" i="1" smtClean="0">
                <a:solidFill>
                  <a:schemeClr val="tx1"/>
                </a:solidFill>
              </a:rPr>
              <a:t>Art</a:t>
            </a:r>
            <a:r>
              <a:rPr lang="pt-BR" i="1">
                <a:solidFill>
                  <a:schemeClr val="tx1"/>
                </a:solidFill>
              </a:rPr>
              <a:t>. 194. A seguridade social compreende um conjunto integrado de ações de iniciativa dos Poderes Públicos e da sociedade, destinadas a assegurar os direitos relativos à saúde, à previdência e à assistência social.</a:t>
            </a:r>
            <a:endParaRPr lang="pt-BR">
              <a:solidFill>
                <a:schemeClr val="tx1"/>
              </a:solidFill>
            </a:endParaRPr>
          </a:p>
          <a:p>
            <a:pPr algn="just"/>
            <a:r>
              <a:rPr lang="pt-BR" i="1">
                <a:solidFill>
                  <a:schemeClr val="tx1"/>
                </a:solidFill>
              </a:rPr>
              <a:t>(...)</a:t>
            </a:r>
            <a:endParaRPr lang="pt-BR">
              <a:solidFill>
                <a:schemeClr val="tx1"/>
              </a:solidFill>
            </a:endParaRPr>
          </a:p>
          <a:p>
            <a:pPr algn="just"/>
            <a:r>
              <a:rPr lang="pt-BR" i="1">
                <a:solidFill>
                  <a:schemeClr val="tx1"/>
                </a:solidFill>
              </a:rPr>
              <a:t>Art. 195. A seguridade social será financiada por toda a sociedade, de forma direta e indireta, nos termos da lei, mediante recursos provenientes dos orçamentos da União, dos Estados, do Distrito Federal e dos Municípios, e das seguintes contribuições sociais:   </a:t>
            </a:r>
            <a:endParaRPr lang="pt-BR">
              <a:solidFill>
                <a:schemeClr val="tx1"/>
              </a:solidFill>
            </a:endParaRPr>
          </a:p>
          <a:p>
            <a:pPr algn="just"/>
            <a:r>
              <a:rPr lang="pt-BR" i="1">
                <a:solidFill>
                  <a:schemeClr val="tx1"/>
                </a:solidFill>
              </a:rPr>
              <a:t>(...)</a:t>
            </a:r>
            <a:endParaRPr lang="pt-BR">
              <a:solidFill>
                <a:schemeClr val="tx1"/>
              </a:solidFill>
            </a:endParaRPr>
          </a:p>
          <a:p>
            <a:endParaRPr lang="pt-B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3890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1026"/>
          <p:cNvSpPr txBox="1">
            <a:spLocks noChangeArrowheads="1"/>
          </p:cNvSpPr>
          <p:nvPr/>
        </p:nvSpPr>
        <p:spPr bwMode="auto">
          <a:xfrm>
            <a:off x="330200" y="214313"/>
            <a:ext cx="9575800" cy="6494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t-BR" sz="2800" smtClean="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Orçamento da Seguridade Social (Fonte: ANFIP)</a:t>
            </a:r>
          </a:p>
          <a:p>
            <a:pPr algn="ctr">
              <a:spcBef>
                <a:spcPct val="50000"/>
              </a:spcBef>
            </a:pPr>
            <a:endParaRPr lang="pt-BR" sz="2800">
              <a:solidFill>
                <a:srgbClr val="92D050"/>
              </a:solidFill>
              <a:latin typeface="Tahoma" pitchFamily="34" charset="0"/>
              <a:cs typeface="Tahoma" pitchFamily="34" charset="0"/>
            </a:endParaRPr>
          </a:p>
          <a:p>
            <a:pPr algn="ctr">
              <a:spcBef>
                <a:spcPct val="50000"/>
              </a:spcBef>
            </a:pPr>
            <a:endParaRPr lang="pt-BR" sz="2800" smtClean="0">
              <a:solidFill>
                <a:srgbClr val="92D050"/>
              </a:solidFill>
              <a:latin typeface="Tahoma" pitchFamily="34" charset="0"/>
              <a:cs typeface="Tahoma" pitchFamily="34" charset="0"/>
            </a:endParaRPr>
          </a:p>
          <a:p>
            <a:pPr algn="ctr">
              <a:spcBef>
                <a:spcPct val="50000"/>
              </a:spcBef>
            </a:pPr>
            <a:endParaRPr lang="pt-BR" sz="2800">
              <a:solidFill>
                <a:srgbClr val="92D050"/>
              </a:solidFill>
              <a:latin typeface="Tahoma" pitchFamily="34" charset="0"/>
              <a:cs typeface="Tahoma" pitchFamily="34" charset="0"/>
            </a:endParaRPr>
          </a:p>
          <a:p>
            <a:pPr algn="ctr">
              <a:spcBef>
                <a:spcPct val="50000"/>
              </a:spcBef>
            </a:pPr>
            <a:endParaRPr lang="pt-BR" sz="2800" smtClean="0">
              <a:solidFill>
                <a:srgbClr val="92D050"/>
              </a:solidFill>
              <a:latin typeface="Tahoma" pitchFamily="34" charset="0"/>
              <a:cs typeface="Tahoma" pitchFamily="34" charset="0"/>
            </a:endParaRPr>
          </a:p>
          <a:p>
            <a:pPr algn="ctr">
              <a:spcBef>
                <a:spcPct val="50000"/>
              </a:spcBef>
            </a:pPr>
            <a:endParaRPr lang="pt-BR" sz="2800">
              <a:solidFill>
                <a:srgbClr val="92D050"/>
              </a:solidFill>
              <a:latin typeface="Tahoma" pitchFamily="34" charset="0"/>
              <a:cs typeface="Tahoma" pitchFamily="34" charset="0"/>
            </a:endParaRPr>
          </a:p>
          <a:p>
            <a:pPr algn="ctr">
              <a:spcBef>
                <a:spcPct val="50000"/>
              </a:spcBef>
            </a:pPr>
            <a:endParaRPr lang="pt-BR" sz="2800" smtClean="0">
              <a:solidFill>
                <a:srgbClr val="92D050"/>
              </a:solidFill>
              <a:latin typeface="Tahoma" pitchFamily="34" charset="0"/>
              <a:cs typeface="Tahoma" pitchFamily="34" charset="0"/>
            </a:endParaRPr>
          </a:p>
          <a:p>
            <a:pPr algn="ctr">
              <a:spcBef>
                <a:spcPct val="50000"/>
              </a:spcBef>
            </a:pPr>
            <a:endParaRPr lang="pt-BR" sz="2800">
              <a:solidFill>
                <a:srgbClr val="92D050"/>
              </a:solidFill>
              <a:latin typeface="Tahoma" pitchFamily="34" charset="0"/>
              <a:cs typeface="Tahoma" pitchFamily="34" charset="0"/>
            </a:endParaRPr>
          </a:p>
          <a:p>
            <a:pPr algn="ctr">
              <a:spcBef>
                <a:spcPct val="50000"/>
              </a:spcBef>
            </a:pPr>
            <a:endParaRPr lang="pt-BR" sz="2800" smtClean="0">
              <a:solidFill>
                <a:srgbClr val="92D050"/>
              </a:solidFill>
              <a:latin typeface="Tahoma" pitchFamily="34" charset="0"/>
              <a:cs typeface="Tahoma" pitchFamily="34" charset="0"/>
            </a:endParaRPr>
          </a:p>
          <a:p>
            <a:pPr algn="ctr">
              <a:spcBef>
                <a:spcPct val="50000"/>
              </a:spcBef>
            </a:pPr>
            <a:endParaRPr lang="pt-BR" sz="800" smtClean="0">
              <a:solidFill>
                <a:schemeClr val="tx1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pt-BR" sz="1600" smtClean="0">
                <a:solidFill>
                  <a:schemeClr val="tx1"/>
                </a:solidFill>
              </a:rPr>
              <a:t>Quadro </a:t>
            </a:r>
            <a:r>
              <a:rPr lang="pt-BR" sz="1600">
                <a:solidFill>
                  <a:schemeClr val="tx1"/>
                </a:solidFill>
              </a:rPr>
              <a:t>obtido em </a:t>
            </a:r>
            <a:r>
              <a:rPr lang="pt-BR" sz="1600" u="sng">
                <a:solidFill>
                  <a:schemeClr val="tx1"/>
                </a:solidFill>
                <a:hlinkClick r:id="rId3"/>
              </a:rPr>
              <a:t>http://www.anfip.org.br/doc/publicacoes/20161013104353_Analise-da-Seguridade-Social-2015_13-10-2016_Anlise-Seguridade-2015.pdf</a:t>
            </a:r>
            <a:r>
              <a:rPr lang="pt-BR" sz="1600">
                <a:solidFill>
                  <a:schemeClr val="tx1"/>
                </a:solidFill>
              </a:rPr>
              <a:t> , págs 28 e </a:t>
            </a:r>
            <a:r>
              <a:rPr lang="pt-BR" sz="1600" smtClean="0">
                <a:solidFill>
                  <a:schemeClr val="tx1"/>
                </a:solidFill>
              </a:rPr>
              <a:t>29</a:t>
            </a:r>
            <a:endParaRPr lang="pt-BR" sz="2800" dirty="0">
              <a:solidFill>
                <a:srgbClr val="92D050"/>
              </a:solidFill>
              <a:latin typeface="Tahoma" pitchFamily="34" charset="0"/>
              <a:cs typeface="Tahoma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472" y="1077463"/>
            <a:ext cx="4917628" cy="47797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3040" y="1077463"/>
            <a:ext cx="4595498" cy="47797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68440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1026"/>
          <p:cNvSpPr txBox="1">
            <a:spLocks noChangeArrowheads="1"/>
          </p:cNvSpPr>
          <p:nvPr/>
        </p:nvSpPr>
        <p:spPr bwMode="auto">
          <a:xfrm>
            <a:off x="330200" y="214313"/>
            <a:ext cx="95758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t-BR" sz="3200" smtClean="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REFORMA TRABALHISTA </a:t>
            </a:r>
            <a:r>
              <a:rPr lang="pt-BR" sz="2600" smtClean="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(versão de 12/4/2017)</a:t>
            </a:r>
            <a:endParaRPr lang="pt-BR" sz="2600" dirty="0">
              <a:solidFill>
                <a:srgbClr val="92D05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2291" name="Text Box 1027"/>
          <p:cNvSpPr txBox="1">
            <a:spLocks noChangeArrowheads="1"/>
          </p:cNvSpPr>
          <p:nvPr/>
        </p:nvSpPr>
        <p:spPr bwMode="auto">
          <a:xfrm>
            <a:off x="330200" y="1069285"/>
            <a:ext cx="9575800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spcBef>
                <a:spcPts val="1200"/>
              </a:spcBef>
            </a:pPr>
            <a:r>
              <a:rPr lang="pt-BR" sz="2000" i="1" smtClean="0">
                <a:solidFill>
                  <a:schemeClr val="tx1"/>
                </a:solidFill>
              </a:rPr>
              <a:t>- Altera cerca </a:t>
            </a:r>
            <a:r>
              <a:rPr lang="pt-BR" sz="2000" i="1">
                <a:solidFill>
                  <a:schemeClr val="tx1"/>
                </a:solidFill>
              </a:rPr>
              <a:t>de 100 </a:t>
            </a:r>
            <a:r>
              <a:rPr lang="pt-BR" sz="2000" i="1">
                <a:solidFill>
                  <a:schemeClr val="tx1"/>
                </a:solidFill>
              </a:rPr>
              <a:t>artigos </a:t>
            </a:r>
            <a:r>
              <a:rPr lang="pt-BR" sz="2000" i="1" smtClean="0">
                <a:solidFill>
                  <a:schemeClr val="tx1"/>
                </a:solidFill>
              </a:rPr>
              <a:t>da CLT;</a:t>
            </a:r>
            <a:endParaRPr lang="pt-BR" sz="2000" i="1">
              <a:solidFill>
                <a:schemeClr val="tx1"/>
              </a:solidFill>
            </a:endParaRPr>
          </a:p>
          <a:p>
            <a:pPr>
              <a:spcBef>
                <a:spcPts val="1200"/>
              </a:spcBef>
            </a:pPr>
            <a:r>
              <a:rPr lang="pt-BR" sz="2000" i="1" smtClean="0">
                <a:solidFill>
                  <a:schemeClr val="tx1"/>
                </a:solidFill>
              </a:rPr>
              <a:t>- prevalência </a:t>
            </a:r>
            <a:r>
              <a:rPr lang="pt-BR" sz="2000" i="1">
                <a:solidFill>
                  <a:schemeClr val="tx1"/>
                </a:solidFill>
              </a:rPr>
              <a:t>do negociado sobre </a:t>
            </a:r>
            <a:r>
              <a:rPr lang="pt-BR" sz="2000" i="1">
                <a:solidFill>
                  <a:schemeClr val="tx1"/>
                </a:solidFill>
              </a:rPr>
              <a:t>o </a:t>
            </a:r>
            <a:r>
              <a:rPr lang="pt-BR" sz="2000" i="1" smtClean="0">
                <a:solidFill>
                  <a:schemeClr val="tx1"/>
                </a:solidFill>
              </a:rPr>
              <a:t>legislado;</a:t>
            </a:r>
          </a:p>
          <a:p>
            <a:pPr>
              <a:spcBef>
                <a:spcPts val="1200"/>
              </a:spcBef>
            </a:pPr>
            <a:r>
              <a:rPr lang="pt-BR" sz="2000" i="1" smtClean="0">
                <a:solidFill>
                  <a:schemeClr val="tx1"/>
                </a:solidFill>
              </a:rPr>
              <a:t>- “distrato </a:t>
            </a:r>
            <a:r>
              <a:rPr lang="pt-BR" sz="2000" i="1">
                <a:solidFill>
                  <a:schemeClr val="tx1"/>
                </a:solidFill>
              </a:rPr>
              <a:t>do contrato de trabalho”, sem a proteção e pagamento dos direitos garantidos </a:t>
            </a:r>
            <a:r>
              <a:rPr lang="pt-BR" sz="2000" i="1">
                <a:solidFill>
                  <a:schemeClr val="tx1"/>
                </a:solidFill>
              </a:rPr>
              <a:t>pela </a:t>
            </a:r>
            <a:r>
              <a:rPr lang="pt-BR" sz="2000" i="1" smtClean="0">
                <a:solidFill>
                  <a:schemeClr val="tx1"/>
                </a:solidFill>
              </a:rPr>
              <a:t>lei</a:t>
            </a:r>
            <a:endParaRPr lang="pt-BR" sz="2000" i="1">
              <a:solidFill>
                <a:schemeClr val="tx1"/>
              </a:solidFill>
            </a:endParaRPr>
          </a:p>
          <a:p>
            <a:pPr>
              <a:spcBef>
                <a:spcPts val="1200"/>
              </a:spcBef>
            </a:pPr>
            <a:r>
              <a:rPr lang="pt-BR" sz="2000" i="1" smtClean="0">
                <a:solidFill>
                  <a:schemeClr val="tx1"/>
                </a:solidFill>
              </a:rPr>
              <a:t>- trabalho </a:t>
            </a:r>
            <a:r>
              <a:rPr lang="pt-BR" sz="2000" i="1">
                <a:solidFill>
                  <a:schemeClr val="tx1"/>
                </a:solidFill>
              </a:rPr>
              <a:t>em atividades insalubres, até mesmo por mulheres grávidas</a:t>
            </a:r>
            <a:r>
              <a:rPr lang="pt-BR" sz="2000" i="1">
                <a:solidFill>
                  <a:schemeClr val="tx1"/>
                </a:solidFill>
              </a:rPr>
              <a:t>; </a:t>
            </a:r>
            <a:endParaRPr lang="pt-BR" sz="2000" i="1" smtClean="0">
              <a:solidFill>
                <a:schemeClr val="tx1"/>
              </a:solidFill>
            </a:endParaRPr>
          </a:p>
          <a:p>
            <a:pPr>
              <a:spcBef>
                <a:spcPts val="1200"/>
              </a:spcBef>
            </a:pPr>
            <a:r>
              <a:rPr lang="pt-BR" sz="2000" i="1" smtClean="0">
                <a:solidFill>
                  <a:schemeClr val="tx1"/>
                </a:solidFill>
              </a:rPr>
              <a:t>- retira </a:t>
            </a:r>
            <a:r>
              <a:rPr lang="pt-BR" sz="2000" i="1">
                <a:solidFill>
                  <a:schemeClr val="tx1"/>
                </a:solidFill>
              </a:rPr>
              <a:t>o pagamento de “horas in itinere”, quando o trabalho é executado em localidades não servidas por transporte público e o empregador fornece o transporte, com o tempo de duração do itinerário sendo pago como horas extras</a:t>
            </a:r>
            <a:r>
              <a:rPr lang="pt-BR" sz="2000" i="1">
                <a:solidFill>
                  <a:schemeClr val="tx1"/>
                </a:solidFill>
              </a:rPr>
              <a:t>; </a:t>
            </a:r>
            <a:endParaRPr lang="pt-BR" sz="2000" i="1" smtClean="0">
              <a:solidFill>
                <a:schemeClr val="tx1"/>
              </a:solidFill>
            </a:endParaRPr>
          </a:p>
          <a:p>
            <a:pPr>
              <a:spcBef>
                <a:spcPts val="1200"/>
              </a:spcBef>
            </a:pPr>
            <a:r>
              <a:rPr lang="pt-BR" sz="2000" i="1" smtClean="0">
                <a:solidFill>
                  <a:schemeClr val="tx1"/>
                </a:solidFill>
              </a:rPr>
              <a:t>- Criação da modalidade </a:t>
            </a:r>
            <a:r>
              <a:rPr lang="pt-BR" sz="2000" i="1">
                <a:solidFill>
                  <a:schemeClr val="tx1"/>
                </a:solidFill>
              </a:rPr>
              <a:t>de trabalho intermitente, que permitirá que trabalhadores sejam contratados e pagos apenas pelas horas trabalhadas, deixando de ser remunerados pelos períodos à disposição </a:t>
            </a:r>
            <a:r>
              <a:rPr lang="pt-BR" sz="2000" i="1">
                <a:solidFill>
                  <a:schemeClr val="tx1"/>
                </a:solidFill>
              </a:rPr>
              <a:t>do </a:t>
            </a:r>
            <a:r>
              <a:rPr lang="pt-BR" sz="2000" i="1" smtClean="0">
                <a:solidFill>
                  <a:schemeClr val="tx1"/>
                </a:solidFill>
              </a:rPr>
              <a:t>empregador</a:t>
            </a:r>
            <a:r>
              <a:rPr lang="pt-BR" sz="2000" i="1">
                <a:solidFill>
                  <a:schemeClr val="tx1"/>
                </a:solidFill>
              </a:rPr>
              <a:t>;</a:t>
            </a:r>
          </a:p>
          <a:p>
            <a:pPr>
              <a:spcBef>
                <a:spcPts val="1200"/>
              </a:spcBef>
            </a:pPr>
            <a:r>
              <a:rPr lang="pt-BR" sz="2000" i="1" smtClean="0">
                <a:solidFill>
                  <a:schemeClr val="tx1"/>
                </a:solidFill>
              </a:rPr>
              <a:t>- A </a:t>
            </a:r>
            <a:r>
              <a:rPr lang="pt-BR" sz="2000" i="1">
                <a:solidFill>
                  <a:schemeClr val="tx1"/>
                </a:solidFill>
              </a:rPr>
              <a:t>terceirização </a:t>
            </a:r>
            <a:r>
              <a:rPr lang="pt-BR" sz="2000" i="1" smtClean="0">
                <a:solidFill>
                  <a:schemeClr val="tx1"/>
                </a:solidFill>
              </a:rPr>
              <a:t>é inserida </a:t>
            </a:r>
            <a:r>
              <a:rPr lang="pt-BR" sz="2000" i="1">
                <a:solidFill>
                  <a:schemeClr val="tx1"/>
                </a:solidFill>
              </a:rPr>
              <a:t>na CLT, reforçando a possibilidade de trabalhadores que fazem o mesmo serviço serem tratados de forma discriminatória no que tange a condições de trabalho, não utilização de equipamentos de proteção individual, não aquisição de férias, dentre outras condutas hoje consideradas </a:t>
            </a:r>
            <a:r>
              <a:rPr lang="pt-BR" sz="2000" i="1">
                <a:solidFill>
                  <a:schemeClr val="tx1"/>
                </a:solidFill>
              </a:rPr>
              <a:t>ilegais</a:t>
            </a:r>
            <a:r>
              <a:rPr lang="pt-BR" sz="2000" i="1" smtClean="0">
                <a:solidFill>
                  <a:schemeClr val="tx1"/>
                </a:solidFill>
              </a:rPr>
              <a:t>.   (Fonte: SINAIT)</a:t>
            </a:r>
            <a:endParaRPr lang="pt-BR" i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7465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1026"/>
          <p:cNvSpPr txBox="1">
            <a:spLocks noChangeArrowheads="1"/>
          </p:cNvSpPr>
          <p:nvPr/>
        </p:nvSpPr>
        <p:spPr bwMode="auto">
          <a:xfrm>
            <a:off x="330200" y="214313"/>
            <a:ext cx="9575800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t-BR" sz="3200" dirty="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DÍVIDA: impede a vida digna e o atendimento aos direitos humanos</a:t>
            </a:r>
          </a:p>
        </p:txBody>
      </p:sp>
      <p:sp>
        <p:nvSpPr>
          <p:cNvPr id="12291" name="Text Box 1027"/>
          <p:cNvSpPr txBox="1">
            <a:spLocks noChangeArrowheads="1"/>
          </p:cNvSpPr>
          <p:nvPr/>
        </p:nvSpPr>
        <p:spPr bwMode="auto">
          <a:xfrm>
            <a:off x="330200" y="1673225"/>
            <a:ext cx="9575800" cy="4783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De onde veio toda essa dívida pública? </a:t>
            </a:r>
          </a:p>
          <a:p>
            <a:pPr algn="ctr">
              <a:spcBef>
                <a:spcPct val="50000"/>
              </a:spcBef>
            </a:pPr>
            <a:r>
              <a:rPr 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Quanto tomamos emprestado e quanto já pagamos? </a:t>
            </a:r>
          </a:p>
          <a:p>
            <a:pPr algn="ctr">
              <a:spcBef>
                <a:spcPct val="50000"/>
              </a:spcBef>
            </a:pPr>
            <a:r>
              <a:rPr 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O que realmente devemos? </a:t>
            </a:r>
          </a:p>
          <a:p>
            <a:pPr algn="ctr">
              <a:spcBef>
                <a:spcPct val="50000"/>
              </a:spcBef>
            </a:pPr>
            <a:r>
              <a:rPr 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Quem contraiu tantos empréstimos? </a:t>
            </a:r>
          </a:p>
          <a:p>
            <a:pPr algn="ctr">
              <a:spcBef>
                <a:spcPct val="50000"/>
              </a:spcBef>
            </a:pPr>
            <a:r>
              <a:rPr 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Onde foram aplicados os recursos? </a:t>
            </a:r>
          </a:p>
          <a:p>
            <a:pPr algn="ctr">
              <a:spcBef>
                <a:spcPct val="50000"/>
              </a:spcBef>
            </a:pPr>
            <a:r>
              <a:rPr 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Quem se beneficiou desse endividamento? </a:t>
            </a:r>
          </a:p>
          <a:p>
            <a:pPr algn="ctr">
              <a:spcBef>
                <a:spcPct val="50000"/>
              </a:spcBef>
            </a:pPr>
            <a:r>
              <a:rPr 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Qual a responsabilidade dos credores e organismos internacionais nesse processo? </a:t>
            </a:r>
          </a:p>
          <a:p>
            <a:pPr algn="ctr">
              <a:spcBef>
                <a:spcPct val="70000"/>
              </a:spcBef>
            </a:pPr>
            <a:r>
              <a:rPr lang="pt-BR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Somente a </a:t>
            </a:r>
            <a:r>
              <a:rPr lang="pt-BR" u="sng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AUDITORIA</a:t>
            </a:r>
            <a:r>
              <a:rPr lang="pt-BR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 responderá essas questões</a:t>
            </a:r>
          </a:p>
        </p:txBody>
      </p:sp>
    </p:spTree>
    <p:extLst>
      <p:ext uri="{BB962C8B-B14F-4D97-AF65-F5344CB8AC3E}">
        <p14:creationId xmlns:p14="http://schemas.microsoft.com/office/powerpoint/2010/main" val="256500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ulso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Puls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rgbClr val="FF0000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rgbClr val="FF0000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ulso 1">
        <a:dk1>
          <a:srgbClr val="000000"/>
        </a:dk1>
        <a:lt1>
          <a:srgbClr val="CCECFF"/>
        </a:lt1>
        <a:dk2>
          <a:srgbClr val="000066"/>
        </a:dk2>
        <a:lt2>
          <a:srgbClr val="6699FF"/>
        </a:lt2>
        <a:accent1>
          <a:srgbClr val="33CCCC"/>
        </a:accent1>
        <a:accent2>
          <a:srgbClr val="0099FF"/>
        </a:accent2>
        <a:accent3>
          <a:srgbClr val="E2F4FF"/>
        </a:accent3>
        <a:accent4>
          <a:srgbClr val="000000"/>
        </a:accent4>
        <a:accent5>
          <a:srgbClr val="ADE2E2"/>
        </a:accent5>
        <a:accent6>
          <a:srgbClr val="008AE7"/>
        </a:accent6>
        <a:hlink>
          <a:srgbClr val="FFFFFF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ulso 2">
        <a:dk1>
          <a:srgbClr val="000000"/>
        </a:dk1>
        <a:lt1>
          <a:srgbClr val="FFFFFF"/>
        </a:lt1>
        <a:dk2>
          <a:srgbClr val="000066"/>
        </a:dk2>
        <a:lt2>
          <a:srgbClr val="FFCC66"/>
        </a:lt2>
        <a:accent1>
          <a:srgbClr val="FF9900"/>
        </a:accent1>
        <a:accent2>
          <a:srgbClr val="000044"/>
        </a:accent2>
        <a:accent3>
          <a:srgbClr val="AAAAB8"/>
        </a:accent3>
        <a:accent4>
          <a:srgbClr val="DADADA"/>
        </a:accent4>
        <a:accent5>
          <a:srgbClr val="FFCAAA"/>
        </a:accent5>
        <a:accent6>
          <a:srgbClr val="00003D"/>
        </a:accent6>
        <a:hlink>
          <a:srgbClr val="3366FF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ulso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AEAEAE"/>
        </a:accent6>
        <a:hlink>
          <a:srgbClr val="4D4D4D"/>
        </a:hlink>
        <a:folHlink>
          <a:srgbClr val="8686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ulso 4">
        <a:dk1>
          <a:srgbClr val="000000"/>
        </a:dk1>
        <a:lt1>
          <a:srgbClr val="FFFFFF"/>
        </a:lt1>
        <a:dk2>
          <a:srgbClr val="660033"/>
        </a:dk2>
        <a:lt2>
          <a:srgbClr val="FFCC66"/>
        </a:lt2>
        <a:accent1>
          <a:srgbClr val="FF9900"/>
        </a:accent1>
        <a:accent2>
          <a:srgbClr val="440022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3D001E"/>
        </a:accent6>
        <a:hlink>
          <a:srgbClr val="B20059"/>
        </a:hlink>
        <a:folHlink>
          <a:srgbClr val="FF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ulso 5">
        <a:dk1>
          <a:srgbClr val="000000"/>
        </a:dk1>
        <a:lt1>
          <a:srgbClr val="FFFFFF"/>
        </a:lt1>
        <a:dk2>
          <a:srgbClr val="663300"/>
        </a:dk2>
        <a:lt2>
          <a:srgbClr val="FFCC66"/>
        </a:lt2>
        <a:accent1>
          <a:srgbClr val="FF9900"/>
        </a:accent1>
        <a:accent2>
          <a:srgbClr val="361B00"/>
        </a:accent2>
        <a:accent3>
          <a:srgbClr val="B8ADAA"/>
        </a:accent3>
        <a:accent4>
          <a:srgbClr val="DADADA"/>
        </a:accent4>
        <a:accent5>
          <a:srgbClr val="FFCAAA"/>
        </a:accent5>
        <a:accent6>
          <a:srgbClr val="301700"/>
        </a:accent6>
        <a:hlink>
          <a:srgbClr val="996633"/>
        </a:hlink>
        <a:folHlink>
          <a:srgbClr val="FF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ulso 6">
        <a:dk1>
          <a:srgbClr val="000000"/>
        </a:dk1>
        <a:lt1>
          <a:srgbClr val="FFFFFF"/>
        </a:lt1>
        <a:dk2>
          <a:srgbClr val="003300"/>
        </a:dk2>
        <a:lt2>
          <a:srgbClr val="FFCC66"/>
        </a:lt2>
        <a:accent1>
          <a:srgbClr val="CC9900"/>
        </a:accent1>
        <a:accent2>
          <a:srgbClr val="001600"/>
        </a:accent2>
        <a:accent3>
          <a:srgbClr val="AAADAA"/>
        </a:accent3>
        <a:accent4>
          <a:srgbClr val="DADADA"/>
        </a:accent4>
        <a:accent5>
          <a:srgbClr val="E2CAAA"/>
        </a:accent5>
        <a:accent6>
          <a:srgbClr val="001300"/>
        </a:accent6>
        <a:hlink>
          <a:srgbClr val="0066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42447</TotalTime>
  <Words>909</Words>
  <Application>Microsoft Office PowerPoint</Application>
  <PresentationFormat>Papel A4 (210 x 297 mm)</PresentationFormat>
  <Paragraphs>153</Paragraphs>
  <Slides>15</Slides>
  <Notes>13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16" baseType="lpstr">
      <vt:lpstr>Pulso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Maria Lúcia F. Carneiro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sem título</dc:title>
  <dc:creator>Maria Lucia Fattorelli</dc:creator>
  <cp:lastModifiedBy>RODRIGO</cp:lastModifiedBy>
  <cp:revision>1805</cp:revision>
  <cp:lastPrinted>2008-11-20T19:12:03Z</cp:lastPrinted>
  <dcterms:created xsi:type="dcterms:W3CDTF">2001-11-19T18:24:28Z</dcterms:created>
  <dcterms:modified xsi:type="dcterms:W3CDTF">2017-04-13T20:24:45Z</dcterms:modified>
</cp:coreProperties>
</file>