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693" r:id="rId2"/>
    <p:sldId id="1617" r:id="rId3"/>
    <p:sldId id="1629" r:id="rId4"/>
    <p:sldId id="1558" r:id="rId5"/>
    <p:sldId id="1606" r:id="rId6"/>
    <p:sldId id="1605" r:id="rId7"/>
    <p:sldId id="1620" r:id="rId8"/>
    <p:sldId id="1597" r:id="rId9"/>
    <p:sldId id="1598" r:id="rId10"/>
    <p:sldId id="1627" r:id="rId11"/>
    <p:sldId id="1624" r:id="rId12"/>
    <p:sldId id="1596" r:id="rId13"/>
    <p:sldId id="1599" r:id="rId14"/>
    <p:sldId id="1621" r:id="rId15"/>
    <p:sldId id="1622" r:id="rId16"/>
    <p:sldId id="1623" r:id="rId17"/>
    <p:sldId id="1619" r:id="rId18"/>
    <p:sldId id="1607" r:id="rId19"/>
    <p:sldId id="1588" r:id="rId20"/>
    <p:sldId id="1587" r:id="rId21"/>
    <p:sldId id="1613" r:id="rId22"/>
    <p:sldId id="1612" r:id="rId23"/>
    <p:sldId id="1549" r:id="rId24"/>
    <p:sldId id="1626" r:id="rId25"/>
    <p:sldId id="1625" r:id="rId26"/>
    <p:sldId id="1630" r:id="rId27"/>
    <p:sldId id="1631" r:id="rId28"/>
    <p:sldId id="1628" r:id="rId29"/>
    <p:sldId id="1632" r:id="rId30"/>
    <p:sldId id="1572" r:id="rId31"/>
    <p:sldId id="1585" r:id="rId32"/>
    <p:sldId id="1583" r:id="rId33"/>
    <p:sldId id="1584" r:id="rId34"/>
    <p:sldId id="1462" r:id="rId35"/>
    <p:sldId id="1464" r:id="rId36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40" y="-30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972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JUROS ELEVADÍSSIMOS</a:t>
          </a:r>
        </a:p>
        <a:p>
          <a:r>
            <a:rPr lang="en-US" sz="1800" b="1" dirty="0" smtClean="0">
              <a:solidFill>
                <a:schemeClr val="tx1"/>
              </a:solidFill>
            </a:rPr>
            <a:t>MECANISMOS FINANCEIROS GERAM DÍVIDA PÚBLICA</a:t>
          </a:r>
        </a:p>
        <a:p>
          <a:r>
            <a:rPr lang="en-US" sz="1800" b="1" dirty="0" smtClean="0">
              <a:solidFill>
                <a:schemeClr val="tx1"/>
              </a:solidFill>
            </a:rPr>
            <a:t>RECORDE DE LUCRO DOS BANCOS</a:t>
          </a:r>
          <a:endParaRPr lang="en-US" sz="1800" b="1" dirty="0">
            <a:solidFill>
              <a:schemeClr val="tx1"/>
            </a:solidFill>
          </a:endParaRPr>
        </a:p>
      </dgm:t>
    </dgm:pt>
    <dgm:pt modelId="{301450F3-1D70-B343-A20C-89EF0D836015}" type="parTrans" cxnId="{EF691E42-F367-6A41-B2EA-98B4CB935BB0}">
      <dgm:prSet/>
      <dgm:spPr/>
      <dgm:t>
        <a:bodyPr/>
        <a:lstStyle/>
        <a:p>
          <a:endParaRPr lang="en-US"/>
        </a:p>
      </dgm:t>
    </dgm:pt>
    <dgm:pt modelId="{8C8A2182-893A-3949-925B-6712935BA850}" type="sibTrans" cxnId="{EF691E42-F367-6A41-B2EA-98B4CB935BB0}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PACOTE DE MEDIDAS QUE FAVORECEM BANCOS E SACRIFICAM A SOCIEDADE E A NAÇÃO</a:t>
          </a:r>
          <a:endParaRPr lang="en-US" b="1" dirty="0"/>
        </a:p>
      </dgm:t>
    </dgm:pt>
    <dgm:pt modelId="{FDAA28F2-F889-5645-B44D-20FC39825DAB}" type="parTrans" cxnId="{8FFF890C-80BD-D548-866B-FBE0AFDE85ED}">
      <dgm:prSet/>
      <dgm:spPr/>
      <dgm:t>
        <a:bodyPr/>
        <a:lstStyle/>
        <a:p>
          <a:endParaRPr lang="en-US"/>
        </a:p>
      </dgm:t>
    </dgm:pt>
    <dgm:pt modelId="{7A72FDFC-ABEA-5944-BA12-589418821B3C}" type="sibTrans" cxnId="{8FFF890C-80BD-D548-866B-FBE0AFDE85ED}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smtClean="0"/>
            <a:t>CORRUPÇÃO DOMINANTE</a:t>
          </a:r>
          <a:endParaRPr lang="en-US" sz="2000" b="1"/>
        </a:p>
      </dgm:t>
    </dgm:pt>
    <dgm:pt modelId="{3F728BED-C988-314A-85A1-3E1B4EA3D4B0}" type="parTrans" cxnId="{FF861875-9497-2F42-A220-70F675C5DAEF}">
      <dgm:prSet/>
      <dgm:spPr/>
      <dgm:t>
        <a:bodyPr/>
        <a:lstStyle/>
        <a:p>
          <a:endParaRPr lang="en-US"/>
        </a:p>
      </dgm:t>
    </dgm:pt>
    <dgm:pt modelId="{2D3F642A-EFF7-AD49-BA1F-0A0187D7B1A8}" type="sibTrans" cxnId="{FF861875-9497-2F42-A220-70F675C5DAEF}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54326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E5761168-7D0B-D740-BCE5-FFF10B2E65E1}" type="presOf" srcId="{9207CF13-DE89-264A-9B41-6A77F0455083}" destId="{C1458025-893A-654F-BD32-C6A35675463E}" srcOrd="0" destOrd="0" presId="urn:microsoft.com/office/officeart/2005/8/layout/gear1"/>
    <dgm:cxn modelId="{C4D42E51-3649-454C-924B-1A928CD8A24A}" type="presOf" srcId="{C59E522E-87BF-C24C-B6DD-BB4EE8915C5F}" destId="{901AC769-DCD2-754D-8A4A-EE787FDC897A}" srcOrd="1" destOrd="0" presId="urn:microsoft.com/office/officeart/2005/8/layout/gear1"/>
    <dgm:cxn modelId="{D3D2116C-FF08-1A4E-8B86-3B42C0B87472}" type="presOf" srcId="{C59E522E-87BF-C24C-B6DD-BB4EE8915C5F}" destId="{311F9496-634F-A74C-A908-5623EDD9C35F}" srcOrd="2" destOrd="0" presId="urn:microsoft.com/office/officeart/2005/8/layout/gear1"/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3A0EF32C-4BEC-3C45-AB9D-5F6DB0C45DB2}" type="presOf" srcId="{8C8A2182-893A-3949-925B-6712935BA850}" destId="{BBE70C23-E896-9B47-B97A-B4B0EE0E4E88}" srcOrd="0" destOrd="0" presId="urn:microsoft.com/office/officeart/2005/8/layout/gear1"/>
    <dgm:cxn modelId="{5469C308-C03E-B64E-8F58-85F384A93A65}" type="presOf" srcId="{0CFFBBD6-446E-BF43-BF1E-6E8D2A995FB5}" destId="{AF802A68-AE76-D946-B07E-782415F1D4E1}" srcOrd="2" destOrd="0" presId="urn:microsoft.com/office/officeart/2005/8/layout/gear1"/>
    <dgm:cxn modelId="{6505B2D6-392A-3C44-A922-292CBF9B2C87}" type="presOf" srcId="{9207CF13-DE89-264A-9B41-6A77F0455083}" destId="{BB798AAD-2709-6E43-9B36-28918F8A219C}" srcOrd="1" destOrd="0" presId="urn:microsoft.com/office/officeart/2005/8/layout/gear1"/>
    <dgm:cxn modelId="{25AF39F5-CB96-1940-AB9F-7413C31C807C}" type="presOf" srcId="{C59E522E-87BF-C24C-B6DD-BB4EE8915C5F}" destId="{A16FCD5B-786E-9A4F-9F01-70ED051CB58E}" srcOrd="3" destOrd="0" presId="urn:microsoft.com/office/officeart/2005/8/layout/gear1"/>
    <dgm:cxn modelId="{67D1A09B-2921-9D40-A1A0-CD21C59CB763}" type="presOf" srcId="{9207CF13-DE89-264A-9B41-6A77F0455083}" destId="{18B8807B-C31C-E846-B487-467021A9128F}" srcOrd="2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688E62B2-FCFC-3E4F-8161-D6BDB90E751A}" type="presOf" srcId="{0CFFBBD6-446E-BF43-BF1E-6E8D2A995FB5}" destId="{BD1633F7-8B07-F843-B595-E4ABFC4AB77A}" srcOrd="1" destOrd="0" presId="urn:microsoft.com/office/officeart/2005/8/layout/gear1"/>
    <dgm:cxn modelId="{45F8EDE3-E3D9-524C-BB48-425F582BD756}" type="presOf" srcId="{22E40D2C-DC5E-2746-A9D7-C20F00945B9D}" destId="{EF5AE48B-189D-EB46-B960-5089AC2F89AC}" srcOrd="0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C2331AB8-8B3A-384D-B37B-88AE344AAF26}" type="presOf" srcId="{0CFFBBD6-446E-BF43-BF1E-6E8D2A995FB5}" destId="{D400A5A1-6861-E448-A159-F46FE2A58044}" srcOrd="0" destOrd="0" presId="urn:microsoft.com/office/officeart/2005/8/layout/gear1"/>
    <dgm:cxn modelId="{691490B0-E9EA-3048-B45C-EE77A2C38628}" type="presOf" srcId="{7A72FDFC-ABEA-5944-BA12-589418821B3C}" destId="{55CC3FDD-7757-B342-A37C-DC1A398CFA12}" srcOrd="0" destOrd="0" presId="urn:microsoft.com/office/officeart/2005/8/layout/gear1"/>
    <dgm:cxn modelId="{E5276EFB-B9DC-1A40-AB1D-7FDE2E144A8F}" type="presOf" srcId="{2D3F642A-EFF7-AD49-BA1F-0A0187D7B1A8}" destId="{C867BC58-ACC5-7143-81E7-6F3EBB97BCF2}" srcOrd="0" destOrd="0" presId="urn:microsoft.com/office/officeart/2005/8/layout/gear1"/>
    <dgm:cxn modelId="{DCAD09D9-4270-D34C-90DF-128EB00214CA}" type="presOf" srcId="{C59E522E-87BF-C24C-B6DD-BB4EE8915C5F}" destId="{D47C6245-71AF-2C4D-89C3-3DDBECE50A4E}" srcOrd="0" destOrd="0" presId="urn:microsoft.com/office/officeart/2005/8/layout/gear1"/>
    <dgm:cxn modelId="{D3055EA4-28E1-174C-A581-93B17B2AB3A0}" type="presParOf" srcId="{EF5AE48B-189D-EB46-B960-5089AC2F89AC}" destId="{D400A5A1-6861-E448-A159-F46FE2A58044}" srcOrd="0" destOrd="0" presId="urn:microsoft.com/office/officeart/2005/8/layout/gear1"/>
    <dgm:cxn modelId="{184C8C50-CC27-294C-A1EC-D9F57ADE95C7}" type="presParOf" srcId="{EF5AE48B-189D-EB46-B960-5089AC2F89AC}" destId="{BD1633F7-8B07-F843-B595-E4ABFC4AB77A}" srcOrd="1" destOrd="0" presId="urn:microsoft.com/office/officeart/2005/8/layout/gear1"/>
    <dgm:cxn modelId="{07DBAE56-DDA5-5847-9C71-92BD741180E8}" type="presParOf" srcId="{EF5AE48B-189D-EB46-B960-5089AC2F89AC}" destId="{AF802A68-AE76-D946-B07E-782415F1D4E1}" srcOrd="2" destOrd="0" presId="urn:microsoft.com/office/officeart/2005/8/layout/gear1"/>
    <dgm:cxn modelId="{D89B64A1-50A1-5D43-A2CA-92486DE2A6B5}" type="presParOf" srcId="{EF5AE48B-189D-EB46-B960-5089AC2F89AC}" destId="{C1458025-893A-654F-BD32-C6A35675463E}" srcOrd="3" destOrd="0" presId="urn:microsoft.com/office/officeart/2005/8/layout/gear1"/>
    <dgm:cxn modelId="{E866215D-6775-1442-92DA-612ED95C228A}" type="presParOf" srcId="{EF5AE48B-189D-EB46-B960-5089AC2F89AC}" destId="{BB798AAD-2709-6E43-9B36-28918F8A219C}" srcOrd="4" destOrd="0" presId="urn:microsoft.com/office/officeart/2005/8/layout/gear1"/>
    <dgm:cxn modelId="{1CC02EA4-B8CE-4045-911A-18DF096068F3}" type="presParOf" srcId="{EF5AE48B-189D-EB46-B960-5089AC2F89AC}" destId="{18B8807B-C31C-E846-B487-467021A9128F}" srcOrd="5" destOrd="0" presId="urn:microsoft.com/office/officeart/2005/8/layout/gear1"/>
    <dgm:cxn modelId="{DDB0D713-30AF-2D41-BD3E-4CD3BC9558C7}" type="presParOf" srcId="{EF5AE48B-189D-EB46-B960-5089AC2F89AC}" destId="{D47C6245-71AF-2C4D-89C3-3DDBECE50A4E}" srcOrd="6" destOrd="0" presId="urn:microsoft.com/office/officeart/2005/8/layout/gear1"/>
    <dgm:cxn modelId="{1AB8E89A-D615-464F-BC77-520E572F8984}" type="presParOf" srcId="{EF5AE48B-189D-EB46-B960-5089AC2F89AC}" destId="{901AC769-DCD2-754D-8A4A-EE787FDC897A}" srcOrd="7" destOrd="0" presId="urn:microsoft.com/office/officeart/2005/8/layout/gear1"/>
    <dgm:cxn modelId="{89CD76B9-39F6-B746-8D07-2367DF6594EE}" type="presParOf" srcId="{EF5AE48B-189D-EB46-B960-5089AC2F89AC}" destId="{311F9496-634F-A74C-A908-5623EDD9C35F}" srcOrd="8" destOrd="0" presId="urn:microsoft.com/office/officeart/2005/8/layout/gear1"/>
    <dgm:cxn modelId="{B460276E-0BCF-B749-8544-5371BCB9D093}" type="presParOf" srcId="{EF5AE48B-189D-EB46-B960-5089AC2F89AC}" destId="{A16FCD5B-786E-9A4F-9F01-70ED051CB58E}" srcOrd="9" destOrd="0" presId="urn:microsoft.com/office/officeart/2005/8/layout/gear1"/>
    <dgm:cxn modelId="{5635C316-D972-2743-91C0-C4A9FA40EC02}" type="presParOf" srcId="{EF5AE48B-189D-EB46-B960-5089AC2F89AC}" destId="{BBE70C23-E896-9B47-B97A-B4B0EE0E4E88}" srcOrd="10" destOrd="0" presId="urn:microsoft.com/office/officeart/2005/8/layout/gear1"/>
    <dgm:cxn modelId="{58D6D344-BCFF-D84F-80ED-C47F176F7568}" type="presParOf" srcId="{EF5AE48B-189D-EB46-B960-5089AC2F89AC}" destId="{C867BC58-ACC5-7143-81E7-6F3EBB97BCF2}" srcOrd="11" destOrd="0" presId="urn:microsoft.com/office/officeart/2005/8/layout/gear1"/>
    <dgm:cxn modelId="{06CD63ED-FF84-6741-9090-7FF1E71DAED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JUROS ELEVADÍSSIMOS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MECANISMOS FINANCEIROS GERAM DÍVIDA PÚBLICA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RECORDE DE LUCRO DOS BANCOS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CORRUPÇÃO DOMINANTE</a:t>
          </a:r>
          <a:endParaRPr lang="en-US" sz="2000" b="1" kern="120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2134429" y="-6809"/>
          <a:ext cx="3703703" cy="369556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PACOTE DE MEDIDAS QUE FAVORECEM BANCOS E SACRIFICAM A SOCIEDADE E A NAÇÃO</a:t>
          </a:r>
          <a:endParaRPr lang="en-US" sz="2000" b="1" kern="1200" dirty="0"/>
        </a:p>
      </dsp:txBody>
      <dsp:txXfrm rot="-20700000">
        <a:off x="2947243" y="803252"/>
        <a:ext cx="2078076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33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34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32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06/04/17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6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://www.stf.jus.br/portal/processo/verProcessoAndamento.asp?incidente=5114413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4" Type="http://schemas.openxmlformats.org/officeDocument/2006/relationships/hyperlink" Target="http://goo.gl/3X9LVf" TargetMode="External"/><Relationship Id="rId5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B2L1p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divida-auditoriacidada.org.br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274172"/>
            <a:ext cx="9633520" cy="673055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Maria Lucia Fattorelli</a:t>
            </a:r>
            <a:endParaRPr lang="pt-BR" b="0" i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endParaRPr lang="pt-BR" sz="12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Universidade Federal Fluminense – Plen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ária </a:t>
            </a:r>
            <a:r>
              <a:rPr lang="pt-BR" sz="22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ontra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a Reforma da Previd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ê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ncia promovida </a:t>
            </a:r>
            <a:r>
              <a:rPr lang="pt-BR" sz="22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ela ADUFF e SINTUFF, </a:t>
            </a:r>
            <a:r>
              <a:rPr lang="pt-BR" sz="22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Sepe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pt-BR" sz="22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Sind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. Banc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ários, SVNIT, MTST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Niter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ói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06 de abril de </a:t>
            </a:r>
            <a:r>
              <a:rPr lang="pt-BR" sz="22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2017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416496" y="2780928"/>
            <a:ext cx="948950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DA DÍVIDA E A</a:t>
            </a: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CONTRARREFORMA DA PREVIDÊNCIA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6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Previdência Rural tem “déficit” de </a:t>
            </a:r>
            <a:r>
              <a:rPr lang="pt-BR" sz="28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$ 105 bilhões 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Déficit fabricado: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governo compara pífia arrecadação das contribuições ao INSS Rural com a totalidade dos gastos com a Previdência Rural</a:t>
            </a:r>
          </a:p>
          <a:p>
            <a:endParaRPr lang="pt-BR" sz="10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Desconsidera, em relação ao empregador: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Desonerações concedidas ao agronegócio (renúncias e imunidades)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Sonegação</a:t>
            </a:r>
          </a:p>
          <a:p>
            <a:endParaRPr lang="pt-BR" sz="1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, em relação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aos trabalhadores e trabalhadoras:</a:t>
            </a: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Precarização do trabalho no campo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Capacidade econômica e peculiaridades do ambiente laboral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Sazonalidade de renda do trabalho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Informalidade no campo</a:t>
            </a:r>
          </a:p>
          <a:p>
            <a:endParaRPr lang="pt-BR" sz="1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Desconsidera, em relação à vida:</a:t>
            </a:r>
            <a:endParaRPr lang="pt-B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Diminuição da pobreza, um dos objetivos fundamentais da República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Solidariedade com a classe trabalhadora rural que sustenta a Nação 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03648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72" y="116632"/>
            <a:ext cx="9937104" cy="673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O Problema da Seguridade Social é GESTÃO DE RECURSOS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 PEC 287/2016 não trata disso</a:t>
            </a:r>
          </a:p>
          <a:p>
            <a:pPr algn="ctr"/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boa gestão da Seguridade Social poderia multiplicar o seu orçamento: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Política de geração de emprego e valorização da classe trabalhadora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Revisão das desonerações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tributárias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abusivas que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totalizaram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260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bilhões em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Combate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à sonegação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fiscal, que poderia gerar arrecadação extra superior a </a:t>
            </a:r>
            <a:r>
              <a:rPr lang="pt-BR" b="0" dirty="0" err="1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440 bilhões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Acabar com o desvio de 30% consubstanciado na DRU </a:t>
            </a:r>
            <a:endParaRPr lang="pt-BR" dirty="0">
              <a:solidFill>
                <a:srgbClr val="92D050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1941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404664"/>
            <a:ext cx="7817420" cy="6326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7376" y="4149080"/>
            <a:ext cx="1728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731918"/>
            <a:ext cx="8719578" cy="5073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04" y="630932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</a:rPr>
              <a:t>Fonte: 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2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“O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povo está vivendo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mais” 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A longevidade da população não é problema.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 problema está no desemprego recorde e sub emprego.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16" y="1988839"/>
            <a:ext cx="4798864" cy="4835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472" y="5733257"/>
            <a:ext cx="4824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pPr algn="ctr"/>
            <a:r>
              <a:rPr lang="pt-BR" sz="18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2060848"/>
            <a:ext cx="3024336" cy="37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677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“Mulheres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não precisam ter tratamento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diferenciado”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Modelo capitalista é machista e discrimina as mulheres: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Dificuldade de acesso ao mercado de trabalho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alta de condições adequadas, como a insuficiência de creches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Salários mais baixos apesar de maior escolaridade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Menor acesso a postos de chefia e comando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Dupla jornada: afazeres domésticos sem remuneração (19,21 </a:t>
            </a:r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hrs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/semana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rocriação e cuidados com a família </a:t>
            </a:r>
          </a:p>
          <a:p>
            <a:endParaRPr lang="pt-BR" sz="14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 PEC 287 extingue o direito das mulheres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 se aposentarem 5 (cinco) anos mais cedo que os homens </a:t>
            </a:r>
          </a:p>
          <a:p>
            <a:pPr algn="ctr"/>
            <a:endParaRPr lang="pt-B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2014, 64,5% das aposentadorias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concedidas 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mulheres foram por idade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(e apenas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36,1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% 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os homens)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 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Situação ainda mais grave para as mulheres do campo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, submetidas a uma rotina mais penosa.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32632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16632"/>
            <a:ext cx="10009112" cy="8156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: “A Previdência é o maior item do gasto público no Brasil”</a:t>
            </a: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O maior gasto público é o gasto financeiro com juros e amortizações da dívida pública e com outros mecanismos financeiros injustificáveis: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Elevadíssimas taxas de 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juros sobre juros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ontabilização 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de juros como se fosse amortização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buFont typeface="Arial"/>
              <a:buChar char="•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Perdas com 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cambial </a:t>
            </a:r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Remuneração da sobra do caixa dos bancos</a:t>
            </a:r>
          </a:p>
          <a:p>
            <a:pPr marL="377825" indent="-342900">
              <a:buFont typeface="Arial"/>
              <a:buChar char="•"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Novos 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esquemas fraudulentos que geram dívida pública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(PLS 204/2016)   </a:t>
            </a:r>
            <a:endParaRPr lang="pt-BR" sz="2000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4925" lvl="0"/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925" lvl="0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ajuste fiscal e os cortes devem ser feitos nos juros abusivos</a:t>
            </a:r>
          </a:p>
          <a:p>
            <a:pPr algn="ctr"/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600" b="0" dirty="0">
                <a:hlinkClick r:id="rId2"/>
              </a:rPr>
              <a:t>http://www.gazetadopovo.com.br/opiniao/artigos/o-banco-central-esta-suicidando-o-brasil-dh5s162swds5080e0d20jsmpc</a:t>
            </a:r>
            <a:r>
              <a:rPr lang="en-US" sz="1600" dirty="0"/>
              <a:t>  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•"/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97411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O que está por trás da Reforma da Previdência?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5128" y="692696"/>
            <a:ext cx="396044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Reduzir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Despesas 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tal como previsto na EC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95 (PEC 55 ou 241/2016)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Aumentar as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Despesas não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que são os gastos financeiros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com a dívida pública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Aumentar o volume de negócios do mercado financeiro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32520" y="6093296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A Previdência é o foco primordial do mercado financeiro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08720"/>
            <a:ext cx="5870707" cy="49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7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Quem perde com PEC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287/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2016?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Mulheres e homens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que trabalham no campo e a cidade; no setor público e privado; ativos, aposentados, pensionistas e dependentes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F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inanças públicas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, pois muitas pessoas desistem de contribuir para algo que não terão chance de usufruir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conomia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dos municípios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uma vez que a grande maioria sobrevive dos benefícios 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Previdência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ocial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que superam o repasse do Fundo de Participação dos Municípios (FPM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4891012"/>
            <a:ext cx="9906000" cy="19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QUEM IRÁ GANHAR COM A PEC 287?</a:t>
            </a:r>
          </a:p>
          <a:p>
            <a:pPr algn="ctr"/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>
                <a:solidFill>
                  <a:srgbClr val="FFFFFF"/>
                </a:solidFill>
              </a:rPr>
              <a:t>Bancos lucram </a:t>
            </a:r>
            <a:r>
              <a:rPr lang="pt-BR" sz="3200" b="0" dirty="0" smtClean="0">
                <a:solidFill>
                  <a:srgbClr val="FFFFFF"/>
                </a:solidFill>
              </a:rPr>
              <a:t>com </a:t>
            </a:r>
            <a:r>
              <a:rPr lang="pt-BR" sz="3200" b="0" dirty="0">
                <a:solidFill>
                  <a:srgbClr val="FFFFFF"/>
                </a:solidFill>
              </a:rPr>
              <a:t>FUNDOS DE PENSÃO</a:t>
            </a:r>
          </a:p>
          <a:p>
            <a:pPr algn="ctr"/>
            <a:endParaRPr lang="pt-BR" sz="32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4941168"/>
            <a:ext cx="7842870" cy="1601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1484784"/>
            <a:ext cx="6243960" cy="249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240" y="2924944"/>
            <a:ext cx="1714500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488" y="3645024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</a:rPr>
              <a:t>PEC dará garantia pública à previdência complementar:</a:t>
            </a:r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7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Por que retirar direitos se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o Brasil é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tão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rico?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24541"/>
              </p:ext>
            </p:extLst>
          </p:nvPr>
        </p:nvGraphicFramePr>
        <p:xfrm>
          <a:off x="416496" y="836712"/>
          <a:ext cx="9217024" cy="603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4320480"/>
              </a:tblGrid>
              <a:tr h="55580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/>
                          <a:cs typeface="Tahoma"/>
                        </a:rPr>
                        <a:t>ABUNDÂNCIA</a:t>
                      </a:r>
                      <a:endParaRPr lang="en-US" sz="1800" dirty="0" smtClean="0">
                        <a:solidFill>
                          <a:srgbClr val="CC0000"/>
                        </a:solidFill>
                        <a:latin typeface="Tahoma"/>
                        <a:cs typeface="Tahoma"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$ 480 bilhões de “sobra” em 2015 e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$ 268 bilhões em 2016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Dívida Ecológica histórica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de arrecadação tributária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2015-2017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6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sz="1600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pt-BR" sz="8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 e REFORMAS: </a:t>
                      </a: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 e</a:t>
                      </a:r>
                      <a:r>
                        <a:rPr lang="pt-BR" sz="1600" b="0" baseline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 Contrarreformas</a:t>
                      </a:r>
                      <a:endParaRPr lang="pt-BR" sz="1600" b="0" dirty="0" smtClean="0">
                        <a:solidFill>
                          <a:srgbClr val="FFFFFF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pt-BR" sz="8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327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FUNDOS DE PENSÃO: </a:t>
            </a:r>
          </a:p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Déficit de R$84 bilhões em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2204864"/>
            <a:ext cx="8745860" cy="187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412776"/>
            <a:ext cx="23749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68" y="1556792"/>
            <a:ext cx="3024336" cy="692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536" y="4653136"/>
            <a:ext cx="928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Fundos precisam de novos clientes</a:t>
            </a:r>
          </a:p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Governo faz propaganda brutal pela aprovação da PEC 287: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déficit da Previdência Social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“privilégios”</a:t>
            </a:r>
            <a:endParaRPr lang="pt-BR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8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268760"/>
            <a:ext cx="8331200" cy="264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764704"/>
            <a:ext cx="1917700" cy="59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76" y="4221644"/>
            <a:ext cx="5169024" cy="2657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04" y="472514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Mandado de Segurança n</a:t>
            </a:r>
            <a:r>
              <a:rPr lang="pt-BR" baseline="30000" dirty="0" smtClean="0">
                <a:solidFill>
                  <a:srgbClr val="92D050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 34566</a:t>
            </a:r>
          </a:p>
          <a:p>
            <a:pPr algn="ctr"/>
            <a:endParaRPr lang="en-US" dirty="0"/>
          </a:p>
          <a:p>
            <a:pPr algn="ctr"/>
            <a:r>
              <a:rPr lang="pt-BR" sz="1600" b="0" dirty="0">
                <a:solidFill>
                  <a:schemeClr val="tx1"/>
                </a:solidFill>
                <a:hlinkClick r:id="rId5"/>
              </a:rPr>
              <a:t>http://www.stf.jus.br/portal/processo/verProcessoAndamento.asp?incidente=</a:t>
            </a:r>
            <a:r>
              <a:rPr lang="pt-BR" sz="1600" b="0" dirty="0" smtClean="0">
                <a:solidFill>
                  <a:schemeClr val="tx1"/>
                </a:solidFill>
                <a:hlinkClick r:id="rId5"/>
              </a:rPr>
              <a:t>5114413</a:t>
            </a:r>
            <a:r>
              <a:rPr lang="pt-BR" sz="1600" b="0" dirty="0" smtClean="0">
                <a:solidFill>
                  <a:schemeClr val="tx1"/>
                </a:solidFill>
              </a:rPr>
              <a:t> </a:t>
            </a:r>
            <a:endParaRPr lang="pt-BR" sz="16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04" y="18864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QUEM DEBATEU A FORMULAÇÃO DA PEC 287</a:t>
            </a:r>
            <a:endParaRPr lang="en-US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2917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556792"/>
            <a:ext cx="8928992" cy="5236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496" y="260648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QUEM É O RELATOR DA PEC 287</a:t>
            </a: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Deputado Arthur Maia </a:t>
            </a: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Campanha financiada por quem vai ganhar com a PEC 287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308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527684"/>
              </p:ext>
            </p:extLst>
          </p:nvPr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480" y="260648"/>
            <a:ext cx="849694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CONJUNTURA DE CRISE JUSTIFICA TUDO?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Classe política manchada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pela corrupção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está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modificando a 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Constituição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do país !</a:t>
            </a:r>
          </a:p>
          <a:p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11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6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95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55 ou 241): congela por 20 anos as despesas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1600" b="0" dirty="0">
                <a:hlinkClick r:id="rId2"/>
              </a:rPr>
              <a:t>https://goo.gl/</a:t>
            </a:r>
            <a:r>
              <a:rPr lang="pt-BR" sz="1600" b="0" dirty="0" smtClean="0">
                <a:hlinkClick r:id="rId2"/>
              </a:rPr>
              <a:t>B2L1pT</a:t>
            </a:r>
            <a:r>
              <a:rPr lang="pt-BR" sz="1600" b="0" dirty="0" smtClean="0"/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r>
              <a:rPr lang="pt-BR" sz="1600" b="0" dirty="0" smtClean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343/2017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(257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2016, PL 54 no Senado): desmonte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 estado brasileiro para servir ao pagamento da dívida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93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143/2015 e 31/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2016):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30% 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287/2016 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37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415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9" y="360974"/>
            <a:ext cx="9217024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</a:t>
            </a:r>
            <a:r>
              <a:rPr lang="pt-BR" sz="1200" b="0" smtClean="0">
                <a:solidFill>
                  <a:srgbClr val="FFFFFF"/>
                </a:solidFill>
                <a:latin typeface="Tahoma" charset="0"/>
                <a:cs typeface="Arial" charset="0"/>
              </a:rPr>
              <a:t>“Dívida Externa Bruta” </a:t>
            </a: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4232921" y="4986923"/>
            <a:ext cx="5256584" cy="707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</a:t>
            </a: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ágio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Troca de dívida externa por dívida interna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506086" y="4454747"/>
            <a:ext cx="0" cy="532176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09942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081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1" y="420539"/>
            <a:ext cx="936905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672" y="1484784"/>
            <a:ext cx="4032250" cy="304698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Falta de </a:t>
            </a: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transparência (quem são os detentores de títulos?)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  <a:endParaRPr lang="pt-BR" sz="16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02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7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 – empatado com a Ilha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Granada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(área territorial de 344 km², população estimada em 110 mil habitantes, produz noz-moscada)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0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777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Interna do Estado do Rio de Janeiro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666352"/>
            <a:ext cx="8208912" cy="2963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861048"/>
            <a:ext cx="9906000" cy="27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1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36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O QUE SEPARA A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REALIDADE DE ABUNDÂNCIA DO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</a:t>
            </a:r>
          </a:p>
          <a:p>
            <a:endParaRPr lang="pt-BR" sz="14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ECONÔMICO CONCENTRADOR DE RENDA E RIQUEZA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POLÍTICA MONETÁRIA SUICIDA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TRIBUTÁRIO REGRESSIVO 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SISTEMA DA DÍVIDA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Ajuste Fiscal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Privatizações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Contrarreformas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Esquemas que geram dívidas </a:t>
            </a:r>
          </a:p>
        </p:txBody>
      </p:sp>
    </p:spTree>
    <p:extLst>
      <p:ext uri="{BB962C8B-B14F-4D97-AF65-F5344CB8AC3E}">
        <p14:creationId xmlns:p14="http://schemas.microsoft.com/office/powerpoint/2010/main" val="51330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27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0"/>
            <a:ext cx="1013757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URGENTE MOBILIZAR A SOCIEDADE </a:t>
            </a:r>
            <a:endParaRPr lang="pt-BR" sz="28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8" y="643934"/>
            <a:ext cx="9101372" cy="5593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512" y="6237312"/>
            <a:ext cx="9145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Tahoma"/>
                <a:cs typeface="Tahoma"/>
              </a:rPr>
              <a:t>www.consultanacional2017.com.br</a:t>
            </a:r>
            <a:endParaRPr lang="en-US" sz="3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181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5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33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MUDANÇA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APÓS A AUDITORIA DA DÍVIDA </a:t>
            </a: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EC 95 IMPEDIRÁ AVANÇO DE IVESTIMENTOS SOCIAIS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8504" y="116633"/>
            <a:ext cx="9217024" cy="62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Repudiar a PEC 287/2016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Consulta Nacional Popular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popularizar o conhecimento sobre o modelo econômico e suas máscaras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 favorecem o setor financeiro nacional e internacional </a:t>
            </a:r>
            <a:endParaRPr lang="pt-BR" altLang="pt-BR" sz="2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 para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idosas 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667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principais abusos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idade mínima para aposentadoria a partir dos 65 (sessenta e cinco) anos para homens e mulheres;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49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(quarenta e nove) anos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contribuição para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aposentadoria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integral;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Reduz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valor geral das aposentadorias;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err="1" smtClean="0">
                <a:solidFill>
                  <a:srgbClr val="FFFFFF"/>
                </a:solidFill>
                <a:latin typeface="Tahoma"/>
                <a:cs typeface="Tahoma"/>
              </a:rPr>
              <a:t>Precariza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e dificulta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aposentadoria do trabalhador rural; 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Permite a redução da pensão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por morte e benefícios assistenciais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valor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inferior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um salário mínimo;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xclui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as regras de transição vigentes;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mpede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acumulação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aposentadoria e pensão por morte;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Eleva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idade para o recebimento do benefício assistencial (LOAS) para 70 anos de idade;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Impõe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egras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inalcançáveis para a aposentadoria dos trabalhadores expostos a agentes insalubres;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Extingue a aposentadoria especial para professores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749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PEC 287/2016</a:t>
            </a:r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DESMONTE DA PREVIDÊNCIA SOCIAL NO BRASIL: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quebra do princípio da solidariedade e da responsabilidade do Estado 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PROTEÇÃO AOS FUNDOS FINANCEIROS: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planos individuais de previdência privada e fundos de previdência de natureza aberta, sujeitos ao comportamento do mercado financeiro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ARGUMENTOS INSUSTENTÁVEIS: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entira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“déficit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”;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povo está vivendo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mais; Mulheres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não precisam ter tratamento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diferenciado;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Previdência é o maior item do gasto público no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Brasil</a:t>
            </a: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PROPAGANDA ABUSIVA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fere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art.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37,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§ 1º da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Constituição Federal, que limita a publicidade a peças de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caráter educativo, informativo ou de orientação social. Entidades impetraram 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Popular.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endParaRPr lang="pt-BR" sz="1000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	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04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72" y="116632"/>
            <a:ext cx="9937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A Mentira do “Déficit”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“déficit” é fabricado por meio de conta distorcida que afronta a CF.</a:t>
            </a: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governo compara apenas a receita do INSS e não considera todas as fontes de recursos da Seguridade Social (COFINS, CSLL, PIS, PASEP, contribuições sobre loterias, importações etc.). </a:t>
            </a:r>
          </a:p>
          <a:p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28464" y="2132856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Quando computadas todas as fontes de recursos, sobram dezenas de bilhões de reais todo ano!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DRU absorve 30% dos recursos da Seguridade Social.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 existisse déficit, que recursos haveriam para desvincular?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35" y="2420888"/>
            <a:ext cx="6489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4" y="272416"/>
            <a:ext cx="7909111" cy="6468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1392" y="908720"/>
            <a:ext cx="158417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Fonte:</a:t>
            </a:r>
            <a:endParaRPr lang="pt-BR" b="0" dirty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0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90397"/>
            <a:ext cx="7554817" cy="6667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1352" y="3861048"/>
            <a:ext cx="1784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48499</TotalTime>
  <Words>1940</Words>
  <Application>Microsoft Macintosh PowerPoint</Application>
  <PresentationFormat>A4 Paper (210x297 mm)</PresentationFormat>
  <Paragraphs>349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2048</cp:revision>
  <cp:lastPrinted>2008-11-20T19:12:03Z</cp:lastPrinted>
  <dcterms:created xsi:type="dcterms:W3CDTF">2001-11-19T18:24:28Z</dcterms:created>
  <dcterms:modified xsi:type="dcterms:W3CDTF">2017-04-06T21:25:12Z</dcterms:modified>
</cp:coreProperties>
</file>