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2"/>
  </p:notesMasterIdLst>
  <p:handoutMasterIdLst>
    <p:handoutMasterId r:id="rId33"/>
  </p:handoutMasterIdLst>
  <p:sldIdLst>
    <p:sldId id="693" r:id="rId2"/>
    <p:sldId id="1617" r:id="rId3"/>
    <p:sldId id="1558" r:id="rId4"/>
    <p:sldId id="1606" r:id="rId5"/>
    <p:sldId id="1605" r:id="rId6"/>
    <p:sldId id="1620" r:id="rId7"/>
    <p:sldId id="1597" r:id="rId8"/>
    <p:sldId id="1598" r:id="rId9"/>
    <p:sldId id="1627" r:id="rId10"/>
    <p:sldId id="1624" r:id="rId11"/>
    <p:sldId id="1596" r:id="rId12"/>
    <p:sldId id="1599" r:id="rId13"/>
    <p:sldId id="1621" r:id="rId14"/>
    <p:sldId id="1622" r:id="rId15"/>
    <p:sldId id="1623" r:id="rId16"/>
    <p:sldId id="1619" r:id="rId17"/>
    <p:sldId id="1607" r:id="rId18"/>
    <p:sldId id="1588" r:id="rId19"/>
    <p:sldId id="1587" r:id="rId20"/>
    <p:sldId id="1613" r:id="rId21"/>
    <p:sldId id="1612" r:id="rId22"/>
    <p:sldId id="1549" r:id="rId23"/>
    <p:sldId id="1626" r:id="rId24"/>
    <p:sldId id="1625" r:id="rId25"/>
    <p:sldId id="1572" r:id="rId26"/>
    <p:sldId id="1585" r:id="rId27"/>
    <p:sldId id="1583" r:id="rId28"/>
    <p:sldId id="1584" r:id="rId29"/>
    <p:sldId id="1462" r:id="rId30"/>
    <p:sldId id="1464" r:id="rId31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504" y="-120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E40D2C-DC5E-2746-A9D7-C20F00945B9D}" type="doc">
      <dgm:prSet loTypeId="urn:microsoft.com/office/officeart/2005/8/layout/gear1" loCatId="" qsTypeId="urn:microsoft.com/office/officeart/2005/8/quickstyle/simple4" qsCatId="simple" csTypeId="urn:microsoft.com/office/officeart/2005/8/colors/colorful1" csCatId="colorful" phldr="1"/>
      <dgm:spPr/>
    </dgm:pt>
    <dgm:pt modelId="{0CFFBBD6-446E-BF43-BF1E-6E8D2A995FB5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 JUROS ELEVADÍSSIMOS</a:t>
          </a:r>
        </a:p>
        <a:p>
          <a:r>
            <a:rPr lang="en-US" sz="1800" b="1" dirty="0" smtClean="0">
              <a:solidFill>
                <a:schemeClr val="tx1"/>
              </a:solidFill>
            </a:rPr>
            <a:t>MECANISMOS FINANCEIROS GERAM DÍVIDA PÚBLICA</a:t>
          </a:r>
        </a:p>
        <a:p>
          <a:r>
            <a:rPr lang="en-US" sz="1800" b="1" dirty="0" smtClean="0">
              <a:solidFill>
                <a:schemeClr val="tx1"/>
              </a:solidFill>
            </a:rPr>
            <a:t>RECORDE DE LUCRO DOS BANCOS</a:t>
          </a:r>
          <a:endParaRPr lang="en-US" sz="1800" b="1" dirty="0">
            <a:solidFill>
              <a:schemeClr val="tx1"/>
            </a:solidFill>
          </a:endParaRPr>
        </a:p>
      </dgm:t>
    </dgm:pt>
    <dgm:pt modelId="{301450F3-1D70-B343-A20C-89EF0D836015}" type="parTrans" cxnId="{EF691E42-F367-6A41-B2EA-98B4CB935BB0}">
      <dgm:prSet/>
      <dgm:spPr/>
      <dgm:t>
        <a:bodyPr/>
        <a:lstStyle/>
        <a:p>
          <a:endParaRPr lang="en-US"/>
        </a:p>
      </dgm:t>
    </dgm:pt>
    <dgm:pt modelId="{8C8A2182-893A-3949-925B-6712935BA850}" type="sibTrans" cxnId="{EF691E42-F367-6A41-B2EA-98B4CB935BB0}">
      <dgm:prSet/>
      <dgm:spPr/>
      <dgm:t>
        <a:bodyPr/>
        <a:lstStyle/>
        <a:p>
          <a:endParaRPr lang="en-US"/>
        </a:p>
      </dgm:t>
    </dgm:pt>
    <dgm:pt modelId="{C59E522E-87BF-C24C-B6DD-BB4EE8915C5F}">
      <dgm:prSet phldrT="[Text]"/>
      <dgm:spPr/>
      <dgm:t>
        <a:bodyPr/>
        <a:lstStyle/>
        <a:p>
          <a:r>
            <a:rPr lang="en-US" b="1" dirty="0" smtClean="0"/>
            <a:t>PACOTE DE MEDIDAS QUE FAVORECEM BANCOS E SACRIFICAM A SOCIEDADE E A NAÇÃO</a:t>
          </a:r>
          <a:endParaRPr lang="en-US" b="1" dirty="0"/>
        </a:p>
      </dgm:t>
    </dgm:pt>
    <dgm:pt modelId="{FDAA28F2-F889-5645-B44D-20FC39825DAB}" type="parTrans" cxnId="{8FFF890C-80BD-D548-866B-FBE0AFDE85ED}">
      <dgm:prSet/>
      <dgm:spPr/>
      <dgm:t>
        <a:bodyPr/>
        <a:lstStyle/>
        <a:p>
          <a:endParaRPr lang="en-US"/>
        </a:p>
      </dgm:t>
    </dgm:pt>
    <dgm:pt modelId="{7A72FDFC-ABEA-5944-BA12-589418821B3C}" type="sibTrans" cxnId="{8FFF890C-80BD-D548-866B-FBE0AFDE85ED}">
      <dgm:prSet/>
      <dgm:spPr/>
      <dgm:t>
        <a:bodyPr/>
        <a:lstStyle/>
        <a:p>
          <a:endParaRPr lang="en-US"/>
        </a:p>
      </dgm:t>
    </dgm:pt>
    <dgm:pt modelId="{9207CF13-DE89-264A-9B41-6A77F0455083}">
      <dgm:prSet phldrT="[Text]" custT="1"/>
      <dgm:spPr/>
      <dgm:t>
        <a:bodyPr/>
        <a:lstStyle/>
        <a:p>
          <a:r>
            <a:rPr lang="en-US" sz="2000" b="1" smtClean="0"/>
            <a:t>CORRUPÇÃO DOMINANTE</a:t>
          </a:r>
          <a:endParaRPr lang="en-US" sz="2000" b="1"/>
        </a:p>
      </dgm:t>
    </dgm:pt>
    <dgm:pt modelId="{3F728BED-C988-314A-85A1-3E1B4EA3D4B0}" type="parTrans" cxnId="{FF861875-9497-2F42-A220-70F675C5DAEF}">
      <dgm:prSet/>
      <dgm:spPr/>
      <dgm:t>
        <a:bodyPr/>
        <a:lstStyle/>
        <a:p>
          <a:endParaRPr lang="en-US"/>
        </a:p>
      </dgm:t>
    </dgm:pt>
    <dgm:pt modelId="{2D3F642A-EFF7-AD49-BA1F-0A0187D7B1A8}" type="sibTrans" cxnId="{FF861875-9497-2F42-A220-70F675C5DAEF}">
      <dgm:prSet/>
      <dgm:spPr/>
      <dgm:t>
        <a:bodyPr/>
        <a:lstStyle/>
        <a:p>
          <a:endParaRPr lang="en-US"/>
        </a:p>
      </dgm:t>
    </dgm:pt>
    <dgm:pt modelId="{EF5AE48B-189D-EB46-B960-5089AC2F89AC}" type="pres">
      <dgm:prSet presAssocID="{22E40D2C-DC5E-2746-A9D7-C20F00945B9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400A5A1-6861-E448-A159-F46FE2A58044}" type="pres">
      <dgm:prSet presAssocID="{0CFFBBD6-446E-BF43-BF1E-6E8D2A995FB5}" presName="gear1" presStyleLbl="node1" presStyleIdx="0" presStyleCnt="3" custFlipHor="1" custScaleX="129015" custScaleY="1030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1633F7-8B07-F843-B595-E4ABFC4AB77A}" type="pres">
      <dgm:prSet presAssocID="{0CFFBBD6-446E-BF43-BF1E-6E8D2A995FB5}" presName="gear1srcNode" presStyleLbl="node1" presStyleIdx="0" presStyleCnt="3"/>
      <dgm:spPr/>
      <dgm:t>
        <a:bodyPr/>
        <a:lstStyle/>
        <a:p>
          <a:endParaRPr lang="en-US"/>
        </a:p>
      </dgm:t>
    </dgm:pt>
    <dgm:pt modelId="{AF802A68-AE76-D946-B07E-782415F1D4E1}" type="pres">
      <dgm:prSet presAssocID="{0CFFBBD6-446E-BF43-BF1E-6E8D2A995FB5}" presName="gear1dstNode" presStyleLbl="node1" presStyleIdx="0" presStyleCnt="3"/>
      <dgm:spPr/>
      <dgm:t>
        <a:bodyPr/>
        <a:lstStyle/>
        <a:p>
          <a:endParaRPr lang="en-US"/>
        </a:p>
      </dgm:t>
    </dgm:pt>
    <dgm:pt modelId="{C1458025-893A-654F-BD32-C6A35675463E}" type="pres">
      <dgm:prSet presAssocID="{9207CF13-DE89-264A-9B41-6A77F0455083}" presName="gear2" presStyleLbl="node1" presStyleIdx="1" presStyleCnt="3" custScaleX="155209" custScaleY="147868" custLinFactNeighborX="-96899" custLinFactNeighborY="329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98AAD-2709-6E43-9B36-28918F8A219C}" type="pres">
      <dgm:prSet presAssocID="{9207CF13-DE89-264A-9B41-6A77F0455083}" presName="gear2srcNode" presStyleLbl="node1" presStyleIdx="1" presStyleCnt="3"/>
      <dgm:spPr/>
      <dgm:t>
        <a:bodyPr/>
        <a:lstStyle/>
        <a:p>
          <a:endParaRPr lang="en-US"/>
        </a:p>
      </dgm:t>
    </dgm:pt>
    <dgm:pt modelId="{18B8807B-C31C-E846-B487-467021A9128F}" type="pres">
      <dgm:prSet presAssocID="{9207CF13-DE89-264A-9B41-6A77F0455083}" presName="gear2dstNode" presStyleLbl="node1" presStyleIdx="1" presStyleCnt="3"/>
      <dgm:spPr/>
      <dgm:t>
        <a:bodyPr/>
        <a:lstStyle/>
        <a:p>
          <a:endParaRPr lang="en-US"/>
        </a:p>
      </dgm:t>
    </dgm:pt>
    <dgm:pt modelId="{D47C6245-71AF-2C4D-89C3-3DDBECE50A4E}" type="pres">
      <dgm:prSet presAssocID="{C59E522E-87BF-C24C-B6DD-BB4EE8915C5F}" presName="gear3" presStyleLbl="node1" presStyleIdx="2" presStyleCnt="3" custScaleX="154326" custScaleY="154130"/>
      <dgm:spPr/>
      <dgm:t>
        <a:bodyPr/>
        <a:lstStyle/>
        <a:p>
          <a:endParaRPr lang="en-US"/>
        </a:p>
      </dgm:t>
    </dgm:pt>
    <dgm:pt modelId="{901AC769-DCD2-754D-8A4A-EE787FDC897A}" type="pres">
      <dgm:prSet presAssocID="{C59E522E-87BF-C24C-B6DD-BB4EE8915C5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F9496-634F-A74C-A908-5623EDD9C35F}" type="pres">
      <dgm:prSet presAssocID="{C59E522E-87BF-C24C-B6DD-BB4EE8915C5F}" presName="gear3srcNode" presStyleLbl="node1" presStyleIdx="2" presStyleCnt="3"/>
      <dgm:spPr/>
      <dgm:t>
        <a:bodyPr/>
        <a:lstStyle/>
        <a:p>
          <a:endParaRPr lang="en-US"/>
        </a:p>
      </dgm:t>
    </dgm:pt>
    <dgm:pt modelId="{A16FCD5B-786E-9A4F-9F01-70ED051CB58E}" type="pres">
      <dgm:prSet presAssocID="{C59E522E-87BF-C24C-B6DD-BB4EE8915C5F}" presName="gear3dstNode" presStyleLbl="node1" presStyleIdx="2" presStyleCnt="3"/>
      <dgm:spPr/>
      <dgm:t>
        <a:bodyPr/>
        <a:lstStyle/>
        <a:p>
          <a:endParaRPr lang="en-US"/>
        </a:p>
      </dgm:t>
    </dgm:pt>
    <dgm:pt modelId="{BBE70C23-E896-9B47-B97A-B4B0EE0E4E88}" type="pres">
      <dgm:prSet presAssocID="{8C8A2182-893A-3949-925B-6712935BA850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C867BC58-ACC5-7143-81E7-6F3EBB97BCF2}" type="pres">
      <dgm:prSet presAssocID="{2D3F642A-EFF7-AD49-BA1F-0A0187D7B1A8}" presName="connector2" presStyleLbl="sibTrans2D1" presStyleIdx="1" presStyleCnt="3" custLinFactNeighborX="-7734" custLinFactNeighborY="-17471"/>
      <dgm:spPr/>
      <dgm:t>
        <a:bodyPr/>
        <a:lstStyle/>
        <a:p>
          <a:endParaRPr lang="en-US"/>
        </a:p>
      </dgm:t>
    </dgm:pt>
    <dgm:pt modelId="{55CC3FDD-7757-B342-A37C-DC1A398CFA12}" type="pres">
      <dgm:prSet presAssocID="{7A72FDFC-ABEA-5944-BA12-589418821B3C}" presName="connector3" presStyleLbl="sibTrans2D1" presStyleIdx="2" presStyleCnt="3" custLinFactNeighborX="-16236" custLinFactNeighborY="2943"/>
      <dgm:spPr/>
      <dgm:t>
        <a:bodyPr/>
        <a:lstStyle/>
        <a:p>
          <a:endParaRPr lang="en-US"/>
        </a:p>
      </dgm:t>
    </dgm:pt>
  </dgm:ptLst>
  <dgm:cxnLst>
    <dgm:cxn modelId="{E5761168-7D0B-D740-BCE5-FFF10B2E65E1}" type="presOf" srcId="{9207CF13-DE89-264A-9B41-6A77F0455083}" destId="{C1458025-893A-654F-BD32-C6A35675463E}" srcOrd="0" destOrd="0" presId="urn:microsoft.com/office/officeart/2005/8/layout/gear1"/>
    <dgm:cxn modelId="{C4D42E51-3649-454C-924B-1A928CD8A24A}" type="presOf" srcId="{C59E522E-87BF-C24C-B6DD-BB4EE8915C5F}" destId="{901AC769-DCD2-754D-8A4A-EE787FDC897A}" srcOrd="1" destOrd="0" presId="urn:microsoft.com/office/officeart/2005/8/layout/gear1"/>
    <dgm:cxn modelId="{D3D2116C-FF08-1A4E-8B86-3B42C0B87472}" type="presOf" srcId="{C59E522E-87BF-C24C-B6DD-BB4EE8915C5F}" destId="{311F9496-634F-A74C-A908-5623EDD9C35F}" srcOrd="2" destOrd="0" presId="urn:microsoft.com/office/officeart/2005/8/layout/gear1"/>
    <dgm:cxn modelId="{8FFF890C-80BD-D548-866B-FBE0AFDE85ED}" srcId="{22E40D2C-DC5E-2746-A9D7-C20F00945B9D}" destId="{C59E522E-87BF-C24C-B6DD-BB4EE8915C5F}" srcOrd="2" destOrd="0" parTransId="{FDAA28F2-F889-5645-B44D-20FC39825DAB}" sibTransId="{7A72FDFC-ABEA-5944-BA12-589418821B3C}"/>
    <dgm:cxn modelId="{3A0EF32C-4BEC-3C45-AB9D-5F6DB0C45DB2}" type="presOf" srcId="{8C8A2182-893A-3949-925B-6712935BA850}" destId="{BBE70C23-E896-9B47-B97A-B4B0EE0E4E88}" srcOrd="0" destOrd="0" presId="urn:microsoft.com/office/officeart/2005/8/layout/gear1"/>
    <dgm:cxn modelId="{5469C308-C03E-B64E-8F58-85F384A93A65}" type="presOf" srcId="{0CFFBBD6-446E-BF43-BF1E-6E8D2A995FB5}" destId="{AF802A68-AE76-D946-B07E-782415F1D4E1}" srcOrd="2" destOrd="0" presId="urn:microsoft.com/office/officeart/2005/8/layout/gear1"/>
    <dgm:cxn modelId="{6505B2D6-392A-3C44-A922-292CBF9B2C87}" type="presOf" srcId="{9207CF13-DE89-264A-9B41-6A77F0455083}" destId="{BB798AAD-2709-6E43-9B36-28918F8A219C}" srcOrd="1" destOrd="0" presId="urn:microsoft.com/office/officeart/2005/8/layout/gear1"/>
    <dgm:cxn modelId="{25AF39F5-CB96-1940-AB9F-7413C31C807C}" type="presOf" srcId="{C59E522E-87BF-C24C-B6DD-BB4EE8915C5F}" destId="{A16FCD5B-786E-9A4F-9F01-70ED051CB58E}" srcOrd="3" destOrd="0" presId="urn:microsoft.com/office/officeart/2005/8/layout/gear1"/>
    <dgm:cxn modelId="{67D1A09B-2921-9D40-A1A0-CD21C59CB763}" type="presOf" srcId="{9207CF13-DE89-264A-9B41-6A77F0455083}" destId="{18B8807B-C31C-E846-B487-467021A9128F}" srcOrd="2" destOrd="0" presId="urn:microsoft.com/office/officeart/2005/8/layout/gear1"/>
    <dgm:cxn modelId="{EF691E42-F367-6A41-B2EA-98B4CB935BB0}" srcId="{22E40D2C-DC5E-2746-A9D7-C20F00945B9D}" destId="{0CFFBBD6-446E-BF43-BF1E-6E8D2A995FB5}" srcOrd="0" destOrd="0" parTransId="{301450F3-1D70-B343-A20C-89EF0D836015}" sibTransId="{8C8A2182-893A-3949-925B-6712935BA850}"/>
    <dgm:cxn modelId="{688E62B2-FCFC-3E4F-8161-D6BDB90E751A}" type="presOf" srcId="{0CFFBBD6-446E-BF43-BF1E-6E8D2A995FB5}" destId="{BD1633F7-8B07-F843-B595-E4ABFC4AB77A}" srcOrd="1" destOrd="0" presId="urn:microsoft.com/office/officeart/2005/8/layout/gear1"/>
    <dgm:cxn modelId="{45F8EDE3-E3D9-524C-BB48-425F582BD756}" type="presOf" srcId="{22E40D2C-DC5E-2746-A9D7-C20F00945B9D}" destId="{EF5AE48B-189D-EB46-B960-5089AC2F89AC}" srcOrd="0" destOrd="0" presId="urn:microsoft.com/office/officeart/2005/8/layout/gear1"/>
    <dgm:cxn modelId="{FF861875-9497-2F42-A220-70F675C5DAEF}" srcId="{22E40D2C-DC5E-2746-A9D7-C20F00945B9D}" destId="{9207CF13-DE89-264A-9B41-6A77F0455083}" srcOrd="1" destOrd="0" parTransId="{3F728BED-C988-314A-85A1-3E1B4EA3D4B0}" sibTransId="{2D3F642A-EFF7-AD49-BA1F-0A0187D7B1A8}"/>
    <dgm:cxn modelId="{C2331AB8-8B3A-384D-B37B-88AE344AAF26}" type="presOf" srcId="{0CFFBBD6-446E-BF43-BF1E-6E8D2A995FB5}" destId="{D400A5A1-6861-E448-A159-F46FE2A58044}" srcOrd="0" destOrd="0" presId="urn:microsoft.com/office/officeart/2005/8/layout/gear1"/>
    <dgm:cxn modelId="{691490B0-E9EA-3048-B45C-EE77A2C38628}" type="presOf" srcId="{7A72FDFC-ABEA-5944-BA12-589418821B3C}" destId="{55CC3FDD-7757-B342-A37C-DC1A398CFA12}" srcOrd="0" destOrd="0" presId="urn:microsoft.com/office/officeart/2005/8/layout/gear1"/>
    <dgm:cxn modelId="{E5276EFB-B9DC-1A40-AB1D-7FDE2E144A8F}" type="presOf" srcId="{2D3F642A-EFF7-AD49-BA1F-0A0187D7B1A8}" destId="{C867BC58-ACC5-7143-81E7-6F3EBB97BCF2}" srcOrd="0" destOrd="0" presId="urn:microsoft.com/office/officeart/2005/8/layout/gear1"/>
    <dgm:cxn modelId="{DCAD09D9-4270-D34C-90DF-128EB00214CA}" type="presOf" srcId="{C59E522E-87BF-C24C-B6DD-BB4EE8915C5F}" destId="{D47C6245-71AF-2C4D-89C3-3DDBECE50A4E}" srcOrd="0" destOrd="0" presId="urn:microsoft.com/office/officeart/2005/8/layout/gear1"/>
    <dgm:cxn modelId="{D3055EA4-28E1-174C-A581-93B17B2AB3A0}" type="presParOf" srcId="{EF5AE48B-189D-EB46-B960-5089AC2F89AC}" destId="{D400A5A1-6861-E448-A159-F46FE2A58044}" srcOrd="0" destOrd="0" presId="urn:microsoft.com/office/officeart/2005/8/layout/gear1"/>
    <dgm:cxn modelId="{184C8C50-CC27-294C-A1EC-D9F57ADE95C7}" type="presParOf" srcId="{EF5AE48B-189D-EB46-B960-5089AC2F89AC}" destId="{BD1633F7-8B07-F843-B595-E4ABFC4AB77A}" srcOrd="1" destOrd="0" presId="urn:microsoft.com/office/officeart/2005/8/layout/gear1"/>
    <dgm:cxn modelId="{07DBAE56-DDA5-5847-9C71-92BD741180E8}" type="presParOf" srcId="{EF5AE48B-189D-EB46-B960-5089AC2F89AC}" destId="{AF802A68-AE76-D946-B07E-782415F1D4E1}" srcOrd="2" destOrd="0" presId="urn:microsoft.com/office/officeart/2005/8/layout/gear1"/>
    <dgm:cxn modelId="{D89B64A1-50A1-5D43-A2CA-92486DE2A6B5}" type="presParOf" srcId="{EF5AE48B-189D-EB46-B960-5089AC2F89AC}" destId="{C1458025-893A-654F-BD32-C6A35675463E}" srcOrd="3" destOrd="0" presId="urn:microsoft.com/office/officeart/2005/8/layout/gear1"/>
    <dgm:cxn modelId="{E866215D-6775-1442-92DA-612ED95C228A}" type="presParOf" srcId="{EF5AE48B-189D-EB46-B960-5089AC2F89AC}" destId="{BB798AAD-2709-6E43-9B36-28918F8A219C}" srcOrd="4" destOrd="0" presId="urn:microsoft.com/office/officeart/2005/8/layout/gear1"/>
    <dgm:cxn modelId="{1CC02EA4-B8CE-4045-911A-18DF096068F3}" type="presParOf" srcId="{EF5AE48B-189D-EB46-B960-5089AC2F89AC}" destId="{18B8807B-C31C-E846-B487-467021A9128F}" srcOrd="5" destOrd="0" presId="urn:microsoft.com/office/officeart/2005/8/layout/gear1"/>
    <dgm:cxn modelId="{DDB0D713-30AF-2D41-BD3E-4CD3BC9558C7}" type="presParOf" srcId="{EF5AE48B-189D-EB46-B960-5089AC2F89AC}" destId="{D47C6245-71AF-2C4D-89C3-3DDBECE50A4E}" srcOrd="6" destOrd="0" presId="urn:microsoft.com/office/officeart/2005/8/layout/gear1"/>
    <dgm:cxn modelId="{1AB8E89A-D615-464F-BC77-520E572F8984}" type="presParOf" srcId="{EF5AE48B-189D-EB46-B960-5089AC2F89AC}" destId="{901AC769-DCD2-754D-8A4A-EE787FDC897A}" srcOrd="7" destOrd="0" presId="urn:microsoft.com/office/officeart/2005/8/layout/gear1"/>
    <dgm:cxn modelId="{89CD76B9-39F6-B746-8D07-2367DF6594EE}" type="presParOf" srcId="{EF5AE48B-189D-EB46-B960-5089AC2F89AC}" destId="{311F9496-634F-A74C-A908-5623EDD9C35F}" srcOrd="8" destOrd="0" presId="urn:microsoft.com/office/officeart/2005/8/layout/gear1"/>
    <dgm:cxn modelId="{B460276E-0BCF-B749-8544-5371BCB9D093}" type="presParOf" srcId="{EF5AE48B-189D-EB46-B960-5089AC2F89AC}" destId="{A16FCD5B-786E-9A4F-9F01-70ED051CB58E}" srcOrd="9" destOrd="0" presId="urn:microsoft.com/office/officeart/2005/8/layout/gear1"/>
    <dgm:cxn modelId="{5635C316-D972-2743-91C0-C4A9FA40EC02}" type="presParOf" srcId="{EF5AE48B-189D-EB46-B960-5089AC2F89AC}" destId="{BBE70C23-E896-9B47-B97A-B4B0EE0E4E88}" srcOrd="10" destOrd="0" presId="urn:microsoft.com/office/officeart/2005/8/layout/gear1"/>
    <dgm:cxn modelId="{58D6D344-BCFF-D84F-80ED-C47F176F7568}" type="presParOf" srcId="{EF5AE48B-189D-EB46-B960-5089AC2F89AC}" destId="{C867BC58-ACC5-7143-81E7-6F3EBB97BCF2}" srcOrd="11" destOrd="0" presId="urn:microsoft.com/office/officeart/2005/8/layout/gear1"/>
    <dgm:cxn modelId="{06CD63ED-FF84-6741-9090-7FF1E71DAEDE}" type="presParOf" srcId="{EF5AE48B-189D-EB46-B960-5089AC2F89AC}" destId="{55CC3FDD-7757-B342-A37C-DC1A398CFA1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0A5A1-6861-E448-A159-F46FE2A58044}">
      <dsp:nvSpPr>
        <dsp:cNvPr id="0" name=""/>
        <dsp:cNvSpPr/>
      </dsp:nvSpPr>
      <dsp:spPr>
        <a:xfrm flipH="1">
          <a:off x="2885836" y="3075178"/>
          <a:ext cx="4343127" cy="3468644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 JUROS ELEVADÍSSIMOS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MECANISMOS FINANCEIROS GERAM DÍVIDA PÚBLICA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RECORDE DE LUCRO DOS BANCOS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3693640" y="3887691"/>
        <a:ext cx="2727519" cy="1782955"/>
      </dsp:txXfrm>
    </dsp:sp>
    <dsp:sp modelId="{C1458025-893A-654F-BD32-C6A35675463E}">
      <dsp:nvSpPr>
        <dsp:cNvPr id="0" name=""/>
        <dsp:cNvSpPr/>
      </dsp:nvSpPr>
      <dsp:spPr>
        <a:xfrm>
          <a:off x="0" y="2500469"/>
          <a:ext cx="3799938" cy="3620210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CORRUPÇÃO DOMINANTE</a:t>
          </a:r>
          <a:endParaRPr lang="en-US" sz="2000" b="1" kern="1200"/>
        </a:p>
      </dsp:txBody>
      <dsp:txXfrm>
        <a:off x="937524" y="3417376"/>
        <a:ext cx="1924890" cy="1786396"/>
      </dsp:txXfrm>
    </dsp:sp>
    <dsp:sp modelId="{D47C6245-71AF-2C4D-89C3-3DDBECE50A4E}">
      <dsp:nvSpPr>
        <dsp:cNvPr id="0" name=""/>
        <dsp:cNvSpPr/>
      </dsp:nvSpPr>
      <dsp:spPr>
        <a:xfrm rot="20700000">
          <a:off x="2134429" y="-6809"/>
          <a:ext cx="3703703" cy="3695560"/>
        </a:xfrm>
        <a:prstGeom prst="gear6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PACOTE DE MEDIDAS QUE FAVORECEM BANCOS E SACRIFICAM A SOCIEDADE E A NAÇÃO</a:t>
          </a:r>
          <a:endParaRPr lang="en-US" sz="2000" b="1" kern="1200" dirty="0"/>
        </a:p>
      </dsp:txBody>
      <dsp:txXfrm rot="-20700000">
        <a:off x="2947243" y="803252"/>
        <a:ext cx="2078076" cy="2075436"/>
      </dsp:txXfrm>
    </dsp:sp>
    <dsp:sp modelId="{BBE70C23-E896-9B47-B97A-B4B0EE0E4E88}">
      <dsp:nvSpPr>
        <dsp:cNvPr id="0" name=""/>
        <dsp:cNvSpPr/>
      </dsp:nvSpPr>
      <dsp:spPr>
        <a:xfrm>
          <a:off x="3137050" y="2605903"/>
          <a:ext cx="4308958" cy="4308958"/>
        </a:xfrm>
        <a:prstGeom prst="circularArrow">
          <a:avLst>
            <a:gd name="adj1" fmla="val 4687"/>
            <a:gd name="adj2" fmla="val 299029"/>
            <a:gd name="adj3" fmla="val 2548734"/>
            <a:gd name="adj4" fmla="val 15792820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67BC58-ACC5-7143-81E7-6F3EBB97BCF2}">
      <dsp:nvSpPr>
        <dsp:cNvPr id="0" name=""/>
        <dsp:cNvSpPr/>
      </dsp:nvSpPr>
      <dsp:spPr>
        <a:xfrm>
          <a:off x="739881" y="1233678"/>
          <a:ext cx="3130727" cy="313072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CC3FDD-7757-B342-A37C-DC1A398CFA12}">
      <dsp:nvSpPr>
        <dsp:cNvPr id="0" name=""/>
        <dsp:cNvSpPr/>
      </dsp:nvSpPr>
      <dsp:spPr>
        <a:xfrm>
          <a:off x="1683954" y="207213"/>
          <a:ext cx="3375555" cy="337555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30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24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26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27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6246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737D27-42EF-E64A-B8C2-B8A6D5884C78}" type="slidenum">
              <a:rPr lang="es-ES" sz="1200">
                <a:latin typeface="Calibri" charset="0"/>
                <a:cs typeface="Arial" charset="0"/>
              </a:rPr>
              <a:pPr eaLnBrk="1" hangingPunct="1"/>
              <a:t>28</a:t>
            </a:fld>
            <a:endParaRPr lang="es-E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29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16" y="274954"/>
            <a:ext cx="8914369" cy="1143000"/>
          </a:xfrm>
          <a:prstGeom prst="rect">
            <a:avLst/>
          </a:prstGeom>
        </p:spPr>
        <p:txBody>
          <a:bodyPr lIns="83988" tIns="41994" rIns="83988" bIns="41994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16" y="1600776"/>
            <a:ext cx="8914369" cy="4525935"/>
          </a:xfrm>
          <a:prstGeom prst="rect">
            <a:avLst/>
          </a:prstGeom>
        </p:spPr>
        <p:txBody>
          <a:bodyPr lIns="83988" tIns="41994" rIns="83988" bIns="41994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816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6A3FC4A5-D5A2-4704-9BA2-BD0568096A67}" type="datetimeFigureOut">
              <a:rPr lang="es-EC"/>
              <a:pPr/>
              <a:t>17/03/17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900" y="6357038"/>
            <a:ext cx="313820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8834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3554A291-22B0-403D-B363-E3ED04CBDAE3}" type="slidenum">
              <a:rPr lang="es-EC"/>
              <a:pPr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66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6" grpId="1" animBg="1"/>
      <p:bldP spid="31746" grpId="2" animBg="1"/>
      <p:bldP spid="31746" grpId="3" animBg="1"/>
      <p:bldP spid="31746" grpId="4" animBg="1"/>
      <p:bldP spid="31746" grpId="5" animBg="1"/>
      <p:bldP spid="31746" grpId="6" animBg="1"/>
      <p:bldP spid="31746" grpId="7" animBg="1"/>
      <p:bldP spid="31746" grpId="8" animBg="1"/>
      <p:bldP spid="31746" grpId="9" animBg="1"/>
      <p:bldP spid="31746" grpId="10" animBg="1"/>
      <p:bldP spid="31746" grpId="11" animBg="1"/>
      <p:bldP spid="31746" grpId="12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gazetadopovo.com.br/opiniao/artigos/o-banco-central-esta-suicidando-o-brasil-dh5s162swds5080e0d20jsmpc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hyperlink" Target="http://www.stf.jus.br/portal/processo/verProcessoAndamento.asp?incidente=5114413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yCCpue" TargetMode="External"/><Relationship Id="rId4" Type="http://schemas.openxmlformats.org/officeDocument/2006/relationships/hyperlink" Target="http://goo.gl/3X9LVf" TargetMode="External"/><Relationship Id="rId5" Type="http://schemas.openxmlformats.org/officeDocument/2006/relationships/hyperlink" Target="http://goo.gl/uu9Opc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goo.gl/B2L1pT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divida-auditoriacidada.org.br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4" Type="http://schemas.openxmlformats.org/officeDocument/2006/relationships/hyperlink" Target="http://www.facebook.com/auditoriacidada.pagina" TargetMode="External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72480" y="274172"/>
            <a:ext cx="9633520" cy="654640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b="0" i="1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 eaLnBrk="0" hangingPunct="0"/>
            <a:endParaRPr lang="pt-BR" b="0" i="1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 eaLnBrk="0" hangingPunct="0"/>
            <a:r>
              <a:rPr lang="pt-BR" b="0" i="1" dirty="0" smtClean="0">
                <a:solidFill>
                  <a:schemeClr val="tx1"/>
                </a:solidFill>
                <a:latin typeface="Tahoma"/>
                <a:cs typeface="Tahoma"/>
              </a:rPr>
              <a:t>Maria Lucia Fattorelli</a:t>
            </a:r>
            <a:endParaRPr lang="pt-BR" b="0" i="1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90000"/>
              </a:lnSpc>
            </a:pPr>
            <a:endParaRPr lang="pt-BR" sz="12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Plen</a:t>
            </a:r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ária </a:t>
            </a:r>
            <a:r>
              <a:rPr lang="pt-BR" b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Nacional Estatutária</a:t>
            </a:r>
            <a:r>
              <a:rPr lang="pt-BR" b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da FASUBRA</a:t>
            </a:r>
          </a:p>
          <a:p>
            <a:pPr algn="ctr">
              <a:lnSpc>
                <a:spcPct val="90000"/>
              </a:lnSpc>
            </a:pPr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Brasília, 17 </a:t>
            </a: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 </a:t>
            </a:r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março </a:t>
            </a: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 2017</a:t>
            </a: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>
            <a:off x="416496" y="2780928"/>
            <a:ext cx="9489504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PEC 287/2016: </a:t>
            </a:r>
          </a:p>
          <a:p>
            <a:pPr algn="ctr">
              <a:lnSpc>
                <a:spcPct val="13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REFORMA OU DESMONTE DA PREVIDÊNCIA?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504" y="548680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472" y="116632"/>
            <a:ext cx="9937104" cy="6731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O Problema da Seguridade Social é GESTÃO DE RECURSOS</a:t>
            </a: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A PEC 287/2016 não trata disso</a:t>
            </a:r>
          </a:p>
          <a:p>
            <a:pPr algn="ctr"/>
            <a:endParaRPr lang="pt-BR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 boa gestão da Seguridade Social poderia multiplicar o seu orçamento: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Política de geração de emprego e valorização da classe trabalhadora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Revisão das desonerações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tributárias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abusivas que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totalizaram </a:t>
            </a:r>
            <a:r>
              <a:rPr lang="pt-BR" b="0" dirty="0" err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$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260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bilhões em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2016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Combate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à sonegação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fiscal, que poderia gerar arrecadação extra superior a </a:t>
            </a:r>
            <a:r>
              <a:rPr lang="pt-BR" b="0" dirty="0" err="1" smtClean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$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440 bilhões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Acabar com o desvio de 30% consubstanciado na DRU </a:t>
            </a:r>
            <a:endParaRPr lang="pt-BR" dirty="0">
              <a:solidFill>
                <a:srgbClr val="92D050"/>
              </a:solidFill>
              <a:latin typeface="Tahoma"/>
              <a:cs typeface="Tahoma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319417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404664"/>
            <a:ext cx="7817420" cy="6326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37376" y="4149080"/>
            <a:ext cx="17281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dirty="0">
                <a:solidFill>
                  <a:schemeClr val="tx1"/>
                </a:solidFill>
              </a:rPr>
              <a:t>Fonte:</a:t>
            </a:r>
          </a:p>
          <a:p>
            <a:r>
              <a:rPr lang="pt-BR" b="0" dirty="0">
                <a:solidFill>
                  <a:schemeClr val="tx1"/>
                </a:solidFill>
              </a:rPr>
              <a:t>Análise da Seguridade Social 2015 elaborada pela ANFIP </a:t>
            </a:r>
            <a:endParaRPr lang="en-US" b="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21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20" y="731918"/>
            <a:ext cx="8719578" cy="50733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8504" y="6309320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dirty="0" smtClean="0">
                <a:solidFill>
                  <a:schemeClr val="tx1"/>
                </a:solidFill>
              </a:rPr>
              <a:t>Fonte: Análise </a:t>
            </a:r>
            <a:r>
              <a:rPr lang="pt-BR" b="0" dirty="0">
                <a:solidFill>
                  <a:schemeClr val="tx1"/>
                </a:solidFill>
              </a:rPr>
              <a:t>da Seguridade Social 2015 elaborada pela ANFIP </a:t>
            </a:r>
            <a:endParaRPr lang="en-US" b="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027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5615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Argumento do governo: “O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povo está vivendo 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mais” </a:t>
            </a:r>
            <a:endParaRPr lang="pt-BR" sz="2800" dirty="0">
              <a:solidFill>
                <a:srgbClr val="92D050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	</a:t>
            </a:r>
          </a:p>
          <a:p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	A longevidade da população não é problema.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O problema está no desemprego recorde e sub emprego.</a:t>
            </a:r>
          </a:p>
          <a:p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800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016" y="1988839"/>
            <a:ext cx="4798864" cy="48352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0472" y="5733257"/>
            <a:ext cx="48245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23,4 %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 da população ativa vive com menos de 1 salário mínimo. </a:t>
            </a:r>
          </a:p>
          <a:p>
            <a:pPr algn="ctr"/>
            <a:r>
              <a:rPr lang="pt-BR" sz="1800" b="0" dirty="0">
                <a:solidFill>
                  <a:srgbClr val="FF6700"/>
                </a:solidFill>
                <a:latin typeface="Tahoma"/>
                <a:cs typeface="Tahoma"/>
              </a:rPr>
              <a:t>Correio Braziliense de 12/07/2016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60" y="2060848"/>
            <a:ext cx="3024336" cy="370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0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464" y="116632"/>
            <a:ext cx="10009112" cy="6771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Argumento do governo:</a:t>
            </a:r>
            <a:endParaRPr lang="pt-BR" sz="800" dirty="0" smtClean="0">
              <a:solidFill>
                <a:srgbClr val="92D050"/>
              </a:solidFill>
              <a:latin typeface="Tahoma"/>
              <a:cs typeface="Tahoma"/>
            </a:endParaRP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“Mulheres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não precisam ter tratamento 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diferenciado”</a:t>
            </a:r>
            <a:endParaRPr lang="pt-BR" sz="2800" dirty="0">
              <a:solidFill>
                <a:srgbClr val="92D050"/>
              </a:solidFill>
              <a:latin typeface="Tahoma"/>
              <a:cs typeface="Tahoma"/>
            </a:endParaRPr>
          </a:p>
          <a:p>
            <a:endParaRPr lang="pt-BR" sz="1400" b="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O Modelo capitalista é machista e discrimina as mulheres: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Dificuldade de acesso ao mercado de trabalho</a:t>
            </a:r>
          </a:p>
          <a:p>
            <a:pPr marL="34290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alta de condições adequadas, como a insuficiência de creches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Salários mais baixos apesar de maior escolaridade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Menor acesso a postos de chefia e comando 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Dupla jornada: afazeres domésticos sem remuneração (19,21 </a:t>
            </a:r>
            <a:r>
              <a:rPr lang="pt-BR" sz="2000" b="0" dirty="0" err="1" smtClean="0">
                <a:solidFill>
                  <a:srgbClr val="FFFFFF"/>
                </a:solidFill>
                <a:latin typeface="Tahoma"/>
                <a:cs typeface="Tahoma"/>
              </a:rPr>
              <a:t>hrs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/semana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),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rocriação e cuidados com a família </a:t>
            </a:r>
          </a:p>
          <a:p>
            <a:endParaRPr lang="pt-BR" sz="1400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A PEC 287 extingue o direito das mulheres </a:t>
            </a:r>
          </a:p>
          <a:p>
            <a:pPr algn="ctr"/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de se aposentarem 5 (cinco) anos mais cedo que os homens </a:t>
            </a:r>
          </a:p>
          <a:p>
            <a:pPr algn="ctr"/>
            <a:endParaRPr lang="pt-BR" sz="140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	Em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2014, 64,5% das aposentadorias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concedidas para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mulheres foram por idade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(e apenas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36,1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% para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os homens)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. </a:t>
            </a:r>
          </a:p>
          <a:p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Situação ainda mais grave para as mulheres do campo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, submetidas a uma rotina mais penosa.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1326323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464" y="116632"/>
            <a:ext cx="10009112" cy="8156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Argumento do governo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: “A Previdência é o maior item do gasto público no Brasil”</a:t>
            </a:r>
          </a:p>
          <a:p>
            <a:endParaRPr lang="pt-BR" sz="2800" dirty="0">
              <a:solidFill>
                <a:srgbClr val="92D050"/>
              </a:solidFill>
              <a:latin typeface="Tahoma"/>
              <a:cs typeface="Tahoma"/>
            </a:endParaRPr>
          </a:p>
          <a:p>
            <a:pPr algn="just">
              <a:lnSpc>
                <a:spcPct val="120000"/>
              </a:lnSpc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	O maior gasto público é o gasto financeiro com juros e amortizações da dívida pública e com outros mecanismos financeiros injustificáveis:</a:t>
            </a:r>
          </a:p>
          <a:p>
            <a:pPr marL="377825" indent="-342900">
              <a:buFont typeface="Arial"/>
              <a:buChar char="•"/>
            </a:pPr>
            <a:r>
              <a:rPr lang="pt-BR" b="0" dirty="0">
                <a:solidFill>
                  <a:schemeClr val="accent1"/>
                </a:solidFill>
                <a:latin typeface="Tahoma"/>
                <a:cs typeface="Tahoma"/>
              </a:rPr>
              <a:t>Elevadíssimas taxas de </a:t>
            </a: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juros sobre juros</a:t>
            </a:r>
          </a:p>
          <a:p>
            <a:pPr marL="377825" indent="-342900">
              <a:buFont typeface="Arial"/>
              <a:buChar char="•"/>
            </a:pPr>
            <a:r>
              <a:rPr lang="pt-BR" b="0" dirty="0">
                <a:solidFill>
                  <a:schemeClr val="accent1"/>
                </a:solidFill>
                <a:latin typeface="Tahoma"/>
                <a:cs typeface="Tahoma"/>
              </a:rPr>
              <a:t>C</a:t>
            </a: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ontabilização </a:t>
            </a:r>
            <a:r>
              <a:rPr lang="pt-BR" b="0" dirty="0">
                <a:solidFill>
                  <a:schemeClr val="accent1"/>
                </a:solidFill>
                <a:latin typeface="Tahoma"/>
                <a:cs typeface="Tahoma"/>
              </a:rPr>
              <a:t>de juros como se fosse amortização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buFont typeface="Arial"/>
              <a:buChar char="•"/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Perdas com </a:t>
            </a:r>
            <a:r>
              <a:rPr lang="pt-BR" b="0" i="1" dirty="0" smtClean="0">
                <a:solidFill>
                  <a:srgbClr val="94C600"/>
                </a:solidFill>
                <a:latin typeface="Tahoma"/>
                <a:cs typeface="Tahoma"/>
              </a:rPr>
              <a:t>swap</a:t>
            </a: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 </a:t>
            </a:r>
            <a:r>
              <a:rPr lang="pt-BR" b="0" dirty="0">
                <a:solidFill>
                  <a:srgbClr val="94C600"/>
                </a:solidFill>
                <a:latin typeface="Tahoma"/>
                <a:cs typeface="Tahoma"/>
              </a:rPr>
              <a:t>cambial </a:t>
            </a:r>
            <a:endParaRPr lang="pt-BR" b="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377825" indent="-342900">
              <a:buFont typeface="Arial"/>
              <a:buChar char="•"/>
            </a:pPr>
            <a:r>
              <a:rPr lang="pt-BR" b="0" dirty="0">
                <a:solidFill>
                  <a:schemeClr val="accent1"/>
                </a:solidFill>
                <a:latin typeface="Tahoma"/>
                <a:cs typeface="Tahoma"/>
              </a:rPr>
              <a:t>Remuneração da sobra do caixa dos bancos</a:t>
            </a:r>
          </a:p>
          <a:p>
            <a:pPr marL="377825" indent="-342900">
              <a:buFont typeface="Arial"/>
              <a:buChar char="•"/>
            </a:pPr>
            <a:r>
              <a:rPr lang="pt-BR" b="0" dirty="0">
                <a:solidFill>
                  <a:schemeClr val="accent1"/>
                </a:solidFill>
                <a:latin typeface="Tahoma"/>
                <a:cs typeface="Tahoma"/>
              </a:rPr>
              <a:t>Novos </a:t>
            </a: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esquemas fraudulentos que geram dívida pública </a:t>
            </a:r>
            <a:r>
              <a:rPr lang="pt-BR" sz="2000" b="0" dirty="0" smtClean="0">
                <a:solidFill>
                  <a:schemeClr val="accent1"/>
                </a:solidFill>
                <a:latin typeface="Tahoma"/>
                <a:cs typeface="Tahoma"/>
              </a:rPr>
              <a:t>(PLS 204/2016)   </a:t>
            </a:r>
            <a:endParaRPr lang="pt-BR" sz="2000" b="0" dirty="0">
              <a:solidFill>
                <a:schemeClr val="accent1"/>
              </a:solidFill>
              <a:latin typeface="Tahoma"/>
              <a:cs typeface="Tahoma"/>
            </a:endParaRPr>
          </a:p>
          <a:p>
            <a:pPr marL="34925" lvl="0"/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4925" lvl="0"/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O 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ajuste fiscal e os cortes devem ser feitos nos juros abusivos</a:t>
            </a:r>
          </a:p>
          <a:p>
            <a:pPr algn="ctr"/>
            <a:endParaRPr lang="en-US" sz="20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en-US" dirty="0" smtClean="0">
                <a:solidFill>
                  <a:srgbClr val="94C600"/>
                </a:solidFill>
                <a:latin typeface="Tahoma"/>
                <a:cs typeface="Tahoma"/>
              </a:rPr>
              <a:t>“</a:t>
            </a:r>
            <a:r>
              <a:rPr lang="pt-PT" dirty="0">
                <a:solidFill>
                  <a:srgbClr val="94C600"/>
                </a:solidFill>
                <a:latin typeface="Tahoma"/>
                <a:cs typeface="Tahoma"/>
              </a:rPr>
              <a:t>O Banco Central está suicidando o Brasil</a:t>
            </a:r>
            <a:r>
              <a:rPr lang="en-US" dirty="0">
                <a:solidFill>
                  <a:srgbClr val="94C600"/>
                </a:solidFill>
                <a:latin typeface="Tahoma"/>
                <a:cs typeface="Tahoma"/>
              </a:rPr>
              <a:t>”</a:t>
            </a:r>
          </a:p>
          <a:p>
            <a:pPr algn="ctr"/>
            <a:r>
              <a:rPr lang="en-US" sz="1600" b="0" dirty="0">
                <a:hlinkClick r:id="rId2"/>
              </a:rPr>
              <a:t>http://www.gazetadopovo.com.br/opiniao/artigos/o-banco-central-esta-suicidando-o-brasil-dh5s162swds5080e0d20jsmpc</a:t>
            </a:r>
            <a:r>
              <a:rPr lang="en-US" sz="1600" dirty="0"/>
              <a:t>  </a:t>
            </a:r>
          </a:p>
          <a:p>
            <a:pPr algn="ctr"/>
            <a:endParaRPr lang="pt-BR" dirty="0" smtClean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>
              <a:lnSpc>
                <a:spcPct val="120000"/>
              </a:lnSpc>
            </a:pPr>
            <a:endParaRPr lang="pt-BR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20000"/>
              </a:lnSpc>
              <a:buFontTx/>
              <a:buChar char="•"/>
            </a:pPr>
            <a:endParaRPr lang="pt-BR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1974111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433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O que está por trás da Reforma da Previdência?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5128" y="692696"/>
            <a:ext cx="3960440" cy="590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Reduzir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Despesas Primárias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, tal como previsto na EC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95 (PEC 55 ou 241/2016)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  <a:p>
            <a:pPr marL="457200" indent="-457200">
              <a:lnSpc>
                <a:spcPct val="120000"/>
              </a:lnSpc>
              <a:buFont typeface="Wingdings" charset="2"/>
              <a:buChar char="Ø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Aumentar as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Despesas não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Primárias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, que são os gastos financeiros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com a dívida pública</a:t>
            </a:r>
          </a:p>
          <a:p>
            <a:pPr marL="457200" indent="-457200">
              <a:lnSpc>
                <a:spcPct val="120000"/>
              </a:lnSpc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Aumentar o volume de negócios do mercado financeiro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632520" y="6093296"/>
            <a:ext cx="907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0" dirty="0" smtClean="0">
                <a:solidFill>
                  <a:schemeClr val="accent1"/>
                </a:solidFill>
                <a:latin typeface="Tahoma"/>
                <a:cs typeface="Tahoma"/>
              </a:rPr>
              <a:t>A Previdência é o foco primordial do mercado financeiro</a:t>
            </a:r>
            <a:endParaRPr lang="pt-BR" sz="2800" b="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908720"/>
            <a:ext cx="5870707" cy="493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72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793088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Quem perde com PEC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287/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2016?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ct val="110000"/>
              </a:lnSpc>
            </a:pPr>
            <a:endParaRPr lang="pt-BR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buFont typeface="Wingdings" charset="2"/>
              <a:buChar char="Ø"/>
            </a:pP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Mulheres e homens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que trabalham no campo e a cidade; no setor público e privado; ativos, aposentados, pensionistas e dependentes</a:t>
            </a:r>
          </a:p>
          <a:p>
            <a:pPr>
              <a:lnSpc>
                <a:spcPct val="110000"/>
              </a:lnSpc>
            </a:pP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buFont typeface="Wingdings" charset="2"/>
              <a:buChar char="Ø"/>
            </a:pP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F</a:t>
            </a:r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inanças públicas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, pois muitas pessoas desistem de contribuir para algo que não terão chance de usufruir</a:t>
            </a:r>
          </a:p>
          <a:p>
            <a:pPr>
              <a:lnSpc>
                <a:spcPct val="110000"/>
              </a:lnSpc>
            </a:pP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buFont typeface="Wingdings" charset="2"/>
              <a:buChar char="Ø"/>
            </a:pP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E</a:t>
            </a:r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conomia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dos municípios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, uma vez que a grande maioria sobrevive dos benefícios da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Previdência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ocial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, que superam o repasse do Fundo de Participação dos Municípios (FPM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)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344488" y="3645024"/>
            <a:ext cx="9361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rgbClr val="FFFFFF"/>
              </a:solidFill>
            </a:endParaRPr>
          </a:p>
          <a:p>
            <a:endParaRPr lang="pt-BR" sz="3200" b="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4891012"/>
            <a:ext cx="9906000" cy="19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66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4330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2D050"/>
                </a:solidFill>
                <a:latin typeface="Tahoma"/>
                <a:cs typeface="Tahoma"/>
              </a:rPr>
              <a:t>QUEM IRÁ GANHAR COM A PEC 287?</a:t>
            </a:r>
          </a:p>
          <a:p>
            <a:pPr algn="ctr"/>
            <a:endParaRPr lang="pt-BR" sz="800" dirty="0" smtClean="0">
              <a:solidFill>
                <a:srgbClr val="92D050"/>
              </a:solidFill>
              <a:latin typeface="Tahoma"/>
              <a:cs typeface="Tahoma"/>
            </a:endParaRPr>
          </a:p>
          <a:p>
            <a:pPr marL="457200" indent="-457200">
              <a:buFont typeface="Arial"/>
              <a:buChar char="•"/>
            </a:pPr>
            <a:r>
              <a:rPr lang="pt-BR" sz="3200" b="0" dirty="0">
                <a:solidFill>
                  <a:srgbClr val="FFFFFF"/>
                </a:solidFill>
              </a:rPr>
              <a:t>Bancos lucram </a:t>
            </a:r>
            <a:r>
              <a:rPr lang="pt-BR" sz="3200" b="0" dirty="0" smtClean="0">
                <a:solidFill>
                  <a:srgbClr val="FFFFFF"/>
                </a:solidFill>
              </a:rPr>
              <a:t>com </a:t>
            </a:r>
            <a:r>
              <a:rPr lang="pt-BR" sz="3200" b="0" dirty="0">
                <a:solidFill>
                  <a:srgbClr val="FFFFFF"/>
                </a:solidFill>
              </a:rPr>
              <a:t>FUNDOS DE PENSÃO</a:t>
            </a:r>
          </a:p>
          <a:p>
            <a:pPr algn="ctr"/>
            <a:endParaRPr lang="pt-BR" sz="3200" dirty="0">
              <a:solidFill>
                <a:srgbClr val="92D050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592" y="4941168"/>
            <a:ext cx="7842870" cy="16019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52" y="1484784"/>
            <a:ext cx="6243960" cy="2497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240" y="2924944"/>
            <a:ext cx="1714500" cy="1028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4488" y="3645024"/>
            <a:ext cx="9865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rgbClr val="FFFF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pt-BR" sz="3200" b="0" dirty="0" smtClean="0">
                <a:solidFill>
                  <a:srgbClr val="FFFFFF"/>
                </a:solidFill>
              </a:rPr>
              <a:t>PEC dará garantia pública à previdência complementar:</a:t>
            </a:r>
            <a:endParaRPr lang="pt-BR" sz="32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778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433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2D050"/>
                </a:solidFill>
                <a:latin typeface="Tahoma"/>
                <a:cs typeface="Tahoma"/>
              </a:rPr>
              <a:t>FUNDOS DE PENSÃO: </a:t>
            </a:r>
          </a:p>
          <a:p>
            <a:pPr algn="ctr"/>
            <a:r>
              <a:rPr lang="pt-BR" sz="3200" dirty="0" smtClean="0">
                <a:solidFill>
                  <a:srgbClr val="92D050"/>
                </a:solidFill>
                <a:latin typeface="Tahoma"/>
                <a:cs typeface="Tahoma"/>
              </a:rPr>
              <a:t>Déficit de R$84 bilhões em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36" y="2204864"/>
            <a:ext cx="8745860" cy="18784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36" y="1412776"/>
            <a:ext cx="2374900" cy="800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168" y="1556792"/>
            <a:ext cx="3024336" cy="6925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6536" y="4653136"/>
            <a:ext cx="92890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pt-BR" sz="2800" b="0" dirty="0" smtClean="0">
                <a:solidFill>
                  <a:srgbClr val="FFFFFF"/>
                </a:solidFill>
              </a:rPr>
              <a:t>Fundos precisam de novos clientes</a:t>
            </a:r>
          </a:p>
          <a:p>
            <a:pPr marL="342900" indent="-342900">
              <a:buFont typeface="Arial"/>
              <a:buChar char="•"/>
            </a:pPr>
            <a:r>
              <a:rPr lang="pt-BR" sz="2800" b="0" dirty="0" smtClean="0">
                <a:solidFill>
                  <a:srgbClr val="FFFFFF"/>
                </a:solidFill>
              </a:rPr>
              <a:t>Governo faz propaganda brutal pela aprovação da PEC 287:</a:t>
            </a:r>
          </a:p>
          <a:p>
            <a:pPr marL="800100" lvl="1" indent="-342900">
              <a:buFont typeface="Arial"/>
              <a:buChar char="•"/>
            </a:pPr>
            <a:r>
              <a:rPr lang="pt-BR" sz="2800" b="0" dirty="0" smtClean="0">
                <a:solidFill>
                  <a:srgbClr val="FFFFFF"/>
                </a:solidFill>
              </a:rPr>
              <a:t>Falso discurso de déficit da Previdência Social</a:t>
            </a:r>
          </a:p>
          <a:p>
            <a:pPr marL="800100" lvl="1" indent="-342900">
              <a:buFont typeface="Arial"/>
              <a:buChar char="•"/>
            </a:pPr>
            <a:r>
              <a:rPr lang="pt-BR" sz="2800" b="0" dirty="0" smtClean="0">
                <a:solidFill>
                  <a:srgbClr val="FFFFFF"/>
                </a:solidFill>
              </a:rPr>
              <a:t>Falso discurso de “privilégios”</a:t>
            </a:r>
            <a:endParaRPr lang="pt-BR" sz="28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287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Por que retirar direitos se 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o Brasil é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tão 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rico?</a:t>
            </a:r>
            <a:endParaRPr lang="pt-BR" sz="28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324541"/>
              </p:ext>
            </p:extLst>
          </p:nvPr>
        </p:nvGraphicFramePr>
        <p:xfrm>
          <a:off x="416496" y="836712"/>
          <a:ext cx="9217024" cy="6035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4320480"/>
              </a:tblGrid>
              <a:tr h="555803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1800" dirty="0" smtClean="0">
                          <a:solidFill>
                            <a:schemeClr val="bg2"/>
                          </a:solidFill>
                          <a:latin typeface="Tahoma"/>
                          <a:cs typeface="Tahoma"/>
                        </a:rPr>
                        <a:t>9ª Maior Economia Mundial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1800" dirty="0" smtClean="0">
                          <a:solidFill>
                            <a:schemeClr val="bg2"/>
                          </a:solidFill>
                          <a:latin typeface="Tahoma"/>
                          <a:cs typeface="Tahoma"/>
                        </a:rPr>
                        <a:t>IMENSAS POTENCIALIDADES  </a:t>
                      </a:r>
                      <a:r>
                        <a:rPr lang="pt-BR" sz="1800" dirty="0" smtClean="0">
                          <a:solidFill>
                            <a:srgbClr val="CC0000"/>
                          </a:solidFill>
                          <a:latin typeface="Tahoma"/>
                          <a:cs typeface="Tahoma"/>
                        </a:rPr>
                        <a:t>ABUNDÂNCIA</a:t>
                      </a:r>
                      <a:endParaRPr lang="en-US" sz="1800" dirty="0" smtClean="0">
                        <a:solidFill>
                          <a:srgbClr val="CC0000"/>
                        </a:solidFill>
                        <a:latin typeface="Tahoma"/>
                        <a:cs typeface="Tahoma"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Maior reserva de Nióbio do mundo 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Terceira maior reserva de petróleo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Maior reserva de água potável do mundo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Maior área agriculturável do mundo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Riquezas minerais diversas e Terras Raras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Riquezas biológicas: fauna e flora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Extensão territorial e mesmo idioma 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Clima favorável, recorde de safra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Potencial energético, industrial e comercial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Riqueza humana e cultural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Reservas Internacionais US$375 Bi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err="1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$ 1 Trilhão esterilizados no Banco Central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err="1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$ 480 bilhões de “sobra” em 2015 e </a:t>
                      </a:r>
                      <a:r>
                        <a:rPr lang="pt-BR" sz="1800" b="0" dirty="0" err="1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$ 268 bilhões em 2016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Dívida Ecológica histórica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Potencial de arrecadação tributária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CENÁRIO 2015-2017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CC0000"/>
                          </a:solidFill>
                          <a:latin typeface="Tahoma" charset="0"/>
                          <a:cs typeface="Tahoma" charset="0"/>
                        </a:rPr>
                        <a:t>ESCASSEZ</a:t>
                      </a:r>
                      <a:endParaRPr lang="en-US" sz="1600" dirty="0" smtClean="0">
                        <a:solidFill>
                          <a:srgbClr val="CC0000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pt-BR" sz="160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CRISES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sz="160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Econômica seletiva</a:t>
                      </a:r>
                    </a:p>
                    <a:p>
                      <a:pPr marL="1200150" lvl="1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Desindustrialização</a:t>
                      </a:r>
                    </a:p>
                    <a:p>
                      <a:pPr marL="1200150" lvl="1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Queda da atividade comercial </a:t>
                      </a:r>
                    </a:p>
                    <a:p>
                      <a:pPr marL="1200150" lvl="1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Desemprego</a:t>
                      </a:r>
                    </a:p>
                    <a:p>
                      <a:pPr marL="1200150" lvl="1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Perdas salariais</a:t>
                      </a:r>
                    </a:p>
                    <a:p>
                      <a:pPr marL="1200150" lvl="1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Privatizações</a:t>
                      </a:r>
                    </a:p>
                    <a:p>
                      <a:pPr marL="1200150" lvl="1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Encolhimento do PIB 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sz="160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Social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sz="160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Política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sz="160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Ambiental</a:t>
                      </a:r>
                      <a:endParaRPr lang="pt-BR" sz="1600" dirty="0" smtClean="0">
                        <a:solidFill>
                          <a:srgbClr val="92D05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pt-BR" sz="800" dirty="0" smtClean="0">
                        <a:solidFill>
                          <a:srgbClr val="00000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AJUSTE FISCAL e REFORMAS: </a:t>
                      </a: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Corte de investimentos e gastos sociais; aumento de tributos para a classe média e pobre; privatizações e</a:t>
                      </a:r>
                      <a:r>
                        <a:rPr lang="pt-BR" sz="1600" b="0" baseline="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 Contrarreformas</a:t>
                      </a:r>
                      <a:endParaRPr lang="pt-BR" sz="1600" b="0" dirty="0" smtClean="0">
                        <a:solidFill>
                          <a:srgbClr val="FFFFFF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pt-BR" sz="800" dirty="0" smtClean="0">
                        <a:solidFill>
                          <a:schemeClr val="accent1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CRESCIMENTO ACELERADO DA DÍVIDA PÚBLICA = </a:t>
                      </a:r>
                      <a:r>
                        <a:rPr lang="pt-BR" sz="1600" dirty="0" smtClean="0">
                          <a:solidFill>
                            <a:srgbClr val="FF0000"/>
                          </a:solidFill>
                          <a:latin typeface="Tahoma" charset="0"/>
                          <a:cs typeface="Tahoma" charset="0"/>
                        </a:rPr>
                        <a:t>CRISE FISCAL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327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1268760"/>
            <a:ext cx="8331200" cy="264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764704"/>
            <a:ext cx="1917700" cy="596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976" y="4221644"/>
            <a:ext cx="5169024" cy="26573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8504" y="4725144"/>
            <a:ext cx="396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latin typeface="Tahoma"/>
                <a:cs typeface="Tahoma"/>
              </a:rPr>
              <a:t>Mandado de Segurança n</a:t>
            </a:r>
            <a:r>
              <a:rPr lang="pt-BR" baseline="30000" dirty="0" smtClean="0">
                <a:solidFill>
                  <a:srgbClr val="92D050"/>
                </a:solidFill>
                <a:latin typeface="Tahoma"/>
                <a:cs typeface="Tahoma"/>
              </a:rPr>
              <a:t>o</a:t>
            </a:r>
            <a:r>
              <a:rPr lang="pt-BR" dirty="0" smtClean="0">
                <a:solidFill>
                  <a:srgbClr val="92D050"/>
                </a:solidFill>
                <a:latin typeface="Tahoma"/>
                <a:cs typeface="Tahoma"/>
              </a:rPr>
              <a:t> 34566</a:t>
            </a:r>
          </a:p>
          <a:p>
            <a:pPr algn="ctr"/>
            <a:endParaRPr lang="en-US" dirty="0"/>
          </a:p>
          <a:p>
            <a:pPr algn="ctr"/>
            <a:r>
              <a:rPr lang="pt-BR" sz="1600" b="0" dirty="0">
                <a:solidFill>
                  <a:schemeClr val="tx1"/>
                </a:solidFill>
                <a:hlinkClick r:id="rId5"/>
              </a:rPr>
              <a:t>http://www.stf.jus.br/portal/processo/verProcessoAndamento.asp?incidente=</a:t>
            </a:r>
            <a:r>
              <a:rPr lang="pt-BR" sz="1600" b="0" dirty="0" smtClean="0">
                <a:solidFill>
                  <a:schemeClr val="tx1"/>
                </a:solidFill>
                <a:hlinkClick r:id="rId5"/>
              </a:rPr>
              <a:t>5114413</a:t>
            </a:r>
            <a:r>
              <a:rPr lang="pt-BR" sz="1600" b="0" dirty="0" smtClean="0">
                <a:solidFill>
                  <a:schemeClr val="tx1"/>
                </a:solidFill>
              </a:rPr>
              <a:t> </a:t>
            </a:r>
            <a:endParaRPr lang="pt-BR" sz="1600" b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504" y="188640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Tahoma"/>
                <a:cs typeface="Tahoma"/>
              </a:rPr>
              <a:t>QUEM DEBATEU A FORMULAÇÃO DA PEC 287</a:t>
            </a:r>
            <a:endParaRPr lang="en-US" sz="280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29178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12" y="1556792"/>
            <a:ext cx="8928992" cy="52368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6496" y="260648"/>
            <a:ext cx="9145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QUEM É O RELATOR DA PEC 287</a:t>
            </a:r>
          </a:p>
          <a:p>
            <a:pPr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Deputado Arthur Maia </a:t>
            </a:r>
          </a:p>
          <a:p>
            <a:pPr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Campanha financiada por quem vai ganhar com a PEC 287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4308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0512" y="1052736"/>
            <a:ext cx="9145016" cy="2296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pt-BR" dirty="0" smtClean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 smtClean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>
              <a:solidFill>
                <a:schemeClr val="accent3"/>
              </a:solidFill>
              <a:latin typeface="Tahoma"/>
              <a:cs typeface="Tahoma"/>
            </a:endParaRPr>
          </a:p>
          <a:p>
            <a:pPr lvl="0">
              <a:lnSpc>
                <a:spcPct val="120000"/>
              </a:lnSpc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9527684"/>
              </p:ext>
            </p:extLst>
          </p:nvPr>
        </p:nvGraphicFramePr>
        <p:xfrm>
          <a:off x="1784648" y="404664"/>
          <a:ext cx="784887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2480" y="260648"/>
            <a:ext cx="8496944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Tahoma"/>
                <a:cs typeface="Tahoma"/>
              </a:rPr>
              <a:t>CONJUNTURA DE CRISE JUSTIFICA TUDO?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Classe política manchada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pela corrupção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está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modificando a 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Constituição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do país !</a:t>
            </a:r>
          </a:p>
          <a:p>
            <a:endParaRPr lang="pt-BR" sz="280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51119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937104" cy="6663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Crise Fiscal tem sido a justificativa para projetos que cortam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direitos sociais para destinar recursos para a </a:t>
            </a:r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dívida</a:t>
            </a:r>
            <a:endParaRPr lang="pt-BR" sz="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342900" lvl="0" indent="-3429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EC 95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(PEC 55 ou 241): congela por 20 anos as despesas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primárias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para destinar recursos para a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e para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empresas estatais não dependentes 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 err="1">
                <a:solidFill>
                  <a:schemeClr val="accent6"/>
                </a:solidFill>
                <a:latin typeface="Tahoma"/>
                <a:cs typeface="Tahoma"/>
              </a:rPr>
              <a:t>goo.gl</a:t>
            </a:r>
            <a:r>
              <a:rPr lang="pt-BR" sz="1600" b="0" u="sng" dirty="0">
                <a:solidFill>
                  <a:schemeClr val="accent6"/>
                </a:solidFill>
                <a:latin typeface="Tahoma"/>
                <a:cs typeface="Tahoma"/>
              </a:rPr>
              <a:t>/</a:t>
            </a:r>
            <a:r>
              <a:rPr lang="pt-BR" sz="1600" b="0" u="sng" dirty="0" smtClean="0">
                <a:solidFill>
                  <a:schemeClr val="accent6"/>
                </a:solidFill>
                <a:latin typeface="Tahoma"/>
                <a:cs typeface="Tahoma"/>
              </a:rPr>
              <a:t>YmMe8m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e </a:t>
            </a:r>
            <a:r>
              <a:rPr lang="pt-BR" sz="1600" b="0" dirty="0">
                <a:hlinkClick r:id="rId2"/>
              </a:rPr>
              <a:t>https://goo.gl/</a:t>
            </a:r>
            <a:r>
              <a:rPr lang="pt-BR" sz="1600" b="0" dirty="0" smtClean="0">
                <a:hlinkClick r:id="rId2"/>
              </a:rPr>
              <a:t>B2L1pT</a:t>
            </a:r>
            <a:r>
              <a:rPr lang="pt-BR" sz="1600" b="0" dirty="0" smtClean="0"/>
              <a:t> </a:t>
            </a:r>
            <a:r>
              <a:rPr lang="pt-BR" sz="1600" b="0" dirty="0" smtClean="0">
                <a:solidFill>
                  <a:schemeClr val="tx1"/>
                </a:solidFill>
              </a:rPr>
              <a:t>)</a:t>
            </a:r>
            <a:r>
              <a:rPr lang="pt-BR" sz="1600" b="0" dirty="0" smtClean="0"/>
              <a:t>  </a:t>
            </a:r>
            <a:endParaRPr lang="pt-BR" sz="1600" b="0" u="sng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lvl="0" indent="-4572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PLP 257/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2016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(PL 54 no Senado): desmonte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do estado brasileiro para servir ao pagamento da dívida 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  <a:hlinkClick r:id="rId3"/>
              </a:rPr>
              <a:t>http://goo.gl/yCCpue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) </a:t>
            </a:r>
          </a:p>
          <a:p>
            <a:pPr marL="457200" indent="-4572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PEC 143/2015 e 31/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2016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: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aumento da DRU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para 30% e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criação da DREM, representam a morte do SUS 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  <a:hlinkClick r:id="rId4"/>
              </a:rPr>
              <a:t>http://goo.gl/3X9LVf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)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lvl="0" indent="-4572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PEC 287/2016 contrarreforma da Previdência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: aumenta idade para aposentadoria e subtrai direitos 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 smtClean="0">
                <a:solidFill>
                  <a:schemeClr val="tx1"/>
                </a:solidFill>
                <a:latin typeface="Tahoma"/>
                <a:cs typeface="Tahoma"/>
                <a:hlinkClick r:id="rId5"/>
              </a:rPr>
              <a:t>http://goo.gl/uu9Opc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) </a:t>
            </a: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lvl="0" indent="-4572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Reforma Administrativa: Lei 13341/2016</a:t>
            </a:r>
          </a:p>
          <a:p>
            <a:pPr marL="457200" lvl="0" indent="-4572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PRIVATIZAÇÕES: LEI 13334/2016  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43756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330200" y="214313"/>
            <a:ext cx="957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DÍVIDA: impede a vida digna e o atendimento aos direitos humanos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673225"/>
            <a:ext cx="95758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onde veio toda essa dívida pública?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Quanto tomamos emprestado e quanto já pagamos?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que realmente devemos?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contraiu tantos empréstimos?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Onde foram aplicados os recursos?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se beneficiou desse endividamento?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Qual a responsabilidade dos credores e organismos internacionais nesse processo? </a:t>
            </a:r>
          </a:p>
          <a:p>
            <a:pPr algn="ctr">
              <a:spcBef>
                <a:spcPct val="7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Somente a 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responderá essas questões</a:t>
            </a:r>
          </a:p>
        </p:txBody>
      </p:sp>
    </p:spTree>
    <p:extLst>
      <p:ext uri="{BB962C8B-B14F-4D97-AF65-F5344CB8AC3E}">
        <p14:creationId xmlns:p14="http://schemas.microsoft.com/office/powerpoint/2010/main" val="141599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6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Quem ganha?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-258" y="149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776536" y="6525344"/>
            <a:ext cx="8351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pt-BR" sz="1600" b="0" dirty="0">
                <a:solidFill>
                  <a:schemeClr val="tx1"/>
                </a:solidFill>
              </a:rPr>
              <a:t>Fonte: </a:t>
            </a:r>
            <a:r>
              <a:rPr lang="pt-BR" sz="1600" b="0" dirty="0">
                <a:solidFill>
                  <a:schemeClr val="tx1"/>
                </a:solidFill>
                <a:hlinkClick r:id="rId3"/>
              </a:rPr>
              <a:t>http://www4.bcb.gov.br/top50/port/top50.asp</a:t>
            </a:r>
            <a:r>
              <a:rPr lang="pt-BR" sz="1600" b="0" dirty="0">
                <a:solidFill>
                  <a:schemeClr val="tx1"/>
                </a:solidFill>
              </a:rPr>
              <a:t> </a:t>
            </a:r>
            <a:endParaRPr lang="pt-BR" sz="1600" b="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60" y="908720"/>
            <a:ext cx="8091706" cy="5616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2680" y="1844824"/>
            <a:ext cx="2921653" cy="1525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00275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0" y="0"/>
            <a:ext cx="10137576" cy="11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É URGENTE MOBILIZAR A SOCIEDADE </a:t>
            </a:r>
            <a:endParaRPr lang="pt-BR" sz="2800" b="0" dirty="0" smtClean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endParaRPr lang="pt-BR" sz="1200" b="0" dirty="0">
              <a:solidFill>
                <a:srgbClr val="FFFFFF"/>
              </a:solidFill>
            </a:endParaRPr>
          </a:p>
          <a:p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48" y="643934"/>
            <a:ext cx="9101372" cy="55933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0512" y="6237312"/>
            <a:ext cx="91450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Tahoma"/>
                <a:cs typeface="Tahoma"/>
              </a:rPr>
              <a:t>www.consultanacional2017.com.br</a:t>
            </a:r>
            <a:endParaRPr lang="en-US" sz="3200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1817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pt-BR" sz="32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Pública</a:t>
            </a: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 importante, mas ainda não significa o cumprimento da Constituição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250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2 Marcador de contenido"/>
          <p:cNvSpPr>
            <a:spLocks noGrp="1"/>
          </p:cNvSpPr>
          <p:nvPr>
            <p:ph sz="quarter" idx="1"/>
          </p:nvPr>
        </p:nvSpPr>
        <p:spPr>
          <a:xfrm>
            <a:off x="1928664" y="1214439"/>
            <a:ext cx="7482037" cy="49418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2500" dirty="0" smtClean="0">
                <a:latin typeface="Calibri" charset="0"/>
              </a:rPr>
              <a:t>.</a:t>
            </a:r>
            <a:endParaRPr lang="es-ES" sz="2500" dirty="0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384551" y="6356351"/>
            <a:ext cx="3136900" cy="365125"/>
          </a:xfrm>
        </p:spPr>
        <p:txBody>
          <a:bodyPr rtlCol="0"/>
          <a:lstStyle/>
          <a:p>
            <a:pPr algn="ctr">
              <a:defRPr/>
            </a:pPr>
            <a:fld id="{A9CA60AB-34FA-8D45-9C88-097B5A71F169}" type="slidenum">
              <a:rPr lang="es-EC" smtClean="0">
                <a:solidFill>
                  <a:schemeClr val="tx1">
                    <a:tint val="75000"/>
                  </a:schemeClr>
                </a:solidFill>
                <a:ea typeface="+mn-ea"/>
              </a:rPr>
              <a:pPr algn="ctr">
                <a:defRPr/>
              </a:pPr>
              <a:t>28</a:t>
            </a:fld>
            <a:endParaRPr lang="es-EC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1268760"/>
            <a:ext cx="8190830" cy="535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CuadroTexto 1"/>
          <p:cNvSpPr txBox="1">
            <a:spLocks noChangeArrowheads="1"/>
          </p:cNvSpPr>
          <p:nvPr/>
        </p:nvSpPr>
        <p:spPr bwMode="auto">
          <a:xfrm>
            <a:off x="-1288124" y="4167189"/>
            <a:ext cx="195190" cy="3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8" tIns="47894" rIns="95788" bIns="4789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s-ES" sz="1900"/>
          </a:p>
        </p:txBody>
      </p:sp>
      <p:sp>
        <p:nvSpPr>
          <p:cNvPr id="2" name="TextBox 1"/>
          <p:cNvSpPr txBox="1"/>
          <p:nvPr/>
        </p:nvSpPr>
        <p:spPr>
          <a:xfrm>
            <a:off x="0" y="188640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MUDANÇA </a:t>
            </a:r>
            <a:r>
              <a:rPr lang="pt-BR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APÓS A AUDITORIA DA DÍVIDA </a:t>
            </a:r>
            <a:endParaRPr lang="pt-BR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Brasil: EC 95 IMPEDIRÁ AVANÇO DE IVESTIMENTOS SOCIAIS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108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88504" y="116633"/>
            <a:ext cx="9217024" cy="700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dirty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marL="800100" indent="-457200" algn="just">
              <a:spcBef>
                <a:spcPts val="6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marL="800100" indent="-457200" algn="just">
              <a:spcBef>
                <a:spcPts val="6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marL="800100" indent="-457200" algn="just">
              <a:spcBef>
                <a:spcPts val="6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2" algn="just"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Repudiar a PEC 287/2016</a:t>
            </a:r>
          </a:p>
          <a:p>
            <a:pPr lvl="2" algn="just"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Consulta Nacional Popular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popularizar o conhecimento sobre o modelo econômico e suas máscaras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que favorecem o setor financeiro nacional e internacional </a:t>
            </a:r>
            <a:endParaRPr lang="pt-BR" altLang="pt-BR" sz="2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lvl="2" algn="just"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Frente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Parlamentar Mista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realizar Auditoria da Dívida com Participação Social</a:t>
            </a:r>
          </a:p>
          <a:p>
            <a:pPr lvl="2" algn="just"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Participação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em </a:t>
            </a: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NÚCLEOS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da Auditoria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da Dívida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Pública e no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CURSO</a:t>
            </a:r>
          </a:p>
          <a:p>
            <a:pPr lvl="2" algn="just"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Reivindicar a AUDITORIA DA DÍVIDA COM PARTICIPAÇÃO CIDADÃ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desmascarar o 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redirecionar a aplicação dos recursos </a:t>
            </a:r>
          </a:p>
          <a:p>
            <a:pPr lvl="2" algn="just"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Sair do cenário de escassez para viver a realidade de abundância, garantindo vida digna para todas as pessoas. </a:t>
            </a:r>
            <a:endParaRPr lang="pt-BR" altLang="pt-BR" sz="22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091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44" y="0"/>
            <a:ext cx="844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58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dirty="0" smtClean="0">
                <a:solidFill>
                  <a:srgbClr val="92D050"/>
                </a:solidFill>
                <a:latin typeface="Verdana" charset="0"/>
              </a:rPr>
              <a:t>Muito grata</a:t>
            </a:r>
            <a:endParaRPr lang="pt-BR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Maria </a:t>
            </a:r>
            <a:r>
              <a:rPr lang="pt-BR" sz="1800" i="1" dirty="0">
                <a:solidFill>
                  <a:srgbClr val="92D050"/>
                </a:solidFill>
                <a:latin typeface="Verdana" charset="0"/>
              </a:rPr>
              <a:t>Lucia </a:t>
            </a: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Fattorelli</a:t>
            </a:r>
            <a:endParaRPr lang="pt-BR" sz="1800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18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3" y="1556792"/>
            <a:ext cx="9561512" cy="3959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72480" y="188640"/>
            <a:ext cx="9633520" cy="168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1800" dirty="0">
                <a:solidFill>
                  <a:schemeClr val="tx1"/>
                </a:solidFill>
                <a:latin typeface="Verdana"/>
                <a:cs typeface="Verdana"/>
              </a:rPr>
              <a:t>A apenas 15 quilômetros do Palácio do Planalto, centenas de brasileiros e brasileiras, inclusive </a:t>
            </a:r>
            <a:r>
              <a:rPr lang="pt-BR" sz="1800" dirty="0" smtClean="0">
                <a:solidFill>
                  <a:schemeClr val="tx1"/>
                </a:solidFill>
                <a:latin typeface="Verdana"/>
                <a:cs typeface="Verdana"/>
              </a:rPr>
              <a:t>idosas </a:t>
            </a:r>
            <a:r>
              <a:rPr lang="pt-BR" sz="1800" dirty="0">
                <a:solidFill>
                  <a:schemeClr val="tx1"/>
                </a:solidFill>
                <a:latin typeface="Verdana"/>
                <a:cs typeface="Verdana"/>
              </a:rPr>
              <a:t>e crianças, disputam o lixo de </a:t>
            </a:r>
            <a:r>
              <a:rPr lang="pt-BR" sz="1800" dirty="0" smtClean="0">
                <a:solidFill>
                  <a:schemeClr val="tx1"/>
                </a:solidFill>
                <a:latin typeface="Verdana"/>
                <a:cs typeface="Verdana"/>
              </a:rPr>
              <a:t>Brasília para sobreviver. Isso é consequência do Sistema da Dívida. É urgente sairmos desse cenário de escassez.  </a:t>
            </a:r>
            <a:endParaRPr lang="pt-BR" sz="1800" dirty="0">
              <a:solidFill>
                <a:schemeClr val="tx1"/>
              </a:solidFill>
              <a:latin typeface="Verdana"/>
              <a:cs typeface="Verdan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81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793088" cy="667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2D050"/>
                </a:solidFill>
                <a:latin typeface="Tahoma"/>
                <a:cs typeface="Tahoma"/>
              </a:rPr>
              <a:t>PEC 287/2016: principais abusos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Exige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de idade mínima para aposentadoria a partir dos 65 (sessenta e cinco) anos para homens e mulheres; 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Exige 49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(quarenta e nove) anos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contribuição para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aposentadoria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integral; 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Reduz 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valor geral das aposentadorias;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 err="1" smtClean="0">
                <a:solidFill>
                  <a:srgbClr val="FFFFFF"/>
                </a:solidFill>
                <a:latin typeface="Tahoma"/>
                <a:cs typeface="Tahoma"/>
              </a:rPr>
              <a:t>Precariza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 e dificulta 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aposentadoria do trabalhador rural;  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Permite a redução da pensão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por morte e benefícios assistenciais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para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valor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inferior 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um salário mínimo;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xclui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as regras de transição vigentes;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mpede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acumulação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de aposentadoria e pensão por morte;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Eleva 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idade para o recebimento do benefício assistencial (LOAS) para 70 anos de idade;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Impõe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egras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inalcançáveis para a aposentadoria dos trabalhadores expostos a agentes insalubres;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Extingue a aposentadoria especial para professores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344488" y="3645024"/>
            <a:ext cx="9361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rgbClr val="FFFFFF"/>
              </a:solidFill>
            </a:endParaRPr>
          </a:p>
          <a:p>
            <a:endParaRPr lang="pt-BR" sz="32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8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27443" cy="749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79388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PEC 287/2016</a:t>
            </a:r>
          </a:p>
          <a:p>
            <a:endParaRPr lang="pt-BR" sz="10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DESMONTE DA PREVIDÊNCIA SOCIAL NO BRASIL: </a:t>
            </a: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quebra do princípio da solidariedade e da responsabilidade do Estado  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PROTEÇÃO AOS FUNDOS FINANCEIROS: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planos individuais de previdência privada e fundos de previdência de natureza aberta, sujeitos ao comportamento do mercado financeiro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ARGUMENTOS INSUSTENTÁVEIS: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</a:t>
            </a: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entira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do “déficit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”; 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povo está vivendo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mais; Mulheres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não precisam ter tratamento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diferenciado; 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Previdência é o maior item do gasto público no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Brasil</a:t>
            </a:r>
            <a:endParaRPr lang="pt-BR" b="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PROPAGANDA ABUSIVA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fere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art.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37,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§ 1º da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Constituição Federal, que limita a publicidade a peças de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caráter educativo, informativo ou de orientação social. Entidades impetraram Ação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Popular.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lnSpc>
                <a:spcPct val="120000"/>
              </a:lnSpc>
            </a:pPr>
            <a:endParaRPr lang="pt-BR" b="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just">
              <a:lnSpc>
                <a:spcPct val="110000"/>
              </a:lnSpc>
            </a:pPr>
            <a:endParaRPr lang="pt-BR" sz="1000" b="0" dirty="0" smtClean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>
              <a:lnSpc>
                <a:spcPct val="110000"/>
              </a:lnSpc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	</a:t>
            </a:r>
            <a:endParaRPr lang="pt-BR" b="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9045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472" y="116632"/>
            <a:ext cx="99371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Argumento do governo: A Mentira do “Déficit”</a:t>
            </a:r>
            <a:endParaRPr lang="pt-BR" sz="800" dirty="0" smtClean="0">
              <a:solidFill>
                <a:srgbClr val="92D050"/>
              </a:solidFill>
              <a:latin typeface="Tahoma"/>
              <a:cs typeface="Tahoma"/>
            </a:endParaRPr>
          </a:p>
          <a:p>
            <a:pPr marL="342900" indent="-342900">
              <a:buFontTx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O “déficit” é fabricado por meio de conta distorcida que afronta a CF.</a:t>
            </a:r>
          </a:p>
          <a:p>
            <a:pPr marL="342900" indent="-342900">
              <a:buFontTx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O governo compara apenas a receita do INSS e não considera todas as fontes de recursos da Seguridade Social (COFINS, CSLL, PIS, PASEP, contribuições sobre loterias, importações etc.). </a:t>
            </a:r>
          </a:p>
          <a:p>
            <a:endParaRPr lang="pt-BR" sz="2800" b="0" dirty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sz="2800" dirty="0">
              <a:solidFill>
                <a:srgbClr val="92D050"/>
              </a:solidFill>
              <a:latin typeface="Tahoma"/>
              <a:cs typeface="Tahoma"/>
            </a:endParaRPr>
          </a:p>
          <a:p>
            <a:r>
              <a:rPr lang="pt-BR" sz="2800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128464" y="2132856"/>
            <a:ext cx="35283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Quando computadas todas as fontes de recursos, sobram dezenas de bilhões de reais todo ano!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 DRU absorve 30% dos recursos da Seguridade Social. 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Se existisse déficit, que recursos haveriam para desvincular?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735" y="2420888"/>
            <a:ext cx="64897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12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74" y="272416"/>
            <a:ext cx="7909111" cy="6468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81392" y="908720"/>
            <a:ext cx="1584176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dirty="0" smtClean="0">
              <a:solidFill>
                <a:schemeClr val="tx1"/>
              </a:solidFill>
            </a:endParaRPr>
          </a:p>
          <a:p>
            <a:endParaRPr lang="pt-BR" b="0" dirty="0">
              <a:solidFill>
                <a:schemeClr val="tx1"/>
              </a:solidFill>
            </a:endParaRPr>
          </a:p>
          <a:p>
            <a:endParaRPr lang="pt-BR" b="0" dirty="0" smtClean="0">
              <a:solidFill>
                <a:schemeClr val="tx1"/>
              </a:solidFill>
            </a:endParaRPr>
          </a:p>
          <a:p>
            <a:endParaRPr lang="pt-BR" b="0" dirty="0">
              <a:solidFill>
                <a:schemeClr val="tx1"/>
              </a:solidFill>
            </a:endParaRPr>
          </a:p>
          <a:p>
            <a:endParaRPr lang="pt-BR" b="0" dirty="0" smtClean="0">
              <a:solidFill>
                <a:schemeClr val="tx1"/>
              </a:solidFill>
            </a:endParaRPr>
          </a:p>
          <a:p>
            <a:endParaRPr lang="pt-BR" b="0" dirty="0">
              <a:solidFill>
                <a:schemeClr val="tx1"/>
              </a:solidFill>
            </a:endParaRPr>
          </a:p>
          <a:p>
            <a:endParaRPr lang="pt-BR" b="0" dirty="0" smtClean="0">
              <a:solidFill>
                <a:schemeClr val="tx1"/>
              </a:solidFill>
            </a:endParaRPr>
          </a:p>
          <a:p>
            <a:r>
              <a:rPr lang="pt-BR" b="0" dirty="0" smtClean="0">
                <a:solidFill>
                  <a:schemeClr val="tx1"/>
                </a:solidFill>
              </a:rPr>
              <a:t>Fonte:</a:t>
            </a:r>
            <a:endParaRPr lang="pt-BR" b="0" dirty="0">
              <a:solidFill>
                <a:schemeClr val="tx1"/>
              </a:solidFill>
            </a:endParaRPr>
          </a:p>
          <a:p>
            <a:r>
              <a:rPr lang="pt-BR" b="0" dirty="0" smtClean="0">
                <a:solidFill>
                  <a:schemeClr val="tx1"/>
                </a:solidFill>
              </a:rPr>
              <a:t>Análise </a:t>
            </a:r>
            <a:r>
              <a:rPr lang="pt-BR" b="0" dirty="0">
                <a:solidFill>
                  <a:schemeClr val="tx1"/>
                </a:solidFill>
              </a:rPr>
              <a:t>da Seguridade Social 2015 elaborada pela ANFIP 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02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190397"/>
            <a:ext cx="7554817" cy="66676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21352" y="3861048"/>
            <a:ext cx="17846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dirty="0">
                <a:solidFill>
                  <a:schemeClr val="tx1"/>
                </a:solidFill>
              </a:rPr>
              <a:t>Fonte:</a:t>
            </a:r>
          </a:p>
          <a:p>
            <a:r>
              <a:rPr lang="pt-BR" b="0" dirty="0">
                <a:solidFill>
                  <a:schemeClr val="tx1"/>
                </a:solidFill>
              </a:rPr>
              <a:t>Análise da Seguridade Social 2015 elaborada pela ANFIP </a:t>
            </a:r>
            <a:endParaRPr lang="en-US" b="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10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464" y="116632"/>
            <a:ext cx="10009112" cy="6863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Argumento do governo:</a:t>
            </a:r>
            <a:endParaRPr lang="pt-BR" sz="800" dirty="0" smtClean="0">
              <a:solidFill>
                <a:srgbClr val="92D050"/>
              </a:solidFill>
              <a:latin typeface="Tahoma"/>
              <a:cs typeface="Tahoma"/>
            </a:endParaRP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Previdência Rural tem “déficit” de </a:t>
            </a:r>
            <a:r>
              <a:rPr lang="pt-BR" sz="2800" dirty="0" err="1" smtClean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$ 105 bilhões </a:t>
            </a:r>
            <a:endParaRPr lang="pt-BR" sz="2800" dirty="0">
              <a:solidFill>
                <a:srgbClr val="92D050"/>
              </a:solidFill>
              <a:latin typeface="Tahoma"/>
              <a:cs typeface="Tahoma"/>
            </a:endParaRPr>
          </a:p>
          <a:p>
            <a:endParaRPr lang="pt-BR" sz="1400" b="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Déficit fabricado: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governo compara pífia arrecadação das contribuições ao INSS Rural com a totalidade dos gastos com a Previdência Rural</a:t>
            </a:r>
          </a:p>
          <a:p>
            <a:endParaRPr lang="pt-BR" sz="10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Desconsidera, em relação ao empregador: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Desonerações concedidas ao agronegócio (renúncias e imunidades)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Sonegação</a:t>
            </a:r>
          </a:p>
          <a:p>
            <a:endParaRPr lang="pt-BR" sz="1000" b="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Desconsidera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, em relação </a:t>
            </a: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aos trabalhadores e trabalhadoras:</a:t>
            </a:r>
            <a:endParaRPr lang="pt-BR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Precarização do trabalho no campo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Capacidade econômica e peculiaridades do ambiente laboral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Sazonalidade de renda do trabalho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Informalidade no campo</a:t>
            </a:r>
          </a:p>
          <a:p>
            <a:endParaRPr lang="pt-BR" sz="1000" b="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Desconsidera, em relação à vida:</a:t>
            </a:r>
            <a:endParaRPr lang="pt-BR" sz="140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Diminuição da pobreza, um dos objetivos fundamentais da República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Solidariedade com a classe trabalhadora rural que sustenta a Nação  </a:t>
            </a:r>
            <a:r>
              <a:rPr lang="pt-BR" sz="2800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2036489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47984</TotalTime>
  <Words>1728</Words>
  <Application>Microsoft Macintosh PowerPoint</Application>
  <PresentationFormat>A4 Paper (210x297 mm)</PresentationFormat>
  <Paragraphs>308</Paragraphs>
  <Slides>30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Pulso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Maria Lucia Fattorelli</cp:lastModifiedBy>
  <cp:revision>2041</cp:revision>
  <cp:lastPrinted>2008-11-20T19:12:03Z</cp:lastPrinted>
  <dcterms:created xsi:type="dcterms:W3CDTF">2001-11-19T18:24:28Z</dcterms:created>
  <dcterms:modified xsi:type="dcterms:W3CDTF">2017-03-17T17:31:37Z</dcterms:modified>
</cp:coreProperties>
</file>