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6"/>
  </p:notesMasterIdLst>
  <p:handoutMasterIdLst>
    <p:handoutMasterId r:id="rId47"/>
  </p:handoutMasterIdLst>
  <p:sldIdLst>
    <p:sldId id="693" r:id="rId2"/>
    <p:sldId id="1549" r:id="rId3"/>
    <p:sldId id="1558" r:id="rId4"/>
    <p:sldId id="1593" r:id="rId5"/>
    <p:sldId id="1605" r:id="rId6"/>
    <p:sldId id="1604" r:id="rId7"/>
    <p:sldId id="1597" r:id="rId8"/>
    <p:sldId id="1598" r:id="rId9"/>
    <p:sldId id="1596" r:id="rId10"/>
    <p:sldId id="1599" r:id="rId11"/>
    <p:sldId id="1586" r:id="rId12"/>
    <p:sldId id="1606" r:id="rId13"/>
    <p:sldId id="1607" r:id="rId14"/>
    <p:sldId id="1588" r:id="rId15"/>
    <p:sldId id="1587" r:id="rId16"/>
    <p:sldId id="1608" r:id="rId17"/>
    <p:sldId id="1475" r:id="rId18"/>
    <p:sldId id="1573" r:id="rId19"/>
    <p:sldId id="1594" r:id="rId20"/>
    <p:sldId id="1585" r:id="rId21"/>
    <p:sldId id="1550" r:id="rId22"/>
    <p:sldId id="1595" r:id="rId23"/>
    <p:sldId id="1574" r:id="rId24"/>
    <p:sldId id="1575" r:id="rId25"/>
    <p:sldId id="1589" r:id="rId26"/>
    <p:sldId id="1590" r:id="rId27"/>
    <p:sldId id="1591" r:id="rId28"/>
    <p:sldId id="1552" r:id="rId29"/>
    <p:sldId id="1553" r:id="rId30"/>
    <p:sldId id="1592" r:id="rId31"/>
    <p:sldId id="1609" r:id="rId32"/>
    <p:sldId id="1610" r:id="rId33"/>
    <p:sldId id="1582" r:id="rId34"/>
    <p:sldId id="1611" r:id="rId35"/>
    <p:sldId id="1557" r:id="rId36"/>
    <p:sldId id="1569" r:id="rId37"/>
    <p:sldId id="1562" r:id="rId38"/>
    <p:sldId id="1572" r:id="rId39"/>
    <p:sldId id="1555" r:id="rId40"/>
    <p:sldId id="1556" r:id="rId41"/>
    <p:sldId id="1583" r:id="rId42"/>
    <p:sldId id="1584" r:id="rId43"/>
    <p:sldId id="1462" r:id="rId44"/>
    <p:sldId id="1464" r:id="rId45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24" y="-256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marialuciafattorelli:Downloads:GRAFICO%20DIVIDA%20INTERN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luciafattorelli:Downloads:GRAFICO%20DIVIDA%20EXTERN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600"/>
            </a:pPr>
            <a:r>
              <a:rPr lang="pt-BR" sz="2800" b="1" dirty="0"/>
              <a:t>Dívida Interna Federal Bruta (</a:t>
            </a:r>
            <a:r>
              <a:rPr lang="pt-BR" sz="2800" b="1" dirty="0" err="1"/>
              <a:t>R</a:t>
            </a:r>
            <a:r>
              <a:rPr lang="pt-BR" sz="2800" b="1" dirty="0"/>
              <a:t>$ bilhões)</a:t>
            </a:r>
          </a:p>
        </c:rich>
      </c:tx>
      <c:layout>
        <c:manualLayout>
          <c:xMode val="edge"/>
          <c:yMode val="edge"/>
          <c:x val="0.19634712952122108"/>
          <c:y val="0"/>
        </c:manualLayout>
      </c:layout>
      <c:overlay val="1"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717607174103201"/>
          <c:y val="0.18040378170721705"/>
          <c:w val="0.78727537182852203"/>
          <c:h val="0.66676293490995298"/>
        </c:manualLayout>
      </c:layout>
      <c:lineChart>
        <c:grouping val="standard"/>
        <c:ser>
          <c:idx val="0"/>
          <c:order val="0"/>
          <c:tx>
            <c:strRef>
              <c:f>Plan4!$C$1</c:f>
              <c:strCache>
                <c:ptCount val="1"/>
                <c:pt idx="0">
                  <c:v>Dívida Interna Federal (R$ bilhões)</c:v>
                </c:pt>
              </c:strCache>
            </c:strRef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ymbol val="none"/>
          </c:marker>
          <c:cat>
            <c:numRef>
              <c:f>Plan4!$B$2:$B$23</c:f>
              <c:numCache>
                <c:formatCode>General</c:formatCode>
                <c:ptCount val="22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</c:numCache>
            </c:numRef>
          </c:cat>
          <c:val>
            <c:numRef>
              <c:f>Plan4!$C$2:$C$23</c:f>
              <c:numCache>
                <c:formatCode>#,##0.00</c:formatCode>
                <c:ptCount val="22"/>
                <c:pt idx="0">
                  <c:v>85.755314303000006</c:v>
                </c:pt>
                <c:pt idx="1">
                  <c:v>133.942050833</c:v>
                </c:pt>
                <c:pt idx="2">
                  <c:v>197.87991469499997</c:v>
                </c:pt>
                <c:pt idx="3">
                  <c:v>290.96952799599995</c:v>
                </c:pt>
                <c:pt idx="4">
                  <c:v>448.52938882799998</c:v>
                </c:pt>
                <c:pt idx="5">
                  <c:v>527.52642078999736</c:v>
                </c:pt>
                <c:pt idx="6">
                  <c:v>641.59880296500012</c:v>
                </c:pt>
                <c:pt idx="7">
                  <c:v>813.526303912</c:v>
                </c:pt>
                <c:pt idx="8">
                  <c:v>905.92069739799786</c:v>
                </c:pt>
                <c:pt idx="9">
                  <c:v>1008.763194165</c:v>
                </c:pt>
                <c:pt idx="10">
                  <c:v>1113.1274334459999</c:v>
                </c:pt>
                <c:pt idx="11">
                  <c:v>1259.3410682199999</c:v>
                </c:pt>
                <c:pt idx="12">
                  <c:v>1390.6937851939999</c:v>
                </c:pt>
                <c:pt idx="13">
                  <c:v>1583.8714371169997</c:v>
                </c:pt>
                <c:pt idx="14">
                  <c:v>1759.1341891869999</c:v>
                </c:pt>
                <c:pt idx="15">
                  <c:v>2036.2305416880001</c:v>
                </c:pt>
                <c:pt idx="16">
                  <c:v>2307.1429971080797</c:v>
                </c:pt>
                <c:pt idx="17">
                  <c:v>2536.0655860176798</c:v>
                </c:pt>
                <c:pt idx="18">
                  <c:v>2823</c:v>
                </c:pt>
                <c:pt idx="19" formatCode="General">
                  <c:v>2986.2239999999997</c:v>
                </c:pt>
                <c:pt idx="20" formatCode="General">
                  <c:v>3301.0512760225006</c:v>
                </c:pt>
                <c:pt idx="21" formatCode="General">
                  <c:v>3936.681</c:v>
                </c:pt>
              </c:numCache>
            </c:numRef>
          </c:val>
        </c:ser>
        <c:dLbls/>
        <c:marker val="1"/>
        <c:axId val="91876736"/>
        <c:axId val="92099712"/>
      </c:lineChart>
      <c:catAx>
        <c:axId val="918767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099712"/>
        <c:crosses val="autoZero"/>
        <c:auto val="1"/>
        <c:lblAlgn val="ctr"/>
        <c:lblOffset val="100"/>
      </c:catAx>
      <c:valAx>
        <c:axId val="9209971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8767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lang="pt-BR" sz="2200" b="1" i="0" u="none" strike="noStrike" baseline="0" noProof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sz="2800" noProof="0"/>
              <a:t>Dívida Externa Bruta (US$ bilhões)</a:t>
            </a:r>
          </a:p>
        </c:rich>
      </c:tx>
      <c:layout>
        <c:manualLayout>
          <c:xMode val="edge"/>
          <c:yMode val="edge"/>
          <c:x val="0.27608691154984916"/>
          <c:y val="5.919127038254080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362318840579701"/>
          <c:y val="0.19925548339931703"/>
          <c:w val="0.88115942028985506"/>
          <c:h val="0.67784108371356322"/>
        </c:manualLayout>
      </c:layout>
      <c:lineChart>
        <c:grouping val="standard"/>
        <c:ser>
          <c:idx val="0"/>
          <c:order val="0"/>
          <c:tx>
            <c:strRef>
              <c:f>Plan2!$B$1</c:f>
              <c:strCache>
                <c:ptCount val="1"/>
                <c:pt idx="0">
                  <c:v>DÍVIDA EXTERNA (US$ BILHÕES)</c:v>
                </c:pt>
              </c:strCache>
            </c:strRef>
          </c:tx>
          <c:spPr>
            <a:ln w="38100">
              <a:solidFill>
                <a:srgbClr val="000090"/>
              </a:solidFill>
              <a:prstDash val="solid"/>
            </a:ln>
          </c:spPr>
          <c:marker>
            <c:symbol val="none"/>
          </c:marker>
          <c:cat>
            <c:numRef>
              <c:f>Plan2!$A$2:$A$46</c:f>
              <c:numCache>
                <c:formatCode>General</c:formatCode>
                <c:ptCount val="45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</c:numCache>
            </c:numRef>
          </c:cat>
          <c:val>
            <c:numRef>
              <c:f>Plan2!$B$2:$B$46</c:f>
              <c:numCache>
                <c:formatCode>#,##0</c:formatCode>
                <c:ptCount val="45"/>
                <c:pt idx="0">
                  <c:v>8.2834000000000003</c:v>
                </c:pt>
                <c:pt idx="1">
                  <c:v>11.463900000000001</c:v>
                </c:pt>
                <c:pt idx="2">
                  <c:v>14.857200000000001</c:v>
                </c:pt>
                <c:pt idx="3">
                  <c:v>20.032399999999999</c:v>
                </c:pt>
                <c:pt idx="4">
                  <c:v>25.115600000000001</c:v>
                </c:pt>
                <c:pt idx="5">
                  <c:v>32.145100000000006</c:v>
                </c:pt>
                <c:pt idx="6">
                  <c:v>37.950699999999998</c:v>
                </c:pt>
                <c:pt idx="7">
                  <c:v>52.186399999999999</c:v>
                </c:pt>
                <c:pt idx="8">
                  <c:v>55.802900000000001</c:v>
                </c:pt>
                <c:pt idx="9">
                  <c:v>64.259500000000003</c:v>
                </c:pt>
                <c:pt idx="10">
                  <c:v>73.962800000000001</c:v>
                </c:pt>
                <c:pt idx="11">
                  <c:v>85.487500000000011</c:v>
                </c:pt>
                <c:pt idx="12">
                  <c:v>93.745200000000011</c:v>
                </c:pt>
                <c:pt idx="13">
                  <c:v>102.127</c:v>
                </c:pt>
                <c:pt idx="14">
                  <c:v>105.17059999999999</c:v>
                </c:pt>
                <c:pt idx="15">
                  <c:v>111.20269999999999</c:v>
                </c:pt>
                <c:pt idx="16">
                  <c:v>121.18819999999999</c:v>
                </c:pt>
                <c:pt idx="17">
                  <c:v>113.51100000000001</c:v>
                </c:pt>
                <c:pt idx="18">
                  <c:v>115.5061</c:v>
                </c:pt>
                <c:pt idx="19">
                  <c:v>123.4385</c:v>
                </c:pt>
                <c:pt idx="20">
                  <c:v>123.91040000000001</c:v>
                </c:pt>
                <c:pt idx="21">
                  <c:v>135.94880000000001</c:v>
                </c:pt>
                <c:pt idx="22">
                  <c:v>145.7259</c:v>
                </c:pt>
                <c:pt idx="23">
                  <c:v>148.29519999999999</c:v>
                </c:pt>
                <c:pt idx="24">
                  <c:v>159.256</c:v>
                </c:pt>
                <c:pt idx="25">
                  <c:v>179.934</c:v>
                </c:pt>
                <c:pt idx="26">
                  <c:v>199.9975</c:v>
                </c:pt>
                <c:pt idx="27">
                  <c:v>241.64362999999997</c:v>
                </c:pt>
                <c:pt idx="28">
                  <c:v>241.46884000000003</c:v>
                </c:pt>
                <c:pt idx="29">
                  <c:v>236.15661</c:v>
                </c:pt>
                <c:pt idx="30">
                  <c:v>226.06725321181136</c:v>
                </c:pt>
                <c:pt idx="31">
                  <c:v>227.68938799455458</c:v>
                </c:pt>
                <c:pt idx="32">
                  <c:v>235.41412782667302</c:v>
                </c:pt>
                <c:pt idx="33">
                  <c:v>220.18231478142903</c:v>
                </c:pt>
                <c:pt idx="34">
                  <c:v>187.98742489285721</c:v>
                </c:pt>
                <c:pt idx="35">
                  <c:v>199.24187300109855</c:v>
                </c:pt>
                <c:pt idx="36">
                  <c:v>243.87100000000001</c:v>
                </c:pt>
                <c:pt idx="37">
                  <c:v>267</c:v>
                </c:pt>
                <c:pt idx="38">
                  <c:v>282</c:v>
                </c:pt>
                <c:pt idx="39">
                  <c:v>350</c:v>
                </c:pt>
                <c:pt idx="40">
                  <c:v>402.38499999999999</c:v>
                </c:pt>
                <c:pt idx="41">
                  <c:v>440.60354166584807</c:v>
                </c:pt>
                <c:pt idx="42" formatCode="##\ ###\ ##0_);\-##\ ###\ ##0_);\-\ \ ">
                  <c:v>482.77079706835798</c:v>
                </c:pt>
                <c:pt idx="43" formatCode="##\ ###\ ##0_);\-##\ ###\ ##0_);\-\ \ ">
                  <c:v>554.70893749401296</c:v>
                </c:pt>
                <c:pt idx="44">
                  <c:v>540.45599999999786</c:v>
                </c:pt>
              </c:numCache>
            </c:numRef>
          </c:val>
        </c:ser>
        <c:dLbls/>
        <c:marker val="1"/>
        <c:axId val="92127232"/>
        <c:axId val="92128768"/>
      </c:lineChart>
      <c:catAx>
        <c:axId val="92127232"/>
        <c:scaling>
          <c:orientation val="minMax"/>
        </c:scaling>
        <c:axPos val="b"/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92128768"/>
        <c:crosses val="autoZero"/>
        <c:lblAlgn val="ctr"/>
        <c:lblOffset val="100"/>
        <c:tickLblSkip val="1"/>
        <c:tickMarkSkip val="1"/>
      </c:catAx>
      <c:valAx>
        <c:axId val="9212876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9212723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40D2C-DC5E-2746-A9D7-C20F00945B9D}" type="doc">
      <dgm:prSet loTypeId="urn:microsoft.com/office/officeart/2005/8/layout/gear1" loCatId="" qsTypeId="urn:microsoft.com/office/officeart/2005/8/quickstyle/simple4" qsCatId="simple" csTypeId="urn:microsoft.com/office/officeart/2005/8/colors/colorful1#1" csCatId="colorful" phldr="1"/>
      <dgm:spPr/>
    </dgm:pt>
    <dgm:pt modelId="{0CFFBBD6-446E-BF43-BF1E-6E8D2A995FB5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 JUROS ELEVADÍSSIMOS</a:t>
          </a:r>
        </a:p>
        <a:p>
          <a:r>
            <a:rPr lang="en-US" sz="1800" b="1" dirty="0" smtClean="0">
              <a:solidFill>
                <a:schemeClr val="tx1"/>
              </a:solidFill>
            </a:rPr>
            <a:t>MECANISMOS FINANCEIROS GERAM DÍVIDA PÚBLICA</a:t>
          </a:r>
        </a:p>
        <a:p>
          <a:r>
            <a:rPr lang="en-US" sz="1800" b="1" dirty="0" smtClean="0">
              <a:solidFill>
                <a:schemeClr val="tx1"/>
              </a:solidFill>
            </a:rPr>
            <a:t>RECORDE DE LUCRO DOS BANCOS</a:t>
          </a:r>
          <a:endParaRPr lang="en-US" sz="1800" b="1" dirty="0">
            <a:solidFill>
              <a:schemeClr val="tx1"/>
            </a:solidFill>
          </a:endParaRPr>
        </a:p>
      </dgm:t>
    </dgm:pt>
    <dgm:pt modelId="{301450F3-1D70-B343-A20C-89EF0D836015}" type="parTrans" cxnId="{EF691E42-F367-6A41-B2EA-98B4CB935BB0}">
      <dgm:prSet/>
      <dgm:spPr/>
      <dgm:t>
        <a:bodyPr/>
        <a:lstStyle/>
        <a:p>
          <a:endParaRPr lang="en-US"/>
        </a:p>
      </dgm:t>
    </dgm:pt>
    <dgm:pt modelId="{8C8A2182-893A-3949-925B-6712935BA850}" type="sibTrans" cxnId="{EF691E42-F367-6A41-B2EA-98B4CB935BB0}">
      <dgm:prSet/>
      <dgm:spPr/>
      <dgm:t>
        <a:bodyPr/>
        <a:lstStyle/>
        <a:p>
          <a:endParaRPr lang="en-US"/>
        </a:p>
      </dgm:t>
    </dgm:pt>
    <dgm:pt modelId="{C59E522E-87BF-C24C-B6DD-BB4EE8915C5F}">
      <dgm:prSet phldrT="[Text]"/>
      <dgm:spPr/>
      <dgm:t>
        <a:bodyPr/>
        <a:lstStyle/>
        <a:p>
          <a:r>
            <a:rPr lang="en-US" b="1" dirty="0" smtClean="0"/>
            <a:t>PACOTE DE MEDIDAS QUE FAVORECEM BANCOS E SACRIFICAM A SOCIEDADE E A NAÇÃO</a:t>
          </a:r>
          <a:endParaRPr lang="en-US" b="1" dirty="0"/>
        </a:p>
      </dgm:t>
    </dgm:pt>
    <dgm:pt modelId="{FDAA28F2-F889-5645-B44D-20FC39825DAB}" type="parTrans" cxnId="{8FFF890C-80BD-D548-866B-FBE0AFDE85ED}">
      <dgm:prSet/>
      <dgm:spPr/>
      <dgm:t>
        <a:bodyPr/>
        <a:lstStyle/>
        <a:p>
          <a:endParaRPr lang="en-US"/>
        </a:p>
      </dgm:t>
    </dgm:pt>
    <dgm:pt modelId="{7A72FDFC-ABEA-5944-BA12-589418821B3C}" type="sibTrans" cxnId="{8FFF890C-80BD-D548-866B-FBE0AFDE85ED}">
      <dgm:prSet/>
      <dgm:spPr/>
      <dgm:t>
        <a:bodyPr/>
        <a:lstStyle/>
        <a:p>
          <a:endParaRPr lang="en-US"/>
        </a:p>
      </dgm:t>
    </dgm:pt>
    <dgm:pt modelId="{9207CF13-DE89-264A-9B41-6A77F0455083}">
      <dgm:prSet phldrT="[Text]" custT="1"/>
      <dgm:spPr/>
      <dgm:t>
        <a:bodyPr/>
        <a:lstStyle/>
        <a:p>
          <a:r>
            <a:rPr lang="en-US" sz="2000" b="1" smtClean="0"/>
            <a:t>CORRUPÇÃO DOMINANTE</a:t>
          </a:r>
          <a:endParaRPr lang="en-US" sz="2000" b="1"/>
        </a:p>
      </dgm:t>
    </dgm:pt>
    <dgm:pt modelId="{3F728BED-C988-314A-85A1-3E1B4EA3D4B0}" type="parTrans" cxnId="{FF861875-9497-2F42-A220-70F675C5DAEF}">
      <dgm:prSet/>
      <dgm:spPr/>
      <dgm:t>
        <a:bodyPr/>
        <a:lstStyle/>
        <a:p>
          <a:endParaRPr lang="en-US"/>
        </a:p>
      </dgm:t>
    </dgm:pt>
    <dgm:pt modelId="{2D3F642A-EFF7-AD49-BA1F-0A0187D7B1A8}" type="sibTrans" cxnId="{FF861875-9497-2F42-A220-70F675C5DAEF}">
      <dgm:prSet/>
      <dgm:spPr/>
      <dgm:t>
        <a:bodyPr/>
        <a:lstStyle/>
        <a:p>
          <a:endParaRPr lang="en-US"/>
        </a:p>
      </dgm:t>
    </dgm:pt>
    <dgm:pt modelId="{EF5AE48B-189D-EB46-B960-5089AC2F89AC}" type="pres">
      <dgm:prSet presAssocID="{22E40D2C-DC5E-2746-A9D7-C20F00945B9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400A5A1-6861-E448-A159-F46FE2A58044}" type="pres">
      <dgm:prSet presAssocID="{0CFFBBD6-446E-BF43-BF1E-6E8D2A995FB5}" presName="gear1" presStyleLbl="node1" presStyleIdx="0" presStyleCnt="3" custFlipHor="1" custScaleX="129015" custScaleY="1030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633F7-8B07-F843-B595-E4ABFC4AB77A}" type="pres">
      <dgm:prSet presAssocID="{0CFFBBD6-446E-BF43-BF1E-6E8D2A995FB5}" presName="gear1srcNode" presStyleLbl="node1" presStyleIdx="0" presStyleCnt="3"/>
      <dgm:spPr/>
      <dgm:t>
        <a:bodyPr/>
        <a:lstStyle/>
        <a:p>
          <a:endParaRPr lang="en-US"/>
        </a:p>
      </dgm:t>
    </dgm:pt>
    <dgm:pt modelId="{AF802A68-AE76-D946-B07E-782415F1D4E1}" type="pres">
      <dgm:prSet presAssocID="{0CFFBBD6-446E-BF43-BF1E-6E8D2A995FB5}" presName="gear1dstNode" presStyleLbl="node1" presStyleIdx="0" presStyleCnt="3"/>
      <dgm:spPr/>
      <dgm:t>
        <a:bodyPr/>
        <a:lstStyle/>
        <a:p>
          <a:endParaRPr lang="en-US"/>
        </a:p>
      </dgm:t>
    </dgm:pt>
    <dgm:pt modelId="{C1458025-893A-654F-BD32-C6A35675463E}" type="pres">
      <dgm:prSet presAssocID="{9207CF13-DE89-264A-9B41-6A77F0455083}" presName="gear2" presStyleLbl="node1" presStyleIdx="1" presStyleCnt="3" custScaleX="155209" custScaleY="147868" custLinFactNeighborX="-96899" custLinFactNeighborY="329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98AAD-2709-6E43-9B36-28918F8A219C}" type="pres">
      <dgm:prSet presAssocID="{9207CF13-DE89-264A-9B41-6A77F0455083}" presName="gear2srcNode" presStyleLbl="node1" presStyleIdx="1" presStyleCnt="3"/>
      <dgm:spPr/>
      <dgm:t>
        <a:bodyPr/>
        <a:lstStyle/>
        <a:p>
          <a:endParaRPr lang="en-US"/>
        </a:p>
      </dgm:t>
    </dgm:pt>
    <dgm:pt modelId="{18B8807B-C31C-E846-B487-467021A9128F}" type="pres">
      <dgm:prSet presAssocID="{9207CF13-DE89-264A-9B41-6A77F0455083}" presName="gear2dstNode" presStyleLbl="node1" presStyleIdx="1" presStyleCnt="3"/>
      <dgm:spPr/>
      <dgm:t>
        <a:bodyPr/>
        <a:lstStyle/>
        <a:p>
          <a:endParaRPr lang="en-US"/>
        </a:p>
      </dgm:t>
    </dgm:pt>
    <dgm:pt modelId="{D47C6245-71AF-2C4D-89C3-3DDBECE50A4E}" type="pres">
      <dgm:prSet presAssocID="{C59E522E-87BF-C24C-B6DD-BB4EE8915C5F}" presName="gear3" presStyleLbl="node1" presStyleIdx="2" presStyleCnt="3" custScaleX="154326" custScaleY="154130"/>
      <dgm:spPr/>
      <dgm:t>
        <a:bodyPr/>
        <a:lstStyle/>
        <a:p>
          <a:endParaRPr lang="en-US"/>
        </a:p>
      </dgm:t>
    </dgm:pt>
    <dgm:pt modelId="{901AC769-DCD2-754D-8A4A-EE787FDC897A}" type="pres">
      <dgm:prSet presAssocID="{C59E522E-87BF-C24C-B6DD-BB4EE8915C5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F9496-634F-A74C-A908-5623EDD9C35F}" type="pres">
      <dgm:prSet presAssocID="{C59E522E-87BF-C24C-B6DD-BB4EE8915C5F}" presName="gear3srcNode" presStyleLbl="node1" presStyleIdx="2" presStyleCnt="3"/>
      <dgm:spPr/>
      <dgm:t>
        <a:bodyPr/>
        <a:lstStyle/>
        <a:p>
          <a:endParaRPr lang="en-US"/>
        </a:p>
      </dgm:t>
    </dgm:pt>
    <dgm:pt modelId="{A16FCD5B-786E-9A4F-9F01-70ED051CB58E}" type="pres">
      <dgm:prSet presAssocID="{C59E522E-87BF-C24C-B6DD-BB4EE8915C5F}" presName="gear3dstNode" presStyleLbl="node1" presStyleIdx="2" presStyleCnt="3"/>
      <dgm:spPr/>
      <dgm:t>
        <a:bodyPr/>
        <a:lstStyle/>
        <a:p>
          <a:endParaRPr lang="en-US"/>
        </a:p>
      </dgm:t>
    </dgm:pt>
    <dgm:pt modelId="{BBE70C23-E896-9B47-B97A-B4B0EE0E4E88}" type="pres">
      <dgm:prSet presAssocID="{8C8A2182-893A-3949-925B-6712935BA850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867BC58-ACC5-7143-81E7-6F3EBB97BCF2}" type="pres">
      <dgm:prSet presAssocID="{2D3F642A-EFF7-AD49-BA1F-0A0187D7B1A8}" presName="connector2" presStyleLbl="sibTrans2D1" presStyleIdx="1" presStyleCnt="3" custLinFactNeighborX="-7734" custLinFactNeighborY="-17471"/>
      <dgm:spPr/>
      <dgm:t>
        <a:bodyPr/>
        <a:lstStyle/>
        <a:p>
          <a:endParaRPr lang="en-US"/>
        </a:p>
      </dgm:t>
    </dgm:pt>
    <dgm:pt modelId="{55CC3FDD-7757-B342-A37C-DC1A398CFA12}" type="pres">
      <dgm:prSet presAssocID="{7A72FDFC-ABEA-5944-BA12-589418821B3C}" presName="connector3" presStyleLbl="sibTrans2D1" presStyleIdx="2" presStyleCnt="3" custLinFactNeighborX="-16236" custLinFactNeighborY="2943"/>
      <dgm:spPr/>
      <dgm:t>
        <a:bodyPr/>
        <a:lstStyle/>
        <a:p>
          <a:endParaRPr lang="en-US"/>
        </a:p>
      </dgm:t>
    </dgm:pt>
  </dgm:ptLst>
  <dgm:cxnLst>
    <dgm:cxn modelId="{FF861875-9497-2F42-A220-70F675C5DAEF}" srcId="{22E40D2C-DC5E-2746-A9D7-C20F00945B9D}" destId="{9207CF13-DE89-264A-9B41-6A77F0455083}" srcOrd="1" destOrd="0" parTransId="{3F728BED-C988-314A-85A1-3E1B4EA3D4B0}" sibTransId="{2D3F642A-EFF7-AD49-BA1F-0A0187D7B1A8}"/>
    <dgm:cxn modelId="{3A0EF32C-4BEC-3C45-AB9D-5F6DB0C45DB2}" type="presOf" srcId="{8C8A2182-893A-3949-925B-6712935BA850}" destId="{BBE70C23-E896-9B47-B97A-B4B0EE0E4E88}" srcOrd="0" destOrd="0" presId="urn:microsoft.com/office/officeart/2005/8/layout/gear1"/>
    <dgm:cxn modelId="{25AF39F5-CB96-1940-AB9F-7413C31C807C}" type="presOf" srcId="{C59E522E-87BF-C24C-B6DD-BB4EE8915C5F}" destId="{A16FCD5B-786E-9A4F-9F01-70ED051CB58E}" srcOrd="3" destOrd="0" presId="urn:microsoft.com/office/officeart/2005/8/layout/gear1"/>
    <dgm:cxn modelId="{45F8EDE3-E3D9-524C-BB48-425F582BD756}" type="presOf" srcId="{22E40D2C-DC5E-2746-A9D7-C20F00945B9D}" destId="{EF5AE48B-189D-EB46-B960-5089AC2F89AC}" srcOrd="0" destOrd="0" presId="urn:microsoft.com/office/officeart/2005/8/layout/gear1"/>
    <dgm:cxn modelId="{688E62B2-FCFC-3E4F-8161-D6BDB90E751A}" type="presOf" srcId="{0CFFBBD6-446E-BF43-BF1E-6E8D2A995FB5}" destId="{BD1633F7-8B07-F843-B595-E4ABFC4AB77A}" srcOrd="1" destOrd="0" presId="urn:microsoft.com/office/officeart/2005/8/layout/gear1"/>
    <dgm:cxn modelId="{691490B0-E9EA-3048-B45C-EE77A2C38628}" type="presOf" srcId="{7A72FDFC-ABEA-5944-BA12-589418821B3C}" destId="{55CC3FDD-7757-B342-A37C-DC1A398CFA12}" srcOrd="0" destOrd="0" presId="urn:microsoft.com/office/officeart/2005/8/layout/gear1"/>
    <dgm:cxn modelId="{6505B2D6-392A-3C44-A922-292CBF9B2C87}" type="presOf" srcId="{9207CF13-DE89-264A-9B41-6A77F0455083}" destId="{BB798AAD-2709-6E43-9B36-28918F8A219C}" srcOrd="1" destOrd="0" presId="urn:microsoft.com/office/officeart/2005/8/layout/gear1"/>
    <dgm:cxn modelId="{EF691E42-F367-6A41-B2EA-98B4CB935BB0}" srcId="{22E40D2C-DC5E-2746-A9D7-C20F00945B9D}" destId="{0CFFBBD6-446E-BF43-BF1E-6E8D2A995FB5}" srcOrd="0" destOrd="0" parTransId="{301450F3-1D70-B343-A20C-89EF0D836015}" sibTransId="{8C8A2182-893A-3949-925B-6712935BA850}"/>
    <dgm:cxn modelId="{DCAD09D9-4270-D34C-90DF-128EB00214CA}" type="presOf" srcId="{C59E522E-87BF-C24C-B6DD-BB4EE8915C5F}" destId="{D47C6245-71AF-2C4D-89C3-3DDBECE50A4E}" srcOrd="0" destOrd="0" presId="urn:microsoft.com/office/officeart/2005/8/layout/gear1"/>
    <dgm:cxn modelId="{D3D2116C-FF08-1A4E-8B86-3B42C0B87472}" type="presOf" srcId="{C59E522E-87BF-C24C-B6DD-BB4EE8915C5F}" destId="{311F9496-634F-A74C-A908-5623EDD9C35F}" srcOrd="2" destOrd="0" presId="urn:microsoft.com/office/officeart/2005/8/layout/gear1"/>
    <dgm:cxn modelId="{E5276EFB-B9DC-1A40-AB1D-7FDE2E144A8F}" type="presOf" srcId="{2D3F642A-EFF7-AD49-BA1F-0A0187D7B1A8}" destId="{C867BC58-ACC5-7143-81E7-6F3EBB97BCF2}" srcOrd="0" destOrd="0" presId="urn:microsoft.com/office/officeart/2005/8/layout/gear1"/>
    <dgm:cxn modelId="{8FFF890C-80BD-D548-866B-FBE0AFDE85ED}" srcId="{22E40D2C-DC5E-2746-A9D7-C20F00945B9D}" destId="{C59E522E-87BF-C24C-B6DD-BB4EE8915C5F}" srcOrd="2" destOrd="0" parTransId="{FDAA28F2-F889-5645-B44D-20FC39825DAB}" sibTransId="{7A72FDFC-ABEA-5944-BA12-589418821B3C}"/>
    <dgm:cxn modelId="{5469C308-C03E-B64E-8F58-85F384A93A65}" type="presOf" srcId="{0CFFBBD6-446E-BF43-BF1E-6E8D2A995FB5}" destId="{AF802A68-AE76-D946-B07E-782415F1D4E1}" srcOrd="2" destOrd="0" presId="urn:microsoft.com/office/officeart/2005/8/layout/gear1"/>
    <dgm:cxn modelId="{67D1A09B-2921-9D40-A1A0-CD21C59CB763}" type="presOf" srcId="{9207CF13-DE89-264A-9B41-6A77F0455083}" destId="{18B8807B-C31C-E846-B487-467021A9128F}" srcOrd="2" destOrd="0" presId="urn:microsoft.com/office/officeart/2005/8/layout/gear1"/>
    <dgm:cxn modelId="{C4D42E51-3649-454C-924B-1A928CD8A24A}" type="presOf" srcId="{C59E522E-87BF-C24C-B6DD-BB4EE8915C5F}" destId="{901AC769-DCD2-754D-8A4A-EE787FDC897A}" srcOrd="1" destOrd="0" presId="urn:microsoft.com/office/officeart/2005/8/layout/gear1"/>
    <dgm:cxn modelId="{E5761168-7D0B-D740-BCE5-FFF10B2E65E1}" type="presOf" srcId="{9207CF13-DE89-264A-9B41-6A77F0455083}" destId="{C1458025-893A-654F-BD32-C6A35675463E}" srcOrd="0" destOrd="0" presId="urn:microsoft.com/office/officeart/2005/8/layout/gear1"/>
    <dgm:cxn modelId="{C2331AB8-8B3A-384D-B37B-88AE344AAF26}" type="presOf" srcId="{0CFFBBD6-446E-BF43-BF1E-6E8D2A995FB5}" destId="{D400A5A1-6861-E448-A159-F46FE2A58044}" srcOrd="0" destOrd="0" presId="urn:microsoft.com/office/officeart/2005/8/layout/gear1"/>
    <dgm:cxn modelId="{D3055EA4-28E1-174C-A581-93B17B2AB3A0}" type="presParOf" srcId="{EF5AE48B-189D-EB46-B960-5089AC2F89AC}" destId="{D400A5A1-6861-E448-A159-F46FE2A58044}" srcOrd="0" destOrd="0" presId="urn:microsoft.com/office/officeart/2005/8/layout/gear1"/>
    <dgm:cxn modelId="{184C8C50-CC27-294C-A1EC-D9F57ADE95C7}" type="presParOf" srcId="{EF5AE48B-189D-EB46-B960-5089AC2F89AC}" destId="{BD1633F7-8B07-F843-B595-E4ABFC4AB77A}" srcOrd="1" destOrd="0" presId="urn:microsoft.com/office/officeart/2005/8/layout/gear1"/>
    <dgm:cxn modelId="{07DBAE56-DDA5-5847-9C71-92BD741180E8}" type="presParOf" srcId="{EF5AE48B-189D-EB46-B960-5089AC2F89AC}" destId="{AF802A68-AE76-D946-B07E-782415F1D4E1}" srcOrd="2" destOrd="0" presId="urn:microsoft.com/office/officeart/2005/8/layout/gear1"/>
    <dgm:cxn modelId="{D89B64A1-50A1-5D43-A2CA-92486DE2A6B5}" type="presParOf" srcId="{EF5AE48B-189D-EB46-B960-5089AC2F89AC}" destId="{C1458025-893A-654F-BD32-C6A35675463E}" srcOrd="3" destOrd="0" presId="urn:microsoft.com/office/officeart/2005/8/layout/gear1"/>
    <dgm:cxn modelId="{E866215D-6775-1442-92DA-612ED95C228A}" type="presParOf" srcId="{EF5AE48B-189D-EB46-B960-5089AC2F89AC}" destId="{BB798AAD-2709-6E43-9B36-28918F8A219C}" srcOrd="4" destOrd="0" presId="urn:microsoft.com/office/officeart/2005/8/layout/gear1"/>
    <dgm:cxn modelId="{1CC02EA4-B8CE-4045-911A-18DF096068F3}" type="presParOf" srcId="{EF5AE48B-189D-EB46-B960-5089AC2F89AC}" destId="{18B8807B-C31C-E846-B487-467021A9128F}" srcOrd="5" destOrd="0" presId="urn:microsoft.com/office/officeart/2005/8/layout/gear1"/>
    <dgm:cxn modelId="{DDB0D713-30AF-2D41-BD3E-4CD3BC9558C7}" type="presParOf" srcId="{EF5AE48B-189D-EB46-B960-5089AC2F89AC}" destId="{D47C6245-71AF-2C4D-89C3-3DDBECE50A4E}" srcOrd="6" destOrd="0" presId="urn:microsoft.com/office/officeart/2005/8/layout/gear1"/>
    <dgm:cxn modelId="{1AB8E89A-D615-464F-BC77-520E572F8984}" type="presParOf" srcId="{EF5AE48B-189D-EB46-B960-5089AC2F89AC}" destId="{901AC769-DCD2-754D-8A4A-EE787FDC897A}" srcOrd="7" destOrd="0" presId="urn:microsoft.com/office/officeart/2005/8/layout/gear1"/>
    <dgm:cxn modelId="{89CD76B9-39F6-B746-8D07-2367DF6594EE}" type="presParOf" srcId="{EF5AE48B-189D-EB46-B960-5089AC2F89AC}" destId="{311F9496-634F-A74C-A908-5623EDD9C35F}" srcOrd="8" destOrd="0" presId="urn:microsoft.com/office/officeart/2005/8/layout/gear1"/>
    <dgm:cxn modelId="{B460276E-0BCF-B749-8544-5371BCB9D093}" type="presParOf" srcId="{EF5AE48B-189D-EB46-B960-5089AC2F89AC}" destId="{A16FCD5B-786E-9A4F-9F01-70ED051CB58E}" srcOrd="9" destOrd="0" presId="urn:microsoft.com/office/officeart/2005/8/layout/gear1"/>
    <dgm:cxn modelId="{5635C316-D972-2743-91C0-C4A9FA40EC02}" type="presParOf" srcId="{EF5AE48B-189D-EB46-B960-5089AC2F89AC}" destId="{BBE70C23-E896-9B47-B97A-B4B0EE0E4E88}" srcOrd="10" destOrd="0" presId="urn:microsoft.com/office/officeart/2005/8/layout/gear1"/>
    <dgm:cxn modelId="{58D6D344-BCFF-D84F-80ED-C47F176F7568}" type="presParOf" srcId="{EF5AE48B-189D-EB46-B960-5089AC2F89AC}" destId="{C867BC58-ACC5-7143-81E7-6F3EBB97BCF2}" srcOrd="11" destOrd="0" presId="urn:microsoft.com/office/officeart/2005/8/layout/gear1"/>
    <dgm:cxn modelId="{06CD63ED-FF84-6741-9090-7FF1E71DAEDE}" type="presParOf" srcId="{EF5AE48B-189D-EB46-B960-5089AC2F89AC}" destId="{55CC3FDD-7757-B342-A37C-DC1A398CFA1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017F8ED6-A15A-9D42-B458-264090AC401B}" type="presOf" srcId="{6F5795CA-FCF7-3D49-92E8-4F066CD012F3}" destId="{2C4EA2EF-7032-994A-8CDA-D08E93AE0AB3}" srcOrd="0" destOrd="0" presId="urn:microsoft.com/office/officeart/2009/3/layout/CircleRelationship"/>
    <dgm:cxn modelId="{8A51F869-E02A-2441-91C9-B861BD82AF5B}" type="presOf" srcId="{91032682-16C8-8746-92ED-AF58BF7EB348}" destId="{12638A83-E4F5-674B-9467-240AA0C5FB0A}" srcOrd="0" destOrd="0" presId="urn:microsoft.com/office/officeart/2009/3/layout/CircleRelationship"/>
    <dgm:cxn modelId="{03049817-7CF4-AF42-8DD3-7A7518A1A897}" type="presOf" srcId="{20780591-29E4-CF48-87F7-3F6B004E709A}" destId="{5C929E12-B5A9-524E-8637-7BDE97CEB999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5AD777AD-FA73-7D48-9C0E-EBE8EBF6D5AC}" type="presOf" srcId="{96ED5622-202F-C947-BC45-A5FA037D119B}" destId="{3B8012C6-BDB5-5E42-AD5B-3E946D617566}" srcOrd="0" destOrd="0" presId="urn:microsoft.com/office/officeart/2009/3/layout/CircleRelationship"/>
    <dgm:cxn modelId="{CDE18CC6-47E1-804C-9598-641E64CDF07C}" type="presOf" srcId="{738A3422-D32A-114F-8E34-8A2257CE464B}" destId="{EAA19F38-080A-2445-9C24-BF5FCF5EAE4A}" srcOrd="0" destOrd="0" presId="urn:microsoft.com/office/officeart/2009/3/layout/CircleRelationship"/>
    <dgm:cxn modelId="{EB45FBBE-BD5C-5942-B598-C5B41BB0B395}" type="presOf" srcId="{67399531-B4AD-494A-92F2-504158F3E707}" destId="{CD68683C-D877-F146-989D-683FF92CCE28}" srcOrd="0" destOrd="0" presId="urn:microsoft.com/office/officeart/2009/3/layout/CircleRelationship"/>
    <dgm:cxn modelId="{631491D1-62FF-914C-889C-1E7EED5FF7FA}" type="presOf" srcId="{86D17B7E-E696-8941-8E58-7886025557FE}" destId="{C1B0984E-E3E0-C943-AF18-A37F5C5D8942}" srcOrd="0" destOrd="0" presId="urn:microsoft.com/office/officeart/2009/3/layout/CircleRelationship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0CEE2C2C-F7BB-7C4F-879D-CC9F5AD056F7}" type="presParOf" srcId="{12638A83-E4F5-674B-9467-240AA0C5FB0A}" destId="{CD68683C-D877-F146-989D-683FF92CCE28}" srcOrd="0" destOrd="0" presId="urn:microsoft.com/office/officeart/2009/3/layout/CircleRelationship"/>
    <dgm:cxn modelId="{D2453F0E-5F2D-244F-B1DF-32D28D2140D8}" type="presParOf" srcId="{12638A83-E4F5-674B-9467-240AA0C5FB0A}" destId="{58D9F01F-9E18-A346-A934-8987F4284017}" srcOrd="1" destOrd="0" presId="urn:microsoft.com/office/officeart/2009/3/layout/CircleRelationship"/>
    <dgm:cxn modelId="{E76DAEFD-D0C3-574A-AB69-AEF621E67F35}" type="presParOf" srcId="{12638A83-E4F5-674B-9467-240AA0C5FB0A}" destId="{FEF05A9F-2AAC-074D-BD7A-9196CC8F387E}" srcOrd="2" destOrd="0" presId="urn:microsoft.com/office/officeart/2009/3/layout/CircleRelationship"/>
    <dgm:cxn modelId="{335BDFE5-BC79-E349-AC69-5831741B799A}" type="presParOf" srcId="{12638A83-E4F5-674B-9467-240AA0C5FB0A}" destId="{3E2BC93E-E0ED-0A4C-904E-34FEB557D6B3}" srcOrd="3" destOrd="0" presId="urn:microsoft.com/office/officeart/2009/3/layout/CircleRelationship"/>
    <dgm:cxn modelId="{7773BD38-8081-8544-BE8E-892070BE4051}" type="presParOf" srcId="{12638A83-E4F5-674B-9467-240AA0C5FB0A}" destId="{9AE0C5AB-F05E-C54F-946F-524451D97D6A}" srcOrd="4" destOrd="0" presId="urn:microsoft.com/office/officeart/2009/3/layout/CircleRelationship"/>
    <dgm:cxn modelId="{46BCAEB6-98B9-C540-8DBB-B47F684F267B}" type="presParOf" srcId="{12638A83-E4F5-674B-9467-240AA0C5FB0A}" destId="{9B818891-721B-E249-A46D-3F104437D69C}" srcOrd="5" destOrd="0" presId="urn:microsoft.com/office/officeart/2009/3/layout/CircleRelationship"/>
    <dgm:cxn modelId="{E17A4F25-F519-D74D-92C4-8DAADBC53E70}" type="presParOf" srcId="{12638A83-E4F5-674B-9467-240AA0C5FB0A}" destId="{3B8012C6-BDB5-5E42-AD5B-3E946D617566}" srcOrd="6" destOrd="0" presId="urn:microsoft.com/office/officeart/2009/3/layout/CircleRelationship"/>
    <dgm:cxn modelId="{556A6E5B-95E5-4F4C-95FC-4406CC0FF510}" type="presParOf" srcId="{12638A83-E4F5-674B-9467-240AA0C5FB0A}" destId="{BB4D3749-C5A6-1F42-BA2E-174FCD75366C}" srcOrd="7" destOrd="0" presId="urn:microsoft.com/office/officeart/2009/3/layout/CircleRelationship"/>
    <dgm:cxn modelId="{9B34B3D4-E680-B54D-A87C-FFD1B96B72EE}" type="presParOf" srcId="{BB4D3749-C5A6-1F42-BA2E-174FCD75366C}" destId="{307D2AE0-B61B-3F49-AF65-492CC44B7E00}" srcOrd="0" destOrd="0" presId="urn:microsoft.com/office/officeart/2009/3/layout/CircleRelationship"/>
    <dgm:cxn modelId="{CF093E90-5A79-9944-BB33-8D9D038D5A1A}" type="presParOf" srcId="{12638A83-E4F5-674B-9467-240AA0C5FB0A}" destId="{6B05C13D-FEEA-C64C-B5AB-429A48D8019E}" srcOrd="8" destOrd="0" presId="urn:microsoft.com/office/officeart/2009/3/layout/CircleRelationship"/>
    <dgm:cxn modelId="{97AC0F4B-082D-2B4B-8567-788B674C6B49}" type="presParOf" srcId="{6B05C13D-FEEA-C64C-B5AB-429A48D8019E}" destId="{B46D02DE-DFD9-264A-9122-1B111364DA6D}" srcOrd="0" destOrd="0" presId="urn:microsoft.com/office/officeart/2009/3/layout/CircleRelationship"/>
    <dgm:cxn modelId="{C9A7D6FF-D923-8A48-A358-61F182E9437B}" type="presParOf" srcId="{12638A83-E4F5-674B-9467-240AA0C5FB0A}" destId="{5C929E12-B5A9-524E-8637-7BDE97CEB999}" srcOrd="9" destOrd="0" presId="urn:microsoft.com/office/officeart/2009/3/layout/CircleRelationship"/>
    <dgm:cxn modelId="{D1D2B338-A753-2342-9F39-0DE3C240FAD1}" type="presParOf" srcId="{12638A83-E4F5-674B-9467-240AA0C5FB0A}" destId="{A458321B-FFC0-BD4F-9287-F448D405C256}" srcOrd="10" destOrd="0" presId="urn:microsoft.com/office/officeart/2009/3/layout/CircleRelationship"/>
    <dgm:cxn modelId="{342D7094-C3C4-F04D-A8C6-D040E2496077}" type="presParOf" srcId="{A458321B-FFC0-BD4F-9287-F448D405C256}" destId="{CBAE351A-2575-EB4E-BDFE-AC8C89AB19F6}" srcOrd="0" destOrd="0" presId="urn:microsoft.com/office/officeart/2009/3/layout/CircleRelationship"/>
    <dgm:cxn modelId="{602262F8-AC20-D646-B485-8D2D67BCA258}" type="presParOf" srcId="{12638A83-E4F5-674B-9467-240AA0C5FB0A}" destId="{A5B4C08C-AA14-F94A-9115-1C7612570EC3}" srcOrd="11" destOrd="0" presId="urn:microsoft.com/office/officeart/2009/3/layout/CircleRelationship"/>
    <dgm:cxn modelId="{C2846069-51AE-9F41-AB0E-3FF7E25C163A}" type="presParOf" srcId="{A5B4C08C-AA14-F94A-9115-1C7612570EC3}" destId="{E87B16E0-7609-B741-ADEC-7ED3166C467B}" srcOrd="0" destOrd="0" presId="urn:microsoft.com/office/officeart/2009/3/layout/CircleRelationship"/>
    <dgm:cxn modelId="{62DB517D-1217-ED44-9596-C76E5A90F840}" type="presParOf" srcId="{12638A83-E4F5-674B-9467-240AA0C5FB0A}" destId="{04321634-7EAA-C442-9E3C-6235F031E2D1}" srcOrd="12" destOrd="0" presId="urn:microsoft.com/office/officeart/2009/3/layout/CircleRelationship"/>
    <dgm:cxn modelId="{A6982B22-CF85-FF46-B693-2BA729805C60}" type="presParOf" srcId="{04321634-7EAA-C442-9E3C-6235F031E2D1}" destId="{A27AE5E0-C77F-1548-B6AC-19A721F18551}" srcOrd="0" destOrd="0" presId="urn:microsoft.com/office/officeart/2009/3/layout/CircleRelationship"/>
    <dgm:cxn modelId="{FE9E1648-D2CD-884F-92C4-17D97778C5B5}" type="presParOf" srcId="{12638A83-E4F5-674B-9467-240AA0C5FB0A}" destId="{2C4EA2EF-7032-994A-8CDA-D08E93AE0AB3}" srcOrd="13" destOrd="0" presId="urn:microsoft.com/office/officeart/2009/3/layout/CircleRelationship"/>
    <dgm:cxn modelId="{5E32454B-7171-A148-B10E-5D6BD0C0398A}" type="presParOf" srcId="{12638A83-E4F5-674B-9467-240AA0C5FB0A}" destId="{20931715-7EAE-D343-813D-4E75C341ED7C}" srcOrd="14" destOrd="0" presId="urn:microsoft.com/office/officeart/2009/3/layout/CircleRelationship"/>
    <dgm:cxn modelId="{D77D9B33-CD4E-2E49-81EB-08300D0CC412}" type="presParOf" srcId="{20931715-7EAE-D343-813D-4E75C341ED7C}" destId="{233E81BF-6756-1A46-9ADA-2C3EBEC9678C}" srcOrd="0" destOrd="0" presId="urn:microsoft.com/office/officeart/2009/3/layout/CircleRelationship"/>
    <dgm:cxn modelId="{92225CAC-B734-2D40-9E79-64D9051FD022}" type="presParOf" srcId="{12638A83-E4F5-674B-9467-240AA0C5FB0A}" destId="{EAA19F38-080A-2445-9C24-BF5FCF5EAE4A}" srcOrd="15" destOrd="0" presId="urn:microsoft.com/office/officeart/2009/3/layout/CircleRelationship"/>
    <dgm:cxn modelId="{54E7EE65-B019-4248-9383-AAACCFD4DF60}" type="presParOf" srcId="{12638A83-E4F5-674B-9467-240AA0C5FB0A}" destId="{4E3A32DE-4BB9-3148-B3A6-B205618EB141}" srcOrd="16" destOrd="0" presId="urn:microsoft.com/office/officeart/2009/3/layout/CircleRelationship"/>
    <dgm:cxn modelId="{AC9F589F-1B58-1443-AB44-6888CF809FE9}" type="presParOf" srcId="{4E3A32DE-4BB9-3148-B3A6-B205618EB141}" destId="{3B2A56C1-B96B-2340-9B03-CA89F8A21E79}" srcOrd="0" destOrd="0" presId="urn:microsoft.com/office/officeart/2009/3/layout/CircleRelationship"/>
    <dgm:cxn modelId="{E27D7914-9CF7-2242-AB54-E5EAE7AFF774}" type="presParOf" srcId="{12638A83-E4F5-674B-9467-240AA0C5FB0A}" destId="{C1B0984E-E3E0-C943-AF18-A37F5C5D8942}" srcOrd="17" destOrd="0" presId="urn:microsoft.com/office/officeart/2009/3/layout/CircleRelationship"/>
    <dgm:cxn modelId="{C177B6CA-C256-BF42-A62A-CB16AAB8ED50}" type="presParOf" srcId="{12638A83-E4F5-674B-9467-240AA0C5FB0A}" destId="{9EAD5373-AAF2-584E-A784-9920C80F048E}" srcOrd="18" destOrd="0" presId="urn:microsoft.com/office/officeart/2009/3/layout/CircleRelationship"/>
    <dgm:cxn modelId="{A7471D1E-C407-3B4E-88FF-7A2B66B108C6}" type="presParOf" srcId="{9EAD5373-AAF2-584E-A784-9920C80F048E}" destId="{6F43751C-A657-5641-8282-9805A3E00C8B}" srcOrd="0" destOrd="0" presId="urn:microsoft.com/office/officeart/2009/3/layout/CircleRelationship"/>
    <dgm:cxn modelId="{88AFC4D9-C43C-534A-A139-9B876F6D4C33}" type="presParOf" srcId="{12638A83-E4F5-674B-9467-240AA0C5FB0A}" destId="{D9700332-47BC-454C-8230-0816D8CE441B}" srcOrd="19" destOrd="0" presId="urn:microsoft.com/office/officeart/2009/3/layout/CircleRelationship"/>
    <dgm:cxn modelId="{EE45CA81-7286-254A-9CA5-9CD03E0FF637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00A5A1-6861-E448-A159-F46FE2A58044}">
      <dsp:nvSpPr>
        <dsp:cNvPr id="0" name=""/>
        <dsp:cNvSpPr/>
      </dsp:nvSpPr>
      <dsp:spPr>
        <a:xfrm flipH="1">
          <a:off x="2885836" y="3075178"/>
          <a:ext cx="4343127" cy="3468644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 JUROS ELEVADÍSSIMOS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MECANISMOS FINANCEIROS GERAM DÍVIDA PÚBLICA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RECORDE DE LUCRO DOS BANCOS</a:t>
          </a:r>
          <a:endParaRPr lang="en-US" sz="1800" b="1" kern="1200" dirty="0">
            <a:solidFill>
              <a:schemeClr val="tx1"/>
            </a:solidFill>
          </a:endParaRPr>
        </a:p>
      </dsp:txBody>
      <dsp:txXfrm flipH="1">
        <a:off x="2885836" y="3075178"/>
        <a:ext cx="4343127" cy="3468644"/>
      </dsp:txXfrm>
    </dsp:sp>
    <dsp:sp modelId="{C1458025-893A-654F-BD32-C6A35675463E}">
      <dsp:nvSpPr>
        <dsp:cNvPr id="0" name=""/>
        <dsp:cNvSpPr/>
      </dsp:nvSpPr>
      <dsp:spPr>
        <a:xfrm>
          <a:off x="0" y="2500469"/>
          <a:ext cx="3799938" cy="3620210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CORRUPÇÃO DOMINANTE</a:t>
          </a:r>
          <a:endParaRPr lang="en-US" sz="2000" b="1" kern="1200"/>
        </a:p>
      </dsp:txBody>
      <dsp:txXfrm>
        <a:off x="0" y="2500469"/>
        <a:ext cx="3799938" cy="3620210"/>
      </dsp:txXfrm>
    </dsp:sp>
    <dsp:sp modelId="{D47C6245-71AF-2C4D-89C3-3DDBECE50A4E}">
      <dsp:nvSpPr>
        <dsp:cNvPr id="0" name=""/>
        <dsp:cNvSpPr/>
      </dsp:nvSpPr>
      <dsp:spPr>
        <a:xfrm rot="20700000">
          <a:off x="2134429" y="-6809"/>
          <a:ext cx="3703703" cy="3695560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PACOTE DE MEDIDAS QUE FAVORECEM BANCOS E SACRIFICAM A SOCIEDADE E A NAÇÃO</a:t>
          </a:r>
          <a:endParaRPr lang="en-US" sz="2000" b="1" kern="1200" dirty="0"/>
        </a:p>
      </dsp:txBody>
      <dsp:txXfrm>
        <a:off x="2947243" y="803252"/>
        <a:ext cx="2078076" cy="2075436"/>
      </dsp:txXfrm>
    </dsp:sp>
    <dsp:sp modelId="{BBE70C23-E896-9B47-B97A-B4B0EE0E4E88}">
      <dsp:nvSpPr>
        <dsp:cNvPr id="0" name=""/>
        <dsp:cNvSpPr/>
      </dsp:nvSpPr>
      <dsp:spPr>
        <a:xfrm>
          <a:off x="3137050" y="2605903"/>
          <a:ext cx="4308958" cy="4308958"/>
        </a:xfrm>
        <a:prstGeom prst="circularArrow">
          <a:avLst>
            <a:gd name="adj1" fmla="val 4687"/>
            <a:gd name="adj2" fmla="val 299029"/>
            <a:gd name="adj3" fmla="val 2548734"/>
            <a:gd name="adj4" fmla="val 15792820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67BC58-ACC5-7143-81E7-6F3EBB97BCF2}">
      <dsp:nvSpPr>
        <dsp:cNvPr id="0" name=""/>
        <dsp:cNvSpPr/>
      </dsp:nvSpPr>
      <dsp:spPr>
        <a:xfrm>
          <a:off x="739881" y="1233678"/>
          <a:ext cx="3130727" cy="31307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C3FDD-7757-B342-A37C-DC1A398CFA12}">
      <dsp:nvSpPr>
        <dsp:cNvPr id="0" name=""/>
        <dsp:cNvSpPr/>
      </dsp:nvSpPr>
      <dsp:spPr>
        <a:xfrm>
          <a:off x="1683954" y="207213"/>
          <a:ext cx="3375555" cy="337555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523521" y="608268"/>
          <a:ext cx="1797230" cy="17975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523521" y="608268"/>
        <a:ext cx="1797230" cy="1797539"/>
      </dsp:txXfrm>
    </dsp:sp>
    <dsp:sp modelId="{58D9F01F-9E18-A346-A934-8987F4284017}">
      <dsp:nvSpPr>
        <dsp:cNvPr id="0" name=""/>
        <dsp:cNvSpPr/>
      </dsp:nvSpPr>
      <dsp:spPr>
        <a:xfrm>
          <a:off x="2076146" y="2272181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436511" y="1337756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44163" y="2426366"/>
          <a:ext cx="199815" cy="20011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2116699" y="810315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660664" y="1639380"/>
          <a:ext cx="144884" cy="14486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592553" y="822049"/>
          <a:ext cx="1221880" cy="95207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592553" y="822049"/>
        <a:ext cx="1221880" cy="952072"/>
      </dsp:txXfrm>
    </dsp:sp>
    <dsp:sp modelId="{307D2AE0-B61B-3F49-AF65-492CC44B7E00}">
      <dsp:nvSpPr>
        <dsp:cNvPr id="0" name=""/>
        <dsp:cNvSpPr/>
      </dsp:nvSpPr>
      <dsp:spPr>
        <a:xfrm>
          <a:off x="2347113" y="816739"/>
          <a:ext cx="199815" cy="20011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1030619" y="1877403"/>
          <a:ext cx="361289" cy="36137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326849" y="481491"/>
          <a:ext cx="1087893" cy="945780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326849" y="481491"/>
        <a:ext cx="1087893" cy="945780"/>
      </dsp:txXfrm>
    </dsp:sp>
    <dsp:sp modelId="{CBAE351A-2575-EB4E-BDFE-AC8C89AB19F6}">
      <dsp:nvSpPr>
        <dsp:cNvPr id="0" name=""/>
        <dsp:cNvSpPr/>
      </dsp:nvSpPr>
      <dsp:spPr>
        <a:xfrm>
          <a:off x="3179185" y="1093308"/>
          <a:ext cx="199815" cy="2001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893108" y="2307515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336791" y="2101292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528239" y="1774825"/>
          <a:ext cx="1372300" cy="88453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528239" y="1774825"/>
        <a:ext cx="1372300" cy="884534"/>
      </dsp:txXfrm>
    </dsp:sp>
    <dsp:sp modelId="{233E81BF-6756-1A46-9ADA-2C3EBEC9678C}">
      <dsp:nvSpPr>
        <dsp:cNvPr id="0" name=""/>
        <dsp:cNvSpPr/>
      </dsp:nvSpPr>
      <dsp:spPr>
        <a:xfrm>
          <a:off x="3642962" y="1826329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576657" y="2364795"/>
          <a:ext cx="1080820" cy="9554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576657" y="2364795"/>
        <a:ext cx="1080820" cy="955419"/>
      </dsp:txXfrm>
    </dsp:sp>
    <dsp:sp modelId="{3B2A56C1-B96B-2340-9B03-CA89F8A21E79}">
      <dsp:nvSpPr>
        <dsp:cNvPr id="0" name=""/>
        <dsp:cNvSpPr/>
      </dsp:nvSpPr>
      <dsp:spPr>
        <a:xfrm>
          <a:off x="2404256" y="2452384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252141" y="-108028"/>
          <a:ext cx="1123398" cy="93823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252141" y="-108028"/>
        <a:ext cx="1123398" cy="938238"/>
      </dsp:txXfrm>
    </dsp:sp>
    <dsp:sp modelId="{6F43751C-A657-5641-8282-9805A3E00C8B}">
      <dsp:nvSpPr>
        <dsp:cNvPr id="0" name=""/>
        <dsp:cNvSpPr/>
      </dsp:nvSpPr>
      <dsp:spPr>
        <a:xfrm>
          <a:off x="1547484" y="787829"/>
          <a:ext cx="144884" cy="14486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234484" y="175587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0.21368</cdr:x>
      <cdr:y>0.20732</cdr:y>
    </cdr:from>
    <cdr:to>
      <cdr:x>0.55556</cdr:x>
      <cdr:y>0.59825</cdr:y>
    </cdr:to>
    <cdr:sp macro="" textlink="">
      <cdr:nvSpPr>
        <cdr:cNvPr id="2" name="CaixaDeTexto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00200" y="1224136"/>
          <a:ext cx="2880320" cy="230832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CC0000"/>
          </a:solidFill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5pPr>
          <a:lvl6pPr marL="2286000" algn="l" defTabSz="914400" rtl="0" eaLnBrk="1" latinLnBrk="0" hangingPunct="1"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6pPr>
          <a:lvl7pPr marL="2743200" algn="l" defTabSz="914400" rtl="0" eaLnBrk="1" latinLnBrk="0" hangingPunct="1"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7pPr>
          <a:lvl8pPr marL="3200400" algn="l" defTabSz="914400" rtl="0" eaLnBrk="1" latinLnBrk="0" hangingPunct="1"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8pPr>
          <a:lvl9pPr marL="3657600" algn="l" defTabSz="914400" rtl="0" eaLnBrk="1" latinLnBrk="0" hangingPunct="1">
            <a:defRPr sz="2400" b="1" kern="120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pt-BR" sz="1600" dirty="0">
              <a:solidFill>
                <a:srgbClr val="C00000"/>
              </a:solidFill>
              <a:latin typeface="Arial" charset="0"/>
              <a:cs typeface="Arial" charset="0"/>
            </a:rPr>
            <a:t>Graves indícios de ilegalidade identificados pela CPI:</a:t>
          </a:r>
        </a:p>
        <a:p xmlns:a="http://schemas.openxmlformats.org/drawingml/2006/main">
          <a:pPr algn="ctr">
            <a:spcBef>
              <a:spcPct val="50000"/>
            </a:spcBef>
          </a:pPr>
          <a:r>
            <a:rPr lang="pt-BR" sz="1600" dirty="0">
              <a:solidFill>
                <a:srgbClr val="C00000"/>
              </a:solidFill>
              <a:latin typeface="Arial" charset="0"/>
              <a:cs typeface="Arial" charset="0"/>
            </a:rPr>
            <a:t>Juros sobre juros</a:t>
          </a:r>
        </a:p>
        <a:p xmlns:a="http://schemas.openxmlformats.org/drawingml/2006/main">
          <a:pPr algn="ctr">
            <a:spcBef>
              <a:spcPct val="50000"/>
            </a:spcBef>
          </a:pPr>
          <a:r>
            <a:rPr lang="pt-BR" sz="1600" dirty="0">
              <a:solidFill>
                <a:srgbClr val="C00000"/>
              </a:solidFill>
              <a:latin typeface="Arial" charset="0"/>
              <a:cs typeface="Arial" charset="0"/>
            </a:rPr>
            <a:t>Conflito de </a:t>
          </a:r>
          <a:r>
            <a:rPr lang="pt-BR" sz="1600" dirty="0" smtClean="0">
              <a:solidFill>
                <a:srgbClr val="C00000"/>
              </a:solidFill>
              <a:latin typeface="Arial" charset="0"/>
              <a:cs typeface="Arial" charset="0"/>
            </a:rPr>
            <a:t>interesses</a:t>
          </a:r>
        </a:p>
        <a:p xmlns:a="http://schemas.openxmlformats.org/drawingml/2006/main">
          <a:pPr algn="ctr">
            <a:spcBef>
              <a:spcPct val="50000"/>
            </a:spcBef>
          </a:pPr>
          <a:r>
            <a:rPr lang="pt-BR" sz="1600" dirty="0" smtClean="0">
              <a:solidFill>
                <a:srgbClr val="C00000"/>
              </a:solidFill>
              <a:latin typeface="Arial" charset="0"/>
              <a:cs typeface="Arial" charset="0"/>
            </a:rPr>
            <a:t>Mecanismos escandalosos</a:t>
          </a:r>
          <a:endParaRPr lang="pt-BR" sz="1600" dirty="0">
            <a:solidFill>
              <a:srgbClr val="C00000"/>
            </a:solidFill>
            <a:latin typeface="Arial" charset="0"/>
            <a:cs typeface="Arial" charset="0"/>
          </a:endParaRPr>
        </a:p>
        <a:p xmlns:a="http://schemas.openxmlformats.org/drawingml/2006/main">
          <a:pPr algn="ctr">
            <a:spcBef>
              <a:spcPct val="50000"/>
            </a:spcBef>
          </a:pPr>
          <a:r>
            <a:rPr lang="pt-BR" sz="1600" dirty="0">
              <a:solidFill>
                <a:srgbClr val="C00000"/>
              </a:solidFill>
              <a:latin typeface="Arial" charset="0"/>
              <a:cs typeface="Arial" charset="0"/>
            </a:rPr>
            <a:t>Falta de transparência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35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89990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41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42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43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44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20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15/2/2017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5666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Office_Word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zetadopovo.com.br/opiniao/artigos/o-banco-central-esta-suicidando-o-brasil-dh5s162swds5080e0d20jsmp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b.gov.br/htms/infecon/seriehistdivliq-p.as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bcb.gov.br/ftp/notaecon/ni201609pfp.zi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yCCpue" TargetMode="External"/><Relationship Id="rId2" Type="http://schemas.openxmlformats.org/officeDocument/2006/relationships/hyperlink" Target="https://goo.gl/B2L1pT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goo.gl/uu9Opc" TargetMode="External"/><Relationship Id="rId4" Type="http://schemas.openxmlformats.org/officeDocument/2006/relationships/hyperlink" Target="http://goo.gl/3X9LV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4876KbhMtiod1RCbndQaXJoR2x4LVdFYl9GZVh5MFpTdndB/view" TargetMode="External"/><Relationship Id="rId2" Type="http://schemas.openxmlformats.org/officeDocument/2006/relationships/hyperlink" Target="https://drive.google.com/file/d/0B4876KbhMtioWGtPVnc5ZHdKMEU/view?pref=2&amp;pli=1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ebrafite.org.br/as-inavalidezes-juridica-e-social-das-sociedades-de-economia-mista-geradoras-de-ativos-estatais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/blog/2016/12/23/novela-da-divida-dos-estados-demanda-urgentemente-uma-completa-auditoria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ara.leg.br/internet/comissao/index/mista/orca/orcamento/OR2017/proposta/2_VolumeI.pdf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hyperlink" Target="http://www.facebook.com/auditoriacidada.pagin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72480" y="274172"/>
            <a:ext cx="9906000" cy="605704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r>
              <a:rPr lang="pt-BR" b="0" i="1" dirty="0" smtClean="0">
                <a:solidFill>
                  <a:schemeClr val="tx1"/>
                </a:solidFill>
                <a:latin typeface="Tahoma"/>
                <a:cs typeface="Tahoma"/>
              </a:rPr>
              <a:t>Maria Lucia Fattorelli</a:t>
            </a:r>
            <a:endParaRPr lang="pt-BR" b="0" i="1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endParaRPr lang="en-US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pt-BR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REUNIÃO DO CONSELHO POLÍTICO</a:t>
            </a:r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Brasília, 14 </a:t>
            </a: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fevereiro de 2017</a:t>
            </a: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>
            <a:off x="560512" y="2565401"/>
            <a:ext cx="9001000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CONJUNTURA NACIONAL </a:t>
            </a:r>
          </a:p>
          <a:p>
            <a:pPr algn="ctr">
              <a:lnSpc>
                <a:spcPct val="13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 O SISTEMA DA DÍVIDA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04" y="548680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520" y="731918"/>
            <a:ext cx="8719578" cy="5073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504" y="630932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 smtClean="0">
                <a:solidFill>
                  <a:schemeClr val="tx1"/>
                </a:solidFill>
              </a:rPr>
              <a:t>Fonte: Análise </a:t>
            </a:r>
            <a:r>
              <a:rPr lang="pt-BR" b="0" dirty="0">
                <a:solidFill>
                  <a:schemeClr val="tx1"/>
                </a:solidFill>
              </a:rPr>
              <a:t>da Seguridade Social 2015 elaborada pela ANFIP 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2027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79308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PEC 287/2016: contrarreforma da Previdência  </a:t>
            </a:r>
          </a:p>
          <a:p>
            <a:pPr algn="ctr"/>
            <a:endParaRPr lang="pt-BR" sz="800" dirty="0" smtClean="0">
              <a:solidFill>
                <a:srgbClr val="92D050"/>
              </a:solidFill>
              <a:latin typeface="Tahoma"/>
              <a:cs typeface="Tahoma"/>
            </a:endParaRPr>
          </a:p>
          <a:p>
            <a:pPr marL="457200" indent="-4572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Retirada de direitos dos trabalhadores públicos, privados, urbanos e rurais</a:t>
            </a:r>
          </a:p>
          <a:p>
            <a:pPr marL="457200" indent="-4572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Fim do direito à aposentadoria para grande parte da população que não chega aos 65 anos</a:t>
            </a:r>
          </a:p>
          <a:p>
            <a:pPr marL="457200" indent="-4572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Garantia de recursos para previdência complementar</a:t>
            </a:r>
          </a:p>
          <a:p>
            <a:pPr marL="457200" indent="-4572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Abuso: Propaganda mentirosa do governo fere a Constituição. Entidades impetram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Ação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Popular:</a:t>
            </a:r>
            <a:endParaRPr lang="pt-BR" sz="2800" b="0" dirty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  <a:p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344488" y="3645024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rgbClr val="FFFFFF"/>
              </a:solidFill>
            </a:endParaRPr>
          </a:p>
          <a:p>
            <a:endParaRPr lang="pt-BR" sz="3200" b="0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0552" y="3939475"/>
            <a:ext cx="8476468" cy="291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90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793088" cy="667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PEC 287/2016: principais abusos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xigência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de idade mínima para aposentadoria a partir dos 65 (sessenta e cinco) anos para homens e mulheres; 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49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(quarenta e nove) anos de tempo de contribuição para ter acesso à aposentadoria integral; 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edução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do valor geral das aposentadorias;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recarização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da aposentadoria do trabalhador rural;  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ensão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por morte e benefícios assistenciais em valor abaixo de um salário mínimo;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xclui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as regras de transição vigentes;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mpede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 cumulação de aposentadoria e pensão por morte;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levação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da idade para o recebimento do benefício assistencial (LOAS) para 70 anos de idade;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egras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inalcançáveis para a aposentadoria dos trabalhadores expostos a agentes insalubres;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Fim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da aposentadoria dos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professores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344488" y="3645024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rgbClr val="FFFFFF"/>
              </a:solidFill>
            </a:endParaRPr>
          </a:p>
          <a:p>
            <a:endParaRPr lang="pt-BR" sz="3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8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793088" cy="635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PEC 287/2016: Graves consequências sociais e econômicas</a:t>
            </a:r>
          </a:p>
          <a:p>
            <a:pPr lvl="0">
              <a:lnSpc>
                <a:spcPct val="110000"/>
              </a:lnSpc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10000"/>
              </a:lnSpc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 PEC provocará graves prejuízos:</a:t>
            </a:r>
          </a:p>
          <a:p>
            <a:pPr>
              <a:lnSpc>
                <a:spcPct val="110000"/>
              </a:lnSpc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aos trabalhadores e seus dependentes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às finanças públicas, pois muitas pessoas desistem de contribuir para algo que não terão chance de usufruir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à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economia dos municípios, uma vez que a grande maioria sobrevive dos benefícios da previdência social, que superam o repasse do Fundo de Participação dos Municípios (FPM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)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lnSpc>
                <a:spcPct val="110000"/>
              </a:lnSpc>
            </a:pPr>
            <a:r>
              <a:rPr lang="pt-BR" sz="2600" dirty="0" smtClean="0">
                <a:solidFill>
                  <a:srgbClr val="92D050"/>
                </a:solidFill>
                <a:latin typeface="Tahoma"/>
                <a:cs typeface="Tahoma"/>
              </a:rPr>
              <a:t>Porém, garantirá </a:t>
            </a:r>
            <a:r>
              <a:rPr lang="pt-BR" sz="2600" dirty="0">
                <a:solidFill>
                  <a:srgbClr val="92D050"/>
                </a:solidFill>
                <a:latin typeface="Tahoma"/>
                <a:cs typeface="Tahoma"/>
              </a:rPr>
              <a:t>elevados lucros ao mercado financeiro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344488" y="3645024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rgbClr val="FFFFFF"/>
              </a:solidFill>
            </a:endParaRPr>
          </a:p>
          <a:p>
            <a:endParaRPr lang="pt-BR" sz="3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6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4330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QUEM IRÁ GANHAR COM A PEC 287?</a:t>
            </a:r>
          </a:p>
          <a:p>
            <a:pPr algn="ctr"/>
            <a:endParaRPr lang="pt-BR" sz="800" dirty="0" smtClean="0">
              <a:solidFill>
                <a:srgbClr val="92D050"/>
              </a:solidFill>
              <a:latin typeface="Tahoma"/>
              <a:cs typeface="Tahoma"/>
            </a:endParaRPr>
          </a:p>
          <a:p>
            <a:pPr marL="457200" indent="-457200">
              <a:buFont typeface="Arial"/>
              <a:buChar char="•"/>
            </a:pPr>
            <a:r>
              <a:rPr lang="pt-BR" sz="3200" b="0" dirty="0">
                <a:solidFill>
                  <a:srgbClr val="FFFFFF"/>
                </a:solidFill>
              </a:rPr>
              <a:t>Bancos lucram </a:t>
            </a:r>
            <a:r>
              <a:rPr lang="pt-BR" sz="3200" b="0" dirty="0" smtClean="0">
                <a:solidFill>
                  <a:srgbClr val="FFFFFF"/>
                </a:solidFill>
              </a:rPr>
              <a:t>com </a:t>
            </a:r>
            <a:r>
              <a:rPr lang="pt-BR" sz="3200" b="0" dirty="0">
                <a:solidFill>
                  <a:srgbClr val="FFFFFF"/>
                </a:solidFill>
              </a:rPr>
              <a:t>FUNDOS DE PENSÃO</a:t>
            </a:r>
          </a:p>
          <a:p>
            <a:pPr algn="ctr"/>
            <a:endParaRPr lang="pt-BR" sz="3200" dirty="0">
              <a:solidFill>
                <a:srgbClr val="92D050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0592" y="4941168"/>
            <a:ext cx="7842870" cy="1601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0552" y="1484784"/>
            <a:ext cx="6243960" cy="2497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3240" y="2924944"/>
            <a:ext cx="1714500" cy="1028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4488" y="3645024"/>
            <a:ext cx="9865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pt-BR" sz="3200" b="0" dirty="0" smtClean="0">
                <a:solidFill>
                  <a:srgbClr val="FFFFFF"/>
                </a:solidFill>
              </a:rPr>
              <a:t>PEC dará garantia pública à previdência complementar:</a:t>
            </a:r>
            <a:endParaRPr lang="pt-BR" sz="3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77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433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FUNDOS DE PENSÃO: </a:t>
            </a:r>
          </a:p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Déficit de R$84 bilhões em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536" y="2204864"/>
            <a:ext cx="8745860" cy="1878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536" y="1412776"/>
            <a:ext cx="2374900" cy="80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5168" y="1556792"/>
            <a:ext cx="3024336" cy="6925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6536" y="4653136"/>
            <a:ext cx="9289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</a:rPr>
              <a:t>Fundos precisam de novos clientes</a:t>
            </a:r>
          </a:p>
          <a:p>
            <a:pPr marL="342900" indent="-3429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</a:rPr>
              <a:t>Governo faz propaganda brutal pela aprovação da PEC 287:</a:t>
            </a:r>
          </a:p>
          <a:p>
            <a:pPr marL="800100" lvl="1" indent="-3429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</a:rPr>
              <a:t>Falso discurso de déficit da Previdência Social</a:t>
            </a:r>
          </a:p>
          <a:p>
            <a:pPr marL="800100" lvl="1" indent="-3429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</a:rPr>
              <a:t>Falso discurso de “privilégios”</a:t>
            </a:r>
            <a:endParaRPr lang="pt-BR" sz="2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2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24431297"/>
              </p:ext>
            </p:extLst>
          </p:nvPr>
        </p:nvGraphicFramePr>
        <p:xfrm>
          <a:off x="416496" y="116632"/>
          <a:ext cx="9181380" cy="6741368"/>
        </p:xfrm>
        <a:graphic>
          <a:graphicData uri="http://schemas.openxmlformats.org/presentationml/2006/ole">
            <p:oleObj spid="_x0000_s1035" name="Document" r:id="rId3" imgW="6121175" imgH="6019578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80731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9144" y="116632"/>
            <a:ext cx="3816424" cy="646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PEC 55 foi aprovada sob alegação de déficit. </a:t>
            </a:r>
          </a:p>
          <a:p>
            <a:pPr lvl="0"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QUANDO COMPUTADAS TODAS AS CONTAS NÃO HÁ DEFICIT.</a:t>
            </a:r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lvl="0"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SOBRARAM </a:t>
            </a:r>
            <a:r>
              <a:rPr lang="pt-BR" dirty="0" err="1" smtClean="0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$ 480 </a:t>
            </a: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bilhões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em 2015</a:t>
            </a:r>
          </a:p>
          <a:p>
            <a:pPr lvl="0"/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Juros e amortizações da dívida: gasto mais relevante (42,43%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</a:p>
          <a:p>
            <a:pPr lvl="0"/>
            <a:endParaRPr lang="pt-BR" sz="1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Dívida consumiu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não somente receitas financeiras, mas também outras receitas orçamentárias, retirando recursos de áreas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essenciais</a:t>
            </a:r>
          </a:p>
          <a:p>
            <a:pPr lvl="0"/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81" y="0"/>
            <a:ext cx="5976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58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PARADOXO BRASIL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0056226"/>
              </p:ext>
            </p:extLst>
          </p:nvPr>
        </p:nvGraphicFramePr>
        <p:xfrm>
          <a:off x="416496" y="836712"/>
          <a:ext cx="9217024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4320480"/>
              </a:tblGrid>
              <a:tr h="55580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/>
                          <a:cs typeface="Tahoma"/>
                        </a:rPr>
                        <a:t>9ª Maior Economia Mundial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/>
                          <a:cs typeface="Tahoma"/>
                        </a:rPr>
                        <a:t>IMENSAS POTENCIALIDADES  </a:t>
                      </a:r>
                      <a:r>
                        <a:rPr lang="pt-BR" sz="1800" dirty="0" smtClean="0">
                          <a:solidFill>
                            <a:srgbClr val="CC0000"/>
                          </a:solidFill>
                          <a:latin typeface="Tahoma"/>
                          <a:cs typeface="Tahoma"/>
                        </a:rPr>
                        <a:t>ABUNDÂNCIA</a:t>
                      </a:r>
                      <a:endParaRPr lang="en-US" sz="1800" dirty="0" smtClean="0">
                        <a:solidFill>
                          <a:srgbClr val="CC0000"/>
                        </a:solidFill>
                        <a:latin typeface="Tahoma"/>
                        <a:cs typeface="Tahoma"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Maior reserva de Nióbio do mundo 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Terceira maior reserva de petróleo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Maior reserva de água potável do mundo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Maior área agriculturável do mundo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Riquezas minerais diversas e Terras Raras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Riquezas biológicas: fauna e flora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Extensão territorial e mesmo idioma 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Clima favorável, recorde de safra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Potencial energético, industrial e comercial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Riqueza humana e cultural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Reservas Internacionais US$375 Bi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$ 1 Trilhão esterilizados no Banco Central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$ 480 bilhões de “sobra” em 2015 e </a:t>
                      </a: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$ 268 bilhões em 2016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Dívida Ecológica histórica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Potencial de arrecadação tributária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CENÁRIO 2015-2017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CC0000"/>
                          </a:solidFill>
                          <a:latin typeface="Tahoma" charset="0"/>
                          <a:cs typeface="Tahoma" charset="0"/>
                        </a:rPr>
                        <a:t>ESCASSEZ</a:t>
                      </a:r>
                      <a:endParaRPr lang="en-US" sz="1600" dirty="0" smtClean="0">
                        <a:solidFill>
                          <a:srgbClr val="CC000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CRISES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Econômica seletiva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Desindustrialização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Queda da atividade comercial 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Desemprego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Perdas salariais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Privatizações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Encolhimento do PIB 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Social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Política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Ambiental</a:t>
                      </a:r>
                      <a:endParaRPr lang="pt-BR" sz="1600" dirty="0" smtClean="0">
                        <a:solidFill>
                          <a:srgbClr val="92D05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pt-BR" sz="1600" dirty="0" smtClean="0">
                        <a:solidFill>
                          <a:srgbClr val="00000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AJUSTE FISCAL: </a:t>
                      </a: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Corte de investimentos e gastos sociais; aumento de tributos para a classe média e pobre; privatizações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pt-BR" sz="1600" dirty="0" smtClean="0">
                        <a:solidFill>
                          <a:schemeClr val="accent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CRESCIMENTO ACELERADO DA DÍVIDA PÚBLICA = </a:t>
                      </a:r>
                      <a:r>
                        <a:rPr lang="pt-BR" sz="1600" dirty="0" smtClean="0">
                          <a:solidFill>
                            <a:srgbClr val="FF0000"/>
                          </a:solidFill>
                          <a:latin typeface="Tahoma" charset="0"/>
                          <a:cs typeface="Tahoma" charset="0"/>
                        </a:rPr>
                        <a:t>CRISE FISCAL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25577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362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O QUE SEPARA A </a:t>
            </a:r>
          </a:p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REALIDADE DE ABUNDÂNCIA DO </a:t>
            </a:r>
          </a:p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CENÁRIO DE ESCASSEZ</a:t>
            </a:r>
          </a:p>
          <a:p>
            <a:endParaRPr lang="pt-BR" sz="14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20000"/>
              </a:lnSpc>
              <a:buFontTx/>
              <a:buChar char="•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MODELO ECONÔMICO CONCENTRADOR DE RENDA E RIQUEZA</a:t>
            </a:r>
          </a:p>
          <a:p>
            <a:pPr marL="1371600" lvl="2" indent="-457200">
              <a:lnSpc>
                <a:spcPct val="120000"/>
              </a:lnSpc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POLÍTICA MONETÁRIA SUICIDA</a:t>
            </a:r>
          </a:p>
          <a:p>
            <a:pPr marL="1371600" lvl="2" indent="-457200">
              <a:lnSpc>
                <a:spcPct val="120000"/>
              </a:lnSpc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MODELO TRIBUTÁRIO REGRESSIVO </a:t>
            </a:r>
          </a:p>
          <a:p>
            <a:pPr marL="1371600" lvl="2" indent="-457200">
              <a:lnSpc>
                <a:spcPct val="120000"/>
              </a:lnSpc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SISTEMA DA DÍVIDA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Ajuste Fiscal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Privatizações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Contrarreformas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Esquemas que geram dívidas </a:t>
            </a:r>
          </a:p>
        </p:txBody>
      </p:sp>
    </p:spTree>
    <p:extLst>
      <p:ext uri="{BB962C8B-B14F-4D97-AF65-F5344CB8AC3E}">
        <p14:creationId xmlns:p14="http://schemas.microsoft.com/office/powerpoint/2010/main" xmlns="" val="10385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0512" y="1052736"/>
            <a:ext cx="9145016" cy="229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pt-BR" dirty="0" smtClean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 smtClean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chemeClr val="accent3"/>
              </a:solidFill>
              <a:latin typeface="Tahoma"/>
              <a:cs typeface="Tahoma"/>
            </a:endParaRPr>
          </a:p>
          <a:p>
            <a:pPr lvl="0"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19527684"/>
              </p:ext>
            </p:extLst>
          </p:nvPr>
        </p:nvGraphicFramePr>
        <p:xfrm>
          <a:off x="1784648" y="404664"/>
          <a:ext cx="784887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2480" y="260648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Tahoma"/>
                <a:cs typeface="Tahoma"/>
              </a:rPr>
              <a:t>CONJUNTURA ATUAL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Classe política manchada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pela corrupção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modifica a 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Constituição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do país</a:t>
            </a:r>
            <a:endParaRPr lang="pt-BR" sz="28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11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18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É URGENTE MOBILIZAR A SOCIEDADE E REDIRECIONAR O MODELO ECONÔMICO</a:t>
            </a:r>
            <a:endParaRPr lang="pt-BR" sz="3200" b="0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endParaRPr lang="pt-BR" sz="1200" b="0" dirty="0">
              <a:solidFill>
                <a:srgbClr val="FFFFFF"/>
              </a:solidFill>
            </a:endParaRPr>
          </a:p>
          <a:p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528" y="1603697"/>
            <a:ext cx="8963165" cy="524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817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524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POLÍTICA MONETÁRIA SUICIDA </a:t>
            </a:r>
          </a:p>
          <a:p>
            <a:pPr algn="ctr"/>
            <a:endParaRPr lang="pt-BR" sz="140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Banco Central: </a:t>
            </a:r>
          </a:p>
          <a:p>
            <a:pPr marL="457200" indent="-457200"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“Controle inflacionário” mascarado por instrumentos que não controlam a inflação brasileira:</a:t>
            </a:r>
          </a:p>
          <a:p>
            <a:pPr marL="914400" lvl="1" indent="-457200">
              <a:buFont typeface="Arial"/>
              <a:buChar char="•"/>
            </a:pP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Juros </a:t>
            </a: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elevadíssimos</a:t>
            </a:r>
          </a:p>
          <a:p>
            <a:pPr marL="914400" lvl="1" indent="-457200">
              <a:buFont typeface="Arial"/>
              <a:buChar char="•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Restrição da base monetária (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operações </a:t>
            </a: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compromissadas), provocando escassez 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de recursos para </a:t>
            </a: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investimentos </a:t>
            </a:r>
          </a:p>
          <a:p>
            <a:pPr marL="457200" indent="-457200"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wap cambial” ilegais geram prejuízos de centenas de bilhões para o BC e lucros para bancos e empresas</a:t>
            </a:r>
          </a:p>
          <a:p>
            <a:pPr lvl="1" indent="-457200">
              <a:buFont typeface="Wingdings" charset="2"/>
              <a:buChar char="ü"/>
            </a:pP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Transferência de recursos para o setor </a:t>
            </a: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financeiro</a:t>
            </a:r>
          </a:p>
          <a:p>
            <a:pPr marL="457200" indent="-457200"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Crescimento brutal da 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Dívida Pública</a:t>
            </a:r>
          </a:p>
          <a:p>
            <a:endParaRPr lang="pt-BR" sz="8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sz="800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A Dívida Pública tem sido a justificativa para todos os projetos que suprimem direitos sociais: PLP 257; PEC 55/241; PEC da DRU e DREM </a:t>
            </a:r>
          </a:p>
        </p:txBody>
      </p:sp>
    </p:spTree>
    <p:extLst>
      <p:ext uri="{BB962C8B-B14F-4D97-AF65-F5344CB8AC3E}">
        <p14:creationId xmlns:p14="http://schemas.microsoft.com/office/powerpoint/2010/main" xmlns="" val="74044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200472" y="188913"/>
            <a:ext cx="9865866" cy="692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MODELO TRIBUTÁRIO REGRESSIVO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BR" sz="2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CARGA TRIBUTÁRIA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MÉDIA de 36% do PIB, mas alcança 59% para quem ganha até 2 salários mínimos. </a:t>
            </a:r>
            <a:r>
              <a:rPr lang="pt-BR" sz="2000" dirty="0">
                <a:solidFill>
                  <a:srgbClr val="FFFFFF"/>
                </a:solidFill>
                <a:latin typeface="Tahoma"/>
                <a:cs typeface="Tahoma"/>
              </a:rPr>
              <a:t>0,5%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 da população ativa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concentra </a:t>
            </a:r>
            <a:r>
              <a:rPr lang="pt-BR" sz="2000" dirty="0" smtClean="0">
                <a:solidFill>
                  <a:srgbClr val="FFFFFF"/>
                </a:solidFill>
                <a:latin typeface="Tahoma"/>
                <a:cs typeface="Tahoma"/>
              </a:rPr>
              <a:t>43</a:t>
            </a:r>
            <a:r>
              <a:rPr lang="pt-BR" sz="2000" dirty="0">
                <a:solidFill>
                  <a:srgbClr val="FFFFFF"/>
                </a:solidFill>
                <a:latin typeface="Tahoma"/>
                <a:cs typeface="Tahoma"/>
              </a:rPr>
              <a:t>%</a:t>
            </a:r>
            <a:r>
              <a:rPr lang="pt-BR" sz="2000" b="0" dirty="0">
                <a:solidFill>
                  <a:srgbClr val="FFFFFF"/>
                </a:solidFill>
                <a:latin typeface="Tahoma"/>
                <a:cs typeface="Tahoma"/>
              </a:rPr>
              <a:t> de toda riqueza declarada em bens e ativos financeiros. </a:t>
            </a:r>
            <a:endParaRPr lang="pt-BR" sz="22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BR" sz="22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PRINCÍPIOS TRIBUTÁRIOS DESRESPEITADOS: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Capacidade Contributiva; Progressividade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endParaRPr lang="pt-BR" sz="220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pt-BR" sz="2200" dirty="0">
                <a:solidFill>
                  <a:srgbClr val="92D050"/>
                </a:solidFill>
                <a:latin typeface="Tahoma" charset="0"/>
                <a:cs typeface="Tahoma" charset="0"/>
              </a:rPr>
              <a:t>CONCENTRAÇÃO </a:t>
            </a: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DA ARRECADAÇÃO: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Esfera </a:t>
            </a: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Federal (71,8%),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Estadual (22,7%), Municipal (5,5 %)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BR" sz="22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DISTORÇÕES </a:t>
            </a:r>
            <a:endParaRPr lang="pt-BR" sz="2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lvl="2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Privilégios: Baixa tributação sobre lucros exorbitantes, fortunas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, heranças, latifúndios, rentistas,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bens supérfluos de luxo.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Isenções sobre exportações, distribuição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de lucros e remessas para o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exterior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.</a:t>
            </a:r>
            <a:endParaRPr lang="pt-BR" sz="22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2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Aberrações: Dedução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dos juros sobre o capital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próprio; </a:t>
            </a:r>
            <a:r>
              <a:rPr lang="pt-BR" sz="2200" b="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impunibilidade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BR" sz="18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SONEGAÇÃO FISCAL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</a:pPr>
            <a:r>
              <a:rPr lang="pt-BR" sz="22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Necessidade de fortalecimento d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Administração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Tributária</a:t>
            </a:r>
            <a:endParaRPr lang="pt-BR" sz="2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36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3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Evidência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evelada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ela Auditoria Cidadã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não para o financiamento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dos Estados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municípios: CRISE EM DIVERSOS ENTES FEDERADOS BRASILEIROS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28426816"/>
              </p:ext>
            </p:extLst>
          </p:nvPr>
        </p:nvGraphicFramePr>
        <p:xfrm>
          <a:off x="3944888" y="3501008"/>
          <a:ext cx="5616624" cy="321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234089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Mídia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Organismos Internacionais</a:t>
            </a: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Dominação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financeira e graves consequências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sociais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8984" y="1556792"/>
            <a:ext cx="49606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60020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 dirty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1270322173"/>
              </p:ext>
            </p:extLst>
          </p:nvPr>
        </p:nvGraphicFramePr>
        <p:xfrm>
          <a:off x="1208584" y="476672"/>
          <a:ext cx="842493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250032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xmlns="" val="3712712889"/>
              </p:ext>
            </p:extLst>
          </p:nvPr>
        </p:nvGraphicFramePr>
        <p:xfrm>
          <a:off x="560512" y="332656"/>
          <a:ext cx="9217024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1784648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152801" y="1690688"/>
            <a:ext cx="1800200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745088" y="4986923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814411" y="4437112"/>
            <a:ext cx="0" cy="549812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241032" y="1697058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8984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27443" cy="685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Qual tem sido o papel da dívida pública?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Historicamente, não tem funcionado como instrumento de financiamento:</a:t>
            </a:r>
            <a:endParaRPr lang="pt-BR" sz="2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“dívida” herdada de Portugal: o dinheiro nunca chegou aqui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Auditoria feita por Getúlio Vargas provou que apenas 40% do estoque estava documentado por contratos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Década de 70: contratos disponibilizados à CPI (2009/2010) não comprovam nem 20% da evolução do estoque da dívida externa com bancos privados internacionais nessa fase da Ditadura Militar 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Década de 80: dívidas do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setor privado (nacional e internacional instalado no país)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foram transferidas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 cargo do Banco Central do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Brasil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1992: Suspeita de prescrição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1994: Plano Brady em Luxemburgo 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Utilização dos títulos Brady como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m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oeda para comprar empresas privatizadas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Trocas sucessivas e transformações de dívida externa em interna</a:t>
            </a:r>
            <a:endParaRPr lang="pt-BR" sz="2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Juros elevadíssimos e mecanismos financeiros que geram dívida: remuneração sobra caixa dos bancos, </a:t>
            </a:r>
            <a:r>
              <a:rPr lang="pt-BR" sz="22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swap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cambial, contabilização de juros como se fosse amortização, anatocismo, prejuízos do Banco Central...</a:t>
            </a:r>
            <a:endParaRPr lang="pt-BR" sz="2200" b="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172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86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3200" dirty="0">
                <a:solidFill>
                  <a:schemeClr val="accent1"/>
                </a:solidFill>
                <a:latin typeface="Tahoma"/>
                <a:cs typeface="Tahoma"/>
              </a:rPr>
              <a:t>O </a:t>
            </a:r>
            <a:r>
              <a:rPr lang="pt-BR" sz="3200" dirty="0" smtClean="0">
                <a:solidFill>
                  <a:schemeClr val="accent1"/>
                </a:solidFill>
                <a:latin typeface="Tahoma"/>
                <a:cs typeface="Tahoma"/>
              </a:rPr>
              <a:t>que explica o crescimento da dívida ?</a:t>
            </a:r>
            <a:endParaRPr lang="pt-BR" sz="3200" dirty="0">
              <a:solidFill>
                <a:schemeClr val="accent1"/>
              </a:solidFill>
              <a:latin typeface="Tahoma"/>
              <a:cs typeface="Tahoma"/>
            </a:endParaRP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Elevadíssimas taxas de juros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praticadas sem justificativa técnica, jurídica, econômica ou política, configurando-se uma transferência de renda e receita ao setor financeiro privado;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ilegal prática do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anatocismo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incidência contínua de juros sobre juros, que promove a multiplicação da dívida por ela mesma;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irregular </a:t>
            </a: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contabilização de juros como se fosse amortização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da dívida, burlando-se o artigo 167, III, da Constituição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Federal</a:t>
            </a:r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As escandalosas operações de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swap cambial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realizadas pelo Banco Central, que correspondem à garantia do risco de variação do dólar paga pelo BC principalmente aos bancos e a grandes empresas nacionais e estrangeiras, provocando prejuízo de centenas de bilhões em 2014/2015;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Remuneração da sobra do caixa dos bancos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por meio das “operações compromissadas”, realizadas pelo BC com os bancos, sem a devida transparência. Estima-se gasto de pelo menos R$200 bilhões em 2015. </a:t>
            </a:r>
          </a:p>
          <a:p>
            <a:pPr algn="ctr"/>
            <a:r>
              <a:rPr lang="pt-BR" sz="2200" dirty="0" smtClean="0">
                <a:solidFill>
                  <a:srgbClr val="FFFFFF"/>
                </a:solidFill>
                <a:latin typeface="Tahoma"/>
                <a:cs typeface="Tahoma"/>
              </a:rPr>
              <a:t>O ajuste </a:t>
            </a:r>
            <a:r>
              <a:rPr lang="pt-BR" sz="2200" dirty="0">
                <a:solidFill>
                  <a:srgbClr val="FFFFFF"/>
                </a:solidFill>
                <a:latin typeface="Tahoma"/>
                <a:cs typeface="Tahoma"/>
              </a:rPr>
              <a:t>fiscal e os cortes devem ser feitos nos juros </a:t>
            </a:r>
            <a:r>
              <a:rPr lang="pt-BR" sz="2200" dirty="0" smtClean="0">
                <a:solidFill>
                  <a:srgbClr val="FFFFFF"/>
                </a:solidFill>
                <a:latin typeface="Tahoma"/>
                <a:cs typeface="Tahoma"/>
              </a:rPr>
              <a:t>abusivos</a:t>
            </a:r>
          </a:p>
          <a:p>
            <a:pPr algn="ctr"/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PT" sz="2000" dirty="0">
                <a:solidFill>
                  <a:srgbClr val="94C600"/>
                </a:solidFill>
                <a:latin typeface="Tahoma"/>
                <a:cs typeface="Tahoma"/>
              </a:rPr>
              <a:t>O Banco Central está suicidando o Brasil</a:t>
            </a:r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”</a:t>
            </a:r>
          </a:p>
          <a:p>
            <a:pPr algn="ctr"/>
            <a:r>
              <a:rPr lang="en-US" sz="1400" b="0" dirty="0">
                <a:hlinkClick r:id="rId3"/>
              </a:rPr>
              <a:t>http://www.gazetadopovo.com.br/opiniao/artigos/o-banco-central-esta-suicidando-o-brasil-dh5s162swds5080e0d20jsmpc</a:t>
            </a:r>
            <a:r>
              <a:rPr lang="en-US" sz="1400" dirty="0"/>
              <a:t>  </a:t>
            </a:r>
          </a:p>
          <a:p>
            <a:pPr algn="ctr"/>
            <a:endParaRPr lang="pt-BR" sz="220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148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98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Dívidas geradas por mecanismos financeiros e benesses tributárias, e não por gastos sociais</a:t>
            </a:r>
            <a:endParaRPr lang="pt-BR" sz="1000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just"/>
            <a:r>
              <a:rPr lang="pt-BR" b="0" dirty="0" smtClean="0">
                <a:solidFill>
                  <a:srgbClr val="FFFFFF"/>
                </a:solidFill>
              </a:rPr>
              <a:t>	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No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período de 2003 a 2015,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acumulamos “superávit primário” de </a:t>
            </a:r>
            <a:r>
              <a:rPr lang="pt-BR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$ 824 bilhões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, ou seja, as receitas “primárias” (constituídas principalmente pela arrecadação de tributos) foram muito superiores aos gastos sociais, tendo essa montanha de dinheiro sido reservada para o pagamento da questionável dívida pública.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Apesar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do contínuo corte de investimentos sociais imprescindíveis à população, a dívida pública se multiplicou, no mesmo período, de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$ 839 bilhões ao final de 2002 para quase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$ 4 TRILHÕES ao final de 2015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.</a:t>
            </a:r>
          </a:p>
          <a:p>
            <a:pPr algn="just"/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 contínua geração de “dívida pública” devido aos prejuízos do BC, juros elevadíssimos, swap cambial, remuneração da sobra de caixa, emissão de dívida para pagar juros etc. aliado à queda de arrecadação devido a desonerações, falta de investimento na administração tributária e modelo tributário regressivo levam ao descompasso fiscal. </a:t>
            </a:r>
            <a:endParaRPr lang="pt-BR" b="0" dirty="0">
              <a:solidFill>
                <a:srgbClr val="FFFFFF"/>
              </a:solidFill>
            </a:endParaRPr>
          </a:p>
          <a:p>
            <a:r>
              <a:rPr lang="pt-BR" sz="1600" b="0" dirty="0">
                <a:solidFill>
                  <a:srgbClr val="FFFFFF"/>
                </a:solidFill>
              </a:rPr>
              <a:t>Fonte: </a:t>
            </a:r>
            <a:r>
              <a:rPr lang="pt-BR" sz="1600" b="0" u="sng" dirty="0">
                <a:solidFill>
                  <a:srgbClr val="FFFFFF"/>
                </a:solidFill>
                <a:hlinkClick r:id="rId3"/>
              </a:rPr>
              <a:t>http://www.bcb.gov.br/htms/infecon/seriehistdivliq-p.asp</a:t>
            </a:r>
            <a:r>
              <a:rPr lang="pt-BR" sz="1600" b="0" dirty="0">
                <a:solidFill>
                  <a:srgbClr val="FFFFFF"/>
                </a:solidFill>
              </a:rPr>
              <a:t> </a:t>
            </a:r>
          </a:p>
          <a:p>
            <a:r>
              <a:rPr lang="pt-BR" sz="1600" b="0" dirty="0">
                <a:solidFill>
                  <a:srgbClr val="FFFFFF"/>
                </a:solidFill>
              </a:rPr>
              <a:t>Fonte: </a:t>
            </a:r>
            <a:r>
              <a:rPr lang="pt-BR" sz="1600" b="0" u="sng" dirty="0">
                <a:solidFill>
                  <a:srgbClr val="FFFFFF"/>
                </a:solidFill>
                <a:hlinkClick r:id="rId4"/>
              </a:rPr>
              <a:t>http://www.bcb.gov.br/ftp/notaecon/ni201609pfp.zip</a:t>
            </a:r>
            <a:r>
              <a:rPr lang="pt-BR" sz="1600" b="0" dirty="0">
                <a:solidFill>
                  <a:srgbClr val="FFFFFF"/>
                </a:solidFill>
              </a:rPr>
              <a:t>   , Tabela </a:t>
            </a:r>
            <a:r>
              <a:rPr lang="pt-BR" sz="1600" b="0" dirty="0" smtClean="0">
                <a:solidFill>
                  <a:srgbClr val="FFFFFF"/>
                </a:solidFill>
              </a:rPr>
              <a:t>36</a:t>
            </a:r>
            <a:endParaRPr lang="pt-BR" sz="16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1205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43304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2D050"/>
                </a:solidFill>
                <a:latin typeface="Tahoma"/>
                <a:cs typeface="Tahoma"/>
              </a:rPr>
              <a:t>PEC 55 irá aumentar a gastança financeira</a:t>
            </a:r>
            <a:endParaRPr lang="pt-BR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pic>
        <p:nvPicPr>
          <p:cNvPr id="5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496" y="1268760"/>
            <a:ext cx="4896544" cy="41044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17096" y="980728"/>
            <a:ext cx="4088904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PEC 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55 provocará incremento ainda maior dos gastos  com juros e amortizações da dívida, em detrimento de todas as despesas primárias, que ficarão </a:t>
            </a:r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disputando recursos sob teto congelado 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por 20 anos!</a:t>
            </a:r>
          </a:p>
          <a:p>
            <a:endParaRPr lang="en-US" sz="32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488504" y="5877272"/>
            <a:ext cx="928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A Previdência é o foco primordial do mercado financeiro</a:t>
            </a:r>
            <a:endParaRPr lang="pt-BR" sz="2800" b="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05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937104" cy="666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Crise Fiscal tem sido a justificativa para projetos que cortam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direitos sociais para destinar recursos para a 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dívida</a:t>
            </a:r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lvl="0" indent="-3429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PEC 241/2016 (PEC 55 no Senado)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congela por 20 anos as despesas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primárias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para destinar recursos para a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 para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empresas estatais não dependentes 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err="1">
                <a:solidFill>
                  <a:schemeClr val="accent6"/>
                </a:solidFill>
                <a:latin typeface="Tahoma"/>
                <a:cs typeface="Tahoma"/>
              </a:rPr>
              <a:t>goo.gl</a:t>
            </a:r>
            <a:r>
              <a:rPr lang="pt-BR" sz="1600" b="0" u="sng" dirty="0">
                <a:solidFill>
                  <a:schemeClr val="accent6"/>
                </a:solidFill>
                <a:latin typeface="Tahoma"/>
                <a:cs typeface="Tahoma"/>
              </a:rPr>
              <a:t>/</a:t>
            </a:r>
            <a:r>
              <a:rPr lang="pt-BR" sz="1600" b="0" u="sng" dirty="0" smtClean="0">
                <a:solidFill>
                  <a:schemeClr val="accent6"/>
                </a:solidFill>
                <a:latin typeface="Tahoma"/>
                <a:cs typeface="Tahoma"/>
              </a:rPr>
              <a:t>YmMe8m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e </a:t>
            </a:r>
            <a:r>
              <a:rPr lang="pt-BR" sz="1600" b="0" dirty="0">
                <a:hlinkClick r:id="rId2"/>
              </a:rPr>
              <a:t>https://goo.gl/</a:t>
            </a:r>
            <a:r>
              <a:rPr lang="pt-BR" sz="1600" b="0" dirty="0" smtClean="0">
                <a:hlinkClick r:id="rId2"/>
              </a:rPr>
              <a:t>B2L1pT</a:t>
            </a:r>
            <a:r>
              <a:rPr lang="pt-BR" sz="1600" b="0" dirty="0" smtClean="0"/>
              <a:t> </a:t>
            </a:r>
            <a:r>
              <a:rPr lang="pt-BR" sz="1600" b="0" dirty="0" smtClean="0">
                <a:solidFill>
                  <a:schemeClr val="tx1"/>
                </a:solidFill>
              </a:rPr>
              <a:t>)</a:t>
            </a:r>
            <a:r>
              <a:rPr lang="pt-BR" sz="1600" b="0" dirty="0" smtClean="0"/>
              <a:t>  </a:t>
            </a:r>
            <a:endParaRPr lang="pt-BR" sz="1600" b="0" u="sng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PLP 257/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2016 (PL 54 no Senado)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desmonte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do estado brasileiro para servir ao pagamento da dívida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3"/>
              </a:rPr>
              <a:t>http://goo.gl/yCCpue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 </a:t>
            </a:r>
          </a:p>
          <a:p>
            <a:pPr marL="45720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PEC 143/2015 e 31/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2016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aumento da DRU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para 30% e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criação da DREM, representam a morte do SUS 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4"/>
              </a:rPr>
              <a:t>http://goo.gl/3X9LVf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PEC 287/2016 contrarreforma da Previdência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aumenta idade para aposentadoria e subtrai direitos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5"/>
              </a:rPr>
              <a:t>http://goo.gl/uu9Opc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) </a:t>
            </a: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Reforma Administrativa: Lei 13341/2016</a:t>
            </a: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PRIVATIZAÇÕES: LEI 13334/2016  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19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865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PLS 204 de 10/05/2016</a:t>
            </a:r>
          </a:p>
          <a:p>
            <a:pPr algn="ctr"/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d</a:t>
            </a: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e autoria do Senador José Serra</a:t>
            </a: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EM 13/12/2016 NÃO CONSEGUIRAM APROVAR:</a:t>
            </a:r>
          </a:p>
          <a:p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5408" y="0"/>
            <a:ext cx="1446863" cy="14627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300" y="2564904"/>
            <a:ext cx="96647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13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8650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EMPRESAS ESTATAIS NÃO DEPENDENTES </a:t>
            </a:r>
          </a:p>
          <a:p>
            <a:pPr algn="ctr"/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s</a:t>
            </a: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endo criadas em diversos estados e municípios</a:t>
            </a:r>
          </a:p>
          <a:p>
            <a:pPr algn="ctr"/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buFont typeface="Arial"/>
              <a:buChar char="•"/>
            </a:pP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PBH Ativos S/A</a:t>
            </a:r>
          </a:p>
          <a:p>
            <a:pPr marL="457200" indent="-457200">
              <a:buFont typeface="Arial"/>
              <a:buChar char="•"/>
            </a:pP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CPSEC – Estado de São Paulo</a:t>
            </a:r>
          </a:p>
          <a:p>
            <a:pPr marL="457200" indent="-457200">
              <a:buFont typeface="Arial"/>
              <a:buChar char="•"/>
            </a:pPr>
            <a:r>
              <a:rPr lang="pt-BR" sz="2800" dirty="0" err="1" smtClean="0">
                <a:solidFill>
                  <a:srgbClr val="FFFFFF"/>
                </a:solidFill>
                <a:latin typeface="Tahoma"/>
                <a:cs typeface="Tahoma"/>
              </a:rPr>
              <a:t>InvestPOA</a:t>
            </a:r>
            <a:endParaRPr lang="pt-BR" sz="28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buFont typeface="Arial"/>
              <a:buChar char="•"/>
            </a:pPr>
            <a:r>
              <a:rPr lang="pt-BR" sz="2800" dirty="0" err="1" smtClean="0">
                <a:solidFill>
                  <a:srgbClr val="FFFFFF"/>
                </a:solidFill>
                <a:latin typeface="Tahoma"/>
                <a:cs typeface="Tahoma"/>
              </a:rPr>
              <a:t>Recda</a:t>
            </a:r>
            <a:endParaRPr lang="pt-BR" sz="28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buFont typeface="Arial"/>
              <a:buChar char="•"/>
            </a:pP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Outros</a:t>
            </a:r>
          </a:p>
          <a:p>
            <a:pPr algn="ctr"/>
            <a:endParaRPr lang="pt-BR" sz="2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2800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5128" y="1988840"/>
            <a:ext cx="3984239" cy="3967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488" y="4005064"/>
            <a:ext cx="5381022" cy="262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28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EC </a:t>
            </a: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9</a:t>
            </a: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5</a:t>
            </a:r>
            <a:r>
              <a:rPr lang="pt-BR" b="0" dirty="0" smtClean="0">
                <a:solidFill>
                  <a:schemeClr val="accent1"/>
                </a:solidFill>
              </a:rPr>
              <a:t>: </a:t>
            </a:r>
            <a:r>
              <a:rPr lang="pt-BR" b="0" dirty="0" smtClean="0">
                <a:solidFill>
                  <a:schemeClr val="tx1"/>
                </a:solidFill>
              </a:rPr>
              <a:t> </a:t>
            </a: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Favorecimento a esquema financeiro fraudulento </a:t>
            </a:r>
          </a:p>
          <a:p>
            <a:r>
              <a:rPr lang="pt-BR" sz="2800" dirty="0">
                <a:solidFill>
                  <a:schemeClr val="tx1"/>
                </a:solidFill>
              </a:rPr>
              <a:t> </a:t>
            </a:r>
          </a:p>
          <a:p>
            <a:r>
              <a:rPr lang="pt-BR" sz="2800" b="0" i="1" dirty="0">
                <a:solidFill>
                  <a:schemeClr val="tx1"/>
                </a:solidFill>
              </a:rPr>
              <a:t>“§ 6º Não se incluem na base de cálculo e nos limites estabelecidos neste artigo:</a:t>
            </a:r>
          </a:p>
          <a:p>
            <a:r>
              <a:rPr lang="pt-BR" sz="2800" b="0" i="1" dirty="0">
                <a:solidFill>
                  <a:schemeClr val="tx1"/>
                </a:solidFill>
              </a:rPr>
              <a:t>(...)</a:t>
            </a:r>
          </a:p>
          <a:p>
            <a:r>
              <a:rPr lang="pt-BR" sz="2800" b="0" i="1" dirty="0">
                <a:solidFill>
                  <a:schemeClr val="tx1"/>
                </a:solidFill>
              </a:rPr>
              <a:t>IV - despesas com aumento de capital de empresas estatais não dependentes.”</a:t>
            </a:r>
          </a:p>
          <a:p>
            <a:r>
              <a:rPr lang="pt-BR" dirty="0"/>
              <a:t> </a:t>
            </a:r>
          </a:p>
          <a:p>
            <a:endParaRPr lang="pt-BR" b="0" i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496" y="3933056"/>
            <a:ext cx="928903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5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496" y="404664"/>
            <a:ext cx="9649072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ESQUEMA ILEGAL. PLS 204/2016 VISA LEGALIZAR. NECESSIDADE DE REPRESENTAR AOS ÓRGÃOS DE CONTROLE</a:t>
            </a:r>
          </a:p>
          <a:p>
            <a:pPr lvl="0"/>
            <a:endParaRPr lang="pt-BR" b="0" dirty="0">
              <a:solidFill>
                <a:schemeClr val="accent3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Organizar grupo de advogados e colaboradores  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Elaborar modelo para representação</a:t>
            </a:r>
          </a:p>
          <a:p>
            <a:pPr lvl="0"/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Relatórios elaborados por Eulália Alvarenga (PBH Ativos S/A)</a:t>
            </a:r>
            <a:r>
              <a:rPr lang="pt-BR" dirty="0"/>
              <a:t> </a:t>
            </a:r>
          </a:p>
          <a:p>
            <a:r>
              <a:rPr lang="pt-BR" dirty="0">
                <a:hlinkClick r:id="rId2"/>
              </a:rPr>
              <a:t>https://drive.google.com/file/d/0B4876KbhMtioWGtPVnc5ZHdKMEU/view?pref=2&amp;pli=1</a:t>
            </a:r>
            <a:endParaRPr lang="pt-BR" dirty="0"/>
          </a:p>
          <a:p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 Relatório complementar sobre as ilegalidades:</a:t>
            </a:r>
          </a:p>
          <a:p>
            <a:r>
              <a:rPr lang="pt-BR" dirty="0">
                <a:hlinkClick r:id="rId3"/>
              </a:rPr>
              <a:t>https://drive.google.com/file/d/0B4876KbhMtiod1RCbndQaXJoR2x4LVdFYl9GZVh5MFpTdndB/view</a:t>
            </a:r>
            <a:endParaRPr lang="pt-BR" dirty="0"/>
          </a:p>
          <a:p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Relatório elaborado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por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João Pedro </a:t>
            </a:r>
            <a:r>
              <a:rPr lang="pt-BR" b="0" dirty="0" err="1" smtClean="0">
                <a:solidFill>
                  <a:srgbClr val="FFFFFF"/>
                </a:solidFill>
                <a:latin typeface="Tahoma"/>
                <a:cs typeface="Tahoma"/>
              </a:rPr>
              <a:t>Casarotto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(</a:t>
            </a:r>
            <a:r>
              <a:rPr lang="pt-BR" b="0" dirty="0" err="1" smtClean="0">
                <a:solidFill>
                  <a:srgbClr val="FFFFFF"/>
                </a:solidFill>
                <a:latin typeface="Tahoma"/>
                <a:cs typeface="Tahoma"/>
              </a:rPr>
              <a:t>InvestPoa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)</a:t>
            </a:r>
          </a:p>
          <a:p>
            <a:r>
              <a:rPr lang="pt-BR" dirty="0">
                <a:hlinkClick r:id="rId4"/>
              </a:rPr>
              <a:t>http://www.febrafite.org.br/as-inavalidezes-juridica-e-social-das-sociedades-de-economia-mista-geradoras-de-ativos-estatais</a:t>
            </a:r>
            <a:r>
              <a:rPr lang="pt-BR" dirty="0" smtClean="0">
                <a:hlinkClick r:id="rId4"/>
              </a:rPr>
              <a:t>/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176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72480" y="214313"/>
            <a:ext cx="9433048" cy="719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CRISE DAS FINANÇAS DOS ESTADOS</a:t>
            </a: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90000"/>
              </a:lnSpc>
              <a:buFont typeface="Wingdings" charset="2"/>
              <a:buChar char="Ø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CRISE FISCAL devido às condições abusivas do refinanciamento pela União (Lei 9.496/97)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Lei Complementar 148/2014 não chegou a ser aplicada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Estados questionaram aplicação de juros compostos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STF chegou a conceder 12 liminares, acatando a tese questionada pelos Estados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Súmula 121 do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STF: “</a:t>
            </a:r>
            <a:r>
              <a:rPr lang="pt-BR" b="0" i="1" dirty="0">
                <a:solidFill>
                  <a:schemeClr val="tx1"/>
                </a:solidFill>
                <a:latin typeface="Tahoma"/>
                <a:cs typeface="Tahoma"/>
              </a:rPr>
              <a:t>É vedada a capitalização de juros, ainda que expressamente convencionada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.”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Dívida dos Estados estaria zerada e ainda teriam crédito a receber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STF não decidiu. Devolveu para “acordo” político entre Estados, Governo Federal e Congresso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PLP 257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Câmara chegou a aliviar o projeto inicial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Senado agravou as condições e acrescentou mais exigências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Câmara rejeitou parcialmente, mas Temer vetou todo o projeto para exigir a imposição de ajuste fiscal rigoroso de Meireles </a:t>
            </a:r>
            <a:endParaRPr lang="pt-BR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0" indent="0" algn="ctr"/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NOVELA </a:t>
            </a:r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QUE EXIGE AUDITORIA </a:t>
            </a:r>
            <a:r>
              <a:rPr lang="pt-BR" sz="1600" b="0" dirty="0">
                <a:solidFill>
                  <a:schemeClr val="accent1"/>
                </a:solidFill>
                <a:latin typeface="Tahoma"/>
                <a:cs typeface="Tahoma"/>
                <a:hlinkClick r:id="rId3"/>
              </a:rPr>
              <a:t>http://www.auditoriacidada.org.br/blog/2016/12/23/novela-da-divida-dos-estados-demanda-urgentemente-uma-completa-auditoria</a:t>
            </a:r>
            <a:r>
              <a:rPr lang="pt-BR" sz="1600" b="0" dirty="0" smtClean="0">
                <a:solidFill>
                  <a:schemeClr val="accent1"/>
                </a:solidFill>
                <a:latin typeface="Tahoma"/>
                <a:cs typeface="Tahoma"/>
                <a:hlinkClick r:id="rId3"/>
              </a:rPr>
              <a:t>/</a:t>
            </a:r>
            <a:endParaRPr lang="pt-BR" sz="1600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0" indent="0" algn="ctr"/>
            <a:endParaRPr lang="pt-BR" b="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7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5609076"/>
              </p:ext>
            </p:extLst>
          </p:nvPr>
        </p:nvGraphicFramePr>
        <p:xfrm>
          <a:off x="1784648" y="1484784"/>
          <a:ext cx="6768752" cy="4320479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4512501"/>
                <a:gridCol w="2256251"/>
              </a:tblGrid>
              <a:tr h="1344149">
                <a:tc>
                  <a:txBody>
                    <a:bodyPr/>
                    <a:lstStyle/>
                    <a:p>
                      <a:r>
                        <a:rPr lang="pt-BR" sz="2400" b="0" noProof="0" smtClean="0">
                          <a:solidFill>
                            <a:schemeClr val="bg2"/>
                          </a:solidFill>
                        </a:rPr>
                        <a:t>VALOR TOTAL REFINANCIADO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noProof="0" smtClean="0">
                          <a:solidFill>
                            <a:srgbClr val="00003D"/>
                          </a:solidFill>
                        </a:rPr>
                        <a:t>R$ 112,18 bilhões</a:t>
                      </a:r>
                      <a:endParaRPr lang="pt-BR" sz="2400" b="1" noProof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488165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pt-BR" sz="2400" b="1" noProof="0" smtClean="0"/>
                        <a:t>PAGAMENTOS EFETUADOS</a:t>
                      </a:r>
                      <a:endParaRPr lang="pt-BR" sz="2400" b="1" noProof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noProof="0" smtClean="0"/>
                        <a:t>R$ 246 </a:t>
                      </a:r>
                      <a:r>
                        <a:rPr lang="pt-BR" sz="2400" b="1" noProof="0" smtClean="0">
                          <a:solidFill>
                            <a:srgbClr val="00003D"/>
                          </a:solidFill>
                        </a:rPr>
                        <a:t>bilhões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488165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pt-BR" sz="2400" b="1" noProof="0" smtClean="0"/>
                        <a:t>SALDO</a:t>
                      </a:r>
                      <a:r>
                        <a:rPr lang="pt-BR" sz="2400" b="1" baseline="0" noProof="0" smtClean="0"/>
                        <a:t> DEVEDOR EM 2014</a:t>
                      </a:r>
                      <a:endParaRPr lang="pt-BR" sz="2400" b="1" noProof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noProof="0" dirty="0" err="1" smtClean="0"/>
                        <a:t>R</a:t>
                      </a:r>
                      <a:r>
                        <a:rPr lang="pt-BR" sz="2400" b="1" noProof="0" dirty="0" smtClean="0"/>
                        <a:t>$</a:t>
                      </a:r>
                      <a:r>
                        <a:rPr lang="pt-BR" sz="2400" b="1" baseline="0" noProof="0" dirty="0" smtClean="0"/>
                        <a:t> 422 </a:t>
                      </a:r>
                      <a:r>
                        <a:rPr lang="pt-BR" sz="2400" b="1" noProof="0" dirty="0" smtClean="0">
                          <a:solidFill>
                            <a:srgbClr val="00003D"/>
                          </a:solidFill>
                        </a:rPr>
                        <a:t>bilhões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0512" y="385500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DÍVIDA DOS ESTADOS COM A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UNIÃO</a:t>
            </a: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1999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a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2014</a:t>
            </a:r>
            <a:endParaRPr lang="en-US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0512" y="6021288"/>
            <a:ext cx="9345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000" b="0" dirty="0" smtClean="0">
                <a:solidFill>
                  <a:srgbClr val="FFFFFF"/>
                </a:solidFill>
              </a:rPr>
              <a:t>Fontes: </a:t>
            </a:r>
            <a:r>
              <a:rPr lang="pt-BR" sz="2000" b="0" dirty="0">
                <a:solidFill>
                  <a:srgbClr val="FFFFFF"/>
                </a:solidFill>
              </a:rPr>
              <a:t>Saldo inicial obtido da Tabela fornecida pelo Tesouro Nacional à CPI. </a:t>
            </a:r>
            <a:r>
              <a:rPr lang="pt-BR" sz="2000" b="0" dirty="0" smtClean="0">
                <a:solidFill>
                  <a:srgbClr val="FFFFFF"/>
                </a:solidFill>
              </a:rPr>
              <a:t>Pagamentos </a:t>
            </a:r>
            <a:r>
              <a:rPr lang="pt-BR" sz="2000" b="0" dirty="0">
                <a:solidFill>
                  <a:srgbClr val="FFFFFF"/>
                </a:solidFill>
              </a:rPr>
              <a:t>efetuados e Saldo devedor obtidos do Balanço Geral da União</a:t>
            </a:r>
            <a:r>
              <a:rPr lang="pt-BR" b="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1744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576" y="980728"/>
            <a:ext cx="8173089" cy="55341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472" y="0"/>
            <a:ext cx="993710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Orçamento Geral da União (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Projetado para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2017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)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Total </a:t>
            </a:r>
            <a:r>
              <a:rPr lang="pt-BR" b="0" dirty="0" err="1" smtClean="0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$ 3,399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trilhões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Previsão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sujeita à análise do Congresso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Nacional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 aos cortes em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2017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459504"/>
            <a:ext cx="10209584" cy="4401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sz="1600" b="0" dirty="0" smtClean="0">
              <a:solidFill>
                <a:srgbClr val="FFFFFF"/>
              </a:solidFill>
            </a:endParaRPr>
          </a:p>
          <a:p>
            <a:endParaRPr lang="pt-BR" sz="1600" b="0" dirty="0">
              <a:solidFill>
                <a:srgbClr val="FFFFFF"/>
              </a:solidFill>
            </a:endParaRPr>
          </a:p>
          <a:p>
            <a:endParaRPr lang="pt-BR" sz="1600" b="0" dirty="0" smtClean="0">
              <a:solidFill>
                <a:srgbClr val="FFFFFF"/>
              </a:solidFill>
            </a:endParaRPr>
          </a:p>
          <a:p>
            <a:r>
              <a:rPr lang="pt-BR" sz="1600" b="0" dirty="0" smtClean="0">
                <a:solidFill>
                  <a:srgbClr val="FFFFFF"/>
                </a:solidFill>
              </a:rPr>
              <a:t>Fonte</a:t>
            </a:r>
            <a:r>
              <a:rPr lang="pt-BR" sz="1600" b="0" dirty="0">
                <a:solidFill>
                  <a:srgbClr val="FFFFFF"/>
                </a:solidFill>
              </a:rPr>
              <a:t>: </a:t>
            </a:r>
            <a:r>
              <a:rPr lang="pt-BR" sz="1600" b="0" u="sng" dirty="0">
                <a:solidFill>
                  <a:srgbClr val="FFFFFF"/>
                </a:solidFill>
                <a:hlinkClick r:id="rId3"/>
              </a:rPr>
              <a:t>http://www.camara.leg.br/internet/comissao/index/mista/orca/orcamento/OR2017/proposta/2_VolumeI.pdf</a:t>
            </a:r>
            <a:r>
              <a:rPr lang="pt-BR" sz="1600" b="0" dirty="0">
                <a:solidFill>
                  <a:srgbClr val="FFFFFF"/>
                </a:solidFill>
              </a:rPr>
              <a:t> </a:t>
            </a:r>
            <a:r>
              <a:rPr lang="pt-BR" sz="1600" b="0" dirty="0" smtClean="0">
                <a:solidFill>
                  <a:srgbClr val="FFFFFF"/>
                </a:solidFill>
              </a:rPr>
              <a:t> </a:t>
            </a:r>
            <a:r>
              <a:rPr lang="pt-BR" sz="1600" b="0" dirty="0" err="1">
                <a:solidFill>
                  <a:srgbClr val="FFFFFF"/>
                </a:solidFill>
              </a:rPr>
              <a:t>pág</a:t>
            </a:r>
            <a:r>
              <a:rPr lang="pt-BR" sz="1600" b="0" dirty="0">
                <a:solidFill>
                  <a:srgbClr val="FFFFFF"/>
                </a:solidFill>
              </a:rPr>
              <a:t> </a:t>
            </a:r>
            <a:r>
              <a:rPr lang="pt-BR" sz="1600" b="0" dirty="0" smtClean="0">
                <a:solidFill>
                  <a:srgbClr val="FFFFFF"/>
                </a:solidFill>
              </a:rPr>
              <a:t>161</a:t>
            </a:r>
            <a:endParaRPr lang="pt-BR" sz="16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072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ganha?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  <a:endParaRPr lang="pt-BR" sz="16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2560" y="908720"/>
            <a:ext cx="8091706" cy="5616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2680" y="1844824"/>
            <a:ext cx="2921653" cy="1525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600275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6576" y="2852936"/>
            <a:ext cx="7708900" cy="375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480" y="188640"/>
            <a:ext cx="9633520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500"/>
              </a:spcBef>
              <a:buClr>
                <a:srgbClr val="FF9900"/>
              </a:buClr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Em 2015, apesar da desindustrialização, da queda no comércio, do desemprego e da retração do PIB em quase 4% o LUCRO DOS BANCOS foi 20% superior ao de 2014, e teria sido 300% maior não fossem as exageradas provisões que reduzem seus lucros tributáveis:</a:t>
            </a:r>
          </a:p>
        </p:txBody>
      </p:sp>
    </p:spTree>
    <p:extLst>
      <p:ext uri="{BB962C8B-B14F-4D97-AF65-F5344CB8AC3E}">
        <p14:creationId xmlns:p14="http://schemas.microsoft.com/office/powerpoint/2010/main" xmlns="" val="20293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0552" y="836667"/>
            <a:ext cx="7560840" cy="5414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6616" y="6309320"/>
            <a:ext cx="4533900" cy="33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2480" y="116632"/>
            <a:ext cx="9361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A PEC 55 exigirá elevados cortes na Previdência</a:t>
            </a:r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7136" y="623731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 err="1" smtClean="0">
                <a:solidFill>
                  <a:schemeClr val="accent3"/>
                </a:solidFill>
              </a:rPr>
              <a:t>https</a:t>
            </a:r>
            <a:r>
              <a:rPr lang="pt-BR" b="0" dirty="0">
                <a:solidFill>
                  <a:schemeClr val="accent3"/>
                </a:solidFill>
              </a:rPr>
              <a:t>://</a:t>
            </a:r>
            <a:r>
              <a:rPr lang="pt-BR" b="0" dirty="0" err="1">
                <a:solidFill>
                  <a:schemeClr val="accent3"/>
                </a:solidFill>
              </a:rPr>
              <a:t>goo.gl</a:t>
            </a:r>
            <a:r>
              <a:rPr lang="pt-BR" b="0" dirty="0">
                <a:solidFill>
                  <a:schemeClr val="accent3"/>
                </a:solidFill>
              </a:rPr>
              <a:t>/</a:t>
            </a:r>
            <a:r>
              <a:rPr lang="pt-BR" b="0" dirty="0" err="1" smtClean="0">
                <a:solidFill>
                  <a:schemeClr val="accent3"/>
                </a:solidFill>
              </a:rPr>
              <a:t>tQxdLw</a:t>
            </a:r>
            <a:endParaRPr lang="pt-BR" b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08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480" y="188640"/>
            <a:ext cx="9633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500"/>
              </a:spcBef>
              <a:buClr>
                <a:srgbClr val="FF9900"/>
              </a:buClr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DESEMPREGO RECORDE E SUB-EMPREGO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512" y="1196752"/>
            <a:ext cx="5118100" cy="519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7136" y="764704"/>
            <a:ext cx="3816425" cy="4680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5128" y="5445224"/>
            <a:ext cx="38008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FFFFFF"/>
                </a:solidFill>
                <a:latin typeface="Tahoma"/>
                <a:cs typeface="Tahoma"/>
              </a:rPr>
              <a:t>23,4 %</a:t>
            </a:r>
            <a:r>
              <a:rPr lang="pt-BR" sz="2200" b="0" dirty="0">
                <a:solidFill>
                  <a:srgbClr val="FFFFFF"/>
                </a:solidFill>
                <a:latin typeface="Tahoma"/>
                <a:cs typeface="Tahoma"/>
              </a:rPr>
              <a:t> da população ativa vive com menos de 1 salário mínimo. </a:t>
            </a:r>
          </a:p>
          <a:p>
            <a:r>
              <a:rPr lang="pt-BR" sz="1600" b="0" dirty="0">
                <a:solidFill>
                  <a:srgbClr val="FF6700"/>
                </a:solidFill>
                <a:latin typeface="Tahoma"/>
                <a:cs typeface="Tahoma"/>
              </a:rPr>
              <a:t>Correio Braziliense de 12/07/2016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77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4250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42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560" y="1268760"/>
            <a:ext cx="8190830" cy="535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0" y="188640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MUDANÇA 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APÓS A AUDITORIA DA DÍVIDA </a:t>
            </a:r>
            <a:endParaRPr lang="pt-BR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PEC 55 (241) IMPEDIRÁ AVANÇO DE IVESTIMENTOS SOCIAIS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210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88504" y="116633"/>
            <a:ext cx="9217024" cy="700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marL="800100" indent="-457200" algn="just">
              <a:spcBef>
                <a:spcPts val="6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marL="800100" indent="-457200" algn="just">
              <a:spcBef>
                <a:spcPts val="6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marL="800100" indent="-457200" algn="just">
              <a:spcBef>
                <a:spcPts val="6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2" algn="just"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Repudiar a PEC 287/2016</a:t>
            </a:r>
          </a:p>
          <a:p>
            <a:pPr lvl="2" algn="just"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Consulta Nacional Popular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popularizar o conhecimento sobre o modelo econômico e suas máscaras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que favorecem o setor financeiro nacional e internacional </a:t>
            </a:r>
            <a:endParaRPr lang="pt-BR" altLang="pt-BR" sz="2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2" algn="just"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Frente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Parlamentar Mista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realizar Auditoria da Dívida com Participação Social</a:t>
            </a:r>
          </a:p>
          <a:p>
            <a:pPr lvl="2" algn="just"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Participação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em 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Auditoria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da Dívida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Pública e no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CURSO</a:t>
            </a:r>
          </a:p>
          <a:p>
            <a:pPr lvl="2" algn="just"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Reivindicar a AUDITORIA DA DÍVIDA COM PARTICIPAÇÃO CIDADÃ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desmascarar o 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redirecionar a aplicação dos recursos </a:t>
            </a:r>
          </a:p>
          <a:p>
            <a:pPr lvl="2" algn="just"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Sair do cenário de escassez para viver a realidade de abundância, garantindo vida digna para todas as pessoas. </a:t>
            </a:r>
            <a:endParaRPr lang="pt-BR" altLang="pt-BR" sz="22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0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Muito grata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Maria </a:t>
            </a:r>
            <a:r>
              <a:rPr lang="pt-BR" sz="1800" i="1" dirty="0">
                <a:solidFill>
                  <a:srgbClr val="92D050"/>
                </a:solidFill>
                <a:latin typeface="Verdana" charset="0"/>
              </a:rPr>
              <a:t>Lucia </a:t>
            </a: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18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663" y="1556792"/>
            <a:ext cx="9561512" cy="3959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2480" y="188640"/>
            <a:ext cx="9633520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A apenas 15 quilômetros do Palácio do Planalto, centenas de brasileiros e brasileiras, inclusive idosos e crianças, disputam o lixo de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Brasília para sobreviver. Isso é consequência do Sistema da Dívida. É urgente sairmos desse cenário de escassez.  </a:t>
            </a:r>
            <a:endParaRPr lang="pt-BR" sz="1800" dirty="0">
              <a:solidFill>
                <a:schemeClr val="tx1"/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39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27443" cy="710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3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PEC 287/2016</a:t>
            </a:r>
          </a:p>
          <a:p>
            <a:endParaRPr lang="pt-BR" sz="1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pt-BR" sz="2800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DESMONTE DA PREVIDÊNCIA SOCIAL NO BRASIL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pt-BR" sz="2800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PROTEÇÃO AOS FUNDOS FINANCEIROS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pt-BR" sz="2800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PREMISSAS EQUIVOCADAS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pt-BR" sz="2800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CATÁSTROFE FINANCEIRA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pt-BR" sz="2800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DÉFICIT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pt-BR" sz="2800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ONEROSA CAMPANHA DE MÍDIA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lnSpc>
                <a:spcPct val="110000"/>
              </a:lnSpc>
            </a:pPr>
            <a:endParaRPr lang="pt-BR" sz="1000" b="0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>
              <a:lnSpc>
                <a:spcPct val="110000"/>
              </a:lnSpc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	O </a:t>
            </a:r>
            <a:r>
              <a:rPr lang="pt-BR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SUPERÁVIT DA SEGURIDADE SOCIAL 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tem </a:t>
            </a:r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sido tão elevado que anualmente são desvinculados recursos por meio do mecanismo da </a:t>
            </a:r>
            <a:r>
              <a:rPr lang="pt-BR" dirty="0">
                <a:solidFill>
                  <a:schemeClr val="tx1"/>
                </a:solidFill>
                <a:latin typeface="Tahoma" charset="0"/>
                <a:cs typeface="Tahoma" charset="0"/>
              </a:rPr>
              <a:t>DRU</a:t>
            </a:r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 (Desvinculação de Receitas da União), majorada para </a:t>
            </a:r>
            <a:r>
              <a:rPr lang="pt-BR" dirty="0">
                <a:solidFill>
                  <a:schemeClr val="tx1"/>
                </a:solidFill>
                <a:latin typeface="Tahoma" charset="0"/>
                <a:cs typeface="Tahoma" charset="0"/>
              </a:rPr>
              <a:t>30%</a:t>
            </a:r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 em 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2016 (</a:t>
            </a:r>
            <a:r>
              <a:rPr lang="pt-BR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PEC 31/2016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). </a:t>
            </a:r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Tais recursos são retirados da Seguridade Social e destinados 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especialmente </a:t>
            </a:r>
            <a:r>
              <a:rPr lang="pt-BR" dirty="0">
                <a:solidFill>
                  <a:schemeClr val="tx1"/>
                </a:solidFill>
                <a:latin typeface="Tahoma" charset="0"/>
                <a:cs typeface="Tahoma" charset="0"/>
              </a:rPr>
              <a:t>para o pagamento de juros da dívida pública</a:t>
            </a:r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, que nunca foi auditada, como manda a Constituição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.</a:t>
            </a:r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9045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27443" cy="64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3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FALÁCIA DO ALARDEADO DÉFICIT</a:t>
            </a:r>
          </a:p>
          <a:p>
            <a:endParaRPr lang="pt-BR" sz="22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	O artigo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194 da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Constituição Federal é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claro ao estabelecer 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Seguridade Social como um sistema integrado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composto pelas áreas da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Saúde, Previdência e Assistência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Social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.</a:t>
            </a:r>
          </a:p>
          <a:p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	O artigo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195 trata do financiamento da Seguridade Social por toda a sociedade. </a:t>
            </a:r>
            <a:endParaRPr lang="pt-BR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	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desmembramento da Previdência afronta a Constituição, que em momento algum diz que seu financiamento seria arcado somente pelas contribuições ao INSS. Essa conta distorcida, que compara somente a contribuição ao INSS com os gastos da Previdência produz a farsa do “déficit” que não existe. </a:t>
            </a:r>
          </a:p>
          <a:p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	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governo tem se omitido reiteradamente e não apresenta o orçamento da Seguridade Social como deveria. </a:t>
            </a:r>
          </a:p>
        </p:txBody>
      </p:sp>
    </p:spTree>
    <p:extLst>
      <p:ext uri="{BB962C8B-B14F-4D97-AF65-F5344CB8AC3E}">
        <p14:creationId xmlns:p14="http://schemas.microsoft.com/office/powerpoint/2010/main" xmlns="" val="42015973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74" y="272416"/>
            <a:ext cx="7909111" cy="6468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81392" y="908720"/>
            <a:ext cx="1584176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  <a:p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  <a:p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  <a:p>
            <a:endParaRPr lang="pt-BR" b="0" dirty="0" smtClean="0">
              <a:solidFill>
                <a:schemeClr val="tx1"/>
              </a:solidFill>
            </a:endParaRPr>
          </a:p>
          <a:p>
            <a:r>
              <a:rPr lang="pt-BR" b="0" dirty="0" smtClean="0">
                <a:solidFill>
                  <a:schemeClr val="tx1"/>
                </a:solidFill>
              </a:rPr>
              <a:t>Fonte:</a:t>
            </a:r>
            <a:endParaRPr lang="pt-BR" b="0" dirty="0">
              <a:solidFill>
                <a:schemeClr val="tx1"/>
              </a:solidFill>
            </a:endParaRPr>
          </a:p>
          <a:p>
            <a:r>
              <a:rPr lang="pt-BR" b="0" dirty="0" smtClean="0">
                <a:solidFill>
                  <a:schemeClr val="tx1"/>
                </a:solidFill>
              </a:rPr>
              <a:t>Análise </a:t>
            </a:r>
            <a:r>
              <a:rPr lang="pt-BR" b="0" dirty="0">
                <a:solidFill>
                  <a:schemeClr val="tx1"/>
                </a:solidFill>
              </a:rPr>
              <a:t>da Seguridade Social 2015 elaborada pela ANFIP 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602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488" y="190397"/>
            <a:ext cx="7554817" cy="66676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21352" y="3861048"/>
            <a:ext cx="1784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>
                <a:solidFill>
                  <a:schemeClr val="tx1"/>
                </a:solidFill>
              </a:rPr>
              <a:t>Fonte:</a:t>
            </a:r>
          </a:p>
          <a:p>
            <a:r>
              <a:rPr lang="pt-BR" b="0" dirty="0">
                <a:solidFill>
                  <a:schemeClr val="tx1"/>
                </a:solidFill>
              </a:rPr>
              <a:t>Análise da Seguridade Social 2015 elaborada pela ANFIP 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2310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80" y="404664"/>
            <a:ext cx="7817420" cy="6326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7376" y="4149080"/>
            <a:ext cx="17281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>
                <a:solidFill>
                  <a:schemeClr val="tx1"/>
                </a:solidFill>
              </a:rPr>
              <a:t>Fonte:</a:t>
            </a:r>
          </a:p>
          <a:p>
            <a:r>
              <a:rPr lang="pt-BR" b="0" dirty="0">
                <a:solidFill>
                  <a:schemeClr val="tx1"/>
                </a:solidFill>
              </a:rPr>
              <a:t>Análise da Seguridade Social 2015 elaborada pela ANFIP 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4621146"/>
      </p:ext>
    </p:extLst>
  </p:cSld>
  <p:clrMapOvr>
    <a:masterClrMapping/>
  </p:clrMapOvr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45034</TotalTime>
  <Words>2431</Words>
  <Application>Microsoft Office PowerPoint</Application>
  <PresentationFormat>Papel A4 (210 x 297 mm)</PresentationFormat>
  <Paragraphs>505</Paragraphs>
  <Slides>44</Slides>
  <Notes>20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6" baseType="lpstr">
      <vt:lpstr>Pulso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Maria Lúcia F. Carneiro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Thiago</cp:lastModifiedBy>
  <cp:revision>1979</cp:revision>
  <cp:lastPrinted>2008-11-20T19:12:03Z</cp:lastPrinted>
  <dcterms:created xsi:type="dcterms:W3CDTF">2001-11-19T18:24:28Z</dcterms:created>
  <dcterms:modified xsi:type="dcterms:W3CDTF">2017-02-15T12:06:07Z</dcterms:modified>
</cp:coreProperties>
</file>