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1517" r:id="rId2"/>
    <p:sldId id="1673" r:id="rId3"/>
    <p:sldId id="1653" r:id="rId4"/>
    <p:sldId id="1652" r:id="rId5"/>
    <p:sldId id="1651" r:id="rId6"/>
    <p:sldId id="1606" r:id="rId7"/>
    <p:sldId id="1616" r:id="rId8"/>
    <p:sldId id="1566" r:id="rId9"/>
    <p:sldId id="1570" r:id="rId10"/>
    <p:sldId id="1672" r:id="rId11"/>
    <p:sldId id="1674" r:id="rId12"/>
    <p:sldId id="1646" r:id="rId13"/>
    <p:sldId id="1562" r:id="rId14"/>
    <p:sldId id="1648" r:id="rId15"/>
    <p:sldId id="1610" r:id="rId16"/>
    <p:sldId id="1638" r:id="rId17"/>
    <p:sldId id="1665" r:id="rId18"/>
    <p:sldId id="1614" r:id="rId19"/>
    <p:sldId id="1629" r:id="rId20"/>
    <p:sldId id="1647" r:id="rId21"/>
    <p:sldId id="1608" r:id="rId22"/>
    <p:sldId id="1613" r:id="rId23"/>
    <p:sldId id="1655" r:id="rId24"/>
    <p:sldId id="1656" r:id="rId25"/>
    <p:sldId id="1658" r:id="rId26"/>
    <p:sldId id="1659" r:id="rId27"/>
    <p:sldId id="1660" r:id="rId28"/>
    <p:sldId id="1668" r:id="rId29"/>
    <p:sldId id="1669" r:id="rId30"/>
    <p:sldId id="1662" r:id="rId31"/>
    <p:sldId id="1663" r:id="rId32"/>
    <p:sldId id="1572" r:id="rId33"/>
    <p:sldId id="1573" r:id="rId34"/>
    <p:sldId id="1569" r:id="rId35"/>
    <p:sldId id="1574" r:id="rId36"/>
    <p:sldId id="1595" r:id="rId37"/>
    <p:sldId id="1596" r:id="rId38"/>
    <p:sldId id="1597" r:id="rId39"/>
    <p:sldId id="1649" r:id="rId40"/>
    <p:sldId id="1664" r:id="rId41"/>
    <p:sldId id="1600" r:id="rId4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84" y="7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marialuciafattorelli:Downloads:GRAFICO%20DIVIDA%20INTERN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luciafattorelli:Downloads:GRAFICO%20DIVIDA%20EXTERN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BR" sz="2800" b="1" dirty="0"/>
              <a:t>Dívida Interna Federal Bruta (</a:t>
            </a:r>
            <a:r>
              <a:rPr lang="pt-BR" sz="2800" b="1" dirty="0" err="1"/>
              <a:t>R</a:t>
            </a:r>
            <a:r>
              <a:rPr lang="pt-BR" sz="2800" b="1" dirty="0"/>
              <a:t>$ bilhões)</a:t>
            </a:r>
          </a:p>
        </c:rich>
      </c:tx>
      <c:layout>
        <c:manualLayout>
          <c:xMode val="edge"/>
          <c:yMode val="edge"/>
          <c:x val="0.19634712952122099"/>
          <c:y val="0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17607174103201"/>
          <c:y val="0.18040378170721699"/>
          <c:w val="0.78727537182852203"/>
          <c:h val="0.66676293490995298"/>
        </c:manualLayout>
      </c:layout>
      <c:lineChart>
        <c:grouping val="standard"/>
        <c:varyColors val="0"/>
        <c:ser>
          <c:idx val="0"/>
          <c:order val="0"/>
          <c:tx>
            <c:strRef>
              <c:f>Plan4!$C$1</c:f>
              <c:strCache>
                <c:ptCount val="1"/>
                <c:pt idx="0">
                  <c:v>Dívida Interna Federal (R$ bilhões)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Plan4!$B$2:$B$23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Plan4!$C$2:$C$23</c:f>
              <c:numCache>
                <c:formatCode>#,##0.00</c:formatCode>
                <c:ptCount val="22"/>
                <c:pt idx="0">
                  <c:v>85.755314303000006</c:v>
                </c:pt>
                <c:pt idx="1">
                  <c:v>133.942050833</c:v>
                </c:pt>
                <c:pt idx="2">
                  <c:v>197.879914695</c:v>
                </c:pt>
                <c:pt idx="3">
                  <c:v>290.96952799600001</c:v>
                </c:pt>
                <c:pt idx="4">
                  <c:v>448.52938882799998</c:v>
                </c:pt>
                <c:pt idx="5">
                  <c:v>527.52642078999747</c:v>
                </c:pt>
                <c:pt idx="6">
                  <c:v>641.598802965</c:v>
                </c:pt>
                <c:pt idx="7">
                  <c:v>813.526303912</c:v>
                </c:pt>
                <c:pt idx="8">
                  <c:v>905.92069739799797</c:v>
                </c:pt>
                <c:pt idx="9">
                  <c:v>1008.763194165</c:v>
                </c:pt>
                <c:pt idx="10">
                  <c:v>1113.1274334459999</c:v>
                </c:pt>
                <c:pt idx="11">
                  <c:v>1259.3410682199999</c:v>
                </c:pt>
                <c:pt idx="12">
                  <c:v>1390.6937851939999</c:v>
                </c:pt>
                <c:pt idx="13">
                  <c:v>1583.8714371169999</c:v>
                </c:pt>
                <c:pt idx="14">
                  <c:v>1759.1341891869999</c:v>
                </c:pt>
                <c:pt idx="15">
                  <c:v>2036.2305416879999</c:v>
                </c:pt>
                <c:pt idx="16">
                  <c:v>2307.1429971080802</c:v>
                </c:pt>
                <c:pt idx="17">
                  <c:v>2536.0655860176798</c:v>
                </c:pt>
                <c:pt idx="18">
                  <c:v>2823</c:v>
                </c:pt>
                <c:pt idx="19" formatCode="General">
                  <c:v>2986.2240000000002</c:v>
                </c:pt>
                <c:pt idx="20" formatCode="General">
                  <c:v>3301.0512760225001</c:v>
                </c:pt>
                <c:pt idx="21" formatCode="General">
                  <c:v>3936.681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1A-44CA-9699-E87E2D02E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7917336"/>
        <c:axId val="-2107961416"/>
      </c:lineChart>
      <c:catAx>
        <c:axId val="-2107917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107961416"/>
        <c:crosses val="autoZero"/>
        <c:auto val="1"/>
        <c:lblAlgn val="ctr"/>
        <c:lblOffset val="100"/>
        <c:noMultiLvlLbl val="0"/>
      </c:catAx>
      <c:valAx>
        <c:axId val="-21079614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1079173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t-BR" sz="2200" b="1" i="0" u="none" strike="noStrike" baseline="0" noProof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2800" noProof="0"/>
              <a:t>Dívida Externa Bruta (US$ bilhões)</a:t>
            </a:r>
          </a:p>
        </c:rich>
      </c:tx>
      <c:layout>
        <c:manualLayout>
          <c:xMode val="edge"/>
          <c:yMode val="edge"/>
          <c:x val="0.27608691154984899"/>
          <c:y val="5.91912703825408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623188405797"/>
          <c:y val="0.19925548339931701"/>
          <c:w val="0.88115942028985506"/>
          <c:h val="0.677841083713563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DÍVIDA EXTERNA (US$ BILHÕES)</c:v>
                </c:pt>
              </c:strCache>
            </c:strRef>
          </c:tx>
          <c:spPr>
            <a:ln w="38100">
              <a:solidFill>
                <a:srgbClr val="000090"/>
              </a:solidFill>
              <a:prstDash val="solid"/>
            </a:ln>
          </c:spPr>
          <c:marker>
            <c:symbol val="none"/>
          </c:marker>
          <c:cat>
            <c:numRef>
              <c:f>Plan2!$A$2:$A$46</c:f>
              <c:numCache>
                <c:formatCode>General</c:formatCode>
                <c:ptCount val="45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</c:numCache>
            </c:numRef>
          </c:cat>
          <c:val>
            <c:numRef>
              <c:f>Plan2!$B$2:$B$46</c:f>
              <c:numCache>
                <c:formatCode>#,##0</c:formatCode>
                <c:ptCount val="45"/>
                <c:pt idx="0">
                  <c:v>8.2834000000000003</c:v>
                </c:pt>
                <c:pt idx="1">
                  <c:v>11.463900000000001</c:v>
                </c:pt>
                <c:pt idx="2">
                  <c:v>14.857200000000001</c:v>
                </c:pt>
                <c:pt idx="3">
                  <c:v>20.032399999999999</c:v>
                </c:pt>
                <c:pt idx="4">
                  <c:v>25.115600000000001</c:v>
                </c:pt>
                <c:pt idx="5">
                  <c:v>32.145099999999999</c:v>
                </c:pt>
                <c:pt idx="6">
                  <c:v>37.950699999999998</c:v>
                </c:pt>
                <c:pt idx="7">
                  <c:v>52.186399999999999</c:v>
                </c:pt>
                <c:pt idx="8">
                  <c:v>55.802900000000001</c:v>
                </c:pt>
                <c:pt idx="9">
                  <c:v>64.259500000000003</c:v>
                </c:pt>
                <c:pt idx="10">
                  <c:v>73.962800000000001</c:v>
                </c:pt>
                <c:pt idx="11">
                  <c:v>85.487499999999997</c:v>
                </c:pt>
                <c:pt idx="12">
                  <c:v>93.745199999999997</c:v>
                </c:pt>
                <c:pt idx="13">
                  <c:v>102.127</c:v>
                </c:pt>
                <c:pt idx="14">
                  <c:v>105.17059999999999</c:v>
                </c:pt>
                <c:pt idx="15">
                  <c:v>111.20269999999999</c:v>
                </c:pt>
                <c:pt idx="16">
                  <c:v>121.18819999999999</c:v>
                </c:pt>
                <c:pt idx="17">
                  <c:v>113.511</c:v>
                </c:pt>
                <c:pt idx="18">
                  <c:v>115.5061</c:v>
                </c:pt>
                <c:pt idx="19">
                  <c:v>123.4385</c:v>
                </c:pt>
                <c:pt idx="20">
                  <c:v>123.9104</c:v>
                </c:pt>
                <c:pt idx="21">
                  <c:v>135.94880000000001</c:v>
                </c:pt>
                <c:pt idx="22">
                  <c:v>145.7259</c:v>
                </c:pt>
                <c:pt idx="23">
                  <c:v>148.29519999999999</c:v>
                </c:pt>
                <c:pt idx="24">
                  <c:v>159.256</c:v>
                </c:pt>
                <c:pt idx="25">
                  <c:v>179.934</c:v>
                </c:pt>
                <c:pt idx="26">
                  <c:v>199.9975</c:v>
                </c:pt>
                <c:pt idx="27">
                  <c:v>241.64363</c:v>
                </c:pt>
                <c:pt idx="28">
                  <c:v>241.46884</c:v>
                </c:pt>
                <c:pt idx="29">
                  <c:v>236.15661</c:v>
                </c:pt>
                <c:pt idx="30">
                  <c:v>226.06725321181139</c:v>
                </c:pt>
                <c:pt idx="31">
                  <c:v>227.68938799455461</c:v>
                </c:pt>
                <c:pt idx="32">
                  <c:v>235.414127826673</c:v>
                </c:pt>
                <c:pt idx="33">
                  <c:v>220.182314781429</c:v>
                </c:pt>
                <c:pt idx="34">
                  <c:v>187.98742489285721</c:v>
                </c:pt>
                <c:pt idx="35">
                  <c:v>199.24187300109861</c:v>
                </c:pt>
                <c:pt idx="36">
                  <c:v>243.87100000000001</c:v>
                </c:pt>
                <c:pt idx="37">
                  <c:v>267</c:v>
                </c:pt>
                <c:pt idx="38">
                  <c:v>282</c:v>
                </c:pt>
                <c:pt idx="39">
                  <c:v>350</c:v>
                </c:pt>
                <c:pt idx="40">
                  <c:v>402.38499999999999</c:v>
                </c:pt>
                <c:pt idx="41">
                  <c:v>440.60354166584801</c:v>
                </c:pt>
                <c:pt idx="42" formatCode="##\ ###\ ##0_);\-##\ ###\ ##0_);\-\ \ ">
                  <c:v>482.77079706835798</c:v>
                </c:pt>
                <c:pt idx="43" formatCode="##\ ###\ ##0_);\-##\ ###\ ##0_);\-\ \ ">
                  <c:v>554.70893749401296</c:v>
                </c:pt>
                <c:pt idx="44">
                  <c:v>540.4559999999982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A-4AB1-B7F9-702B9564A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86410504"/>
        <c:axId val="-2104843656"/>
      </c:lineChart>
      <c:catAx>
        <c:axId val="-208641050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-2104843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1048436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-208641050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</dgm:ptLst>
  <dgm:cxnLst>
    <dgm:cxn modelId="{618AE51A-AA3C-284D-AD4A-89294335CC20}" type="presOf" srcId="{20780591-29E4-CF48-87F7-3F6B004E709A}" destId="{5C929E12-B5A9-524E-8637-7BDE97CEB999}" srcOrd="0" destOrd="0" presId="urn:microsoft.com/office/officeart/2009/3/layout/CircleRelationship"/>
    <dgm:cxn modelId="{0E184045-1540-0E4F-B8DE-06D13BB57053}" type="presOf" srcId="{91032682-16C8-8746-92ED-AF58BF7EB348}" destId="{12638A83-E4F5-674B-9467-240AA0C5FB0A}" srcOrd="0" destOrd="0" presId="urn:microsoft.com/office/officeart/2009/3/layout/CircleRelationship"/>
    <dgm:cxn modelId="{9988464C-D1A7-9440-9518-23FAE32A6668}" type="presOf" srcId="{738A3422-D32A-114F-8E34-8A2257CE464B}" destId="{EAA19F38-080A-2445-9C24-BF5FCF5EAE4A}" srcOrd="0" destOrd="0" presId="urn:microsoft.com/office/officeart/2009/3/layout/CircleRelationship"/>
    <dgm:cxn modelId="{C5750AA2-F558-0F42-8C66-5536BF75F890}" type="presOf" srcId="{96ED5622-202F-C947-BC45-A5FA037D119B}" destId="{3B8012C6-BDB5-5E42-AD5B-3E946D617566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EE3F8E25-2FCA-7040-82B9-760D72C65A05}" type="presOf" srcId="{86D17B7E-E696-8941-8E58-7886025557FE}" destId="{C1B0984E-E3E0-C943-AF18-A37F5C5D8942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884FF1FB-E95C-A84E-948B-C33773441F5D}" type="presOf" srcId="{6F5795CA-FCF7-3D49-92E8-4F066CD012F3}" destId="{2C4EA2EF-7032-994A-8CDA-D08E93AE0AB3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BB21CA23-19C9-C643-833A-D606B9B0C139}" type="presOf" srcId="{67399531-B4AD-494A-92F2-504158F3E707}" destId="{CD68683C-D877-F146-989D-683FF92CCE28}" srcOrd="0" destOrd="0" presId="urn:microsoft.com/office/officeart/2009/3/layout/CircleRelationship"/>
    <dgm:cxn modelId="{BCA59756-5F9F-4C44-8427-C82015EC3D58}" type="presParOf" srcId="{12638A83-E4F5-674B-9467-240AA0C5FB0A}" destId="{CD68683C-D877-F146-989D-683FF92CCE28}" srcOrd="0" destOrd="0" presId="urn:microsoft.com/office/officeart/2009/3/layout/CircleRelationship"/>
    <dgm:cxn modelId="{38758A76-0820-CD46-B225-04E9C4C30DD0}" type="presParOf" srcId="{12638A83-E4F5-674B-9467-240AA0C5FB0A}" destId="{58D9F01F-9E18-A346-A934-8987F4284017}" srcOrd="1" destOrd="0" presId="urn:microsoft.com/office/officeart/2009/3/layout/CircleRelationship"/>
    <dgm:cxn modelId="{F9D32FB7-45BD-494C-9F82-0D7E790C3B94}" type="presParOf" srcId="{12638A83-E4F5-674B-9467-240AA0C5FB0A}" destId="{FEF05A9F-2AAC-074D-BD7A-9196CC8F387E}" srcOrd="2" destOrd="0" presId="urn:microsoft.com/office/officeart/2009/3/layout/CircleRelationship"/>
    <dgm:cxn modelId="{F6C98E05-DE63-334F-B0F9-5E564BF0BC13}" type="presParOf" srcId="{12638A83-E4F5-674B-9467-240AA0C5FB0A}" destId="{3E2BC93E-E0ED-0A4C-904E-34FEB557D6B3}" srcOrd="3" destOrd="0" presId="urn:microsoft.com/office/officeart/2009/3/layout/CircleRelationship"/>
    <dgm:cxn modelId="{A74A33D2-FBA8-AC40-A5B9-091A90EEF637}" type="presParOf" srcId="{12638A83-E4F5-674B-9467-240AA0C5FB0A}" destId="{9AE0C5AB-F05E-C54F-946F-524451D97D6A}" srcOrd="4" destOrd="0" presId="urn:microsoft.com/office/officeart/2009/3/layout/CircleRelationship"/>
    <dgm:cxn modelId="{004FAF2B-084E-3846-BBF5-FBDDB135CA93}" type="presParOf" srcId="{12638A83-E4F5-674B-9467-240AA0C5FB0A}" destId="{9B818891-721B-E249-A46D-3F104437D69C}" srcOrd="5" destOrd="0" presId="urn:microsoft.com/office/officeart/2009/3/layout/CircleRelationship"/>
    <dgm:cxn modelId="{30A0DE63-9469-A140-858A-5289334E14C5}" type="presParOf" srcId="{12638A83-E4F5-674B-9467-240AA0C5FB0A}" destId="{3B8012C6-BDB5-5E42-AD5B-3E946D617566}" srcOrd="6" destOrd="0" presId="urn:microsoft.com/office/officeart/2009/3/layout/CircleRelationship"/>
    <dgm:cxn modelId="{4582247B-2738-0F48-B34E-3A6BB312BBEB}" type="presParOf" srcId="{12638A83-E4F5-674B-9467-240AA0C5FB0A}" destId="{BB4D3749-C5A6-1F42-BA2E-174FCD75366C}" srcOrd="7" destOrd="0" presId="urn:microsoft.com/office/officeart/2009/3/layout/CircleRelationship"/>
    <dgm:cxn modelId="{132FB81D-E468-2A44-8AED-36C27F42A7DA}" type="presParOf" srcId="{BB4D3749-C5A6-1F42-BA2E-174FCD75366C}" destId="{307D2AE0-B61B-3F49-AF65-492CC44B7E00}" srcOrd="0" destOrd="0" presId="urn:microsoft.com/office/officeart/2009/3/layout/CircleRelationship"/>
    <dgm:cxn modelId="{493D2122-B676-2346-8E43-D4C046238E32}" type="presParOf" srcId="{12638A83-E4F5-674B-9467-240AA0C5FB0A}" destId="{6B05C13D-FEEA-C64C-B5AB-429A48D8019E}" srcOrd="8" destOrd="0" presId="urn:microsoft.com/office/officeart/2009/3/layout/CircleRelationship"/>
    <dgm:cxn modelId="{388ECC85-91E5-1E44-8063-5170996F7EE5}" type="presParOf" srcId="{6B05C13D-FEEA-C64C-B5AB-429A48D8019E}" destId="{B46D02DE-DFD9-264A-9122-1B111364DA6D}" srcOrd="0" destOrd="0" presId="urn:microsoft.com/office/officeart/2009/3/layout/CircleRelationship"/>
    <dgm:cxn modelId="{3C05B467-051D-8640-A3C7-EC317002CCDE}" type="presParOf" srcId="{12638A83-E4F5-674B-9467-240AA0C5FB0A}" destId="{5C929E12-B5A9-524E-8637-7BDE97CEB999}" srcOrd="9" destOrd="0" presId="urn:microsoft.com/office/officeart/2009/3/layout/CircleRelationship"/>
    <dgm:cxn modelId="{5C02D7FC-2219-344D-9BB8-B73C62BC3E7C}" type="presParOf" srcId="{12638A83-E4F5-674B-9467-240AA0C5FB0A}" destId="{A458321B-FFC0-BD4F-9287-F448D405C256}" srcOrd="10" destOrd="0" presId="urn:microsoft.com/office/officeart/2009/3/layout/CircleRelationship"/>
    <dgm:cxn modelId="{A65CBF52-4472-6C41-8FAE-0EC15330B921}" type="presParOf" srcId="{A458321B-FFC0-BD4F-9287-F448D405C256}" destId="{CBAE351A-2575-EB4E-BDFE-AC8C89AB19F6}" srcOrd="0" destOrd="0" presId="urn:microsoft.com/office/officeart/2009/3/layout/CircleRelationship"/>
    <dgm:cxn modelId="{D63239E4-6CBE-7B4E-A445-0B92D9AD35B3}" type="presParOf" srcId="{12638A83-E4F5-674B-9467-240AA0C5FB0A}" destId="{A5B4C08C-AA14-F94A-9115-1C7612570EC3}" srcOrd="11" destOrd="0" presId="urn:microsoft.com/office/officeart/2009/3/layout/CircleRelationship"/>
    <dgm:cxn modelId="{12C1BCC4-EEAB-8641-A466-1C2AD1CB3D3F}" type="presParOf" srcId="{A5B4C08C-AA14-F94A-9115-1C7612570EC3}" destId="{E87B16E0-7609-B741-ADEC-7ED3166C467B}" srcOrd="0" destOrd="0" presId="urn:microsoft.com/office/officeart/2009/3/layout/CircleRelationship"/>
    <dgm:cxn modelId="{80502031-0283-EC4B-9CA2-A25F820F1C04}" type="presParOf" srcId="{12638A83-E4F5-674B-9467-240AA0C5FB0A}" destId="{04321634-7EAA-C442-9E3C-6235F031E2D1}" srcOrd="12" destOrd="0" presId="urn:microsoft.com/office/officeart/2009/3/layout/CircleRelationship"/>
    <dgm:cxn modelId="{EAC04EA7-D6F0-9640-B263-D98D8E6FFCBC}" type="presParOf" srcId="{04321634-7EAA-C442-9E3C-6235F031E2D1}" destId="{A27AE5E0-C77F-1548-B6AC-19A721F18551}" srcOrd="0" destOrd="0" presId="urn:microsoft.com/office/officeart/2009/3/layout/CircleRelationship"/>
    <dgm:cxn modelId="{0B47C7AF-4595-C44C-B007-19784593BEC1}" type="presParOf" srcId="{12638A83-E4F5-674B-9467-240AA0C5FB0A}" destId="{2C4EA2EF-7032-994A-8CDA-D08E93AE0AB3}" srcOrd="13" destOrd="0" presId="urn:microsoft.com/office/officeart/2009/3/layout/CircleRelationship"/>
    <dgm:cxn modelId="{84C93C1F-33CA-254F-AE5C-E9412B98083A}" type="presParOf" srcId="{12638A83-E4F5-674B-9467-240AA0C5FB0A}" destId="{20931715-7EAE-D343-813D-4E75C341ED7C}" srcOrd="14" destOrd="0" presId="urn:microsoft.com/office/officeart/2009/3/layout/CircleRelationship"/>
    <dgm:cxn modelId="{74C97B89-13F2-654B-B1D0-754D5C0FF39E}" type="presParOf" srcId="{20931715-7EAE-D343-813D-4E75C341ED7C}" destId="{233E81BF-6756-1A46-9ADA-2C3EBEC9678C}" srcOrd="0" destOrd="0" presId="urn:microsoft.com/office/officeart/2009/3/layout/CircleRelationship"/>
    <dgm:cxn modelId="{D933365E-D73C-7740-AD7A-EC6E2B507F9D}" type="presParOf" srcId="{12638A83-E4F5-674B-9467-240AA0C5FB0A}" destId="{EAA19F38-080A-2445-9C24-BF5FCF5EAE4A}" srcOrd="15" destOrd="0" presId="urn:microsoft.com/office/officeart/2009/3/layout/CircleRelationship"/>
    <dgm:cxn modelId="{E3FF40FA-509F-604F-8EC1-D2F3991CF129}" type="presParOf" srcId="{12638A83-E4F5-674B-9467-240AA0C5FB0A}" destId="{4E3A32DE-4BB9-3148-B3A6-B205618EB141}" srcOrd="16" destOrd="0" presId="urn:microsoft.com/office/officeart/2009/3/layout/CircleRelationship"/>
    <dgm:cxn modelId="{26199EEE-F0F1-9345-948A-C32FD8BC77A1}" type="presParOf" srcId="{4E3A32DE-4BB9-3148-B3A6-B205618EB141}" destId="{3B2A56C1-B96B-2340-9B03-CA89F8A21E79}" srcOrd="0" destOrd="0" presId="urn:microsoft.com/office/officeart/2009/3/layout/CircleRelationship"/>
    <dgm:cxn modelId="{FF14E3C2-91EA-9943-9F2A-851719E9839A}" type="presParOf" srcId="{12638A83-E4F5-674B-9467-240AA0C5FB0A}" destId="{C1B0984E-E3E0-C943-AF18-A37F5C5D8942}" srcOrd="17" destOrd="0" presId="urn:microsoft.com/office/officeart/2009/3/layout/CircleRelationship"/>
    <dgm:cxn modelId="{45D869A5-8E1E-6348-899A-22056B32B9D6}" type="presParOf" srcId="{12638A83-E4F5-674B-9467-240AA0C5FB0A}" destId="{9EAD5373-AAF2-584E-A784-9920C80F048E}" srcOrd="18" destOrd="0" presId="urn:microsoft.com/office/officeart/2009/3/layout/CircleRelationship"/>
    <dgm:cxn modelId="{61D12F6F-A415-C044-B28E-55788E31857A}" type="presParOf" srcId="{9EAD5373-AAF2-584E-A784-9920C80F048E}" destId="{6F43751C-A657-5641-8282-9805A3E00C8B}" srcOrd="0" destOrd="0" presId="urn:microsoft.com/office/officeart/2009/3/layout/CircleRelationship"/>
    <dgm:cxn modelId="{7F938014-9A62-4C46-8009-7ABB8E7BB28E}" type="presParOf" srcId="{12638A83-E4F5-674B-9467-240AA0C5FB0A}" destId="{D9700332-47BC-454C-8230-0816D8CE441B}" srcOrd="19" destOrd="0" presId="urn:microsoft.com/office/officeart/2009/3/layout/CircleRelationship"/>
    <dgm:cxn modelId="{FFF19301-1550-9A45-81E6-AF0565CAE004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0.21368</cdr:x>
      <cdr:y>0.20732</cdr:y>
    </cdr:from>
    <cdr:to>
      <cdr:x>0.55556</cdr:x>
      <cdr:y>0.59825</cdr:y>
    </cdr:to>
    <cdr:sp macro="" textlink="">
      <cdr:nvSpPr>
        <cdr:cNvPr id="2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00200" y="1224136"/>
          <a:ext cx="2880320" cy="23083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CC0000"/>
          </a:solidFill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Graves indícios de ilegalidade identificados pela CPI: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Juros sobre juros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Conflito de interesses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Mecanismos escandalosos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Falta de transparência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21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25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38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40</a:t>
            </a:fld>
            <a:endParaRPr lang="pt-BR" alt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12/12/2016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034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.gov.br/htms/infecon/seriehistdivliq-p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cb.gov.br/ftp/notaecon/ni201609pfp.z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2" Type="http://schemas.openxmlformats.org/officeDocument/2006/relationships/hyperlink" Target="https://goo.gl/B2L1p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goo.gl/uu9Opc" TargetMode="External"/><Relationship Id="rId4" Type="http://schemas.openxmlformats.org/officeDocument/2006/relationships/hyperlink" Target="http://goo.gl/3X9LV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oo.gl/DYaXHD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ata.worldbank.org/indicator/SI.POV.GINI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hyperlink" Target="http://www.facebook.com/auditoriacidada.pagin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7sPvE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dopovo.com.br/opiniao/artigos/o-banco-central-esta-suicidando-o-brasil-dh5s162swds5080e0d20jsmp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8124" y="-32461"/>
            <a:ext cx="9917443" cy="64786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Universidade de Brasília</a:t>
            </a:r>
          </a:p>
          <a:p>
            <a:pPr algn="ctr"/>
            <a:r>
              <a:rPr lang="pt-BR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</a:t>
            </a:r>
            <a:r>
              <a:rPr lang="pt-BR" sz="20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25</a:t>
            </a:r>
            <a:r>
              <a:rPr lang="en-US" sz="20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novembro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7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da Dívida no Brasil e na Grécia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0766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O problema da dívida não está nos gastos primários </a:t>
            </a:r>
          </a:p>
          <a:p>
            <a:pPr marL="492125" indent="-457200" algn="ctr">
              <a:buFontTx/>
              <a:buChar char="•"/>
            </a:pPr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just"/>
            <a:r>
              <a:rPr lang="pt-BR" b="0" dirty="0">
                <a:solidFill>
                  <a:srgbClr val="FFFFFF"/>
                </a:solidFill>
              </a:rPr>
              <a:t>	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 período de 2003 a 2015,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acumulamos “superávit primário” de </a:t>
            </a:r>
            <a:r>
              <a:rPr lang="pt-BR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$ 824 bilhões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ou seja, as receitas “primárias” (constituídas principalmente pela arrecadação de tributos) foram muito superiores aos gastos sociais, tendo essa montanha de dinheiro sido reservada para o pagamento da questionável dívida pública. Apesar do contínuo corte de investimentos sociais imprescindíveis à população, a dívida pública se multiplicou, no mesmo período, de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$ 839 bilhões ao final de 2002 para quase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$ 4 TRILHÕES ao final de 2015.</a:t>
            </a:r>
          </a:p>
          <a:p>
            <a:pPr algn="just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A contínua geração de “dívida pública” devido aos prejuízos do BC, juros elevadíssimos, swap cambial, remuneração da sobra de caixa, emissão de dívida para pagar juros etc. aliado à queda de arrecadação devido a desonerações, falta de investimento na administração tributária e modelo tributário regressivo levam ao descompasso fiscal. </a:t>
            </a:r>
            <a:endParaRPr lang="pt-BR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3"/>
              </a:rPr>
              <a:t>http://www.bcb.gov.br/htms/infecon/seriehistdivliq-p.asp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4"/>
              </a:rPr>
              <a:t>http://www.bcb.gov.br/ftp/notaecon/ni201609pfp.zip</a:t>
            </a:r>
            <a:r>
              <a:rPr lang="pt-BR" sz="1600" b="0" dirty="0">
                <a:solidFill>
                  <a:srgbClr val="FFFFFF"/>
                </a:solidFill>
              </a:rPr>
              <a:t>   , Tabela 36</a:t>
            </a:r>
          </a:p>
        </p:txBody>
      </p:sp>
    </p:spTree>
    <p:extLst>
      <p:ext uri="{BB962C8B-B14F-4D97-AF65-F5344CB8AC3E}">
        <p14:creationId xmlns:p14="http://schemas.microsoft.com/office/powerpoint/2010/main" val="1948719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direitos sociais para destinar recursos para a dívida</a:t>
            </a:r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241/2016 (PEC 55 no Senado)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congela por 20 anos as despesas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e </a:t>
            </a:r>
            <a:r>
              <a:rPr lang="pt-BR" sz="1600" b="0" dirty="0">
                <a:hlinkClick r:id="rId2"/>
              </a:rPr>
              <a:t>https://goo.gl/B2L1pT</a:t>
            </a:r>
            <a:r>
              <a:rPr lang="pt-BR" sz="1600" b="0" dirty="0"/>
              <a:t> </a:t>
            </a:r>
            <a:r>
              <a:rPr lang="pt-BR" sz="1600" b="0" dirty="0">
                <a:solidFill>
                  <a:schemeClr val="tx1"/>
                </a:solidFill>
              </a:rPr>
              <a:t>)</a:t>
            </a:r>
            <a:r>
              <a:rPr lang="pt-BR" sz="1600" b="0" dirty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257/2016 (PL 54 no Senado)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desmonte do estado brasileiro para servir ao pagamento da dívida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143/2015 e 31/2016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aumento da DRU para 30% e 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Propostas de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contrarreforma da Previdência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 Trabalhista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</a:p>
        </p:txBody>
      </p:sp>
    </p:spTree>
    <p:extLst>
      <p:ext uri="{BB962C8B-B14F-4D97-AF65-F5344CB8AC3E}">
        <p14:creationId xmlns:p14="http://schemas.microsoft.com/office/powerpoint/2010/main" val="203774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11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 55 </a:t>
            </a:r>
            <a:r>
              <a:rPr lang="pt-BR" sz="3200" b="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(PEC 241)</a:t>
            </a:r>
          </a:p>
          <a:p>
            <a:endParaRPr lang="pt-BR" sz="1200" b="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Institui Novo Regime Fiscal para vigorar por vinte anos</a:t>
            </a:r>
          </a:p>
          <a:p>
            <a:pPr>
              <a:lnSpc>
                <a:spcPct val="120000"/>
              </a:lnSpc>
            </a:pP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Estabelece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TETO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somente para as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DESPESAS PRIMÁRIAS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, que ficarão congeladas, disputando recursos sob esse teto durante 20 anos!</a:t>
            </a:r>
            <a:endParaRPr lang="pt-BR" sz="280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0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DESPESAS FINANCEIRAS, que já consomem quase a metade do orçamento federal todo ano,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ficarão com toda a sobra de recursos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2000" b="0" dirty="0">
              <a:solidFill>
                <a:srgbClr val="FFFFFF"/>
              </a:solidFill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 PEC 55 VISA PRIVILEGIAR O SETOR FINANCEIRO</a:t>
            </a:r>
            <a:endParaRPr lang="pt-BR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2D050"/>
                </a:solidFill>
                <a:latin typeface="Tahoma"/>
                <a:cs typeface="Tahoma"/>
              </a:rPr>
              <a:t>PEC 55 irá aumentar a gastança financeira</a:t>
            </a:r>
            <a:endParaRPr lang="pt-BR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268760"/>
            <a:ext cx="4896544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17096" y="980728"/>
            <a:ext cx="40889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PEC 55 provocará incremento ainda maior dos gastos  com juros e amortizações da dívida, em detrimento de todas as despesas primárias, que ficarão congeladas por 20 anos!</a:t>
            </a:r>
          </a:p>
          <a:p>
            <a:endParaRPr lang="en-US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488504" y="5877272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A Previdência é o foco primordial do mercado financeiro</a:t>
            </a:r>
          </a:p>
        </p:txBody>
      </p:sp>
    </p:spTree>
    <p:extLst>
      <p:ext uri="{BB962C8B-B14F-4D97-AF65-F5344CB8AC3E}">
        <p14:creationId xmlns:p14="http://schemas.microsoft.com/office/powerpoint/2010/main" val="371976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União 2015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(Executado) 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$ 2,268 trilhão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20688"/>
            <a:ext cx="900100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681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647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NÃO ENFRENTA AS VERDADEIRAS AMARRAS QUE IMPEDEM O DESENVOLVIMENTO SOCIOECONOMICO NO BRASIL</a:t>
            </a:r>
          </a:p>
          <a:p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MODELO ECONÔMICO VOLTADO PARA METAS ESTÉREIS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MODELO TRIBUTÁRIO INJUSTO E REGRESSIVO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POLÍTICA MONETÁRIA SUICIDA: JUROS EXTORSIVOS (sobre dívida nunca auditada, sobre a qual recaem graves indícios de ilegalidade, ilegitimidade e até fraudes) E RESTRIÇÃO BRUTAL DA BASE MONETÁRIA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>
                <a:solidFill>
                  <a:schemeClr val="tx1"/>
                </a:solidFill>
                <a:latin typeface="Tahoma"/>
                <a:cs typeface="Tahoma"/>
              </a:rPr>
              <a:t>ESCASSEZ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DE INVESTIMENTOS ESTRUTURANTES: EDUCAÇÃO, CIÊNCIA E TECNOLOGIA, SAÚDE, INFRAESTRUTURA, REFORMA AGRÁRIA, etc.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EXPLORAÇÃO MINERAL PREDATÓRIA</a:t>
            </a:r>
          </a:p>
        </p:txBody>
      </p:sp>
    </p:spTree>
    <p:extLst>
      <p:ext uri="{BB962C8B-B14F-4D97-AF65-F5344CB8AC3E}">
        <p14:creationId xmlns:p14="http://schemas.microsoft.com/office/powerpoint/2010/main" val="319847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8426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Tahoma"/>
                <a:cs typeface="Tahoma"/>
              </a:rPr>
              <a:t>INÚMERAS MANIFESTAÇÕES CONTRA A PEC</a:t>
            </a:r>
          </a:p>
          <a:p>
            <a:pPr algn="ctr"/>
            <a:endParaRPr lang="pt-BR" sz="200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Nota da CNBB sobre a PEC 241 </a:t>
            </a:r>
            <a:r>
              <a:rPr lang="pt-BR" sz="1800" b="0" dirty="0" err="1">
                <a:solidFill>
                  <a:schemeClr val="accent3"/>
                </a:solidFill>
                <a:cs typeface="Tahoma"/>
              </a:rPr>
              <a:t>https</a:t>
            </a:r>
            <a:r>
              <a:rPr lang="pt-BR" sz="1800" b="0" dirty="0">
                <a:solidFill>
                  <a:schemeClr val="accent3"/>
                </a:solidFill>
                <a:cs typeface="Tahoma"/>
              </a:rPr>
              <a:t>://</a:t>
            </a:r>
            <a:r>
              <a:rPr lang="pt-BR" sz="1800" b="0" dirty="0" err="1">
                <a:solidFill>
                  <a:schemeClr val="accent3"/>
                </a:solidFill>
                <a:cs typeface="Tahoma"/>
              </a:rPr>
              <a:t>goo.gl</a:t>
            </a:r>
            <a:r>
              <a:rPr lang="pt-BR" sz="1800" b="0" dirty="0">
                <a:solidFill>
                  <a:schemeClr val="accent3"/>
                </a:solidFill>
                <a:cs typeface="Tahoma"/>
              </a:rPr>
              <a:t>/</a:t>
            </a:r>
            <a:r>
              <a:rPr lang="pt-BR" sz="1800" b="0" dirty="0" err="1">
                <a:solidFill>
                  <a:schemeClr val="accent3"/>
                </a:solidFill>
                <a:cs typeface="Tahoma"/>
              </a:rPr>
              <a:t>OmASvH</a:t>
            </a:r>
            <a:endParaRPr lang="pt-BR" sz="2200" b="0" i="1" dirty="0">
              <a:solidFill>
                <a:schemeClr val="tx1"/>
              </a:solidFill>
              <a:latin typeface="+mn-lt"/>
              <a:cs typeface="Tahoma"/>
            </a:endParaRPr>
          </a:p>
          <a:p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A PEC 241 é injusta e seletiva</a:t>
            </a:r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. Ela elege, para pagar a conta do descontrole dos gastos, os trabalhadores e os pobres, ou seja, aqueles que mais precisam do Estado para que seus direitos constitucionais sejam garantidos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. Além disso, beneficia os detentores do capital financeiro, quando não coloca teto para o pagamento de juros, não taxa grandes fortunas e não propõe auditar a dívida pública.</a:t>
            </a:r>
          </a:p>
          <a:p>
            <a:endParaRPr lang="pt-BR" sz="2000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COFECON diz NÃO à PEC 55 </a:t>
            </a:r>
            <a:r>
              <a:rPr lang="pt-BR" sz="1800" b="0" dirty="0" err="1">
                <a:solidFill>
                  <a:schemeClr val="accent3"/>
                </a:solidFill>
                <a:cs typeface="Tahoma"/>
              </a:rPr>
              <a:t>https</a:t>
            </a:r>
            <a:r>
              <a:rPr lang="pt-BR" sz="1800" b="0" dirty="0">
                <a:solidFill>
                  <a:schemeClr val="accent3"/>
                </a:solidFill>
                <a:cs typeface="Tahoma"/>
              </a:rPr>
              <a:t>://</a:t>
            </a:r>
            <a:r>
              <a:rPr lang="pt-BR" sz="1800" b="0" dirty="0" err="1">
                <a:solidFill>
                  <a:schemeClr val="accent3"/>
                </a:solidFill>
                <a:cs typeface="Tahoma"/>
              </a:rPr>
              <a:t>goo.gl</a:t>
            </a:r>
            <a:r>
              <a:rPr lang="pt-BR" sz="1800" b="0" dirty="0">
                <a:solidFill>
                  <a:schemeClr val="accent3"/>
                </a:solidFill>
                <a:cs typeface="Tahoma"/>
              </a:rPr>
              <a:t>/nF4lSR</a:t>
            </a:r>
            <a:endParaRPr lang="pt-BR" sz="2200" b="0" i="1" dirty="0">
              <a:solidFill>
                <a:schemeClr val="tx1"/>
              </a:solidFill>
              <a:latin typeface="+mn-lt"/>
              <a:cs typeface="Tahoma"/>
            </a:endParaRPr>
          </a:p>
          <a:p>
            <a:r>
              <a:rPr lang="pt-BR" sz="2200" b="0" i="1" dirty="0">
                <a:solidFill>
                  <a:schemeClr val="tx1"/>
                </a:solidFill>
                <a:cs typeface="Tahoma"/>
              </a:rPr>
              <a:t>Contudo, em lugar deste debate, adota-se o caminho mais fácil, jogando o ônus nos ombros dos mais pobres. Dessa forma, o governo traça </a:t>
            </a:r>
            <a:r>
              <a:rPr lang="pt-BR" sz="2200" i="1" dirty="0">
                <a:solidFill>
                  <a:schemeClr val="tx1"/>
                </a:solidFill>
                <a:cs typeface="Tahoma"/>
              </a:rPr>
              <a:t>um falso diagnóstico</a:t>
            </a:r>
            <a:r>
              <a:rPr lang="pt-BR" sz="2200" b="0" i="1" dirty="0">
                <a:solidFill>
                  <a:schemeClr val="tx1"/>
                </a:solidFill>
                <a:cs typeface="Tahoma"/>
              </a:rPr>
              <a:t>, identificando uma suposta e inexistente gastança do setor público, em particular em relação às despesas com saúde, educação, previdência e assistência social, responsabilizando-as pelo aumento do déficit público, </a:t>
            </a:r>
            <a:r>
              <a:rPr lang="pt-BR" sz="2200" i="1" dirty="0">
                <a:solidFill>
                  <a:schemeClr val="tx1"/>
                </a:solidFill>
                <a:cs typeface="Tahoma"/>
              </a:rPr>
              <a:t>omitindo-se as efetivas razões, que são os gastos com juros da dívida pública (responsáveis por 80% do déficit nominal), as excessivas renúncias fiscais, o baixo nível de combate à sonegação fiscal, a frustração da receita e o elevado grau de corrupção.</a:t>
            </a:r>
          </a:p>
          <a:p>
            <a:endParaRPr lang="pt-BR" sz="2200" b="0" i="1" dirty="0">
              <a:solidFill>
                <a:schemeClr val="tx1"/>
              </a:solidFill>
              <a:latin typeface="+mn-lt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7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187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94C600"/>
                </a:solidFill>
                <a:latin typeface="Tahoma"/>
                <a:cs typeface="Tahoma"/>
              </a:rPr>
              <a:t>Nota da FRENTAS contrária à PEC 55  </a:t>
            </a:r>
            <a:r>
              <a:rPr lang="pt-BR" sz="2000" b="0" dirty="0">
                <a:hlinkClick r:id="rId2"/>
              </a:rPr>
              <a:t>https://goo.gl/DYaXHD</a:t>
            </a:r>
            <a:r>
              <a:rPr lang="pt-BR" sz="2000" b="0" dirty="0"/>
              <a:t> </a:t>
            </a:r>
            <a:endParaRPr lang="pt-BR" sz="2200" b="0" i="1" dirty="0">
              <a:solidFill>
                <a:schemeClr val="tx1"/>
              </a:solidFill>
              <a:latin typeface="+mn-lt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960719"/>
            <a:ext cx="7886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9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722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SENADO ESTÁ SURDO À CONSULTORIA ?</a:t>
            </a: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pt-BR" b="0" dirty="0">
                <a:solidFill>
                  <a:schemeClr val="tx1"/>
                </a:solidFill>
              </a:rPr>
              <a:t> 	- Nota da CNBB sobre a PEC 241 (PEC 55/2016 no Senado)</a:t>
            </a:r>
          </a:p>
          <a:p>
            <a:pPr algn="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t-BR" b="0" dirty="0">
                <a:solidFill>
                  <a:schemeClr val="tx1"/>
                </a:solidFill>
              </a:rPr>
              <a:t>													</a:t>
            </a:r>
            <a:r>
              <a:rPr lang="pt-BR" b="0" dirty="0" err="1">
                <a:solidFill>
                  <a:srgbClr val="FF6600"/>
                </a:solidFill>
              </a:rPr>
              <a:t>https</a:t>
            </a:r>
            <a:r>
              <a:rPr lang="pt-BR" b="0" dirty="0">
                <a:solidFill>
                  <a:srgbClr val="FF6600"/>
                </a:solidFill>
              </a:rPr>
              <a:t>://</a:t>
            </a:r>
            <a:r>
              <a:rPr lang="pt-BR" b="0" dirty="0" err="1">
                <a:solidFill>
                  <a:srgbClr val="FF6600"/>
                </a:solidFill>
              </a:rPr>
              <a:t>goo.gl</a:t>
            </a:r>
            <a:r>
              <a:rPr lang="pt-BR" b="0" dirty="0">
                <a:solidFill>
                  <a:srgbClr val="FF6600"/>
                </a:solidFill>
              </a:rPr>
              <a:t>/t4S82D</a:t>
            </a:r>
            <a:endParaRPr lang="pt-BR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Cláusulas Pétreas da Constituição Federal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o Princípio da Separação dos Poderes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o Princípio da Segurança Jurídica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o Princípio da Razoabilidade e os subprincípios da Proporcionalidade; Adequação ou Idoneidade; da Necessidade ou Exigibilidade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 Violação ao voto direto, secreto, universal e periódico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o princípio da </a:t>
            </a:r>
            <a:r>
              <a:rPr lang="pt-BR" b="0" dirty="0" err="1">
                <a:solidFill>
                  <a:schemeClr val="tx1"/>
                </a:solidFill>
                <a:latin typeface="+mn-lt"/>
                <a:cs typeface="Tahoma"/>
              </a:rPr>
              <a:t>intranscendência</a:t>
            </a: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 da pena em sua dimensão institucional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o princípio da vedação ao retrocesso social 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908720"/>
            <a:ext cx="7886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43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687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SENADO ESTÁ SURDO A DENÚNCIAS ?</a:t>
            </a:r>
          </a:p>
          <a:p>
            <a:endParaRPr lang="pt-BR" sz="800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DENÚNCIA apresentada pela Auditoria Cidadã da Dívida 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sz="1600" b="0" dirty="0" err="1">
                <a:solidFill>
                  <a:srgbClr val="FF6600"/>
                </a:solidFill>
              </a:rPr>
              <a:t>https</a:t>
            </a:r>
            <a:r>
              <a:rPr lang="pt-BR" sz="1600" b="0" dirty="0">
                <a:solidFill>
                  <a:srgbClr val="FF6600"/>
                </a:solidFill>
              </a:rPr>
              <a:t>://</a:t>
            </a:r>
            <a:r>
              <a:rPr lang="pt-BR" sz="1600" b="0" dirty="0" err="1">
                <a:solidFill>
                  <a:srgbClr val="FF6600"/>
                </a:solidFill>
              </a:rPr>
              <a:t>goo.gl</a:t>
            </a:r>
            <a:r>
              <a:rPr lang="pt-BR" sz="1600" b="0" dirty="0">
                <a:solidFill>
                  <a:srgbClr val="FF6600"/>
                </a:solidFill>
              </a:rPr>
              <a:t>/u38SeQ</a:t>
            </a:r>
          </a:p>
          <a:p>
            <a:endParaRPr lang="pt-BR" sz="800" dirty="0">
              <a:solidFill>
                <a:schemeClr val="tx1"/>
              </a:solidFill>
            </a:endParaRPr>
          </a:p>
          <a:p>
            <a:endParaRPr lang="pt-BR" sz="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rgbClr val="94C600"/>
                </a:solidFill>
              </a:rPr>
              <a:t>BURLA ao Art. 167, III</a:t>
            </a:r>
            <a:r>
              <a:rPr lang="pt-BR" b="0" dirty="0">
                <a:solidFill>
                  <a:schemeClr val="tx1"/>
                </a:solidFill>
              </a:rPr>
              <a:t>, da Constituição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Inviabilização ao cumprimento dos objetivos fundamentais da República previsto no </a:t>
            </a:r>
            <a:r>
              <a:rPr lang="pt-BR" b="0" dirty="0">
                <a:solidFill>
                  <a:srgbClr val="94C600"/>
                </a:solidFill>
              </a:rPr>
              <a:t>Art. 3</a:t>
            </a:r>
            <a:r>
              <a:rPr lang="pt-BR" b="0" baseline="30000" dirty="0">
                <a:solidFill>
                  <a:srgbClr val="94C600"/>
                </a:solidFill>
              </a:rPr>
              <a:t>o</a:t>
            </a:r>
            <a:r>
              <a:rPr lang="pt-BR" b="0" dirty="0">
                <a:solidFill>
                  <a:srgbClr val="94C600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da Constituição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Inviabilização ao cumprimento dos direitos sociais previstos no </a:t>
            </a:r>
            <a:r>
              <a:rPr lang="pt-BR" b="0" dirty="0">
                <a:solidFill>
                  <a:srgbClr val="94C600"/>
                </a:solidFill>
              </a:rPr>
              <a:t>Art. 6</a:t>
            </a:r>
            <a:r>
              <a:rPr lang="pt-BR" b="0" baseline="30000" dirty="0">
                <a:solidFill>
                  <a:srgbClr val="94C600"/>
                </a:solidFill>
              </a:rPr>
              <a:t>o</a:t>
            </a:r>
            <a:r>
              <a:rPr lang="pt-BR" b="0" dirty="0">
                <a:solidFill>
                  <a:srgbClr val="94C600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da Constituição</a:t>
            </a:r>
          </a:p>
          <a:p>
            <a:pPr>
              <a:lnSpc>
                <a:spcPct val="120000"/>
              </a:lnSpc>
            </a:pPr>
            <a:r>
              <a:rPr lang="pt-BR" b="0" dirty="0">
                <a:solidFill>
                  <a:schemeClr val="tx1"/>
                </a:solidFill>
              </a:rPr>
              <a:t> 	- Nota da CNBB sobre a PEC 241 (PEC 55/2016 no Senado)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Inviabilização ao cumprimento do disposto no </a:t>
            </a:r>
            <a:r>
              <a:rPr lang="pt-BR" b="0" dirty="0">
                <a:solidFill>
                  <a:srgbClr val="94C600"/>
                </a:solidFill>
              </a:rPr>
              <a:t>Art. 208 </a:t>
            </a:r>
            <a:r>
              <a:rPr lang="pt-BR" b="0" dirty="0">
                <a:solidFill>
                  <a:schemeClr val="tx1"/>
                </a:solidFill>
              </a:rPr>
              <a:t>da Constituição relativo ao Dever do Estado com a Educação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Inviabilização ao cumprimento do disposto no </a:t>
            </a:r>
            <a:r>
              <a:rPr lang="pt-BR" b="0" dirty="0">
                <a:solidFill>
                  <a:srgbClr val="94C600"/>
                </a:solidFill>
              </a:rPr>
              <a:t>Art. 212 </a:t>
            </a:r>
            <a:r>
              <a:rPr lang="pt-BR" b="0" dirty="0">
                <a:solidFill>
                  <a:schemeClr val="tx1"/>
                </a:solidFill>
              </a:rPr>
              <a:t>da Constituição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Inviabilização ao cumprimento do disposto no </a:t>
            </a:r>
            <a:r>
              <a:rPr lang="pt-BR" b="0" dirty="0">
                <a:solidFill>
                  <a:srgbClr val="94C600"/>
                </a:solidFill>
              </a:rPr>
              <a:t>Art. 196</a:t>
            </a:r>
            <a:r>
              <a:rPr lang="pt-BR" b="0" dirty="0">
                <a:solidFill>
                  <a:schemeClr val="tx1"/>
                </a:solidFill>
              </a:rPr>
              <a:t>, relativamente ao Dever do Estado com a Saúde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Favorecimento a esquema fraudulento que envolve estatais não dependentes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4738" y="1268760"/>
            <a:ext cx="26312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79639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47920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</a:t>
                      </a:r>
                      <a:r>
                        <a:rPr lang="pt-BR" sz="1800" dirty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ABUNDÂNCIA</a:t>
                      </a:r>
                      <a:endParaRPr lang="en-US" sz="800" dirty="0">
                        <a:solidFill>
                          <a:srgbClr val="CC0000"/>
                        </a:solidFill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$ 480 bilhões de “sobra” em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821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2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objetivo da PEC 55 é aumentar a destinação de recursos para o setor financeiro</a:t>
            </a:r>
          </a:p>
          <a:p>
            <a:pPr algn="ctr">
              <a:lnSpc>
                <a:spcPct val="120000"/>
              </a:lnSpc>
            </a:pPr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EXPOSIÇÃO DE MOTIVOS</a:t>
            </a:r>
            <a:r>
              <a:rPr lang="pt-BR" sz="2800" b="0" dirty="0">
                <a:solidFill>
                  <a:srgbClr val="FFFFFF"/>
                </a:solidFill>
              </a:rPr>
              <a:t>: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i="1" dirty="0">
                <a:solidFill>
                  <a:srgbClr val="FFFFFF"/>
                </a:solidFill>
              </a:rPr>
              <a:t>“</a:t>
            </a:r>
            <a:r>
              <a:rPr lang="pt-BR" sz="2800" b="0" i="1" dirty="0">
                <a:solidFill>
                  <a:schemeClr val="tx1"/>
                </a:solidFill>
              </a:rPr>
              <a:t>...Torna-se, portanto, necessário </a:t>
            </a:r>
            <a:r>
              <a:rPr lang="pt-BR" sz="2800" b="0" i="1" u="sng" dirty="0">
                <a:solidFill>
                  <a:schemeClr val="tx1"/>
                </a:solidFill>
              </a:rPr>
              <a:t>estabilizar o crescimento da despesa primária, como instrumento para conter a expansão da dívida públic</a:t>
            </a:r>
            <a:r>
              <a:rPr lang="pt-BR" sz="2800" b="0" i="1" dirty="0">
                <a:solidFill>
                  <a:schemeClr val="tx1"/>
                </a:solidFill>
              </a:rPr>
              <a:t>a. Esse é o objetivo desta Proposta de Emenda à Constituição</a:t>
            </a:r>
            <a:r>
              <a:rPr lang="pt-BR" sz="2800" b="0" i="1" dirty="0">
                <a:solidFill>
                  <a:srgbClr val="FFFFFF"/>
                </a:solidFill>
              </a:rPr>
              <a:t>...” </a:t>
            </a: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TETO para despesas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PRIMÁRIAS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por 20 anos!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1000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Liberdade Total, SEM TETO e SEM LIMITES, para: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Juros e encargos da Dívida Pública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Empresas Estatais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não dependentes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3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8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PEC 55 alimenta novos esquemas de GERAÇÃO DE DÍVIDA </a:t>
            </a:r>
            <a:r>
              <a:rPr lang="pt-BR" sz="1400" b="0" dirty="0" err="1">
                <a:solidFill>
                  <a:srgbClr val="FEA022"/>
                </a:solidFill>
              </a:rPr>
              <a:t>https</a:t>
            </a:r>
            <a:r>
              <a:rPr lang="pt-BR" sz="1400" b="0" dirty="0">
                <a:solidFill>
                  <a:srgbClr val="FEA022"/>
                </a:solidFill>
              </a:rPr>
              <a:t>://</a:t>
            </a:r>
            <a:r>
              <a:rPr lang="pt-BR" sz="1400" b="0" dirty="0" err="1">
                <a:solidFill>
                  <a:srgbClr val="FEA022"/>
                </a:solidFill>
              </a:rPr>
              <a:t>goo.gl</a:t>
            </a:r>
            <a:r>
              <a:rPr lang="pt-BR" sz="1400" b="0" dirty="0">
                <a:solidFill>
                  <a:srgbClr val="FEA022"/>
                </a:solidFill>
              </a:rPr>
              <a:t>/OmtPZ4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ILUSÃO: venda, cessão ou novação de “Dívida Ativa” podre que na verdade não sai do lugar</a:t>
            </a:r>
          </a:p>
          <a:p>
            <a:pPr lvl="1"/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DE EMPRESAS ESTATAIS NÃO DEPENDENTES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EMISSÃO DE DEBÊNTURES: papel financeiro NOVO vendido a investidores privilegiados com desconto de até 60% e juros de 20% ou mais sobre o valor de face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Imenso dano ao erário = geração de obrigação onerosa = DÍVIDA SEM CONTRAPARTIDA ALGUMA</a:t>
            </a:r>
            <a:endParaRPr lang="pt-BR" b="0" dirty="0">
              <a:solidFill>
                <a:schemeClr val="tx1"/>
              </a:solidFill>
            </a:endParaRP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endParaRPr lang="pt-BR" sz="12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PEC 241: teto para investimentos sociais essenciais e garantia de recurso para esquema fraudulento que o PLS 204/2016 o PLP 181/2015 e PL 3337/2015 visam “legalizar”</a:t>
            </a:r>
          </a:p>
          <a:p>
            <a:pPr algn="ctr"/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goo.gl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/YmMe8m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  <a:r>
              <a:rPr lang="pt-BR" b="0" dirty="0">
                <a:solidFill>
                  <a:schemeClr val="accent1"/>
                </a:solidFill>
              </a:rPr>
              <a:t>: 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Favorecimento a esquema financeiro fraudulento </a:t>
            </a:r>
          </a:p>
          <a:p>
            <a:r>
              <a:rPr lang="pt-BR" sz="2800" dirty="0">
                <a:solidFill>
                  <a:schemeClr val="tx1"/>
                </a:solidFill>
              </a:rPr>
              <a:t> 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“§ 6º Não se incluem na base de cálculo e nos limites estabelecidos neste artigo: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(...)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3933056"/>
            <a:ext cx="92890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50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COMO FUNCIONA O ESQUEMA?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>
                <a:solidFill>
                  <a:schemeClr val="bg2"/>
                </a:solidFill>
              </a:rPr>
              <a:t>ENTE FEDERADO </a:t>
            </a:r>
          </a:p>
          <a:p>
            <a:pPr algn="ctr"/>
            <a:r>
              <a:rPr lang="pt-BR" b="0" dirty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00872" y="544522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>
                <a:solidFill>
                  <a:srgbClr val="000000"/>
                </a:solidFill>
              </a:rPr>
              <a:t>INVESTIDOR</a:t>
            </a:r>
          </a:p>
          <a:p>
            <a:pPr algn="ctr"/>
            <a:r>
              <a:rPr lang="pt-BR" b="0" dirty="0">
                <a:solidFill>
                  <a:srgbClr val="000000"/>
                </a:solidFill>
              </a:rPr>
              <a:t>PRIVILEGIADO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96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512" y="188640"/>
            <a:ext cx="9345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Como o esquema está funcionando em Belo Horizonte</a:t>
            </a: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2960" y="83671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>
                <a:solidFill>
                  <a:srgbClr val="FFFFFF"/>
                </a:solidFill>
              </a:rPr>
              <a:t>Criada por Lei Municipal com Capital de R$100 mil</a:t>
            </a:r>
          </a:p>
        </p:txBody>
      </p:sp>
    </p:spTree>
    <p:extLst>
      <p:ext uri="{BB962C8B-B14F-4D97-AF65-F5344CB8AC3E}">
        <p14:creationId xmlns:p14="http://schemas.microsoft.com/office/powerpoint/2010/main" val="3373981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0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Entes Federados proporcionam GARANTIA 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O que está sendo cedido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pelo ente público para as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estatais não dependentes que emitem debêntures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é simplesmente a </a:t>
            </a:r>
            <a:r>
              <a:rPr lang="pt-BR" sz="3200" u="sng" dirty="0">
                <a:solidFill>
                  <a:srgbClr val="FFFFFF"/>
                </a:solidFill>
              </a:rPr>
              <a:t>garantia pública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em valor equivalente aos créditos inscritos ou não em dívida ativa.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O ente público recebe debêntures subordinadas para documentar essa garantia concedida.</a:t>
            </a: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>
                <a:solidFill>
                  <a:srgbClr val="92D050"/>
                </a:solidFill>
              </a:rPr>
              <a:t>Geração de DÍVIDA PÚBLICA 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>
                <a:solidFill>
                  <a:srgbClr val="92D050"/>
                </a:solidFill>
              </a:rPr>
              <a:t>Aprofundamento da Financeirização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336" y="5013176"/>
            <a:ext cx="1731764" cy="17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68" y="260648"/>
            <a:ext cx="8496944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NEGÓCIO ILEGAL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212976"/>
            <a:ext cx="9361040" cy="25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484784"/>
            <a:ext cx="4353885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5143872"/>
            <a:ext cx="8856984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2920" y="2420888"/>
            <a:ext cx="216024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/>
              <a:t>X</a:t>
            </a:r>
            <a:endParaRPr lang="pt-BR" sz="8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941" y="260648"/>
            <a:ext cx="4176464" cy="45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87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CONSULTORIAS PRIVADAS SOBRE SECURITIZAÇÃO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DO 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</a:p>
        </p:txBody>
      </p:sp>
    </p:spTree>
    <p:extLst>
      <p:ext uri="{BB962C8B-B14F-4D97-AF65-F5344CB8AC3E}">
        <p14:creationId xmlns:p14="http://schemas.microsoft.com/office/powerpoint/2010/main" val="581669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Superintende da Fazenda de 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Cargos no DF e STN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CONSULTORIAS 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CONFLITO DE INTERESSES</a:t>
            </a:r>
            <a:endParaRPr lang="en-US" dirty="0"/>
          </a:p>
          <a:p>
            <a:pPr algn="ctr"/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A 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Ocupa cargos em Estados onde estão sendo criadas estatais não dependentes conforme 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17437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8504" y="764704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Renato Villela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Sócio da CPSEC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(Empresa não dependente do Estado de São Paulo)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Diretor da CPP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(Empresa Acionista da CPSEC)</a:t>
            </a:r>
            <a:endParaRPr lang="pt-BR" sz="20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Secretário de Fazenda do Estado de São Paulo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63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COMO O ESQUEMA SE ALASTRA: CONFLITO DE INTERESSES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564904"/>
            <a:ext cx="91450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 dirty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8874675"/>
              </p:ext>
            </p:extLst>
          </p:nvPr>
        </p:nvGraphicFramePr>
        <p:xfrm>
          <a:off x="1208584" y="476672"/>
          <a:ext cx="84249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917578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Evidência revelada pela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Utilização do endividamento como mecanismo de subtração de recursos e não para o financiamento 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Se reproduz internacionalmente e internamente, em âmbito dos estados e 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649360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8467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Privilégios Financeiros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Sistema 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Sistema 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Organismos Internacionais</a:t>
            </a: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6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868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84530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$ 480 bilhões 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Dívida consumiu não somente receitas financeiras, mas também outras receitas orçamentárias, retirando recursos de áreas 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62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127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Quem perde? </a:t>
            </a:r>
          </a:p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DESEMPREGO e SUB-EMPREGO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633695"/>
            <a:ext cx="5118100" cy="51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692696"/>
            <a:ext cx="381642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128" y="5445224"/>
            <a:ext cx="3800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r>
              <a:rPr lang="pt-BR" sz="16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64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Pior distribuição de renda do 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http://iepecdg.com.br/uploads/artigos/SSRN-id2479685.pdf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							COMPARADO COM 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GINI 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75º no ranking de respeito aos Direitos 	Humanos 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Penúltimo no ranking do crescimento econômico em 2016</a:t>
            </a:r>
          </a:p>
        </p:txBody>
      </p:sp>
    </p:spTree>
    <p:extLst>
      <p:ext uri="{BB962C8B-B14F-4D97-AF65-F5344CB8AC3E}">
        <p14:creationId xmlns:p14="http://schemas.microsoft.com/office/powerpoint/2010/main" val="3081635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</a:p>
        </p:txBody>
      </p:sp>
    </p:spTree>
    <p:extLst>
      <p:ext uri="{BB962C8B-B14F-4D97-AF65-F5344CB8AC3E}">
        <p14:creationId xmlns:p14="http://schemas.microsoft.com/office/powerpoint/2010/main" val="225745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>
                <a:latin typeface="Calibri" charset="0"/>
              </a:rPr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38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948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241 (55) IMPEDE O AUMENTO DE GASTOS SOCIAIS OCORRIDO NO EQUADOR APÓS A AUDITORIA DA DÍVIDA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90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77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URGENTE MOSTRAR</a:t>
            </a:r>
            <a:endParaRPr lang="pt-BR" sz="3200" b="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verdade por trás da utilização da chamada “dívida pública” às avessas. A chamada dívida não traz recursos, mas desvia recursos para o setor financeiro nacional e internacional; funciona como o que denomina Sistema da Dívida. </a:t>
            </a: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verdade por trás da PEC 55 (241), que é o privilégio do setor financeiro e das novas “empresas estatais não dependentes” que estão sendo criadas para gerar mais dívida ainda e transferir recursos públicos para o sistema financeiro, prejudicando todos os serviços prestados à população.</a:t>
            </a: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verdade por trás do PLS 204 (Senado) e dos PL 181 e 3337 (Câmara), que visam “legalizar” esse esquema fraudulento que envolve as  novas empresas estatais não dependentes que estão sendo criadas de forma ilegal por todo o país.</a:t>
            </a: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574859788"/>
              </p:ext>
            </p:extLst>
          </p:nvPr>
        </p:nvGraphicFramePr>
        <p:xfrm>
          <a:off x="560512" y="332656"/>
          <a:ext cx="921702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7270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405168" cy="68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Social: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para controlar gastos </a:t>
            </a:r>
            <a:r>
              <a:rPr lang="pt-BR" altLang="pt-BR" sz="2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/ Dívida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NÚCLEOS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da Dívida Pública 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redirecionar a aplicação dos recursos</a:t>
            </a:r>
            <a:endParaRPr lang="pt-BR" altLang="pt-BR" sz="220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Exigir Voto NÃO à PEC 55/2016 e aos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PLS 204/2016 o PLP 181/2015 e PL 3337/2015 visam “legalizar” esquema fraudulento que geram dívida pública e aprofundam a </a:t>
            </a:r>
            <a:r>
              <a:rPr lang="pt-BR" sz="2000" dirty="0" err="1">
                <a:solidFill>
                  <a:srgbClr val="94C600"/>
                </a:solidFill>
                <a:latin typeface="Tahoma"/>
                <a:cs typeface="Tahoma"/>
              </a:rPr>
              <a:t>financeirização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 no Brasil </a:t>
            </a:r>
          </a:p>
        </p:txBody>
      </p:sp>
    </p:spTree>
    <p:extLst>
      <p:ext uri="{BB962C8B-B14F-4D97-AF65-F5344CB8AC3E}">
        <p14:creationId xmlns:p14="http://schemas.microsoft.com/office/powerpoint/2010/main" val="3031961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7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>
                <a:solidFill>
                  <a:srgbClr val="92D050"/>
                </a:solidFill>
                <a:latin typeface="Verdana" charset="0"/>
              </a:rPr>
              <a:t>Muito grata</a:t>
            </a: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b="0" dirty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2800" b="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b="0" dirty="0">
                <a:solidFill>
                  <a:srgbClr val="FFFFFF"/>
                </a:solidFill>
                <a:latin typeface="Verdana" charset="0"/>
                <a:hlinkClick r:id="rId4"/>
              </a:rPr>
              <a:t>www.facebook.com/auditoriacidada.pagina</a:t>
            </a:r>
            <a:endParaRPr lang="pt-BR" sz="2800" b="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Brasília para sobreviver. A PEC 55 VAI AGRAVAR ESSA SITUAÇÃO. É urgente sairmos desse cenário de escassez. 				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Maria Lucia 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>
              <a:lnSpc>
                <a:spcPct val="110000"/>
              </a:lnSpc>
            </a:pP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8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Qual tem sido o papel da dívida pública?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Historicamente, não tem funcionado como instrumento de financiamento: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“dívida” herdada de Portugal: o dinheiro nunca chegou aqui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Auditoria feita por Getúlio Vargas provou que apenas 40% do estoque estava documentado por contratos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Década de 70: contratos disponibilizados à CPI (2009/2010) não comprovam nem 20% da evolução do estoque da dívida externa com bancos privados internacionais nessa fase da Ditadura Militar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Década de 80: dívidas do setor privado (nacional e internacional instalado no país) foram transferidas a cargo do Banco Central do Brasil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1992: Suspeita de prescrição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1994: Plano Brady em Luxemburgo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Utilização dos títulos Brady como moeda para comprar empresas privatizadas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Trocas sucessivas e transformações de dívida externa em interna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Juros elevadíssimos e mecanismos financeiros que geram dívida: remuneração sobra caixa dos bancos, </a:t>
            </a:r>
            <a:r>
              <a:rPr lang="pt-BR" sz="22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swap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cambial, contabilização de juros como se fosse amortização, anatocismo, prejuízos do Banco Central...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20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3096344" cy="726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</a:rPr>
              <a:t>INCONSTITUCIONALIDADES</a:t>
            </a:r>
          </a:p>
          <a:p>
            <a:r>
              <a:rPr lang="pt-BR" sz="1600" dirty="0">
                <a:solidFill>
                  <a:schemeClr val="tx1"/>
                </a:solidFill>
              </a:rPr>
              <a:t>DENUNCIADAS</a:t>
            </a:r>
          </a:p>
          <a:p>
            <a:r>
              <a:rPr lang="pt-BR" sz="1600" dirty="0">
                <a:solidFill>
                  <a:schemeClr val="tx1"/>
                </a:solidFill>
              </a:rPr>
              <a:t> PELA CPI DA DÍVIDA PÚBLICA</a:t>
            </a:r>
          </a:p>
          <a:p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MASCARADOS DE </a:t>
            </a: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AMORTIZAÇÃO</a:t>
            </a:r>
          </a:p>
          <a:p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PEC 55 burla esse dispositivo</a:t>
            </a: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/7sPvEB</a:t>
            </a:r>
            <a:endParaRPr lang="pt-BR" sz="1800" b="0" u="sng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303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908720"/>
            <a:ext cx="9073007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1006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É evidente a contabilização de juros como se fosse amortização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8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1013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DÍVIDA INTERNA NÃO ESTÁ SENDO AMORTIZADA NEM ROLADA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que explica o crescimento da dívida ?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Federal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O ajuste fiscal e os cortes devem ser feitos nos juros 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42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39864</TotalTime>
  <Words>2636</Words>
  <Application>Microsoft Office PowerPoint</Application>
  <PresentationFormat>Papel A4 (210 x 297 mm)</PresentationFormat>
  <Paragraphs>508</Paragraphs>
  <Slides>41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52" baseType="lpstr">
      <vt:lpstr>ＭＳ Ｐゴシック</vt:lpstr>
      <vt:lpstr>ＭＳ Ｐゴシック</vt:lpstr>
      <vt:lpstr>Arial</vt:lpstr>
      <vt:lpstr>Arial Unicode MS</vt:lpstr>
      <vt:lpstr>Calibri</vt:lpstr>
      <vt:lpstr>Cambria</vt:lpstr>
      <vt:lpstr>Tahoma</vt:lpstr>
      <vt:lpstr>Times New Roman</vt:lpstr>
      <vt:lpstr>Verdana</vt:lpstr>
      <vt:lpstr>Wingdings</vt:lpstr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ACD</cp:lastModifiedBy>
  <cp:revision>2024</cp:revision>
  <cp:lastPrinted>2008-11-20T19:12:03Z</cp:lastPrinted>
  <dcterms:created xsi:type="dcterms:W3CDTF">2001-11-19T18:24:28Z</dcterms:created>
  <dcterms:modified xsi:type="dcterms:W3CDTF">2016-12-12T19:37:42Z</dcterms:modified>
</cp:coreProperties>
</file>