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1517" r:id="rId2"/>
    <p:sldId id="1624" r:id="rId3"/>
    <p:sldId id="1647" r:id="rId4"/>
    <p:sldId id="1626" r:id="rId5"/>
    <p:sldId id="1640" r:id="rId6"/>
    <p:sldId id="1638" r:id="rId7"/>
    <p:sldId id="1646" r:id="rId8"/>
    <p:sldId id="1639" r:id="rId9"/>
    <p:sldId id="1610" r:id="rId10"/>
    <p:sldId id="1614" r:id="rId11"/>
    <p:sldId id="1629" r:id="rId12"/>
    <p:sldId id="1606" r:id="rId13"/>
    <p:sldId id="1616" r:id="rId14"/>
    <p:sldId id="1566" r:id="rId15"/>
    <p:sldId id="1562" r:id="rId16"/>
    <p:sldId id="1568" r:id="rId17"/>
    <p:sldId id="1569" r:id="rId18"/>
    <p:sldId id="1570" r:id="rId19"/>
    <p:sldId id="1572" r:id="rId20"/>
    <p:sldId id="1573" r:id="rId21"/>
    <p:sldId id="1574" r:id="rId22"/>
    <p:sldId id="1634" r:id="rId23"/>
    <p:sldId id="1630" r:id="rId24"/>
    <p:sldId id="1628" r:id="rId25"/>
    <p:sldId id="1608" r:id="rId26"/>
    <p:sldId id="1582" r:id="rId27"/>
    <p:sldId id="1585" r:id="rId28"/>
    <p:sldId id="1645" r:id="rId29"/>
    <p:sldId id="1595" r:id="rId30"/>
    <p:sldId id="1596" r:id="rId31"/>
    <p:sldId id="1597" r:id="rId32"/>
    <p:sldId id="1648" r:id="rId33"/>
    <p:sldId id="1600" r:id="rId3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4660"/>
  </p:normalViewPr>
  <p:slideViewPr>
    <p:cSldViewPr>
      <p:cViewPr varScale="1">
        <p:scale>
          <a:sx n="68" d="100"/>
          <a:sy n="68" d="100"/>
        </p:scale>
        <p:origin x="1266" y="7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32</a:t>
            </a:fld>
            <a:endParaRPr lang="pt-BR" alt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33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25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31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34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7sPvE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dopovo.com.br/opiniao/artigos/o-banco-central-esta-suicidando-o-brasil-dh5s162swds5080e0d20jsmp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.worldbank.org/indicator/SI.POV.GIN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2" Type="http://schemas.openxmlformats.org/officeDocument/2006/relationships/hyperlink" Target="https://goo.gl/B2L1p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goo.gl/uu9Opc" TargetMode="External"/><Relationship Id="rId4" Type="http://schemas.openxmlformats.org/officeDocument/2006/relationships/hyperlink" Target="http://goo.gl/3X9LV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://www.facebook.com/auditoriacidada.pagin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oo.gl/DYaXHD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7864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Amauri</a:t>
            </a:r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500" b="0" i="1">
                <a:solidFill>
                  <a:srgbClr val="FFFFFF"/>
                </a:solidFill>
                <a:latin typeface="Tahoma" charset="0"/>
                <a:cs typeface="Tahoma" charset="0"/>
              </a:rPr>
              <a:t>Perusso</a:t>
            </a:r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FENAJUFE</a:t>
            </a:r>
          </a:p>
          <a:p>
            <a:pPr algn="ctr"/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24</a:t>
            </a:r>
            <a:r>
              <a:rPr lang="en-US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novembro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204864"/>
            <a:ext cx="10209584" cy="197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PEC 55 </a:t>
            </a:r>
            <a:r>
              <a:rPr lang="pt-BR" sz="32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(PEC 241 na Câmara)</a:t>
            </a:r>
          </a:p>
          <a:p>
            <a:pPr algn="ctr">
              <a:lnSpc>
                <a:spcPct val="120000"/>
              </a:lnSpc>
            </a:pPr>
            <a:r>
              <a:rPr lang="pt-BR" sz="32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Novo Regime Fiscal e </a:t>
            </a:r>
          </a:p>
          <a:p>
            <a:pPr algn="ctr">
              <a:lnSpc>
                <a:spcPct val="120000"/>
              </a:lnSpc>
            </a:pPr>
            <a:r>
              <a:rPr lang="pt-BR" sz="32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privilégio do Sistema da Dívida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0766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722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PEC 55 é inconstitucional</a:t>
            </a: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</a:rPr>
              <a:t> 	- Nota da CNBB sobre a PEC 241 (PEC 55/2016 no Senado)</a:t>
            </a:r>
          </a:p>
          <a:p>
            <a:pPr algn="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</a:rPr>
              <a:t>													</a:t>
            </a:r>
            <a:r>
              <a:rPr lang="pt-BR" b="0" dirty="0" err="1">
                <a:solidFill>
                  <a:srgbClr val="FF6600"/>
                </a:solidFill>
              </a:rPr>
              <a:t>https</a:t>
            </a:r>
            <a:r>
              <a:rPr lang="pt-BR" b="0" dirty="0">
                <a:solidFill>
                  <a:srgbClr val="FF6600"/>
                </a:solidFill>
              </a:rPr>
              <a:t>://</a:t>
            </a:r>
            <a:r>
              <a:rPr lang="pt-BR" b="0" dirty="0" err="1">
                <a:solidFill>
                  <a:srgbClr val="FF6600"/>
                </a:solidFill>
              </a:rPr>
              <a:t>goo.gl</a:t>
            </a:r>
            <a:r>
              <a:rPr lang="pt-BR" b="0" dirty="0">
                <a:solidFill>
                  <a:srgbClr val="FF6600"/>
                </a:solidFill>
              </a:rPr>
              <a:t>/t4S82D</a:t>
            </a:r>
            <a:endParaRPr lang="pt-BR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Cláusulas Pétreas da Constituição Federal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Separação dos Poderes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Segurança Jurídica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Razoabilidade e os subprincípios da Proporcionalidade; Adequação ou Idoneidade; da Necessidade ou Exigibilidade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 Violação ao voto direto, secreto, universal e periódico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</a:t>
            </a:r>
            <a:r>
              <a:rPr lang="pt-BR" b="0" dirty="0" err="1">
                <a:solidFill>
                  <a:schemeClr val="tx1"/>
                </a:solidFill>
                <a:latin typeface="+mn-lt"/>
                <a:cs typeface="Tahoma"/>
              </a:rPr>
              <a:t>intranscendência</a:t>
            </a: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 da pena em sua dimensão institucional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da vedação ao retrocesso social 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908720"/>
            <a:ext cx="7886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4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675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PEC 55 é inconstitucional </a:t>
            </a:r>
          </a:p>
          <a:p>
            <a:r>
              <a:rPr lang="pt-BR" dirty="0">
                <a:solidFill>
                  <a:schemeClr val="tx1"/>
                </a:solidFill>
              </a:rPr>
              <a:t>INCONSTITUCIONALIDADES: Ver DENÚNCIA apresentada pela Auditoria Cidadã da Dívida 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err="1">
                <a:solidFill>
                  <a:srgbClr val="FF6600"/>
                </a:solidFill>
              </a:rPr>
              <a:t>https</a:t>
            </a:r>
            <a:r>
              <a:rPr lang="pt-BR" b="0" dirty="0">
                <a:solidFill>
                  <a:srgbClr val="FF6600"/>
                </a:solidFill>
              </a:rPr>
              <a:t>://</a:t>
            </a:r>
            <a:r>
              <a:rPr lang="pt-BR" b="0" dirty="0" err="1">
                <a:solidFill>
                  <a:srgbClr val="FF6600"/>
                </a:solidFill>
              </a:rPr>
              <a:t>goo.gl</a:t>
            </a:r>
            <a:r>
              <a:rPr lang="pt-BR" b="0" dirty="0">
                <a:solidFill>
                  <a:srgbClr val="FF6600"/>
                </a:solidFill>
              </a:rPr>
              <a:t>/u38SeQ</a:t>
            </a:r>
          </a:p>
          <a:p>
            <a:endParaRPr lang="pt-BR" sz="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rgbClr val="94C600"/>
                </a:solidFill>
              </a:rPr>
              <a:t>BURLA ao Art. 167, III</a:t>
            </a:r>
            <a:r>
              <a:rPr lang="pt-BR" b="0" dirty="0">
                <a:solidFill>
                  <a:schemeClr val="tx1"/>
                </a:solidFill>
              </a:rPr>
              <a:t>, da Constituição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Inviabilização ao cumprimento dos objetivos fundamentais da República previsto no </a:t>
            </a:r>
            <a:r>
              <a:rPr lang="pt-BR" b="0" dirty="0">
                <a:solidFill>
                  <a:srgbClr val="94C600"/>
                </a:solidFill>
              </a:rPr>
              <a:t>Art. 3</a:t>
            </a:r>
            <a:r>
              <a:rPr lang="pt-BR" b="0" baseline="30000" dirty="0">
                <a:solidFill>
                  <a:srgbClr val="94C600"/>
                </a:solidFill>
              </a:rPr>
              <a:t>o</a:t>
            </a:r>
            <a:r>
              <a:rPr lang="pt-BR" b="0" dirty="0">
                <a:solidFill>
                  <a:srgbClr val="94C600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da Constituição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Inviabilização ao cumprimento dos direitos sociais previstos no </a:t>
            </a:r>
            <a:r>
              <a:rPr lang="pt-BR" b="0" dirty="0">
                <a:solidFill>
                  <a:srgbClr val="94C600"/>
                </a:solidFill>
              </a:rPr>
              <a:t>Art. 6</a:t>
            </a:r>
            <a:r>
              <a:rPr lang="pt-BR" b="0" baseline="30000" dirty="0">
                <a:solidFill>
                  <a:srgbClr val="94C600"/>
                </a:solidFill>
              </a:rPr>
              <a:t>o</a:t>
            </a:r>
            <a:r>
              <a:rPr lang="pt-BR" b="0" dirty="0">
                <a:solidFill>
                  <a:srgbClr val="94C600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da Constituição</a:t>
            </a:r>
          </a:p>
          <a:p>
            <a:pPr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</a:rPr>
              <a:t> 	- Nota da CNBB sobre a PEC 241 (PEC 55/2016 no Senado)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Inviabilização ao cumprimento do disposto no </a:t>
            </a:r>
            <a:r>
              <a:rPr lang="pt-BR" b="0" dirty="0">
                <a:solidFill>
                  <a:srgbClr val="94C600"/>
                </a:solidFill>
              </a:rPr>
              <a:t>Art. 208 </a:t>
            </a:r>
            <a:r>
              <a:rPr lang="pt-BR" b="0" dirty="0">
                <a:solidFill>
                  <a:schemeClr val="tx1"/>
                </a:solidFill>
              </a:rPr>
              <a:t>da Constituição relativo ao Dever do Estado com a Educação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Inviabilização ao cumprimento do disposto no </a:t>
            </a:r>
            <a:r>
              <a:rPr lang="pt-BR" b="0" dirty="0">
                <a:solidFill>
                  <a:srgbClr val="94C600"/>
                </a:solidFill>
              </a:rPr>
              <a:t>Art. 212 </a:t>
            </a:r>
            <a:r>
              <a:rPr lang="pt-BR" b="0" dirty="0">
                <a:solidFill>
                  <a:schemeClr val="tx1"/>
                </a:solidFill>
              </a:rPr>
              <a:t>da Constituição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Inviabilização ao cumprimento do disposto no </a:t>
            </a:r>
            <a:r>
              <a:rPr lang="pt-BR" b="0" dirty="0">
                <a:solidFill>
                  <a:srgbClr val="94C600"/>
                </a:solidFill>
              </a:rPr>
              <a:t>Art. 196</a:t>
            </a:r>
            <a:r>
              <a:rPr lang="pt-BR" b="0" dirty="0">
                <a:solidFill>
                  <a:schemeClr val="tx1"/>
                </a:solidFill>
              </a:rPr>
              <a:t>, relativamente ao Dever do Estado com a Saúde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Favorecimento a esquema fraudulento que envolve estatais não dependentes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3240" y="1268760"/>
            <a:ext cx="26312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79639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3096344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r>
              <a:rPr lang="pt-BR" sz="1600" dirty="0">
                <a:solidFill>
                  <a:schemeClr val="tx1"/>
                </a:solidFill>
              </a:rPr>
              <a:t>INCONSTITUCIONALIDADES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MASCARADOS DE </a:t>
            </a: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AMORTIZAÇÃO</a:t>
            </a:r>
          </a:p>
          <a:p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PEC 55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/7sPvEB</a:t>
            </a:r>
            <a:endParaRPr lang="pt-BR" sz="1800" b="0" u="sng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303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07300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08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(Executado) 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$ 2,268 trilhão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976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24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QUAIS AS CAUSAS DA CRISE ATUAL?</a:t>
            </a:r>
          </a:p>
          <a:p>
            <a:pPr algn="ctr"/>
            <a:endParaRPr lang="pt-BR" sz="2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Elevada Dívida Pública</a:t>
            </a:r>
          </a:p>
          <a:p>
            <a:pPr algn="ctr"/>
            <a:r>
              <a:rPr lang="pt-BR" sz="2800" b="0" dirty="0">
                <a:solidFill>
                  <a:srgbClr val="94C600"/>
                </a:solidFill>
                <a:latin typeface="Tahoma"/>
                <a:cs typeface="Tahoma"/>
              </a:rPr>
              <a:t>A Dívida Pública tem sido colocada como justificativa para todos os projetos em andamento no Congresso Nacional, que suprimem direitos sociais: PLP 257/2015; PEC 241/2016; PEC da DRU e DREM etc.</a:t>
            </a:r>
          </a:p>
          <a:p>
            <a:pPr algn="ctr"/>
            <a:endParaRPr lang="pt-BR" sz="32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Déficit </a:t>
            </a:r>
            <a:r>
              <a:rPr lang="pt-BR" sz="2800" dirty="0">
                <a:solidFill>
                  <a:srgbClr val="FFFFFF"/>
                </a:solidFill>
              </a:rPr>
              <a:t>	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Projeção de déficit de R$170,5 bilhões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$ 111,2 bilhões</a:t>
            </a: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sz="2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Que déficit é esse?</a:t>
            </a: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Qual a razão do crescimento da dívida? </a:t>
            </a:r>
          </a:p>
        </p:txBody>
      </p:sp>
    </p:spTree>
    <p:extLst>
      <p:ext uri="{BB962C8B-B14F-4D97-AF65-F5344CB8AC3E}">
        <p14:creationId xmlns:p14="http://schemas.microsoft.com/office/powerpoint/2010/main" val="412609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$ 480 bilhões 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Dívida consumiu não somente receitas financeiras, mas também outras receitas orçamentárias, retirando recursos de áreas 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que está “quebrando” o Brasil?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Federal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O ajuste fiscal e os cortes devem ser feitos nos juros 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42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868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61903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</a:t>
                      </a:r>
                      <a:r>
                        <a:rPr lang="pt-BR" sz="1800" dirty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ABUNDÂNCIA</a:t>
                      </a:r>
                      <a:endParaRPr lang="en-US" sz="800" dirty="0">
                        <a:solidFill>
                          <a:srgbClr val="CC0000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$ 480 bilhões de “sobra” em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69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84530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127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Quem perde? </a:t>
            </a:r>
          </a:p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DESEMPREGO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633695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692696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836667"/>
            <a:ext cx="7560840" cy="5414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16" y="6309320"/>
            <a:ext cx="4533900" cy="33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480" y="116632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A PEC 241(55) NÃO SOLUCIONARÁ A CRISE ATUAL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7136" y="62373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err="1">
                <a:solidFill>
                  <a:schemeClr val="accent3"/>
                </a:solidFill>
              </a:rPr>
              <a:t>https</a:t>
            </a:r>
            <a:r>
              <a:rPr lang="pt-BR" b="0" dirty="0">
                <a:solidFill>
                  <a:schemeClr val="accent3"/>
                </a:solidFill>
              </a:rPr>
              <a:t>://</a:t>
            </a:r>
            <a:r>
              <a:rPr lang="pt-BR" b="0" dirty="0" err="1">
                <a:solidFill>
                  <a:schemeClr val="accent3"/>
                </a:solidFill>
              </a:rPr>
              <a:t>goo.gl</a:t>
            </a:r>
            <a:r>
              <a:rPr lang="pt-BR" b="0" dirty="0">
                <a:solidFill>
                  <a:schemeClr val="accent3"/>
                </a:solidFill>
              </a:rPr>
              <a:t>/</a:t>
            </a:r>
            <a:r>
              <a:rPr lang="pt-BR" b="0" dirty="0" err="1">
                <a:solidFill>
                  <a:schemeClr val="accent3"/>
                </a:solidFill>
              </a:rPr>
              <a:t>tQxdLw</a:t>
            </a:r>
            <a:endParaRPr lang="pt-BR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1"/>
            <a:ext cx="8478895" cy="6381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6616" y="645333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rgbClr val="FF6700"/>
                </a:solidFill>
              </a:rPr>
              <a:t>Apresentação da Profa. Esther </a:t>
            </a:r>
            <a:r>
              <a:rPr lang="pt-BR" sz="2000" b="0" dirty="0" err="1">
                <a:solidFill>
                  <a:srgbClr val="FF6700"/>
                </a:solidFill>
              </a:rPr>
              <a:t>Dweck</a:t>
            </a:r>
            <a:r>
              <a:rPr lang="pt-BR" sz="2000" b="0" dirty="0">
                <a:solidFill>
                  <a:srgbClr val="FF6700"/>
                </a:solidFill>
              </a:rPr>
              <a:t> - </a:t>
            </a:r>
            <a:r>
              <a:rPr lang="pt-BR" sz="2000" b="0" dirty="0" err="1">
                <a:solidFill>
                  <a:srgbClr val="FF6700"/>
                </a:solidFill>
              </a:rPr>
              <a:t>https</a:t>
            </a:r>
            <a:r>
              <a:rPr lang="pt-BR" sz="2000" b="0" dirty="0">
                <a:solidFill>
                  <a:srgbClr val="FF6700"/>
                </a:solidFill>
              </a:rPr>
              <a:t>://</a:t>
            </a:r>
            <a:r>
              <a:rPr lang="pt-BR" sz="2000" b="0" dirty="0" err="1">
                <a:solidFill>
                  <a:srgbClr val="FF6700"/>
                </a:solidFill>
              </a:rPr>
              <a:t>goo.gl</a:t>
            </a:r>
            <a:r>
              <a:rPr lang="pt-BR" sz="2000" b="0" dirty="0">
                <a:solidFill>
                  <a:srgbClr val="FF6700"/>
                </a:solidFill>
              </a:rPr>
              <a:t>/TK8oVt </a:t>
            </a:r>
            <a:endParaRPr lang="en-US" sz="2000" b="0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930965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2800" y="645333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0" dirty="0">
                <a:solidFill>
                  <a:srgbClr val="FF6700"/>
                </a:solidFill>
              </a:rPr>
              <a:t>Apresentação da Profa. Esther </a:t>
            </a:r>
            <a:r>
              <a:rPr lang="pt-BR" sz="1800" b="0" dirty="0" err="1">
                <a:solidFill>
                  <a:srgbClr val="FF6700"/>
                </a:solidFill>
              </a:rPr>
              <a:t>Dweck</a:t>
            </a:r>
            <a:r>
              <a:rPr lang="pt-BR" sz="1800" b="0" dirty="0">
                <a:solidFill>
                  <a:srgbClr val="FF6700"/>
                </a:solidFill>
              </a:rPr>
              <a:t> - </a:t>
            </a:r>
            <a:r>
              <a:rPr lang="pt-BR" sz="1800" b="0" dirty="0" err="1">
                <a:solidFill>
                  <a:srgbClr val="FF6700"/>
                </a:solidFill>
              </a:rPr>
              <a:t>https</a:t>
            </a:r>
            <a:r>
              <a:rPr lang="pt-BR" sz="1800" b="0" dirty="0">
                <a:solidFill>
                  <a:srgbClr val="FF6700"/>
                </a:solidFill>
              </a:rPr>
              <a:t>://</a:t>
            </a:r>
            <a:r>
              <a:rPr lang="pt-BR" sz="1800" b="0" dirty="0" err="1">
                <a:solidFill>
                  <a:srgbClr val="FF6700"/>
                </a:solidFill>
              </a:rPr>
              <a:t>goo.gl</a:t>
            </a:r>
            <a:r>
              <a:rPr lang="pt-BR" sz="1800" b="0" dirty="0">
                <a:solidFill>
                  <a:srgbClr val="FF6700"/>
                </a:solidFill>
              </a:rPr>
              <a:t>/TK8oVt </a:t>
            </a:r>
            <a:endParaRPr lang="en-US" sz="1800" b="0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4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NOVOS ESQUEMAS DE GERAÇÃO DE DÍVIDA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ILUSÃO: venda, cessão ou novação de “Dívida Ativa” podre que na verdade não sai do lugar</a:t>
            </a:r>
          </a:p>
          <a:p>
            <a:pPr lvl="1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DE EMPRESAS ESTATAIS NÃO DEPENDENTES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EMISSÃO DE DEBÊNTURES: papel financeiro NOVO vendido a investidores privilegiados com desconto de até 60%  e juros de 20% ou mais sobre o valor de face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Imenso dano ao erário = geração de obrigação onerosa = DÍVIDA SEM CONTRAPARTIDA ALGUMA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PEC 241: teto para investimentos sociais essenciais e garantia de recurso para esquema fraudulento que o PLS 204/2016 o PLP 181/2015 e PL 3337/2015 visam “legalizar”</a:t>
            </a:r>
          </a:p>
          <a:p>
            <a:pPr algn="ctr"/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goo.gl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/YmMe8m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COMO FUNCIONA O ESQUEMA?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>
                <a:solidFill>
                  <a:schemeClr val="bg2"/>
                </a:solidFill>
              </a:rPr>
              <a:t>ENTE FEDERADO </a:t>
            </a:r>
          </a:p>
          <a:p>
            <a:pPr algn="ctr"/>
            <a:r>
              <a:rPr lang="pt-BR" b="0" dirty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88904" y="566124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000000"/>
                </a:solidFill>
              </a:rPr>
              <a:t>INVESTIDOR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1152" y="188640"/>
            <a:ext cx="358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0" u="sng" dirty="0" err="1">
                <a:solidFill>
                  <a:schemeClr val="accent3"/>
                </a:solidFill>
              </a:rPr>
              <a:t>https</a:t>
            </a:r>
            <a:r>
              <a:rPr lang="pt-BR" b="0" u="sng" dirty="0">
                <a:solidFill>
                  <a:schemeClr val="accent3"/>
                </a:solidFill>
              </a:rPr>
              <a:t>://</a:t>
            </a:r>
            <a:r>
              <a:rPr lang="pt-BR" b="0" u="sng" dirty="0" err="1">
                <a:solidFill>
                  <a:schemeClr val="accent3"/>
                </a:solidFill>
              </a:rPr>
              <a:t>goo.gl</a:t>
            </a:r>
            <a:r>
              <a:rPr lang="pt-BR" b="0" u="sng" dirty="0">
                <a:solidFill>
                  <a:schemeClr val="accent3"/>
                </a:solidFill>
              </a:rPr>
              <a:t>/</a:t>
            </a:r>
            <a:r>
              <a:rPr lang="pt-BR" b="0" u="sng" dirty="0" err="1">
                <a:solidFill>
                  <a:schemeClr val="accent3"/>
                </a:solidFill>
              </a:rPr>
              <a:t>lvvJPe</a:t>
            </a:r>
            <a:endParaRPr lang="pt-BR" b="0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6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Como o esquema está funcionando em Belo Horizonte</a:t>
            </a: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2960" y="83671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>
                <a:solidFill>
                  <a:srgbClr val="FFFFFF"/>
                </a:solidFill>
              </a:rPr>
              <a:t>Criada por Lei Municipal com Capital de R$100 mil</a:t>
            </a:r>
          </a:p>
        </p:txBody>
      </p:sp>
    </p:spTree>
    <p:extLst>
      <p:ext uri="{BB962C8B-B14F-4D97-AF65-F5344CB8AC3E}">
        <p14:creationId xmlns:p14="http://schemas.microsoft.com/office/powerpoint/2010/main" val="1335591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Superintende da Fazenda de 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Cargos no DF e STN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CONSULTORIAS 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CONFLITO DE INTERESSES</a:t>
            </a:r>
            <a:endParaRPr lang="en-US" dirty="0"/>
          </a:p>
          <a:p>
            <a:pPr algn="ctr"/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A 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Ocupa cargos em Estados onde estão sendo criadas estatais não dependentes conforme 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99924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Pior distribuição de renda do 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http://iepecdg.com.br/uploads/artigos/SSRN-id2479685.pdf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							COMPARADO COM 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GINI 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75º no ranking de respeito aos Direitos 	Humanos 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Penúltimo no ranking do crescimento econômico em 2016</a:t>
            </a:r>
          </a:p>
        </p:txBody>
      </p:sp>
    </p:spTree>
    <p:extLst>
      <p:ext uri="{BB962C8B-B14F-4D97-AF65-F5344CB8AC3E}">
        <p14:creationId xmlns:p14="http://schemas.microsoft.com/office/powerpoint/2010/main" val="308163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direitos sociais para destinar recursos para a dívida</a:t>
            </a:r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241/2016 (PEC 55 no Senado)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congela por 20 anos as despesas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e </a:t>
            </a:r>
            <a:r>
              <a:rPr lang="pt-BR" sz="1600" b="0" dirty="0">
                <a:hlinkClick r:id="rId2"/>
              </a:rPr>
              <a:t>https://goo.gl/B2L1pT</a:t>
            </a:r>
            <a:r>
              <a:rPr lang="pt-BR" sz="1600" b="0" dirty="0"/>
              <a:t> </a:t>
            </a:r>
            <a:r>
              <a:rPr lang="pt-BR" sz="1600" b="0" dirty="0">
                <a:solidFill>
                  <a:schemeClr val="tx1"/>
                </a:solidFill>
              </a:rPr>
              <a:t>)</a:t>
            </a:r>
            <a:r>
              <a:rPr lang="pt-BR" sz="1600" b="0" dirty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257/2016 (PL 54 no Senado)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desmonte do estado brasileiro para servir ao pagamento da dívida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aumento da DRU para 30% e 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Propostas de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contrarreforma da Previdência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 Trabalhista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</a:p>
        </p:txBody>
      </p:sp>
    </p:spTree>
    <p:extLst>
      <p:ext uri="{BB962C8B-B14F-4D97-AF65-F5344CB8AC3E}">
        <p14:creationId xmlns:p14="http://schemas.microsoft.com/office/powerpoint/2010/main" val="1967960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  <p:extLst>
      <p:ext uri="{BB962C8B-B14F-4D97-AF65-F5344CB8AC3E}">
        <p14:creationId xmlns:p14="http://schemas.microsoft.com/office/powerpoint/2010/main" val="225745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>
                <a:latin typeface="Calibri" charset="0"/>
              </a:rPr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31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241 (55) IMPEDE O AUMENTO DE GASTOS SOCIAIS OCORRIDO NO EQUADOR APÓS A AUDITORIA DA DÍVIDA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90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405168" cy="68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Social: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para controlar gastos </a:t>
            </a:r>
            <a:r>
              <a:rPr lang="pt-BR" altLang="pt-BR" sz="2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/ Dívida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NÚCLEOS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da Dívida Pública 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redirecionar a aplicação dos recursos</a:t>
            </a:r>
            <a:r>
              <a:rPr lang="pt-BR" altLang="pt-BR" sz="2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Exigir Voto NÃO à PEC 55/2016 e aos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PLS 204/2016 o PLP 181/2015 e PL 3337/2015 visam “legalizar” esquema fraudulento que geram dívida pública e aprofundam a </a:t>
            </a:r>
            <a:r>
              <a:rPr lang="pt-BR" sz="2000" dirty="0" err="1">
                <a:solidFill>
                  <a:srgbClr val="94C600"/>
                </a:solidFill>
                <a:latin typeface="Tahoma"/>
                <a:cs typeface="Tahoma"/>
              </a:rPr>
              <a:t>financeirização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 no Brasil </a:t>
            </a:r>
          </a:p>
        </p:txBody>
      </p:sp>
    </p:spTree>
    <p:extLst>
      <p:ext uri="{BB962C8B-B14F-4D97-AF65-F5344CB8AC3E}">
        <p14:creationId xmlns:p14="http://schemas.microsoft.com/office/powerpoint/2010/main" val="1735375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7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>
                <a:solidFill>
                  <a:srgbClr val="92D050"/>
                </a:solidFill>
                <a:latin typeface="Verdana" charset="0"/>
              </a:rPr>
              <a:t>Muito grata</a:t>
            </a: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b="0" dirty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2800" b="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b="0" dirty="0">
                <a:solidFill>
                  <a:srgbClr val="FFFFFF"/>
                </a:solidFill>
                <a:latin typeface="Verdana" charset="0"/>
                <a:hlinkClick r:id="rId4"/>
              </a:rPr>
              <a:t>www.facebook.com/auditoriacidada.pagina</a:t>
            </a:r>
            <a:endParaRPr lang="pt-BR" sz="2800" b="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Brasília para sobreviver. A PEC 55 VAI AGRAVAR ESSA SITUAÇÃO. É urgente sairmos desse cenário de escassez. 				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Maria Lucia 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>
              <a:lnSpc>
                <a:spcPct val="110000"/>
              </a:lnSpc>
            </a:pP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0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 55 </a:t>
            </a:r>
            <a:r>
              <a:rPr lang="pt-BR" sz="3200" b="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(PEC 241)</a:t>
            </a:r>
          </a:p>
          <a:p>
            <a:endParaRPr lang="pt-BR" sz="1200" b="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Institui o Novo Regime Fiscal que vigorará por vinte anos</a:t>
            </a: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Estabelece, para cada exercício, limites individualizados para as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Despesas Primárias: TETO </a:t>
            </a:r>
          </a:p>
          <a:p>
            <a:pPr>
              <a:lnSpc>
                <a:spcPct val="120000"/>
              </a:lnSpc>
            </a:pPr>
            <a:endParaRPr lang="pt-BR" sz="28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Geração de sobra de recursos que se destinarão às </a:t>
            </a: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Despesas Financeiras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, que não fazem parte das despesas primárias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2800" b="0" dirty="0">
              <a:solidFill>
                <a:srgbClr val="FFFFFF"/>
              </a:solidFill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 PEC 55 VISA PRIVILEGIAR O SETOR FINANCEIRO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7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 PEC 55 (PEC 241) VISA PRIVILEGIAR O SETOR FINANCEIRO</a:t>
            </a:r>
          </a:p>
          <a:p>
            <a:pPr algn="ctr">
              <a:lnSpc>
                <a:spcPct val="120000"/>
              </a:lnSpc>
            </a:pP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FFFFFF"/>
                </a:solidFill>
              </a:rPr>
              <a:t>EXPOSIÇÃO DE MOTIVOS: </a:t>
            </a:r>
            <a:r>
              <a:rPr lang="pt-BR" sz="2800" b="0" i="1" dirty="0">
                <a:solidFill>
                  <a:srgbClr val="FFFFFF"/>
                </a:solidFill>
              </a:rPr>
              <a:t>“</a:t>
            </a:r>
            <a:r>
              <a:rPr lang="pt-BR" sz="2800" b="0" i="1" dirty="0">
                <a:solidFill>
                  <a:schemeClr val="tx1"/>
                </a:solidFill>
              </a:rPr>
              <a:t>...Torna-se, portanto, necessário </a:t>
            </a:r>
            <a:r>
              <a:rPr lang="pt-BR" sz="2800" b="0" i="1" u="sng" dirty="0">
                <a:solidFill>
                  <a:schemeClr val="tx1"/>
                </a:solidFill>
              </a:rPr>
              <a:t>estabilizar o crescimento da despesa primária, como instrumento para conter a expansão da dívida públic</a:t>
            </a:r>
            <a:r>
              <a:rPr lang="pt-BR" sz="2800" b="0" i="1" dirty="0">
                <a:solidFill>
                  <a:schemeClr val="tx1"/>
                </a:solidFill>
              </a:rPr>
              <a:t>a. Esse é o objetivo desta Proposta de Emenda à Constituição</a:t>
            </a:r>
            <a:r>
              <a:rPr lang="pt-BR" sz="2800" b="0" i="1" dirty="0">
                <a:solidFill>
                  <a:srgbClr val="FFFFFF"/>
                </a:solidFill>
              </a:rPr>
              <a:t>...” </a:t>
            </a: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Congelamento de despesas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PRIMÁRIAS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por 20 anos!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10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Liberdade Total, SEM LIMITES, para gastos com: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Juros e encargos da Dívida Pública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Empresas Estatais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PEC 241 ESCONDE ESQUEMA FRAUDULENTO</a:t>
            </a:r>
          </a:p>
          <a:p>
            <a:pPr algn="ctr"/>
            <a:r>
              <a:rPr lang="pt-BR" sz="2000" b="0" dirty="0" err="1">
                <a:solidFill>
                  <a:srgbClr val="FEA022"/>
                </a:solidFill>
              </a:rPr>
              <a:t>https</a:t>
            </a:r>
            <a:r>
              <a:rPr lang="pt-BR" sz="2000" b="0" dirty="0">
                <a:solidFill>
                  <a:srgbClr val="FEA022"/>
                </a:solidFill>
              </a:rPr>
              <a:t>://</a:t>
            </a:r>
            <a:r>
              <a:rPr lang="pt-BR" sz="2000" b="0" dirty="0" err="1">
                <a:solidFill>
                  <a:srgbClr val="FEA022"/>
                </a:solidFill>
              </a:rPr>
              <a:t>goo.gl</a:t>
            </a:r>
            <a:r>
              <a:rPr lang="pt-BR" sz="2000" b="0" dirty="0">
                <a:solidFill>
                  <a:srgbClr val="FEA022"/>
                </a:solidFill>
              </a:rPr>
              <a:t>/OmtPZ4</a:t>
            </a:r>
          </a:p>
        </p:txBody>
      </p:sp>
    </p:spTree>
    <p:extLst>
      <p:ext uri="{BB962C8B-B14F-4D97-AF65-F5344CB8AC3E}">
        <p14:creationId xmlns:p14="http://schemas.microsoft.com/office/powerpoint/2010/main" val="13611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Nota da AMB contrária à PEC 55 </a:t>
            </a:r>
            <a:r>
              <a:rPr lang="pt-BR" sz="2000" dirty="0">
                <a:hlinkClick r:id="rId2"/>
              </a:rPr>
              <a:t>https://goo.gl/DYaXHD</a:t>
            </a:r>
            <a:r>
              <a:rPr lang="pt-BR" sz="2000" dirty="0"/>
              <a:t> </a:t>
            </a:r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960719"/>
            <a:ext cx="7886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827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Nota da CNBB sobre a PEC 241 </a:t>
            </a:r>
            <a:r>
              <a:rPr lang="pt-BR" sz="2200" b="0" dirty="0" err="1">
                <a:solidFill>
                  <a:srgbClr val="FF6700"/>
                </a:solidFill>
                <a:latin typeface="+mn-lt"/>
                <a:cs typeface="Tahoma"/>
              </a:rPr>
              <a:t>https</a:t>
            </a:r>
            <a:r>
              <a:rPr lang="pt-BR" sz="2200" b="0" dirty="0">
                <a:solidFill>
                  <a:srgbClr val="FF6700"/>
                </a:solidFill>
                <a:latin typeface="+mn-lt"/>
                <a:cs typeface="Tahoma"/>
              </a:rPr>
              <a:t>://</a:t>
            </a:r>
            <a:r>
              <a:rPr lang="pt-BR" sz="2200" b="0" dirty="0" err="1">
                <a:solidFill>
                  <a:srgbClr val="FF6700"/>
                </a:solidFill>
                <a:latin typeface="+mn-lt"/>
                <a:cs typeface="Tahoma"/>
              </a:rPr>
              <a:t>goo.gl</a:t>
            </a:r>
            <a:r>
              <a:rPr lang="pt-BR" sz="2200" b="0" dirty="0">
                <a:solidFill>
                  <a:srgbClr val="FF6700"/>
                </a:solidFill>
                <a:latin typeface="+mn-lt"/>
                <a:cs typeface="Tahoma"/>
              </a:rPr>
              <a:t>/</a:t>
            </a:r>
            <a:r>
              <a:rPr lang="pt-BR" sz="2200" b="0" dirty="0" err="1">
                <a:solidFill>
                  <a:srgbClr val="FF6700"/>
                </a:solidFill>
                <a:latin typeface="+mn-lt"/>
                <a:cs typeface="Tahoma"/>
              </a:rPr>
              <a:t>OmASvH</a:t>
            </a:r>
            <a:endParaRPr lang="pt-BR" sz="2200" b="0" dirty="0">
              <a:solidFill>
                <a:srgbClr val="FF6700"/>
              </a:solidFill>
              <a:latin typeface="+mn-lt"/>
              <a:cs typeface="Tahoma"/>
            </a:endParaRPr>
          </a:p>
          <a:p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A PEC 241 é injusta e seletiva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. Ela elege, para pagar a conta do descontrole dos gastos, os trabalhadores e os pobres, ou seja, aqueles que mais precisam do Estado para que seus direitos constitucionais sejam garantidos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. Além disso, beneficia os detentores do capital financeiro, quando não coloca teto para o pagamento de juros, não taxa grandes fortunas e não propõe auditar a dívida pública.</a:t>
            </a:r>
          </a:p>
          <a:p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A PEC 241 supervaloriza o mercado em detrimento do Estado. “O dinheiro deve servir e não governar! ” (</a:t>
            </a:r>
            <a:r>
              <a:rPr lang="pt-BR" sz="2200" b="0" i="1" dirty="0" err="1">
                <a:solidFill>
                  <a:schemeClr val="tx1"/>
                </a:solidFill>
                <a:latin typeface="+mn-lt"/>
                <a:cs typeface="Tahoma"/>
              </a:rPr>
              <a:t>Evangelii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 </a:t>
            </a:r>
            <a:r>
              <a:rPr lang="pt-BR" sz="2200" b="0" i="1" dirty="0" err="1">
                <a:solidFill>
                  <a:schemeClr val="tx1"/>
                </a:solidFill>
                <a:latin typeface="+mn-lt"/>
                <a:cs typeface="Tahoma"/>
              </a:rPr>
              <a:t>Gaudium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, 58). Diante do risco de uma idolatria do mercado, a Doutrina Social da Igreja ressalta o limite e 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a incapacidade do mesmo em satisfazer as necessidades humanas que, por sua natureza, não são e não podem ser simples mercadorias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 (cf. Compêndio da Doutrina Social da Igreja, 349).</a:t>
            </a:r>
          </a:p>
          <a:p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 </a:t>
            </a:r>
          </a:p>
          <a:p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A PEC 241 afronta a Constituição Cidadã de 1988. Ao tratar dos artigos 198 e 212, que garantem um limite mínimo de investimento nas áreas de saúde e educação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, ela desconsidera a ordem constitucional. A partir de 2018, o montante assegurado para estas áreas terá um novo critério de correção que será a inflação e não mais a receita corrente líquida, como prescreve a Constituição Federal.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8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798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COFECON diz NÃO à PEC 55 </a:t>
            </a:r>
            <a:r>
              <a:rPr lang="pt-BR" sz="2200" b="0" dirty="0" err="1">
                <a:solidFill>
                  <a:schemeClr val="accent3"/>
                </a:solidFill>
                <a:latin typeface="+mn-lt"/>
                <a:cs typeface="Tahoma"/>
              </a:rPr>
              <a:t>https</a:t>
            </a:r>
            <a:r>
              <a:rPr lang="pt-BR" sz="2200" b="0" dirty="0">
                <a:solidFill>
                  <a:schemeClr val="accent3"/>
                </a:solidFill>
                <a:latin typeface="+mn-lt"/>
                <a:cs typeface="Tahoma"/>
              </a:rPr>
              <a:t>://</a:t>
            </a:r>
            <a:r>
              <a:rPr lang="pt-BR" sz="2200" b="0" dirty="0" err="1">
                <a:solidFill>
                  <a:schemeClr val="accent3"/>
                </a:solidFill>
                <a:latin typeface="+mn-lt"/>
                <a:cs typeface="Tahoma"/>
              </a:rPr>
              <a:t>goo.gl</a:t>
            </a:r>
            <a:r>
              <a:rPr lang="pt-BR" sz="2200" b="0" dirty="0">
                <a:solidFill>
                  <a:schemeClr val="accent3"/>
                </a:solidFill>
                <a:latin typeface="+mn-lt"/>
                <a:cs typeface="Tahoma"/>
              </a:rPr>
              <a:t>/nF4lSR</a:t>
            </a:r>
          </a:p>
          <a:p>
            <a:pPr>
              <a:lnSpc>
                <a:spcPct val="120000"/>
              </a:lnSpc>
            </a:pPr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	No atual momento de crise fiscal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, não há como atender às crescentes demandas sociais sem mexer em nosso modelo tributário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, no qual 72% da arrecadação de tributos se dão sobre o consumo (56%) e sobre a renda do trabalho (16%), ficando a tributação sobre a renda do capital e a riqueza com apenas 28%, na contramão do restante do mundo. Na média dos países da OCDE, por exemplo, a tributação sobre a renda do capital representa 67% do total dos tributos arrecadados, restando apenas 33% sobre consumo e renda do trabalho.</a:t>
            </a:r>
          </a:p>
          <a:p>
            <a:b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</a:b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	Contudo, em lugar deste debate, adota-se o caminho mais fácil, jogando o ônus nos ombros dos mais pobres. Dessa forma, o governo traça 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um falso diagnóstico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, identificando uma suposta e inexistente gastança do setor público, em particular em relação às despesas com saúde, educação, previdência e assistência social, responsabilizando-as pelo aumento do déficit público, 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omitindo-se as efetivas razões, que são os gastos com juros da dívida pública (responsáveis por 80% do déficit nominal), as excessivas renúncias fiscais, o baixo nível de combate à sonegação fiscal, a frustração da receita e o elevado grau de corrupção.</a:t>
            </a:r>
          </a:p>
          <a:p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64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NÃO ENFRENTA AS VERDADEIRAS AMARRAS QUE IMPEDEM O DESENVOLVIMENTO SOCIOECONOMICO NO BRASIL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MODELO ECONÔMICO VOLTADO PARA METAS ESTÉREIS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MODELO TRIBUTÁRIO INJUSTO E REGRESSIVO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POLÍTICA MONETÁRIA SUICIDA: JUROS EXTORSIVOS (sobre dívida nunca auditada, sobre a qual recaem graves indícios de ilegalidade, ilegitimidade e até fraudes) E RESTRIÇÃO BRUTAL DA BASE MONETÁRIA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>
                <a:solidFill>
                  <a:schemeClr val="tx1"/>
                </a:solidFill>
                <a:latin typeface="Tahoma"/>
                <a:cs typeface="Tahoma"/>
              </a:rPr>
              <a:t>ESCASSEZ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 INVESTIMENTOS ESTRUTURANTES: EDUCAÇÃO, CIÊNCIA E TECNOLOGIA, SAÚDE, INFRAESTRUTURA, REFORMA AGRÁRIA, etc.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EXPLORAÇÃO MINERAL PREDATÓRIA</a:t>
            </a:r>
          </a:p>
        </p:txBody>
      </p:sp>
    </p:spTree>
    <p:extLst>
      <p:ext uri="{BB962C8B-B14F-4D97-AF65-F5344CB8AC3E}">
        <p14:creationId xmlns:p14="http://schemas.microsoft.com/office/powerpoint/2010/main" val="3198479301"/>
      </p:ext>
    </p:extLst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37381</TotalTime>
  <Words>1886</Words>
  <Application>Microsoft Office PowerPoint</Application>
  <PresentationFormat>Papel A4 (210 x 297 mm)</PresentationFormat>
  <Paragraphs>349</Paragraphs>
  <Slides>33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3" baseType="lpstr">
      <vt:lpstr>ＭＳ Ｐゴシック</vt:lpstr>
      <vt:lpstr>ＭＳ Ｐゴシック</vt:lpstr>
      <vt:lpstr>Arial</vt:lpstr>
      <vt:lpstr>Arial Unicode MS</vt:lpstr>
      <vt:lpstr>Calibri</vt:lpstr>
      <vt:lpstr>Tahoma</vt:lpstr>
      <vt:lpstr>Times New Roman</vt:lpstr>
      <vt:lpstr>Verdana</vt:lpstr>
      <vt:lpstr>Wingdings</vt:lpstr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ACD</cp:lastModifiedBy>
  <cp:revision>1988</cp:revision>
  <cp:lastPrinted>2008-11-20T19:12:03Z</cp:lastPrinted>
  <dcterms:created xsi:type="dcterms:W3CDTF">2001-11-19T18:24:28Z</dcterms:created>
  <dcterms:modified xsi:type="dcterms:W3CDTF">2016-12-01T18:15:08Z</dcterms:modified>
</cp:coreProperties>
</file>