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5"/>
  </p:notesMasterIdLst>
  <p:handoutMasterIdLst>
    <p:handoutMasterId r:id="rId46"/>
  </p:handoutMasterIdLst>
  <p:sldIdLst>
    <p:sldId id="1517" r:id="rId2"/>
    <p:sldId id="1646" r:id="rId3"/>
    <p:sldId id="1648" r:id="rId4"/>
    <p:sldId id="1649" r:id="rId5"/>
    <p:sldId id="1650" r:id="rId6"/>
    <p:sldId id="1651" r:id="rId7"/>
    <p:sldId id="1653" r:id="rId8"/>
    <p:sldId id="1654" r:id="rId9"/>
    <p:sldId id="1655" r:id="rId10"/>
    <p:sldId id="1656" r:id="rId11"/>
    <p:sldId id="1657" r:id="rId12"/>
    <p:sldId id="1663" r:id="rId13"/>
    <p:sldId id="1626" r:id="rId14"/>
    <p:sldId id="1640" r:id="rId15"/>
    <p:sldId id="1634" r:id="rId16"/>
    <p:sldId id="1628" r:id="rId17"/>
    <p:sldId id="1643" r:id="rId18"/>
    <p:sldId id="1638" r:id="rId19"/>
    <p:sldId id="1639" r:id="rId20"/>
    <p:sldId id="1610" r:id="rId21"/>
    <p:sldId id="1614" r:id="rId22"/>
    <p:sldId id="1637" r:id="rId23"/>
    <p:sldId id="1629" r:id="rId24"/>
    <p:sldId id="1666" r:id="rId25"/>
    <p:sldId id="1667" r:id="rId26"/>
    <p:sldId id="1668" r:id="rId27"/>
    <p:sldId id="1669" r:id="rId28"/>
    <p:sldId id="1671" r:id="rId29"/>
    <p:sldId id="1672" r:id="rId30"/>
    <p:sldId id="1673" r:id="rId31"/>
    <p:sldId id="1674" r:id="rId32"/>
    <p:sldId id="1658" r:id="rId33"/>
    <p:sldId id="1659" r:id="rId34"/>
    <p:sldId id="1660" r:id="rId35"/>
    <p:sldId id="1661" r:id="rId36"/>
    <p:sldId id="1662" r:id="rId37"/>
    <p:sldId id="1675" r:id="rId38"/>
    <p:sldId id="1676" r:id="rId39"/>
    <p:sldId id="1677" r:id="rId40"/>
    <p:sldId id="1679" r:id="rId41"/>
    <p:sldId id="1595" r:id="rId42"/>
    <p:sldId id="1680" r:id="rId43"/>
    <p:sldId id="1600" r:id="rId44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80" y="-288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52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1A3C754B-C782-6740-B762-D210EA29BB22}" type="presOf" srcId="{96ED5622-202F-C947-BC45-A5FA037D119B}" destId="{3B8012C6-BDB5-5E42-AD5B-3E946D617566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C531064B-3A41-CF4B-A3B6-3A7772E3AA11}" type="presOf" srcId="{91032682-16C8-8746-92ED-AF58BF7EB348}" destId="{12638A83-E4F5-674B-9467-240AA0C5FB0A}" srcOrd="0" destOrd="0" presId="urn:microsoft.com/office/officeart/2009/3/layout/CircleRelationship"/>
    <dgm:cxn modelId="{E7861BB4-E09C-1A43-AC7A-3992E29755A7}" type="presOf" srcId="{738A3422-D32A-114F-8E34-8A2257CE464B}" destId="{EAA19F38-080A-2445-9C24-BF5FCF5EAE4A}" srcOrd="0" destOrd="0" presId="urn:microsoft.com/office/officeart/2009/3/layout/CircleRelationship"/>
    <dgm:cxn modelId="{683F7841-ECD7-1843-A09B-7143940468F0}" type="presOf" srcId="{67399531-B4AD-494A-92F2-504158F3E707}" destId="{CD68683C-D877-F146-989D-683FF92CCE28}" srcOrd="0" destOrd="0" presId="urn:microsoft.com/office/officeart/2009/3/layout/CircleRelationship"/>
    <dgm:cxn modelId="{5C1D0EEE-6944-0F41-8609-015DA0318095}" type="presOf" srcId="{86D17B7E-E696-8941-8E58-7886025557FE}" destId="{C1B0984E-E3E0-C943-AF18-A37F5C5D8942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7C5AA7DA-3D75-CC47-A1E9-324588AF4963}" type="presOf" srcId="{20780591-29E4-CF48-87F7-3F6B004E709A}" destId="{5C929E12-B5A9-524E-8637-7BDE97CEB999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166737FC-0E1A-4D4A-A6DC-8C9741D9C52C}" type="presOf" srcId="{6F5795CA-FCF7-3D49-92E8-4F066CD012F3}" destId="{2C4EA2EF-7032-994A-8CDA-D08E93AE0AB3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18908920-C916-2146-8BEB-2B8591FE49B1}" type="presParOf" srcId="{12638A83-E4F5-674B-9467-240AA0C5FB0A}" destId="{CD68683C-D877-F146-989D-683FF92CCE28}" srcOrd="0" destOrd="0" presId="urn:microsoft.com/office/officeart/2009/3/layout/CircleRelationship"/>
    <dgm:cxn modelId="{011115FA-1CF7-5B46-A45A-7E060FDC26C6}" type="presParOf" srcId="{12638A83-E4F5-674B-9467-240AA0C5FB0A}" destId="{58D9F01F-9E18-A346-A934-8987F4284017}" srcOrd="1" destOrd="0" presId="urn:microsoft.com/office/officeart/2009/3/layout/CircleRelationship"/>
    <dgm:cxn modelId="{5B167238-BDF1-AB47-BFAF-274DB6898EA3}" type="presParOf" srcId="{12638A83-E4F5-674B-9467-240AA0C5FB0A}" destId="{FEF05A9F-2AAC-074D-BD7A-9196CC8F387E}" srcOrd="2" destOrd="0" presId="urn:microsoft.com/office/officeart/2009/3/layout/CircleRelationship"/>
    <dgm:cxn modelId="{22E8C95B-C376-C649-9A0F-B959A3BE3EED}" type="presParOf" srcId="{12638A83-E4F5-674B-9467-240AA0C5FB0A}" destId="{3E2BC93E-E0ED-0A4C-904E-34FEB557D6B3}" srcOrd="3" destOrd="0" presId="urn:microsoft.com/office/officeart/2009/3/layout/CircleRelationship"/>
    <dgm:cxn modelId="{946E84FF-9E92-4C4B-8852-606B9AA5CA40}" type="presParOf" srcId="{12638A83-E4F5-674B-9467-240AA0C5FB0A}" destId="{9AE0C5AB-F05E-C54F-946F-524451D97D6A}" srcOrd="4" destOrd="0" presId="urn:microsoft.com/office/officeart/2009/3/layout/CircleRelationship"/>
    <dgm:cxn modelId="{EF24B9BA-C7E4-F749-B563-F05D1D513A83}" type="presParOf" srcId="{12638A83-E4F5-674B-9467-240AA0C5FB0A}" destId="{9B818891-721B-E249-A46D-3F104437D69C}" srcOrd="5" destOrd="0" presId="urn:microsoft.com/office/officeart/2009/3/layout/CircleRelationship"/>
    <dgm:cxn modelId="{E2129935-FFAB-D247-B533-EB73802FD5BD}" type="presParOf" srcId="{12638A83-E4F5-674B-9467-240AA0C5FB0A}" destId="{3B8012C6-BDB5-5E42-AD5B-3E946D617566}" srcOrd="6" destOrd="0" presId="urn:microsoft.com/office/officeart/2009/3/layout/CircleRelationship"/>
    <dgm:cxn modelId="{624DA1FA-4F20-DA49-90DA-A5B17AEBE35C}" type="presParOf" srcId="{12638A83-E4F5-674B-9467-240AA0C5FB0A}" destId="{BB4D3749-C5A6-1F42-BA2E-174FCD75366C}" srcOrd="7" destOrd="0" presId="urn:microsoft.com/office/officeart/2009/3/layout/CircleRelationship"/>
    <dgm:cxn modelId="{BCA0DAD3-8236-2446-9F86-DD2ADBD647FD}" type="presParOf" srcId="{BB4D3749-C5A6-1F42-BA2E-174FCD75366C}" destId="{307D2AE0-B61B-3F49-AF65-492CC44B7E00}" srcOrd="0" destOrd="0" presId="urn:microsoft.com/office/officeart/2009/3/layout/CircleRelationship"/>
    <dgm:cxn modelId="{12FCE9C6-01F4-7A47-9290-2B294F461217}" type="presParOf" srcId="{12638A83-E4F5-674B-9467-240AA0C5FB0A}" destId="{6B05C13D-FEEA-C64C-B5AB-429A48D8019E}" srcOrd="8" destOrd="0" presId="urn:microsoft.com/office/officeart/2009/3/layout/CircleRelationship"/>
    <dgm:cxn modelId="{6C62E875-63A3-EF48-BEDF-1565F30E6F5E}" type="presParOf" srcId="{6B05C13D-FEEA-C64C-B5AB-429A48D8019E}" destId="{B46D02DE-DFD9-264A-9122-1B111364DA6D}" srcOrd="0" destOrd="0" presId="urn:microsoft.com/office/officeart/2009/3/layout/CircleRelationship"/>
    <dgm:cxn modelId="{50B022B3-390A-854B-A4B8-C25CD02A8674}" type="presParOf" srcId="{12638A83-E4F5-674B-9467-240AA0C5FB0A}" destId="{5C929E12-B5A9-524E-8637-7BDE97CEB999}" srcOrd="9" destOrd="0" presId="urn:microsoft.com/office/officeart/2009/3/layout/CircleRelationship"/>
    <dgm:cxn modelId="{03488860-0BF9-4C49-925B-313F51A8D6CB}" type="presParOf" srcId="{12638A83-E4F5-674B-9467-240AA0C5FB0A}" destId="{A458321B-FFC0-BD4F-9287-F448D405C256}" srcOrd="10" destOrd="0" presId="urn:microsoft.com/office/officeart/2009/3/layout/CircleRelationship"/>
    <dgm:cxn modelId="{2D25B0A9-E3D5-BE40-B95A-E01A8AE67E07}" type="presParOf" srcId="{A458321B-FFC0-BD4F-9287-F448D405C256}" destId="{CBAE351A-2575-EB4E-BDFE-AC8C89AB19F6}" srcOrd="0" destOrd="0" presId="urn:microsoft.com/office/officeart/2009/3/layout/CircleRelationship"/>
    <dgm:cxn modelId="{29753F10-0C76-1244-8CAD-268284098651}" type="presParOf" srcId="{12638A83-E4F5-674B-9467-240AA0C5FB0A}" destId="{A5B4C08C-AA14-F94A-9115-1C7612570EC3}" srcOrd="11" destOrd="0" presId="urn:microsoft.com/office/officeart/2009/3/layout/CircleRelationship"/>
    <dgm:cxn modelId="{561FBD09-D569-F548-A495-6DBC3A24439B}" type="presParOf" srcId="{A5B4C08C-AA14-F94A-9115-1C7612570EC3}" destId="{E87B16E0-7609-B741-ADEC-7ED3166C467B}" srcOrd="0" destOrd="0" presId="urn:microsoft.com/office/officeart/2009/3/layout/CircleRelationship"/>
    <dgm:cxn modelId="{22372F06-9FC3-074D-B8A0-3BB2E09BC216}" type="presParOf" srcId="{12638A83-E4F5-674B-9467-240AA0C5FB0A}" destId="{04321634-7EAA-C442-9E3C-6235F031E2D1}" srcOrd="12" destOrd="0" presId="urn:microsoft.com/office/officeart/2009/3/layout/CircleRelationship"/>
    <dgm:cxn modelId="{2DE667E9-B957-3843-A734-E151E4FDB721}" type="presParOf" srcId="{04321634-7EAA-C442-9E3C-6235F031E2D1}" destId="{A27AE5E0-C77F-1548-B6AC-19A721F18551}" srcOrd="0" destOrd="0" presId="urn:microsoft.com/office/officeart/2009/3/layout/CircleRelationship"/>
    <dgm:cxn modelId="{F57AEB55-01C3-CF49-AA46-98A2F3F13A12}" type="presParOf" srcId="{12638A83-E4F5-674B-9467-240AA0C5FB0A}" destId="{2C4EA2EF-7032-994A-8CDA-D08E93AE0AB3}" srcOrd="13" destOrd="0" presId="urn:microsoft.com/office/officeart/2009/3/layout/CircleRelationship"/>
    <dgm:cxn modelId="{D0CF16DB-FA4D-4944-9DB9-CDCA44BB8EFF}" type="presParOf" srcId="{12638A83-E4F5-674B-9467-240AA0C5FB0A}" destId="{20931715-7EAE-D343-813D-4E75C341ED7C}" srcOrd="14" destOrd="0" presId="urn:microsoft.com/office/officeart/2009/3/layout/CircleRelationship"/>
    <dgm:cxn modelId="{C8A1A103-C682-294D-8A78-9B1C55C03C68}" type="presParOf" srcId="{20931715-7EAE-D343-813D-4E75C341ED7C}" destId="{233E81BF-6756-1A46-9ADA-2C3EBEC9678C}" srcOrd="0" destOrd="0" presId="urn:microsoft.com/office/officeart/2009/3/layout/CircleRelationship"/>
    <dgm:cxn modelId="{A506B5B1-0A87-C348-8D61-47C080521664}" type="presParOf" srcId="{12638A83-E4F5-674B-9467-240AA0C5FB0A}" destId="{EAA19F38-080A-2445-9C24-BF5FCF5EAE4A}" srcOrd="15" destOrd="0" presId="urn:microsoft.com/office/officeart/2009/3/layout/CircleRelationship"/>
    <dgm:cxn modelId="{7D54E58F-A6E4-DD4F-B9D5-29F1FA2E9325}" type="presParOf" srcId="{12638A83-E4F5-674B-9467-240AA0C5FB0A}" destId="{4E3A32DE-4BB9-3148-B3A6-B205618EB141}" srcOrd="16" destOrd="0" presId="urn:microsoft.com/office/officeart/2009/3/layout/CircleRelationship"/>
    <dgm:cxn modelId="{F2B86648-EB23-3D4C-8964-5D48990417EB}" type="presParOf" srcId="{4E3A32DE-4BB9-3148-B3A6-B205618EB141}" destId="{3B2A56C1-B96B-2340-9B03-CA89F8A21E79}" srcOrd="0" destOrd="0" presId="urn:microsoft.com/office/officeart/2009/3/layout/CircleRelationship"/>
    <dgm:cxn modelId="{FFD48483-B7DF-2F4B-A781-DC8BB627C749}" type="presParOf" srcId="{12638A83-E4F5-674B-9467-240AA0C5FB0A}" destId="{C1B0984E-E3E0-C943-AF18-A37F5C5D8942}" srcOrd="17" destOrd="0" presId="urn:microsoft.com/office/officeart/2009/3/layout/CircleRelationship"/>
    <dgm:cxn modelId="{DF9CABD3-99C7-A847-B9DB-443C5F1CA866}" type="presParOf" srcId="{12638A83-E4F5-674B-9467-240AA0C5FB0A}" destId="{9EAD5373-AAF2-584E-A784-9920C80F048E}" srcOrd="18" destOrd="0" presId="urn:microsoft.com/office/officeart/2009/3/layout/CircleRelationship"/>
    <dgm:cxn modelId="{F40DFBA8-F364-584F-8021-113F8E0C57F6}" type="presParOf" srcId="{9EAD5373-AAF2-584E-A784-9920C80F048E}" destId="{6F43751C-A657-5641-8282-9805A3E00C8B}" srcOrd="0" destOrd="0" presId="urn:microsoft.com/office/officeart/2009/3/layout/CircleRelationship"/>
    <dgm:cxn modelId="{BDB937F2-444A-3946-ACA6-2E1DD74AC744}" type="presParOf" srcId="{12638A83-E4F5-674B-9467-240AA0C5FB0A}" destId="{D9700332-47BC-454C-8230-0816D8CE441B}" srcOrd="19" destOrd="0" presId="urn:microsoft.com/office/officeart/2009/3/layout/CircleRelationship"/>
    <dgm:cxn modelId="{AD883FB1-F8DF-1A43-BF86-0F1E5919E2F6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29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38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40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42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43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13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14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24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10/11/16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0342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3X9LVf" TargetMode="External"/><Relationship Id="rId4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o.gl/yCCpu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oo.gl/ZTMWI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divida-auditoriacidada.org.br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EdgpKO" TargetMode="Externa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67864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Sindicato dos Banc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ários</a:t>
            </a:r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ília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10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novembro 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204864"/>
            <a:ext cx="10209584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Mecanismo da D</a:t>
            </a: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ívida Pública, Desigualdade e Sistema Financeiro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407660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11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está pensando o BRASIL ?</a:t>
            </a:r>
          </a:p>
          <a:p>
            <a:pPr algn="ctr">
              <a:spcBef>
                <a:spcPts val="6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836712"/>
            <a:ext cx="7704856" cy="5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432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971459" cy="68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s-EC" sz="10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Recomendações do FMI: Política Monetária </a:t>
            </a:r>
            <a:endParaRPr lang="pt-BR" sz="2000" dirty="0" smtClean="0"/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ea typeface="Arial" charset="0"/>
              <a:cs typeface="Tahoma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Aprovação de lei assegurando a “autonomia” do Banco Central, especificamente garantindo mandato para diretores, como uma política monetária objetiva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Perseverança com a politica de controle inflacionário com metas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Responsabilidade Fiscal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ao mesmo tempo liberdade monetária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câmbio flutuante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Redução da presença do setor público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aumento da participação da banca estrangeira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Implantação urgente de ERM – Empresa para Gerenciar Risco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Fundos de pensão: para atingir padrão internacional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cooperação, recomenda fortemente “Memorando de Entendimento” com jurisdições estrangeiras. Garantia de remuneração para administradores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 Garantidor de Crédito: Linha de crédito sem garantias a partir do BC ou governo, a taxas de mercado, em caso de crise sistêmica 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Empoderar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o BC para fornecer 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recursos para </a:t>
            </a:r>
            <a:r>
              <a:rPr lang="pt-BR" sz="210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recapitalização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da banca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Retirar exigências legais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trabalhistas em caso de fusão, incorporação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Estimular participação privada em financiamentos imobiliários (CCI)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Bovespa deveria rever o Mecanismo de Compensação de investidores contra perdas no mercado de capitais devido a erros operacionais</a:t>
            </a:r>
          </a:p>
          <a:p>
            <a:pPr marL="1085850" lvl="1" indent="-342900">
              <a:buFont typeface="Arial"/>
              <a:buChar char="•"/>
            </a:pPr>
            <a:endParaRPr lang="pt-BR" sz="14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744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937104" cy="663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tem sido a justificativa para projetos que cortam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direitos sociais para destinar recursos para a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dívida</a:t>
            </a: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241/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2016 (PEC 55 no Senado)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congela por 20 anos os gastos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primários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destinar recursos para a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 para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empresas estatais não dependentes 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err="1">
                <a:solidFill>
                  <a:schemeClr val="accent6"/>
                </a:solidFill>
                <a:latin typeface="Tahoma"/>
                <a:cs typeface="Tahoma"/>
              </a:rPr>
              <a:t>goo.gl</a:t>
            </a:r>
            <a:r>
              <a:rPr lang="pt-BR" sz="1600" b="0" u="sng" dirty="0">
                <a:solidFill>
                  <a:schemeClr val="accent6"/>
                </a:solidFill>
                <a:latin typeface="Tahoma"/>
                <a:cs typeface="Tahoma"/>
              </a:rPr>
              <a:t>/</a:t>
            </a:r>
            <a:r>
              <a:rPr lang="pt-BR" sz="1600" b="0" u="sng" dirty="0" smtClean="0">
                <a:solidFill>
                  <a:schemeClr val="accent6"/>
                </a:solidFill>
                <a:latin typeface="Tahoma"/>
                <a:cs typeface="Tahoma"/>
              </a:rPr>
              <a:t>YmMe8m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sz="16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257/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2016 (PL 54 no Senado)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desmonte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do estado brasileiro para servir ao pagamento da dívida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http://goo.gl/yCCpue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143/2015 e 31/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2016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aumento da DRU (Desvinculação das Receitas da União) e criação da DREM, representam a morte do SUS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http://goo.gl/3X9LVf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Propostas de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“Crise” abre espaço para implantação de esquemas financeiros fraudulentos</a:t>
            </a:r>
          </a:p>
        </p:txBody>
      </p:sp>
    </p:spTree>
    <p:extLst>
      <p:ext uri="{BB962C8B-B14F-4D97-AF65-F5344CB8AC3E}">
        <p14:creationId xmlns:p14="http://schemas.microsoft.com/office/powerpoint/2010/main" val="365060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99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 PEC 55 (PEC 241) VISA PRIVILEGIAR O SETOR FINANCEIRO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1200" b="0" dirty="0" smtClean="0">
              <a:solidFill>
                <a:srgbClr val="FFFFFF"/>
              </a:solidFill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b="0" dirty="0" smtClean="0">
                <a:solidFill>
                  <a:srgbClr val="FFFFFF"/>
                </a:solidFill>
              </a:rPr>
              <a:t>Para isso, pretende inserir, no texto constitucional, um </a:t>
            </a:r>
            <a:r>
              <a:rPr lang="pt-BR" sz="2800" dirty="0" smtClean="0">
                <a:solidFill>
                  <a:srgbClr val="FFFFFF"/>
                </a:solidFill>
              </a:rPr>
              <a:t>TETO para as “Despesas Primárias”</a:t>
            </a:r>
            <a:endParaRPr lang="pt-BR" sz="2800" b="0" dirty="0">
              <a:solidFill>
                <a:srgbClr val="FFFFFF"/>
              </a:solidFill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b="0" dirty="0" smtClean="0">
                <a:solidFill>
                  <a:srgbClr val="FFFFFF"/>
                </a:solidFill>
              </a:rPr>
              <a:t>Dessa forma, será </a:t>
            </a:r>
            <a:r>
              <a:rPr lang="pt-BR" sz="2800" dirty="0" smtClean="0">
                <a:solidFill>
                  <a:srgbClr val="FFFFFF"/>
                </a:solidFill>
              </a:rPr>
              <a:t>gerada uma sobra de recursos que se destinarão às Despesas Financeiras</a:t>
            </a:r>
            <a:r>
              <a:rPr lang="pt-BR" sz="2800" b="0" dirty="0" smtClean="0">
                <a:solidFill>
                  <a:srgbClr val="FFFFFF"/>
                </a:solidFill>
              </a:rPr>
              <a:t>, que não fazem parte das despesas primárias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2800" b="0" dirty="0" smtClean="0">
              <a:solidFill>
                <a:srgbClr val="FFFFFF"/>
              </a:solidFill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accent1"/>
                </a:solidFill>
              </a:rPr>
              <a:t>A PEC visa reduzir as despesas primárias para 14% do PIB. Apenas 11 países, entre 191 analisados, gastam menos de 16%: Bangladesh, República Centro-africana, Congo, Guatemala, Iran, </a:t>
            </a:r>
            <a:r>
              <a:rPr lang="pt-BR" b="0" dirty="0" err="1" smtClean="0">
                <a:solidFill>
                  <a:schemeClr val="accent1"/>
                </a:solidFill>
              </a:rPr>
              <a:t>Macao</a:t>
            </a:r>
            <a:r>
              <a:rPr lang="pt-BR" b="0" dirty="0" smtClean="0">
                <a:solidFill>
                  <a:schemeClr val="accent1"/>
                </a:solidFill>
              </a:rPr>
              <a:t>, Madagascar, Nigéria, Cingapura, Sudão e </a:t>
            </a:r>
            <a:r>
              <a:rPr lang="pt-BR" b="0" dirty="0" err="1" smtClean="0">
                <a:solidFill>
                  <a:schemeClr val="accent1"/>
                </a:solidFill>
              </a:rPr>
              <a:t>Turkemenistão</a:t>
            </a:r>
            <a:r>
              <a:rPr lang="pt-BR" b="0" dirty="0" smtClean="0">
                <a:solidFill>
                  <a:schemeClr val="accent1"/>
                </a:solidFill>
              </a:rPr>
              <a:t>. A economia brasileira é incomparável à economia desses países. (Dados do Prof. Felipe Rezende </a:t>
            </a:r>
            <a:r>
              <a:rPr lang="pt-BR" b="0" dirty="0">
                <a:solidFill>
                  <a:srgbClr val="FF6700"/>
                </a:solidFill>
                <a:hlinkClick r:id="rId3"/>
              </a:rPr>
              <a:t>https://goo.gl/</a:t>
            </a:r>
            <a:r>
              <a:rPr lang="pt-BR" b="0" dirty="0" smtClean="0">
                <a:solidFill>
                  <a:srgbClr val="FF6700"/>
                </a:solidFill>
                <a:hlinkClick r:id="rId3"/>
              </a:rPr>
              <a:t>ZTMWIf</a:t>
            </a:r>
            <a:r>
              <a:rPr lang="pt-BR" b="0" dirty="0" smtClean="0">
                <a:solidFill>
                  <a:srgbClr val="FF6700"/>
                </a:solidFill>
              </a:rPr>
              <a:t> </a:t>
            </a:r>
            <a:r>
              <a:rPr lang="pt-BR" b="0" dirty="0" smtClean="0">
                <a:solidFill>
                  <a:schemeClr val="accent1"/>
                </a:solidFill>
              </a:rPr>
              <a:t>)</a:t>
            </a:r>
            <a:endParaRPr lang="pt-BR" b="0" dirty="0">
              <a:solidFill>
                <a:schemeClr val="accent1"/>
              </a:solidFill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accent1"/>
                </a:solidFill>
              </a:rPr>
              <a:t>)    </a:t>
            </a:r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7997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57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A PEC 55 (PEC 241) VISA PRIVILEGIAR O SETOR FINANCEIRO</a:t>
            </a:r>
          </a:p>
          <a:p>
            <a:pPr algn="ctr">
              <a:lnSpc>
                <a:spcPct val="120000"/>
              </a:lnSpc>
            </a:pPr>
            <a:endParaRPr lang="pt-BR" sz="1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b="0" dirty="0" smtClean="0">
                <a:solidFill>
                  <a:srgbClr val="FFFFFF"/>
                </a:solidFill>
              </a:rPr>
              <a:t>EXPOSIÇÃO DE MOTIVOS: </a:t>
            </a:r>
            <a:r>
              <a:rPr lang="pt-BR" sz="2800" b="0" i="1" dirty="0" smtClean="0">
                <a:solidFill>
                  <a:srgbClr val="FFFFFF"/>
                </a:solidFill>
              </a:rPr>
              <a:t>“</a:t>
            </a:r>
            <a:r>
              <a:rPr lang="pt-BR" sz="2800" b="0" i="1" dirty="0" smtClean="0">
                <a:solidFill>
                  <a:schemeClr val="tx1"/>
                </a:solidFill>
              </a:rPr>
              <a:t>.</a:t>
            </a:r>
            <a:r>
              <a:rPr lang="pt-BR" sz="2800" b="0" i="1" dirty="0">
                <a:solidFill>
                  <a:schemeClr val="tx1"/>
                </a:solidFill>
              </a:rPr>
              <a:t>.</a:t>
            </a:r>
            <a:r>
              <a:rPr lang="pt-BR" sz="2800" b="0" i="1" dirty="0" smtClean="0">
                <a:solidFill>
                  <a:schemeClr val="tx1"/>
                </a:solidFill>
              </a:rPr>
              <a:t>.Torna</a:t>
            </a:r>
            <a:r>
              <a:rPr lang="pt-BR" sz="2800" b="0" i="1" dirty="0">
                <a:solidFill>
                  <a:schemeClr val="tx1"/>
                </a:solidFill>
              </a:rPr>
              <a:t>-se, portanto, necessário </a:t>
            </a:r>
            <a:r>
              <a:rPr lang="pt-BR" sz="2800" b="0" i="1" u="sng" dirty="0">
                <a:solidFill>
                  <a:schemeClr val="tx1"/>
                </a:solidFill>
              </a:rPr>
              <a:t>estabilizar o crescimento da despesa primária, como instrumento para conter a expansão da dívida públic</a:t>
            </a:r>
            <a:r>
              <a:rPr lang="pt-BR" sz="2800" b="0" i="1" dirty="0">
                <a:solidFill>
                  <a:schemeClr val="tx1"/>
                </a:solidFill>
              </a:rPr>
              <a:t>a. Esse é o objetivo desta Proposta de Emenda à </a:t>
            </a:r>
            <a:r>
              <a:rPr lang="pt-BR" sz="2800" b="0" i="1" dirty="0" smtClean="0">
                <a:solidFill>
                  <a:schemeClr val="tx1"/>
                </a:solidFill>
              </a:rPr>
              <a:t>Constituição</a:t>
            </a:r>
            <a:r>
              <a:rPr lang="pt-BR" sz="2800" b="0" i="1" dirty="0" smtClean="0">
                <a:solidFill>
                  <a:srgbClr val="FFFFFF"/>
                </a:solidFill>
              </a:rPr>
              <a:t>...” </a:t>
            </a:r>
            <a:endParaRPr lang="pt-BR" sz="1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Congelamento de despesas 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primárias</a:t>
            </a: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 por 20 anos!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1000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Liberdade Total, SEM LIMITES, para gastos com: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Juros e encargos da Dívida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ública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E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mpresas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E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statais</a:t>
            </a: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não dependentes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endParaRPr lang="pt-BR" sz="2800" b="0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472" y="6165303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chemeClr val="tx1"/>
                </a:solidFill>
              </a:rPr>
              <a:t>PEC 241 ESCONDE ESQUEMA FRAUDULENTO</a:t>
            </a:r>
          </a:p>
          <a:p>
            <a:pPr algn="ctr"/>
            <a:r>
              <a:rPr lang="pt-BR" sz="2000" b="0" dirty="0" err="1">
                <a:solidFill>
                  <a:srgbClr val="FEA022"/>
                </a:solidFill>
              </a:rPr>
              <a:t>https</a:t>
            </a:r>
            <a:r>
              <a:rPr lang="pt-BR" sz="2000" b="0" dirty="0">
                <a:solidFill>
                  <a:srgbClr val="FEA022"/>
                </a:solidFill>
              </a:rPr>
              <a:t>://</a:t>
            </a:r>
            <a:r>
              <a:rPr lang="pt-BR" sz="2000" b="0" dirty="0" err="1">
                <a:solidFill>
                  <a:srgbClr val="FEA022"/>
                </a:solidFill>
              </a:rPr>
              <a:t>goo.gl</a:t>
            </a:r>
            <a:r>
              <a:rPr lang="pt-BR" sz="2000" b="0" dirty="0">
                <a:solidFill>
                  <a:srgbClr val="FEA022"/>
                </a:solidFill>
              </a:rPr>
              <a:t>/</a:t>
            </a:r>
            <a:r>
              <a:rPr lang="pt-BR" sz="2000" b="0" dirty="0" smtClean="0">
                <a:solidFill>
                  <a:srgbClr val="FEA022"/>
                </a:solidFill>
              </a:rPr>
              <a:t>OmtPZ4</a:t>
            </a:r>
            <a:endParaRPr lang="pt-BR" sz="2000" b="0" dirty="0">
              <a:solidFill>
                <a:srgbClr val="FEA0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0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836667"/>
            <a:ext cx="7560840" cy="5414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616" y="6309320"/>
            <a:ext cx="4533900" cy="33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2480" y="116632"/>
            <a:ext cx="9361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A PEC </a:t>
            </a: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241(55) NÃO SOLUCIONARÁ A CRISE ATUAL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7136" y="623731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err="1" smtClean="0">
                <a:solidFill>
                  <a:schemeClr val="accent3"/>
                </a:solidFill>
              </a:rPr>
              <a:t>https</a:t>
            </a:r>
            <a:r>
              <a:rPr lang="pt-BR" b="0" dirty="0">
                <a:solidFill>
                  <a:schemeClr val="accent3"/>
                </a:solidFill>
              </a:rPr>
              <a:t>://</a:t>
            </a:r>
            <a:r>
              <a:rPr lang="pt-BR" b="0" dirty="0" err="1">
                <a:solidFill>
                  <a:schemeClr val="accent3"/>
                </a:solidFill>
              </a:rPr>
              <a:t>goo.gl</a:t>
            </a:r>
            <a:r>
              <a:rPr lang="pt-BR" b="0" dirty="0">
                <a:solidFill>
                  <a:schemeClr val="accent3"/>
                </a:solidFill>
              </a:rPr>
              <a:t>/</a:t>
            </a:r>
            <a:r>
              <a:rPr lang="pt-BR" b="0" dirty="0" err="1" smtClean="0">
                <a:solidFill>
                  <a:schemeClr val="accent3"/>
                </a:solidFill>
              </a:rPr>
              <a:t>tQxdLw</a:t>
            </a:r>
            <a:endParaRPr lang="pt-BR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0"/>
            <a:ext cx="9309652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52800" y="645333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0" dirty="0">
                <a:solidFill>
                  <a:srgbClr val="FF6700"/>
                </a:solidFill>
              </a:rPr>
              <a:t>Apresentação da Profa. Esther </a:t>
            </a:r>
            <a:r>
              <a:rPr lang="pt-BR" sz="1800" b="0" dirty="0" err="1">
                <a:solidFill>
                  <a:srgbClr val="FF6700"/>
                </a:solidFill>
              </a:rPr>
              <a:t>Dweck</a:t>
            </a:r>
            <a:r>
              <a:rPr lang="pt-BR" sz="1800" b="0" dirty="0">
                <a:solidFill>
                  <a:srgbClr val="FF6700"/>
                </a:solidFill>
              </a:rPr>
              <a:t> - </a:t>
            </a:r>
            <a:r>
              <a:rPr lang="pt-BR" sz="1800" b="0" dirty="0" err="1">
                <a:solidFill>
                  <a:srgbClr val="FF6700"/>
                </a:solidFill>
              </a:rPr>
              <a:t>https</a:t>
            </a:r>
            <a:r>
              <a:rPr lang="pt-BR" sz="1800" b="0" dirty="0">
                <a:solidFill>
                  <a:srgbClr val="FF6700"/>
                </a:solidFill>
              </a:rPr>
              <a:t>://</a:t>
            </a:r>
            <a:r>
              <a:rPr lang="pt-BR" sz="1800" b="0" dirty="0" err="1">
                <a:solidFill>
                  <a:srgbClr val="FF6700"/>
                </a:solidFill>
              </a:rPr>
              <a:t>goo.gl</a:t>
            </a:r>
            <a:r>
              <a:rPr lang="pt-BR" sz="1800" b="0" dirty="0">
                <a:solidFill>
                  <a:srgbClr val="FF6700"/>
                </a:solidFill>
              </a:rPr>
              <a:t>/TK8oVt </a:t>
            </a:r>
            <a:endParaRPr lang="en-US" sz="1800" b="0" dirty="0">
              <a:solidFill>
                <a:srgbClr val="FF6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4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652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PEC 55</a:t>
            </a:r>
          </a:p>
          <a:p>
            <a:endParaRPr lang="pt-BR" sz="1000" dirty="0" smtClean="0">
              <a:solidFill>
                <a:schemeClr val="tx1"/>
              </a:solidFill>
            </a:endParaRPr>
          </a:p>
          <a:p>
            <a:pPr algn="ctr"/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RISCOS PARA OS TRABALHADORES</a:t>
            </a:r>
          </a:p>
          <a:p>
            <a:endParaRPr lang="pt-BR" b="0" dirty="0" smtClean="0">
              <a:solidFill>
                <a:schemeClr val="tx1"/>
              </a:solidFill>
            </a:endParaRPr>
          </a:p>
          <a:p>
            <a:r>
              <a:rPr lang="pt-BR" sz="2600" b="0" dirty="0" smtClean="0">
                <a:solidFill>
                  <a:schemeClr val="tx1"/>
                </a:solidFill>
              </a:rPr>
              <a:t>- RESTRIÇÃO A CONCURSOS, CONTRATAÇÕES, REAJUSTES, ESTRUTURAÇÃO DE CARREIRAS, AUXÍLIOS, ABONOS etc.</a:t>
            </a:r>
            <a:endParaRPr lang="pt-BR" sz="2600" b="0" dirty="0">
              <a:solidFill>
                <a:schemeClr val="tx1"/>
              </a:solidFill>
            </a:endParaRPr>
          </a:p>
          <a:p>
            <a:endParaRPr lang="pt-BR" sz="2800" b="0" dirty="0" smtClean="0">
              <a:solidFill>
                <a:schemeClr val="tx1"/>
              </a:solidFill>
            </a:endParaRPr>
          </a:p>
          <a:p>
            <a:pPr algn="ctr"/>
            <a:r>
              <a:rPr lang="pt-BR" sz="3200" dirty="0">
                <a:solidFill>
                  <a:srgbClr val="94C600"/>
                </a:solidFill>
                <a:latin typeface="Tahoma"/>
                <a:cs typeface="Tahoma"/>
              </a:rPr>
              <a:t>Sanções em caso de descumprimento do teto:</a:t>
            </a:r>
          </a:p>
          <a:p>
            <a:endParaRPr lang="pt-BR" sz="1200" b="0" dirty="0">
              <a:solidFill>
                <a:schemeClr val="tx1"/>
              </a:solidFill>
            </a:endParaRPr>
          </a:p>
          <a:p>
            <a:r>
              <a:rPr lang="pt-BR" sz="2800" b="0" dirty="0">
                <a:solidFill>
                  <a:schemeClr val="tx1"/>
                </a:solidFill>
              </a:rPr>
              <a:t>- Proíbe a criação de despesa </a:t>
            </a:r>
            <a:r>
              <a:rPr lang="pt-BR" sz="2800" b="0" dirty="0" smtClean="0">
                <a:solidFill>
                  <a:schemeClr val="tx1"/>
                </a:solidFill>
              </a:rPr>
              <a:t>obrigatória</a:t>
            </a:r>
            <a:endParaRPr lang="pt-BR" sz="2800" b="0" dirty="0">
              <a:solidFill>
                <a:schemeClr val="tx1"/>
              </a:solidFill>
            </a:endParaRPr>
          </a:p>
          <a:p>
            <a:r>
              <a:rPr lang="pt-BR" sz="2800" b="0" dirty="0">
                <a:solidFill>
                  <a:schemeClr val="tx1"/>
                </a:solidFill>
              </a:rPr>
              <a:t>- Proíbe medidas que ampliem despesas obrigatórias acima da inflação</a:t>
            </a:r>
          </a:p>
          <a:p>
            <a:r>
              <a:rPr lang="pt-BR" sz="2800" b="0" dirty="0">
                <a:solidFill>
                  <a:schemeClr val="tx1"/>
                </a:solidFill>
              </a:rPr>
              <a:t>	</a:t>
            </a:r>
            <a:r>
              <a:rPr lang="pt-BR" sz="2800" b="0" dirty="0" smtClean="0">
                <a:solidFill>
                  <a:schemeClr val="tx1"/>
                </a:solidFill>
              </a:rPr>
              <a:t>* inclusive </a:t>
            </a:r>
            <a:r>
              <a:rPr lang="pt-BR" sz="2800" b="0" dirty="0">
                <a:solidFill>
                  <a:schemeClr val="tx1"/>
                </a:solidFill>
              </a:rPr>
              <a:t>proibindo ganho real do salario mínimo</a:t>
            </a:r>
          </a:p>
          <a:p>
            <a:r>
              <a:rPr lang="pt-BR" sz="2800" b="0" dirty="0">
                <a:solidFill>
                  <a:schemeClr val="tx1"/>
                </a:solidFill>
              </a:rPr>
              <a:t>- Vedada a concessão da revisão geral prevista na Constituição para servidores</a:t>
            </a:r>
          </a:p>
          <a:p>
            <a:pPr marL="342900" indent="-342900">
              <a:buFontTx/>
              <a:buChar char="-"/>
            </a:pPr>
            <a:r>
              <a:rPr lang="pt-BR" sz="2800" b="0" dirty="0" smtClean="0">
                <a:solidFill>
                  <a:schemeClr val="tx1"/>
                </a:solidFill>
              </a:rPr>
              <a:t>As </a:t>
            </a:r>
            <a:r>
              <a:rPr lang="pt-BR" sz="2800" b="0" dirty="0">
                <a:solidFill>
                  <a:schemeClr val="tx1"/>
                </a:solidFill>
              </a:rPr>
              <a:t>vedações se aplicam também a proposições </a:t>
            </a:r>
            <a:r>
              <a:rPr lang="pt-BR" sz="2800" b="0" dirty="0" smtClean="0">
                <a:solidFill>
                  <a:schemeClr val="tx1"/>
                </a:solidFill>
              </a:rPr>
              <a:t>legislativas</a:t>
            </a:r>
            <a:endParaRPr lang="pt-BR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4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8273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Nota da CNBB sobre a PEC 241 </a:t>
            </a:r>
            <a:r>
              <a:rPr lang="pt-BR" sz="2200" b="0" dirty="0" err="1">
                <a:solidFill>
                  <a:srgbClr val="FF6700"/>
                </a:solidFill>
                <a:latin typeface="+mn-lt"/>
                <a:cs typeface="Tahoma"/>
              </a:rPr>
              <a:t>https</a:t>
            </a:r>
            <a:r>
              <a:rPr lang="pt-BR" sz="2200" b="0" dirty="0">
                <a:solidFill>
                  <a:srgbClr val="FF6700"/>
                </a:solidFill>
                <a:latin typeface="+mn-lt"/>
                <a:cs typeface="Tahoma"/>
              </a:rPr>
              <a:t>://</a:t>
            </a:r>
            <a:r>
              <a:rPr lang="pt-BR" sz="2200" b="0" dirty="0" err="1">
                <a:solidFill>
                  <a:srgbClr val="FF6700"/>
                </a:solidFill>
                <a:latin typeface="+mn-lt"/>
                <a:cs typeface="Tahoma"/>
              </a:rPr>
              <a:t>goo.gl</a:t>
            </a:r>
            <a:r>
              <a:rPr lang="pt-BR" sz="2200" b="0" dirty="0">
                <a:solidFill>
                  <a:srgbClr val="FF6700"/>
                </a:solidFill>
                <a:latin typeface="+mn-lt"/>
                <a:cs typeface="Tahoma"/>
              </a:rPr>
              <a:t>/</a:t>
            </a:r>
            <a:r>
              <a:rPr lang="pt-BR" sz="2200" b="0" dirty="0" err="1">
                <a:solidFill>
                  <a:srgbClr val="FF6700"/>
                </a:solidFill>
                <a:latin typeface="+mn-lt"/>
                <a:cs typeface="Tahoma"/>
              </a:rPr>
              <a:t>OmASvH</a:t>
            </a:r>
            <a:endParaRPr lang="pt-BR" sz="2200" b="0" dirty="0">
              <a:solidFill>
                <a:srgbClr val="FF6700"/>
              </a:solidFill>
              <a:latin typeface="+mn-lt"/>
              <a:cs typeface="Tahoma"/>
            </a:endParaRPr>
          </a:p>
          <a:p>
            <a:endParaRPr lang="pt-BR" sz="2200" b="0" i="1" dirty="0" smtClean="0">
              <a:solidFill>
                <a:schemeClr val="tx1"/>
              </a:solidFill>
              <a:latin typeface="+mn-lt"/>
              <a:cs typeface="Tahoma"/>
            </a:endParaRPr>
          </a:p>
          <a:p>
            <a:r>
              <a:rPr lang="pt-BR" sz="2200" b="0" i="1" dirty="0" smtClean="0">
                <a:solidFill>
                  <a:schemeClr val="tx1"/>
                </a:solidFill>
                <a:latin typeface="+mn-lt"/>
                <a:cs typeface="Tahoma"/>
              </a:rPr>
              <a:t>A 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PEC 241 é injusta e seletiva</a:t>
            </a:r>
            <a:r>
              <a:rPr lang="pt-BR" sz="2200" i="1" dirty="0">
                <a:solidFill>
                  <a:schemeClr val="tx1"/>
                </a:solidFill>
                <a:latin typeface="+mn-lt"/>
                <a:cs typeface="Tahoma"/>
              </a:rPr>
              <a:t>. Ela elege, para pagar a conta do descontrole dos gastos, os trabalhadores e os pobres, ou seja, aqueles que mais precisam do Estado para que seus direitos constitucionais sejam garantidos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. Além disso, beneficia os detentores do capital financeiro, quando não coloca teto para o pagamento de juros, não taxa grandes fortunas e não propõe auditar a dívida pública</a:t>
            </a:r>
            <a:r>
              <a:rPr lang="pt-BR" sz="2200" b="0" i="1" dirty="0" smtClean="0">
                <a:solidFill>
                  <a:schemeClr val="tx1"/>
                </a:solidFill>
                <a:latin typeface="+mn-lt"/>
                <a:cs typeface="Tahoma"/>
              </a:rPr>
              <a:t>.</a:t>
            </a:r>
          </a:p>
          <a:p>
            <a:endParaRPr lang="pt-BR" sz="2200" b="0" i="1" dirty="0">
              <a:solidFill>
                <a:schemeClr val="tx1"/>
              </a:solidFill>
              <a:latin typeface="+mn-lt"/>
              <a:cs typeface="Tahoma"/>
            </a:endParaRPr>
          </a:p>
          <a:p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A PEC 241 supervaloriza o mercado em detrimento do Estado. “O dinheiro deve servir e não governar! ” (</a:t>
            </a:r>
            <a:r>
              <a:rPr lang="pt-BR" sz="2200" b="0" i="1" dirty="0" err="1">
                <a:solidFill>
                  <a:schemeClr val="tx1"/>
                </a:solidFill>
                <a:latin typeface="+mn-lt"/>
                <a:cs typeface="Tahoma"/>
              </a:rPr>
              <a:t>Evangelii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 </a:t>
            </a:r>
            <a:r>
              <a:rPr lang="pt-BR" sz="2200" b="0" i="1" dirty="0" err="1">
                <a:solidFill>
                  <a:schemeClr val="tx1"/>
                </a:solidFill>
                <a:latin typeface="+mn-lt"/>
                <a:cs typeface="Tahoma"/>
              </a:rPr>
              <a:t>Gaudium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, 58). Diante do risco de uma idolatria do mercado, a Doutrina Social da Igreja ressalta o limite e </a:t>
            </a:r>
            <a:r>
              <a:rPr lang="pt-BR" sz="2200" i="1" dirty="0">
                <a:solidFill>
                  <a:schemeClr val="tx1"/>
                </a:solidFill>
                <a:latin typeface="+mn-lt"/>
                <a:cs typeface="Tahoma"/>
              </a:rPr>
              <a:t>a incapacidade do mesmo em satisfazer as necessidades humanas que, por sua natureza, não são e não podem ser simples mercadorias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 (cf. Compêndio da Doutrina Social da Igreja, 349)</a:t>
            </a:r>
            <a:r>
              <a:rPr lang="pt-BR" sz="2200" b="0" i="1" dirty="0" smtClean="0">
                <a:solidFill>
                  <a:schemeClr val="tx1"/>
                </a:solidFill>
                <a:latin typeface="+mn-lt"/>
                <a:cs typeface="Tahoma"/>
              </a:rPr>
              <a:t>.</a:t>
            </a:r>
          </a:p>
          <a:p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 </a:t>
            </a:r>
          </a:p>
          <a:p>
            <a:r>
              <a:rPr lang="pt-BR" sz="2200" i="1" dirty="0">
                <a:solidFill>
                  <a:schemeClr val="tx1"/>
                </a:solidFill>
                <a:latin typeface="+mn-lt"/>
                <a:cs typeface="Tahoma"/>
              </a:rPr>
              <a:t>A PEC 241 afronta a Constituição Cidadã de 1988. Ao tratar dos artigos 198 e 212, que garantem um limite mínimo de investimento nas áreas de saúde e educação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, ela desconsidera a ordem constitucional. A partir de 2018, o montante assegurado para estas áreas terá um novo critério de correção que será a inflação e não mais a receita corrente líquida, como prescreve a Constituição Federal.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7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798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COFECON diz NÃO à PEC 55 </a:t>
            </a:r>
            <a:r>
              <a:rPr lang="pt-BR" sz="2200" b="0" dirty="0" err="1">
                <a:solidFill>
                  <a:schemeClr val="accent3"/>
                </a:solidFill>
                <a:latin typeface="+mn-lt"/>
                <a:cs typeface="Tahoma"/>
              </a:rPr>
              <a:t>https</a:t>
            </a:r>
            <a:r>
              <a:rPr lang="pt-BR" sz="2200" b="0" dirty="0">
                <a:solidFill>
                  <a:schemeClr val="accent3"/>
                </a:solidFill>
                <a:latin typeface="+mn-lt"/>
                <a:cs typeface="Tahoma"/>
              </a:rPr>
              <a:t>://</a:t>
            </a:r>
            <a:r>
              <a:rPr lang="pt-BR" sz="2200" b="0" dirty="0" err="1">
                <a:solidFill>
                  <a:schemeClr val="accent3"/>
                </a:solidFill>
                <a:latin typeface="+mn-lt"/>
                <a:cs typeface="Tahoma"/>
              </a:rPr>
              <a:t>goo.gl</a:t>
            </a:r>
            <a:r>
              <a:rPr lang="pt-BR" sz="2200" b="0" dirty="0">
                <a:solidFill>
                  <a:schemeClr val="accent3"/>
                </a:solidFill>
                <a:latin typeface="+mn-lt"/>
                <a:cs typeface="Tahoma"/>
              </a:rPr>
              <a:t>/nF4lSR</a:t>
            </a:r>
          </a:p>
          <a:p>
            <a:pPr>
              <a:lnSpc>
                <a:spcPct val="120000"/>
              </a:lnSpc>
            </a:pPr>
            <a:endParaRPr lang="pt-BR" sz="1800" b="0" dirty="0" smtClean="0">
              <a:solidFill>
                <a:schemeClr val="tx1"/>
              </a:solidFill>
            </a:endParaRPr>
          </a:p>
          <a:p>
            <a:r>
              <a:rPr lang="pt-BR" sz="2200" b="0" i="1" dirty="0" smtClean="0">
                <a:solidFill>
                  <a:schemeClr val="tx1"/>
                </a:solidFill>
                <a:latin typeface="+mn-lt"/>
                <a:cs typeface="Tahoma"/>
              </a:rPr>
              <a:t>	No 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atual momento de crise fiscal</a:t>
            </a:r>
            <a:r>
              <a:rPr lang="pt-BR" sz="2200" i="1" dirty="0">
                <a:solidFill>
                  <a:schemeClr val="tx1"/>
                </a:solidFill>
                <a:latin typeface="+mn-lt"/>
                <a:cs typeface="Tahoma"/>
              </a:rPr>
              <a:t>, não há como atender às crescentes demandas sociais sem mexer em nosso modelo tributário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, no qual 72% da arrecadação de tributos se dão sobre o consumo (56%) e sobre a renda do trabalho (16%), ficando a tributação sobre a renda do capital e a riqueza com apenas 28%, na contramão do restante do mundo. Na média dos países da OCDE, por exemplo, a tributação sobre a renda do capital representa 67% do total dos tributos arrecadados, restando apenas 33% sobre consumo e renda do trabalho.</a:t>
            </a:r>
          </a:p>
          <a:p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/>
            </a:r>
            <a:b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</a:br>
            <a:r>
              <a:rPr lang="pt-BR" sz="2200" b="0" i="1" dirty="0" smtClean="0">
                <a:solidFill>
                  <a:schemeClr val="tx1"/>
                </a:solidFill>
                <a:latin typeface="+mn-lt"/>
                <a:cs typeface="Tahoma"/>
              </a:rPr>
              <a:t>	Contudo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, em lugar deste debate, adota-se o caminho mais fácil, jogando o ônus nos ombros dos mais pobres. Dessa forma, o governo traça </a:t>
            </a:r>
            <a:r>
              <a:rPr lang="pt-BR" sz="2200" i="1" dirty="0">
                <a:solidFill>
                  <a:schemeClr val="tx1"/>
                </a:solidFill>
                <a:latin typeface="+mn-lt"/>
                <a:cs typeface="Tahoma"/>
              </a:rPr>
              <a:t>um falso diagnóstico</a:t>
            </a:r>
            <a:r>
              <a:rPr lang="pt-BR" sz="2200" b="0" i="1" dirty="0">
                <a:solidFill>
                  <a:schemeClr val="tx1"/>
                </a:solidFill>
                <a:latin typeface="+mn-lt"/>
                <a:cs typeface="Tahoma"/>
              </a:rPr>
              <a:t>, identificando uma suposta e inexistente gastança do setor público, em particular em relação às despesas com saúde, educação, previdência e assistência social, responsabilizando-as pelo aumento do déficit público, </a:t>
            </a:r>
            <a:r>
              <a:rPr lang="pt-BR" sz="2200" i="1" dirty="0">
                <a:solidFill>
                  <a:schemeClr val="tx1"/>
                </a:solidFill>
                <a:latin typeface="+mn-lt"/>
                <a:cs typeface="Tahoma"/>
              </a:rPr>
              <a:t>omitindo-se as efetivas razões, que são os gastos com juros da dívida pública (responsáveis por 80% do déficit nominal), as excessivas renúncias fiscais, o baixo nível de combate à sonegação fiscal, a frustração da receita e o elevado grau de corrupção.</a:t>
            </a:r>
          </a:p>
          <a:p>
            <a:endParaRPr lang="pt-BR" sz="2200" b="0" i="1" dirty="0">
              <a:solidFill>
                <a:schemeClr val="tx1"/>
              </a:solidFill>
              <a:latin typeface="+mn-lt"/>
              <a:cs typeface="Tahoma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2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84491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/>
                <a:gridCol w="4816760"/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</a:t>
                      </a: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ABUNDÂNCIA</a:t>
                      </a:r>
                      <a:endParaRPr lang="en-US" sz="800" dirty="0" smtClean="0">
                        <a:solidFill>
                          <a:srgbClr val="CC0000"/>
                        </a:solidFill>
                      </a:endParaRP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favorável, recorde de safra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err="1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$ 1 Trilhão esterilizados no Banco Central</a:t>
                      </a:r>
                    </a:p>
                    <a:p>
                      <a:pPr marL="342900" indent="-34290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pt-BR" b="1" dirty="0" err="1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$ 480 bilhões de “sobra” em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 smtClean="0">
                        <a:solidFill>
                          <a:srgbClr val="CC0000"/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9892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647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PEC 55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NÃO ENFRENTA AS VERDADEIRAS AMARRAS QUE IMPEDEM O DESENVOLVIMENTO SOCIOECONOMICO NO BRASIL</a:t>
            </a:r>
          </a:p>
          <a:p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MODELO ECONÔMICO VOLTADO PARA METAS ESTÉREIS</a:t>
            </a:r>
          </a:p>
          <a:p>
            <a:endParaRPr lang="pt-BR" sz="1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MODELO TRIBUTÁRIO INJUSTO E REGRESSIVO</a:t>
            </a:r>
          </a:p>
          <a:p>
            <a:endParaRPr lang="pt-BR" sz="12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POLÍTICA MONETÁRIA SUICIDA: JUROS EXTORSIVOS (sobre dívida nunca auditada, sobre a qual recaem graves indícios de ilegalidade, ilegitimidade e até fraudes) E RESTRIÇÃO BRUTAL DA BASE MONETÁRIA</a:t>
            </a:r>
          </a:p>
          <a:p>
            <a:endParaRPr lang="pt-BR" sz="1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ü"/>
            </a:pPr>
            <a:r>
              <a:rPr lang="pt-BR" b="0" smtClean="0">
                <a:solidFill>
                  <a:schemeClr val="tx1"/>
                </a:solidFill>
                <a:latin typeface="Tahoma"/>
                <a:cs typeface="Tahoma"/>
              </a:rPr>
              <a:t>ESCASSEZ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DE INVESTIMENTOS ESTRUTURANTES: EDUCAÇÃO, CIÊNCIA E TECNOLOGIA, SAÚDE, INFRAESTRUTURA, REFORMA AGRÁRIA, etc.</a:t>
            </a:r>
          </a:p>
          <a:p>
            <a:endParaRPr lang="pt-BR" sz="1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EXPLORAÇÃO MINERAL PREDATÓRIA</a:t>
            </a:r>
          </a:p>
        </p:txBody>
      </p:sp>
    </p:spTree>
    <p:extLst>
      <p:ext uri="{BB962C8B-B14F-4D97-AF65-F5344CB8AC3E}">
        <p14:creationId xmlns:p14="http://schemas.microsoft.com/office/powerpoint/2010/main" val="319847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722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PEC 55 é inconstitucional</a:t>
            </a: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pt-BR" b="0" dirty="0">
                <a:solidFill>
                  <a:schemeClr val="tx1"/>
                </a:solidFill>
              </a:rPr>
              <a:t> </a:t>
            </a:r>
            <a:r>
              <a:rPr lang="pt-BR" b="0" dirty="0" smtClean="0">
                <a:solidFill>
                  <a:schemeClr val="tx1"/>
                </a:solidFill>
              </a:rPr>
              <a:t>	- Nota </a:t>
            </a:r>
            <a:r>
              <a:rPr lang="pt-BR" b="0" dirty="0">
                <a:solidFill>
                  <a:schemeClr val="tx1"/>
                </a:solidFill>
              </a:rPr>
              <a:t>da CNBB sobre a PEC 241 (PEC 55/2016 no Senado</a:t>
            </a:r>
            <a:r>
              <a:rPr lang="pt-BR" b="0" dirty="0" smtClean="0">
                <a:solidFill>
                  <a:schemeClr val="tx1"/>
                </a:solidFill>
              </a:rPr>
              <a:t>)</a:t>
            </a:r>
          </a:p>
          <a:p>
            <a:pPr algn="r">
              <a:lnSpc>
                <a:spcPct val="12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pt-BR" b="0" dirty="0" smtClean="0">
                <a:solidFill>
                  <a:schemeClr val="tx1"/>
                </a:solidFill>
              </a:rPr>
              <a:t>													</a:t>
            </a:r>
            <a:r>
              <a:rPr lang="pt-BR" b="0" dirty="0" err="1" smtClean="0">
                <a:solidFill>
                  <a:srgbClr val="FF6600"/>
                </a:solidFill>
              </a:rPr>
              <a:t>https</a:t>
            </a:r>
            <a:r>
              <a:rPr lang="pt-BR" b="0" dirty="0">
                <a:solidFill>
                  <a:srgbClr val="FF6600"/>
                </a:solidFill>
              </a:rPr>
              <a:t>://</a:t>
            </a:r>
            <a:r>
              <a:rPr lang="pt-BR" b="0" dirty="0" err="1">
                <a:solidFill>
                  <a:srgbClr val="FF6600"/>
                </a:solidFill>
              </a:rPr>
              <a:t>goo.gl</a:t>
            </a:r>
            <a:r>
              <a:rPr lang="pt-BR" b="0" dirty="0">
                <a:solidFill>
                  <a:srgbClr val="FF6600"/>
                </a:solidFill>
              </a:rPr>
              <a:t>/</a:t>
            </a:r>
            <a:r>
              <a:rPr lang="pt-BR" b="0" dirty="0" smtClean="0">
                <a:solidFill>
                  <a:srgbClr val="FF6600"/>
                </a:solidFill>
              </a:rPr>
              <a:t>t4S82D</a:t>
            </a:r>
            <a:endParaRPr lang="pt-BR" b="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 </a:t>
            </a:r>
            <a:r>
              <a:rPr lang="pt-BR" b="0" dirty="0" smtClean="0">
                <a:solidFill>
                  <a:schemeClr val="tx1"/>
                </a:solidFill>
                <a:latin typeface="+mn-lt"/>
                <a:cs typeface="Tahoma"/>
              </a:rPr>
              <a:t>Viola Cláusulas Pétreas da Constituição Federal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  <a:latin typeface="+mn-lt"/>
                <a:cs typeface="Tahoma"/>
              </a:rPr>
              <a:t>Viola o Princípio da Separação dos Poderes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+mn-lt"/>
                <a:cs typeface="Tahoma"/>
              </a:rPr>
              <a:t>Viola o Princípio </a:t>
            </a:r>
            <a:r>
              <a:rPr lang="pt-BR" b="0" dirty="0" smtClean="0">
                <a:solidFill>
                  <a:schemeClr val="tx1"/>
                </a:solidFill>
                <a:latin typeface="+mn-lt"/>
                <a:cs typeface="Tahoma"/>
              </a:rPr>
              <a:t>da Segurança Jurídica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  <a:latin typeface="+mn-lt"/>
                <a:cs typeface="Tahoma"/>
              </a:rPr>
              <a:t>Viola o Princípio da Razoabilidade e os subprincípios da Proporcionalidade; Adequação ou Idoneidade; da Necessidade ou Exigibilidade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  <a:latin typeface="+mn-lt"/>
                <a:cs typeface="Tahoma"/>
              </a:rPr>
              <a:t> Violação ao voto direto, secreto, universal e periódico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  <a:latin typeface="+mn-lt"/>
                <a:cs typeface="Tahoma"/>
              </a:rPr>
              <a:t>Viola o princípio da </a:t>
            </a:r>
            <a:r>
              <a:rPr lang="pt-BR" b="0" dirty="0" err="1" smtClean="0">
                <a:solidFill>
                  <a:schemeClr val="tx1"/>
                </a:solidFill>
                <a:latin typeface="+mn-lt"/>
                <a:cs typeface="Tahoma"/>
              </a:rPr>
              <a:t>intranscendência</a:t>
            </a:r>
            <a:r>
              <a:rPr lang="pt-BR" b="0" dirty="0" smtClean="0">
                <a:solidFill>
                  <a:schemeClr val="tx1"/>
                </a:solidFill>
                <a:latin typeface="+mn-lt"/>
                <a:cs typeface="Tahoma"/>
              </a:rPr>
              <a:t> da pena em sua dimensão institucional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  <a:latin typeface="+mn-lt"/>
                <a:cs typeface="Tahoma"/>
              </a:rPr>
              <a:t>Viola o princípio da vedação ao retrocesso social 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endParaRPr lang="pt-BR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908720"/>
            <a:ext cx="78867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4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6709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  PEC 55 é inconstitucional</a:t>
            </a:r>
            <a:endParaRPr lang="pt-BR" b="0" dirty="0" smtClean="0">
              <a:solidFill>
                <a:schemeClr val="tx1"/>
              </a:solidFill>
            </a:endParaRPr>
          </a:p>
          <a:p>
            <a:pPr algn="just"/>
            <a:r>
              <a:rPr lang="pt-BR" b="0" dirty="0">
                <a:solidFill>
                  <a:schemeClr val="tx1"/>
                </a:solidFill>
              </a:rPr>
              <a:t>	</a:t>
            </a:r>
            <a:endParaRPr lang="pt-BR" b="0" dirty="0" smtClean="0">
              <a:solidFill>
                <a:schemeClr val="tx1"/>
              </a:solidFill>
            </a:endParaRPr>
          </a:p>
          <a:p>
            <a:pPr algn="just"/>
            <a:r>
              <a:rPr lang="pt-BR" sz="2200" b="0" i="1" dirty="0">
                <a:solidFill>
                  <a:schemeClr val="tx1"/>
                </a:solidFill>
              </a:rPr>
              <a:t>	</a:t>
            </a:r>
            <a:r>
              <a:rPr lang="pt-BR" sz="2200" b="0" i="1" dirty="0" smtClean="0">
                <a:solidFill>
                  <a:schemeClr val="tx1"/>
                </a:solidFill>
              </a:rPr>
              <a:t>“Considerando </a:t>
            </a:r>
            <a:r>
              <a:rPr lang="pt-BR" sz="2200" b="0" i="1" dirty="0">
                <a:solidFill>
                  <a:schemeClr val="tx1"/>
                </a:solidFill>
              </a:rPr>
              <a:t>que parte expressiva das despesas primárias, objeto</a:t>
            </a:r>
          </a:p>
          <a:p>
            <a:pPr algn="just"/>
            <a:r>
              <a:rPr lang="pt-BR" sz="2200" b="0" i="1" dirty="0">
                <a:solidFill>
                  <a:schemeClr val="tx1"/>
                </a:solidFill>
              </a:rPr>
              <a:t>da PEC 241/16, reflete a própria atuação do Estado no </a:t>
            </a:r>
            <a:r>
              <a:rPr lang="pt-BR" sz="2200" b="0" i="1" dirty="0" smtClean="0">
                <a:solidFill>
                  <a:schemeClr val="tx1"/>
                </a:solidFill>
              </a:rPr>
              <a:t>campo social</a:t>
            </a:r>
            <a:r>
              <a:rPr lang="pt-BR" sz="2200" b="0" i="1" dirty="0">
                <a:solidFill>
                  <a:schemeClr val="tx1"/>
                </a:solidFill>
              </a:rPr>
              <a:t>, pode-se concluir que </a:t>
            </a:r>
            <a:r>
              <a:rPr lang="pt-BR" sz="2200" i="1" dirty="0">
                <a:solidFill>
                  <a:schemeClr val="tx1"/>
                </a:solidFill>
              </a:rPr>
              <a:t>o congelamento real dessas </a:t>
            </a:r>
            <a:r>
              <a:rPr lang="pt-BR" sz="2200" i="1" dirty="0" smtClean="0">
                <a:solidFill>
                  <a:schemeClr val="tx1"/>
                </a:solidFill>
              </a:rPr>
              <a:t>despesas por </a:t>
            </a:r>
            <a:r>
              <a:rPr lang="pt-BR" sz="2200" i="1" dirty="0">
                <a:solidFill>
                  <a:schemeClr val="tx1"/>
                </a:solidFill>
              </a:rPr>
              <a:t>20 anos representa uma </a:t>
            </a:r>
            <a:r>
              <a:rPr lang="pt-BR" sz="2200" i="1" dirty="0" err="1">
                <a:solidFill>
                  <a:schemeClr val="tx1"/>
                </a:solidFill>
              </a:rPr>
              <a:t>desresponsabilização</a:t>
            </a:r>
            <a:r>
              <a:rPr lang="pt-BR" sz="2200" i="1" dirty="0">
                <a:solidFill>
                  <a:schemeClr val="tx1"/>
                </a:solidFill>
              </a:rPr>
              <a:t> do Estado </a:t>
            </a:r>
            <a:r>
              <a:rPr lang="pt-BR" sz="2200" i="1" dirty="0" smtClean="0">
                <a:solidFill>
                  <a:schemeClr val="tx1"/>
                </a:solidFill>
              </a:rPr>
              <a:t>com a </a:t>
            </a:r>
            <a:r>
              <a:rPr lang="pt-BR" sz="2200" i="1" dirty="0">
                <a:solidFill>
                  <a:schemeClr val="tx1"/>
                </a:solidFill>
              </a:rPr>
              <a:t>situação social do país</a:t>
            </a:r>
            <a:r>
              <a:rPr lang="pt-BR" sz="2200" b="0" i="1" dirty="0">
                <a:solidFill>
                  <a:schemeClr val="tx1"/>
                </a:solidFill>
              </a:rPr>
              <a:t>, com impactos em uma progressiva – </a:t>
            </a:r>
            <a:r>
              <a:rPr lang="pt-BR" sz="2200" b="0" i="1" dirty="0" smtClean="0">
                <a:solidFill>
                  <a:schemeClr val="tx1"/>
                </a:solidFill>
              </a:rPr>
              <a:t>e deletéria </a:t>
            </a:r>
            <a:r>
              <a:rPr lang="pt-BR" sz="2200" b="0" i="1" dirty="0">
                <a:solidFill>
                  <a:schemeClr val="tx1"/>
                </a:solidFill>
              </a:rPr>
              <a:t>– desvinculação entre a atuação pública no campo </a:t>
            </a:r>
            <a:r>
              <a:rPr lang="pt-BR" sz="2200" b="0" i="1" dirty="0" smtClean="0">
                <a:solidFill>
                  <a:schemeClr val="tx1"/>
                </a:solidFill>
              </a:rPr>
              <a:t>social e </a:t>
            </a:r>
            <a:r>
              <a:rPr lang="pt-BR" sz="2200" b="0" i="1" dirty="0">
                <a:solidFill>
                  <a:schemeClr val="tx1"/>
                </a:solidFill>
              </a:rPr>
              <a:t>a dinâmica de desenvolvimento do país</a:t>
            </a:r>
            <a:r>
              <a:rPr lang="pt-BR" sz="2200" b="0" i="1" dirty="0" smtClean="0">
                <a:solidFill>
                  <a:schemeClr val="tx1"/>
                </a:solidFill>
              </a:rPr>
              <a:t>.”</a:t>
            </a:r>
          </a:p>
          <a:p>
            <a:pPr algn="just"/>
            <a:endParaRPr lang="pt-BR" sz="2200" b="0" i="1" dirty="0">
              <a:solidFill>
                <a:schemeClr val="tx1"/>
              </a:solidFill>
            </a:endParaRPr>
          </a:p>
          <a:p>
            <a:r>
              <a:rPr lang="pt-BR" sz="2200" b="0" i="1" dirty="0" smtClean="0">
                <a:solidFill>
                  <a:schemeClr val="tx1"/>
                </a:solidFill>
              </a:rPr>
              <a:t>	“</a:t>
            </a:r>
            <a:r>
              <a:rPr lang="pt-BR" sz="2200" b="0" i="1" dirty="0">
                <a:solidFill>
                  <a:schemeClr val="tx1"/>
                </a:solidFill>
              </a:rPr>
              <a:t>Pelo exposto nesta Nota Técnica, fica claro que a PEC 241 impactará negativamente o financiamento e a garantia do direito à saúde no Brasil. Congelar o gasto em valores de 2016, por vinte anos, </a:t>
            </a:r>
            <a:r>
              <a:rPr lang="pt-BR" sz="2200" i="1" dirty="0">
                <a:solidFill>
                  <a:schemeClr val="tx1"/>
                </a:solidFill>
              </a:rPr>
              <a:t>parte do pressuposto equivocado de que os recursos públicos para a saúde já estão em níveis adequados </a:t>
            </a:r>
            <a:r>
              <a:rPr lang="pt-BR" sz="2200" b="0" i="1" dirty="0">
                <a:solidFill>
                  <a:schemeClr val="tx1"/>
                </a:solidFill>
              </a:rPr>
              <a:t>para a garantia do acesso aos bens e serviços de saúde, e que a melhoria dos serviços se resolveria a partir de ganhos de eficiência na aplicação dos recursos existentes. Ademais, </a:t>
            </a:r>
            <a:r>
              <a:rPr lang="pt-BR" sz="2200" i="1" dirty="0">
                <a:solidFill>
                  <a:schemeClr val="tx1"/>
                </a:solidFill>
              </a:rPr>
              <a:t>o congelamento não </a:t>
            </a:r>
            <a:r>
              <a:rPr lang="pt-BR" sz="2200" i="1" dirty="0" smtClean="0">
                <a:solidFill>
                  <a:schemeClr val="tx1"/>
                </a:solidFill>
              </a:rPr>
              <a:t>garantirá sequer </a:t>
            </a:r>
            <a:r>
              <a:rPr lang="pt-BR" sz="2200" i="1" dirty="0">
                <a:solidFill>
                  <a:schemeClr val="tx1"/>
                </a:solidFill>
              </a:rPr>
              <a:t>o mesmo grau de acesso e qualidade dos bens e serviços à população</a:t>
            </a:r>
            <a:r>
              <a:rPr lang="pt-BR" sz="2200" b="0" i="1" dirty="0">
                <a:solidFill>
                  <a:schemeClr val="tx1"/>
                </a:solidFill>
              </a:rPr>
              <a:t> brasileira ao longo desse período, uma vez que a população aumentará e envelhecerá de forma acelerada. Assim, o número de idosos terá dobrado em vinte anos, o que ampliará a demanda e os custos do SUS..</a:t>
            </a:r>
            <a:r>
              <a:rPr lang="pt-BR" sz="2200" b="0" i="1" dirty="0" smtClean="0">
                <a:solidFill>
                  <a:schemeClr val="tx1"/>
                </a:solidFill>
              </a:rPr>
              <a:t>”</a:t>
            </a:r>
            <a:endParaRPr lang="pt-BR" sz="2200" b="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176" y="23747"/>
            <a:ext cx="2736304" cy="74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9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865096" cy="675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PEC 55 é inconstitucional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INCONSTITUCIONALIDADES: Ver DENÚNCIA apresentada pela Auditoria Cidadã da Dívida </a:t>
            </a:r>
            <a:r>
              <a:rPr lang="pt-BR" b="0" dirty="0" smtClean="0">
                <a:solidFill>
                  <a:schemeClr val="tx1"/>
                </a:solidFill>
              </a:rPr>
              <a:t> </a:t>
            </a:r>
            <a:r>
              <a:rPr lang="pt-BR" b="0" dirty="0" err="1">
                <a:solidFill>
                  <a:srgbClr val="FF6600"/>
                </a:solidFill>
              </a:rPr>
              <a:t>https</a:t>
            </a:r>
            <a:r>
              <a:rPr lang="pt-BR" b="0" dirty="0">
                <a:solidFill>
                  <a:srgbClr val="FF6600"/>
                </a:solidFill>
              </a:rPr>
              <a:t>://</a:t>
            </a:r>
            <a:r>
              <a:rPr lang="pt-BR" b="0" dirty="0" err="1">
                <a:solidFill>
                  <a:srgbClr val="FF6600"/>
                </a:solidFill>
              </a:rPr>
              <a:t>goo.gl</a:t>
            </a:r>
            <a:r>
              <a:rPr lang="pt-BR" b="0" dirty="0">
                <a:solidFill>
                  <a:srgbClr val="FF6600"/>
                </a:solidFill>
              </a:rPr>
              <a:t>/u38SeQ</a:t>
            </a:r>
          </a:p>
          <a:p>
            <a:endParaRPr lang="pt-BR" sz="8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 smtClean="0">
                <a:solidFill>
                  <a:srgbClr val="94C600"/>
                </a:solidFill>
              </a:rPr>
              <a:t>BURLA ao Art. 167, III</a:t>
            </a:r>
            <a:r>
              <a:rPr lang="pt-BR" b="0" dirty="0" smtClean="0">
                <a:solidFill>
                  <a:schemeClr val="tx1"/>
                </a:solidFill>
              </a:rPr>
              <a:t>, da Constituição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Inviabilização </a:t>
            </a:r>
            <a:r>
              <a:rPr lang="pt-BR" b="0" dirty="0">
                <a:solidFill>
                  <a:schemeClr val="tx1"/>
                </a:solidFill>
              </a:rPr>
              <a:t>ao cumprimento dos objetivos fundamentais da República previsto no </a:t>
            </a:r>
            <a:r>
              <a:rPr lang="pt-BR" b="0" dirty="0">
                <a:solidFill>
                  <a:srgbClr val="94C600"/>
                </a:solidFill>
              </a:rPr>
              <a:t>Art. 3</a:t>
            </a:r>
            <a:r>
              <a:rPr lang="pt-BR" b="0" baseline="30000" dirty="0">
                <a:solidFill>
                  <a:srgbClr val="94C600"/>
                </a:solidFill>
              </a:rPr>
              <a:t>o</a:t>
            </a:r>
            <a:r>
              <a:rPr lang="pt-BR" b="0" dirty="0">
                <a:solidFill>
                  <a:srgbClr val="94C600"/>
                </a:solidFill>
              </a:rPr>
              <a:t> </a:t>
            </a:r>
            <a:r>
              <a:rPr lang="pt-BR" b="0" dirty="0">
                <a:solidFill>
                  <a:schemeClr val="tx1"/>
                </a:solidFill>
              </a:rPr>
              <a:t>da Constituição </a:t>
            </a:r>
            <a:endParaRPr lang="pt-BR" b="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Inviabilização </a:t>
            </a:r>
            <a:r>
              <a:rPr lang="pt-BR" b="0" dirty="0">
                <a:solidFill>
                  <a:schemeClr val="tx1"/>
                </a:solidFill>
              </a:rPr>
              <a:t>ao cumprimento dos direitos sociais previstos no </a:t>
            </a:r>
            <a:r>
              <a:rPr lang="pt-BR" b="0" dirty="0">
                <a:solidFill>
                  <a:srgbClr val="94C600"/>
                </a:solidFill>
              </a:rPr>
              <a:t>Art. 6</a:t>
            </a:r>
            <a:r>
              <a:rPr lang="pt-BR" b="0" baseline="30000" dirty="0">
                <a:solidFill>
                  <a:srgbClr val="94C600"/>
                </a:solidFill>
              </a:rPr>
              <a:t>o</a:t>
            </a:r>
            <a:r>
              <a:rPr lang="pt-BR" b="0" dirty="0">
                <a:solidFill>
                  <a:srgbClr val="94C600"/>
                </a:solidFill>
              </a:rPr>
              <a:t> </a:t>
            </a:r>
            <a:r>
              <a:rPr lang="pt-BR" b="0" dirty="0">
                <a:solidFill>
                  <a:schemeClr val="tx1"/>
                </a:solidFill>
              </a:rPr>
              <a:t>da Constituição</a:t>
            </a:r>
          </a:p>
          <a:p>
            <a:pPr>
              <a:lnSpc>
                <a:spcPct val="120000"/>
              </a:lnSpc>
            </a:pPr>
            <a:r>
              <a:rPr lang="pt-BR" b="0" dirty="0">
                <a:solidFill>
                  <a:schemeClr val="tx1"/>
                </a:solidFill>
              </a:rPr>
              <a:t> </a:t>
            </a:r>
            <a:r>
              <a:rPr lang="pt-BR" b="0" dirty="0" smtClean="0">
                <a:solidFill>
                  <a:schemeClr val="tx1"/>
                </a:solidFill>
              </a:rPr>
              <a:t>	- Nota </a:t>
            </a:r>
            <a:r>
              <a:rPr lang="pt-BR" b="0" dirty="0">
                <a:solidFill>
                  <a:schemeClr val="tx1"/>
                </a:solidFill>
              </a:rPr>
              <a:t>da CNBB sobre a PEC 241 (PEC 55/2016 no Senado)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 </a:t>
            </a:r>
            <a:r>
              <a:rPr lang="pt-BR" b="0" dirty="0" smtClean="0">
                <a:solidFill>
                  <a:schemeClr val="tx1"/>
                </a:solidFill>
              </a:rPr>
              <a:t>Inviabilização </a:t>
            </a:r>
            <a:r>
              <a:rPr lang="pt-BR" b="0" dirty="0">
                <a:solidFill>
                  <a:schemeClr val="tx1"/>
                </a:solidFill>
              </a:rPr>
              <a:t>ao cumprimento do disposto no </a:t>
            </a:r>
            <a:r>
              <a:rPr lang="pt-BR" b="0" dirty="0">
                <a:solidFill>
                  <a:srgbClr val="94C600"/>
                </a:solidFill>
              </a:rPr>
              <a:t>Art. 208 </a:t>
            </a:r>
            <a:r>
              <a:rPr lang="pt-BR" b="0" dirty="0">
                <a:solidFill>
                  <a:schemeClr val="tx1"/>
                </a:solidFill>
              </a:rPr>
              <a:t>da Constituição relativo ao Dever do Estado com a Educação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 </a:t>
            </a:r>
            <a:r>
              <a:rPr lang="pt-BR" b="0" dirty="0" smtClean="0">
                <a:solidFill>
                  <a:schemeClr val="tx1"/>
                </a:solidFill>
              </a:rPr>
              <a:t>Inviabilização </a:t>
            </a:r>
            <a:r>
              <a:rPr lang="pt-BR" b="0" dirty="0">
                <a:solidFill>
                  <a:schemeClr val="tx1"/>
                </a:solidFill>
              </a:rPr>
              <a:t>ao cumprimento do disposto no </a:t>
            </a:r>
            <a:r>
              <a:rPr lang="pt-BR" b="0" dirty="0">
                <a:solidFill>
                  <a:srgbClr val="94C600"/>
                </a:solidFill>
              </a:rPr>
              <a:t>Art. 212 </a:t>
            </a:r>
            <a:r>
              <a:rPr lang="pt-BR" b="0" dirty="0">
                <a:solidFill>
                  <a:schemeClr val="tx1"/>
                </a:solidFill>
              </a:rPr>
              <a:t>da Constituição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 </a:t>
            </a:r>
            <a:r>
              <a:rPr lang="pt-BR" b="0" dirty="0" smtClean="0">
                <a:solidFill>
                  <a:schemeClr val="tx1"/>
                </a:solidFill>
              </a:rPr>
              <a:t>Inviabilização </a:t>
            </a:r>
            <a:r>
              <a:rPr lang="pt-BR" b="0" dirty="0">
                <a:solidFill>
                  <a:schemeClr val="tx1"/>
                </a:solidFill>
              </a:rPr>
              <a:t>ao cumprimento do disposto no </a:t>
            </a:r>
            <a:r>
              <a:rPr lang="pt-BR" b="0" dirty="0">
                <a:solidFill>
                  <a:srgbClr val="94C600"/>
                </a:solidFill>
              </a:rPr>
              <a:t>Art. 196</a:t>
            </a:r>
            <a:r>
              <a:rPr lang="pt-BR" b="0" dirty="0">
                <a:solidFill>
                  <a:schemeClr val="tx1"/>
                </a:solidFill>
              </a:rPr>
              <a:t>, relativamente ao Dever do Estado com a </a:t>
            </a:r>
            <a:r>
              <a:rPr lang="pt-BR" b="0" dirty="0" smtClean="0">
                <a:solidFill>
                  <a:schemeClr val="tx1"/>
                </a:solidFill>
              </a:rPr>
              <a:t>Saúde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Favorecimento a esquema fraudulento que envolve estatais não dependentes</a:t>
            </a:r>
            <a:endParaRPr lang="pt-BR" b="0" dirty="0">
              <a:solidFill>
                <a:schemeClr val="tx1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3240" y="1268760"/>
            <a:ext cx="263126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379639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5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NOVOS </a:t>
            </a: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ESQUEMAS DE GERAÇÃO DE DÍVIDA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ILUSÃO: venda, cessão ou novação de “Dívida Ativa” podre que na verdade não sai do lugar</a:t>
            </a:r>
          </a:p>
          <a:p>
            <a:pPr lvl="1"/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DE EMPRESAS ESTATAIS NÃO DEPENDENTES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EMISSÃO DE DEBÊNTURES: papel financeiro NOVO vendido a investidores privilegiados com desconto de até 60%  e juros de 20% ou mais sobre o valor de face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Imenso dano ao erário = geração de obrigação onerosa = DÍVIDA SEM CONTRAPARTIDA ALGUMA</a:t>
            </a:r>
            <a:endParaRPr lang="pt-BR" b="0" dirty="0">
              <a:solidFill>
                <a:schemeClr val="tx1"/>
              </a:solidFill>
            </a:endParaRPr>
          </a:p>
          <a:p>
            <a:pPr algn="ctr"/>
            <a:endParaRPr lang="pt-BR" sz="800" dirty="0">
              <a:solidFill>
                <a:schemeClr val="tx1"/>
              </a:solidFill>
            </a:endParaRPr>
          </a:p>
          <a:p>
            <a:pPr algn="ctr"/>
            <a:endParaRPr lang="pt-BR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PEC </a:t>
            </a: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241: teto para investimentos sociais essenciais e garantia de recurso para esquema fraudulento que o PLS 204/2016 o PLP 181/2015 e PL 3337/2015 visam “legalizar”</a:t>
            </a:r>
          </a:p>
          <a:p>
            <a:pPr algn="ctr"/>
            <a:r>
              <a:rPr lang="pt-BR" sz="2000" b="0" dirty="0" err="1">
                <a:solidFill>
                  <a:schemeClr val="accent3"/>
                </a:solidFill>
                <a:latin typeface="Tahoma"/>
                <a:cs typeface="Tahoma"/>
              </a:rPr>
              <a:t>http</a:t>
            </a:r>
            <a:r>
              <a:rPr lang="pt-BR" sz="2000" b="0" dirty="0">
                <a:solidFill>
                  <a:schemeClr val="accent3"/>
                </a:solidFill>
                <a:latin typeface="Tahoma"/>
                <a:cs typeface="Tahoma"/>
              </a:rPr>
              <a:t>://</a:t>
            </a:r>
            <a:r>
              <a:rPr lang="pt-BR" sz="2000" b="0" dirty="0" err="1">
                <a:solidFill>
                  <a:schemeClr val="accent3"/>
                </a:solidFill>
                <a:latin typeface="Tahoma"/>
                <a:cs typeface="Tahoma"/>
              </a:rPr>
              <a:t>goo.gl</a:t>
            </a:r>
            <a:r>
              <a:rPr lang="pt-BR" sz="2000" b="0" dirty="0">
                <a:solidFill>
                  <a:schemeClr val="accent3"/>
                </a:solidFill>
                <a:latin typeface="Tahoma"/>
                <a:cs typeface="Tahoma"/>
              </a:rPr>
              <a:t>/YmMe8m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472" y="6165303"/>
            <a:ext cx="943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6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08" y="836712"/>
            <a:ext cx="3456384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76" y="2852936"/>
            <a:ext cx="4320480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384" y="5445223"/>
            <a:ext cx="3032808" cy="859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COMO FUNCIONA O ESQUEMA? 	       </a:t>
            </a:r>
            <a:r>
              <a:rPr lang="pt-BR" sz="2000" b="0" dirty="0" err="1" smtClean="0">
                <a:solidFill>
                  <a:schemeClr val="accent6"/>
                </a:solidFill>
              </a:rPr>
              <a:t>https</a:t>
            </a:r>
            <a:r>
              <a:rPr lang="pt-BR" sz="2000" b="0" dirty="0">
                <a:solidFill>
                  <a:schemeClr val="accent6"/>
                </a:solidFill>
              </a:rPr>
              <a:t>://</a:t>
            </a:r>
            <a:r>
              <a:rPr lang="pt-BR" sz="2000" b="0" dirty="0" err="1">
                <a:solidFill>
                  <a:schemeClr val="accent6"/>
                </a:solidFill>
              </a:rPr>
              <a:t>goo.gl</a:t>
            </a:r>
            <a:r>
              <a:rPr lang="pt-BR" sz="2000" b="0" dirty="0">
                <a:solidFill>
                  <a:schemeClr val="accent6"/>
                </a:solidFill>
              </a:rPr>
              <a:t>/</a:t>
            </a:r>
            <a:r>
              <a:rPr lang="pt-BR" sz="2000" b="0" dirty="0" err="1" smtClean="0">
                <a:solidFill>
                  <a:schemeClr val="accent6"/>
                </a:solidFill>
              </a:rPr>
              <a:t>lvvJPe</a:t>
            </a:r>
            <a:endParaRPr lang="pt-BR" sz="2000" b="0" dirty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4808" y="836712"/>
            <a:ext cx="3528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chemeClr val="bg2"/>
                </a:solidFill>
              </a:rPr>
              <a:t>ENTE FEDERADO </a:t>
            </a:r>
            <a:endParaRPr lang="pt-BR" b="0" dirty="0">
              <a:solidFill>
                <a:schemeClr val="bg2"/>
              </a:solidFill>
            </a:endParaRPr>
          </a:p>
          <a:p>
            <a:pPr algn="ctr"/>
            <a:r>
              <a:rPr lang="pt-BR" b="0" dirty="0" smtClean="0">
                <a:solidFill>
                  <a:schemeClr val="bg2"/>
                </a:solidFill>
              </a:rPr>
              <a:t>Estado ou Município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6776" y="299695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ESTATAL NÃO DEPENDENTE</a:t>
            </a:r>
          </a:p>
          <a:p>
            <a:r>
              <a:rPr lang="pt-BR" b="0" dirty="0" smtClean="0">
                <a:solidFill>
                  <a:srgbClr val="FFFFFF"/>
                </a:solidFill>
              </a:rPr>
              <a:t>Pessoa jurídica de direito privado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3368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44888" y="5445224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000000"/>
                </a:solidFill>
              </a:rPr>
              <a:t>INVESTIDOR</a:t>
            </a:r>
          </a:p>
          <a:p>
            <a:pPr algn="ctr"/>
            <a:r>
              <a:rPr lang="pt-BR" b="0" dirty="0" smtClean="0">
                <a:solidFill>
                  <a:srgbClr val="000000"/>
                </a:solidFill>
              </a:rPr>
              <a:t>PRIVILEGIADO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40" y="1772816"/>
            <a:ext cx="29845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88" y="1916832"/>
            <a:ext cx="2971800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208" y="4509120"/>
            <a:ext cx="2984500" cy="660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96" y="4509120"/>
            <a:ext cx="2959100" cy="6985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24808" y="4005064"/>
            <a:ext cx="108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3080789" y="1549677"/>
            <a:ext cx="1224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5128" y="1484784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57056" y="4149080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4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512" y="188640"/>
            <a:ext cx="9345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Como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o esquema está funcionando em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Belo Horizonte</a:t>
            </a:r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Debêntures pagam juros exorbitantes: IPCA + 11%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4" y="2204864"/>
            <a:ext cx="8953718" cy="4653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764704"/>
            <a:ext cx="3733800" cy="88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2960" y="83671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Criada por Lei Municipal com Capital de R$100 mil</a:t>
            </a:r>
            <a:endParaRPr lang="pt-BR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7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60" y="2132856"/>
            <a:ext cx="774700" cy="173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24" y="3861048"/>
            <a:ext cx="774700" cy="774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Juros pagos pela “estatal não dependente” pode superar a parcela anual recebida de investidores</a:t>
            </a:r>
          </a:p>
          <a:p>
            <a:pPr algn="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							</a:t>
            </a:r>
            <a:endParaRPr lang="pt-BR" sz="20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8744" y="134076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chemeClr val="tx1"/>
                </a:solidFill>
              </a:rPr>
              <a:t>Deságio</a:t>
            </a:r>
          </a:p>
          <a:p>
            <a:pPr algn="ctr"/>
            <a:r>
              <a:rPr lang="pt-BR" sz="2000" b="0" dirty="0" smtClean="0">
                <a:solidFill>
                  <a:schemeClr val="tx1"/>
                </a:solidFill>
              </a:rPr>
              <a:t>50%</a:t>
            </a:r>
            <a:endParaRPr lang="pt-BR" sz="2000" b="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480" y="105273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0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b="0" dirty="0" smtClean="0">
                <a:solidFill>
                  <a:srgbClr val="FFFFFF"/>
                </a:solidFill>
              </a:rPr>
              <a:t>Valor de Face</a:t>
            </a:r>
          </a:p>
          <a:p>
            <a:pPr algn="ctr"/>
            <a:r>
              <a:rPr lang="en-US" sz="2000" b="0" dirty="0" smtClean="0">
                <a:solidFill>
                  <a:srgbClr val="FFFFFF"/>
                </a:solidFill>
              </a:rPr>
              <a:t>100%</a:t>
            </a:r>
            <a:endParaRPr lang="en-US" sz="2000" b="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9424" y="270892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Juros</a:t>
            </a:r>
          </a:p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23%</a:t>
            </a:r>
          </a:p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a.a.</a:t>
            </a:r>
            <a:endParaRPr lang="pt-BR" sz="2000" b="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472" y="5517232"/>
            <a:ext cx="9865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pt-BR" sz="800" b="0" dirty="0">
              <a:solidFill>
                <a:srgbClr val="FFFFFF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pt-BR" b="0" dirty="0" smtClean="0">
                <a:solidFill>
                  <a:srgbClr val="FFFFFF"/>
                </a:solidFill>
              </a:rPr>
              <a:t>O valor desembolsado pelo investidor privilegiado que compra as debêntures senior é menor que os juros que recebe, pois </a:t>
            </a:r>
            <a:r>
              <a:rPr lang="pt-BR" b="0" dirty="0">
                <a:solidFill>
                  <a:srgbClr val="FFFFFF"/>
                </a:solidFill>
              </a:rPr>
              <a:t>p</a:t>
            </a:r>
            <a:r>
              <a:rPr lang="pt-BR" b="0" dirty="0" smtClean="0">
                <a:solidFill>
                  <a:srgbClr val="FFFFFF"/>
                </a:solidFill>
              </a:rPr>
              <a:t>aga parcela de 12,5</a:t>
            </a:r>
            <a:r>
              <a:rPr lang="pt-BR" b="0" dirty="0">
                <a:solidFill>
                  <a:srgbClr val="FFFFFF"/>
                </a:solidFill>
              </a:rPr>
              <a:t>% do valor de </a:t>
            </a:r>
            <a:r>
              <a:rPr lang="pt-BR" b="0" dirty="0" smtClean="0">
                <a:solidFill>
                  <a:srgbClr val="FFFFFF"/>
                </a:solidFill>
              </a:rPr>
              <a:t>face e recebe juros de 23%. A estatal ainda arca com custos financeiros, consultorias, remuneração administradores... onerando pesadamente o Estado.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36" y="2204864"/>
            <a:ext cx="864096" cy="338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896" y="3861048"/>
            <a:ext cx="1016000" cy="495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032" y="4221088"/>
            <a:ext cx="1016000" cy="495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52" y="4653136"/>
            <a:ext cx="1016000" cy="495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272" y="5085184"/>
            <a:ext cx="1016000" cy="495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88904" y="3013502"/>
            <a:ext cx="3340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Valor recebido em 4 parcelas</a:t>
            </a:r>
          </a:p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12,5 % por ano</a:t>
            </a:r>
            <a:endParaRPr lang="pt-BR" sz="2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9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568" y="260648"/>
            <a:ext cx="8496944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NEGÓCIO ILEGAL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3212976"/>
            <a:ext cx="9361040" cy="251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484784"/>
            <a:ext cx="4353885" cy="35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5143872"/>
            <a:ext cx="8856984" cy="1728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32920" y="2420888"/>
            <a:ext cx="216024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/>
              <a:t>X</a:t>
            </a:r>
            <a:endParaRPr lang="pt-BR" sz="8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941" y="260648"/>
            <a:ext cx="4176464" cy="45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5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416496" y="188640"/>
            <a:ext cx="9489504" cy="66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Esquema de Geração de Dívida Pública</a:t>
            </a:r>
          </a:p>
          <a:p>
            <a:pPr algn="ctr">
              <a:lnSpc>
                <a:spcPct val="50000"/>
              </a:lnSpc>
            </a:pP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União, Estados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não terão benefício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algum</a:t>
            </a:r>
            <a:endParaRPr lang="pt-BR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7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12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Recursos auferidos </a:t>
            </a:r>
            <a:r>
              <a:rPr lang="pt-BR" b="0" u="sng" dirty="0" smtClean="0">
                <a:solidFill>
                  <a:schemeClr val="tx1"/>
                </a:solidFill>
                <a:latin typeface="Tahoma"/>
                <a:cs typeface="Tahoma"/>
              </a:rPr>
              <a:t>pela empresa estatal não dependente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com a venda de debêntures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senior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serão rapidamente consumidos com: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Deságio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Pagamento de juros exorbitantes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Consultorias e custos financeiros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Remuneração de administradores 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7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10000"/>
              </a:lnSpc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Por se tratar de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estatal não dependente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, os entes federados serão chamados a honrar a garantia e continuar pagando juros e amortizações das debêntures, gerando dívida pública.</a:t>
            </a:r>
          </a:p>
          <a:p>
            <a:pPr marL="0" lvl="1" algn="ctr">
              <a:lnSpc>
                <a:spcPct val="50000"/>
              </a:lnSpc>
            </a:pPr>
            <a:endParaRPr lang="pt-BR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10000"/>
              </a:lnSpc>
            </a:pP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PEC 241/2016 GARANTE RECURSOS PARA </a:t>
            </a:r>
          </a:p>
          <a:p>
            <a:pPr marL="0" lvl="1" algn="ctr">
              <a:lnSpc>
                <a:spcPct val="110000"/>
              </a:lnSpc>
            </a:pP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ESTATAIS NÃO DEPENDENTES</a:t>
            </a:r>
          </a:p>
        </p:txBody>
      </p:sp>
    </p:spTree>
    <p:extLst>
      <p:ext uri="{BB962C8B-B14F-4D97-AF65-F5344CB8AC3E}">
        <p14:creationId xmlns:p14="http://schemas.microsoft.com/office/powerpoint/2010/main" val="224719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2015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2,268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5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620688"/>
            <a:ext cx="9001000" cy="590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174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92696"/>
            <a:ext cx="5270500" cy="312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488" y="116632"/>
            <a:ext cx="979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ESSE ESQUEMA ENTROU NO BRASIL: 													CONSULTORIAS PRIVADAS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909189"/>
            <a:ext cx="5270500" cy="29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93160" y="1196752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i="1" dirty="0" smtClean="0">
                <a:solidFill>
                  <a:srgbClr val="FFFFFF"/>
                </a:solidFill>
                <a:latin typeface="Tahoma"/>
                <a:cs typeface="Tahoma"/>
              </a:rPr>
              <a:t>EXPERTISE</a:t>
            </a:r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algn="ctr"/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FMI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40770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Semelhança com a empresa EFSF, sediada em Luxemburgo, paraíso fiscal na Europa, criada por imposição do FMI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0916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10" y="3501008"/>
            <a:ext cx="5106689" cy="3356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80" y="764704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Edson Ronaldo do Nascimento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responsável da ABBA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Presidente da PBH Ativos S/A (Empresa não dependente do Município de Belo Horizonte)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Superintende da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Fazenda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Goiás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Secretário de Fazenda de Tocantins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Assistente do FMI</a:t>
            </a:r>
          </a:p>
          <a:p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3645024"/>
            <a:ext cx="4464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PRIVADAS </a:t>
            </a:r>
            <a:r>
              <a:rPr lang="pt-BR" sz="2800" dirty="0">
                <a:solidFill>
                  <a:srgbClr val="CC0000"/>
                </a:solidFill>
                <a:latin typeface="Tahoma"/>
                <a:cs typeface="Tahoma"/>
              </a:rPr>
              <a:t>=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CONFLITO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DE INTERESSES</a:t>
            </a:r>
            <a:endParaRPr lang="en-US" dirty="0"/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5661248"/>
            <a:ext cx="3810000" cy="10801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1072" y="692696"/>
            <a:ext cx="4304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en-US" sz="2000" dirty="0" smtClean="0">
                <a:solidFill>
                  <a:srgbClr val="94C600"/>
                </a:solidFill>
                <a:latin typeface="Tahoma"/>
                <a:cs typeface="Tahoma"/>
              </a:rPr>
              <a:t>A 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MESMA PESSOA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Vende </a:t>
            </a:r>
            <a:r>
              <a:rPr lang="pt-BR" sz="2000" b="0" dirty="0" smtClean="0">
                <a:solidFill>
                  <a:schemeClr val="accent1"/>
                </a:solidFill>
                <a:latin typeface="Tahoma"/>
                <a:cs typeface="Tahoma"/>
              </a:rPr>
              <a:t>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Preside estatal não dependente criada conforme sua 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Ocupa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cargos em Estados onde estão sendo </a:t>
            </a: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criadas estatais não dependentes conforme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sua consultoria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696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869088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55086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247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ganha?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680" y="1844824"/>
            <a:ext cx="2921653" cy="1525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27264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111751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9633520" cy="127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500"/>
              </a:spcBef>
              <a:buClr>
                <a:srgbClr val="FF9900"/>
              </a:buClr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perde? </a:t>
            </a:r>
          </a:p>
          <a:p>
            <a:pPr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DESEMPREGO e SUB-EMPREGO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633695"/>
            <a:ext cx="5118100" cy="519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6" y="692696"/>
            <a:ext cx="3816425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5128" y="5445224"/>
            <a:ext cx="3800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 da população ativa vive com menos de 1 salário mínimo. </a:t>
            </a:r>
          </a:p>
          <a:p>
            <a:r>
              <a:rPr lang="pt-BR" sz="1600" b="0" dirty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3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702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do crescimento econômico em 2016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8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Constituição. Revelação de graves indícios de ilegalidade, ilegitimidade e até fraudes.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685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81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Graves indícios de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ilegalidade Comprovados por CPI da Dívida Pública </a:t>
            </a: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</a:rPr>
              <a:t>transformações </a:t>
            </a:r>
            <a:r>
              <a:rPr lang="pt-BR" b="0" dirty="0">
                <a:solidFill>
                  <a:schemeClr val="tx1"/>
                </a:solidFill>
              </a:rPr>
              <a:t>de dívidas do setor privado em dívidas públicas;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pagamento de excessivos e ilegítimos juros, encargos e taxas que multiplicam o valor da dívida por ela mesma; 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contínuo pagamento </a:t>
            </a:r>
            <a:r>
              <a:rPr lang="pt-BR" b="0" dirty="0" smtClean="0">
                <a:solidFill>
                  <a:schemeClr val="tx1"/>
                </a:solidFill>
              </a:rPr>
              <a:t>ilegal de </a:t>
            </a:r>
            <a:r>
              <a:rPr lang="pt-BR" b="0" dirty="0">
                <a:solidFill>
                  <a:schemeClr val="tx1"/>
                </a:solidFill>
              </a:rPr>
              <a:t>juros sobre </a:t>
            </a:r>
            <a:r>
              <a:rPr lang="pt-BR" b="0" dirty="0" smtClean="0">
                <a:solidFill>
                  <a:schemeClr val="tx1"/>
                </a:solidFill>
              </a:rPr>
              <a:t>juros de </a:t>
            </a:r>
            <a:r>
              <a:rPr lang="pt-BR" b="0" dirty="0">
                <a:solidFill>
                  <a:schemeClr val="tx1"/>
                </a:solidFill>
              </a:rPr>
              <a:t>forma insustentável;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pagamento de ágios que chegaram a 70% do valor nominal, em resgates antecipados, ou seja, dívida que sequer se encontravam vencidas;  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operações de transformação de dívida em paraísos fiscais, com suspeita de renúncia à prescrição;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refinanciamentos obscuros com cláusulas expressas de renúncia à soberania, à imunidade e à alegação de nulidade; 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transformação de passivos de bancos em dívidas públicas; 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utilização de mecanismos meramente financeiros que geram dívida sem contrapartida alguma ao país ou à sociedade; 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ausência de documentação e de </a:t>
            </a:r>
            <a:r>
              <a:rPr lang="pt-BR" b="0" dirty="0" smtClean="0">
                <a:solidFill>
                  <a:schemeClr val="tx1"/>
                </a:solidFill>
              </a:rPr>
              <a:t>transparência</a:t>
            </a:r>
            <a:r>
              <a:rPr lang="pt-BR" b="0" dirty="0">
                <a:solidFill>
                  <a:schemeClr val="tx1"/>
                </a:solidFill>
              </a:rPr>
              <a:t> </a:t>
            </a:r>
            <a:r>
              <a:rPr lang="pt-BR" b="0" dirty="0" smtClean="0">
                <a:solidFill>
                  <a:schemeClr val="tx1"/>
                </a:solidFill>
              </a:rPr>
              <a:t>que revelam outros indícios </a:t>
            </a:r>
            <a:endParaRPr lang="pt-B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525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073007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2334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40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948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241/2016 IMPEDE O AUMENTO DE GASTOS SOCIAIS OCORRIDO NO EQUADOR APÓS A AUDITORIA DA DÍVIDA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4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702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do crescimento econômico em 2016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3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405168" cy="68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Social: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para controlar gastos </a:t>
            </a:r>
            <a:r>
              <a:rPr lang="pt-BR" altLang="pt-BR" sz="220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/ Dívida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</a:t>
            </a:r>
            <a:r>
              <a:rPr lang="pt-BR" altLang="pt-BR" sz="2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Exigir Voto NÃO à PEC 55/2016 e aos </a:t>
            </a: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PLS 204/2016 o PLP 181/2015 e PL 3337/2015 visam “legalizar</a:t>
            </a: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” esquema fraudulento que geram dívida pública e aprofundam a </a:t>
            </a:r>
            <a:r>
              <a:rPr lang="pt-BR" sz="2000" dirty="0" err="1" smtClean="0">
                <a:solidFill>
                  <a:srgbClr val="94C600"/>
                </a:solidFill>
                <a:latin typeface="Tahoma"/>
                <a:cs typeface="Tahoma"/>
              </a:rPr>
              <a:t>financeirização</a:t>
            </a: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 no Brasil </a:t>
            </a:r>
            <a:endParaRPr lang="pt-BR" sz="2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74593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7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2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2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2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2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2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A PEC 55 VAI AGRAVAR ESSA SITUAÇÃO. É urgente sairmos desse cenário de escassez. 				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>
              <a:lnSpc>
                <a:spcPct val="110000"/>
              </a:lnSpc>
            </a:pP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54" y="0"/>
            <a:ext cx="66244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480" y="620688"/>
            <a:ext cx="2808312" cy="738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JUROS </a:t>
            </a: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MASCARADOS</a:t>
            </a: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 </a:t>
            </a: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AMORTIZAÇÃO: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CRESCIMENTO EXPONENCIAL DA DÍVIDA 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FERE O ART. 167, III, DA CONSTITUIÇÃO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PEC 241 burla esse dispositivo</a:t>
            </a: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sz="1800" b="0" u="sng" dirty="0" err="1">
                <a:solidFill>
                  <a:schemeClr val="accent6"/>
                </a:solidFill>
              </a:rPr>
              <a:t>https</a:t>
            </a:r>
            <a:r>
              <a:rPr lang="pt-BR" sz="1800" b="0" u="sng" dirty="0">
                <a:solidFill>
                  <a:schemeClr val="accent6"/>
                </a:solidFill>
              </a:rPr>
              <a:t>://</a:t>
            </a:r>
            <a:r>
              <a:rPr lang="pt-BR" sz="1800" b="0" u="sng" dirty="0" err="1">
                <a:solidFill>
                  <a:schemeClr val="accent6"/>
                </a:solidFill>
              </a:rPr>
              <a:t>goo.gl</a:t>
            </a:r>
            <a:r>
              <a:rPr lang="pt-BR" sz="1800" b="0" u="sng" dirty="0">
                <a:solidFill>
                  <a:schemeClr val="accent6"/>
                </a:solidFill>
              </a:rPr>
              <a:t>/7sPvEB</a:t>
            </a:r>
          </a:p>
          <a:p>
            <a:endParaRPr lang="en-US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6473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8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24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QUAL AS CAUSAS DA CRISE ATUAL?</a:t>
            </a:r>
          </a:p>
          <a:p>
            <a:pPr algn="ctr"/>
            <a:endParaRPr lang="pt-BR" sz="28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Elevada Dívida Pública</a:t>
            </a:r>
          </a:p>
          <a:p>
            <a:pPr algn="ctr"/>
            <a:r>
              <a:rPr lang="pt-BR" sz="2800" b="0" dirty="0" smtClean="0">
                <a:solidFill>
                  <a:srgbClr val="94C600"/>
                </a:solidFill>
                <a:latin typeface="Tahoma"/>
                <a:cs typeface="Tahoma"/>
              </a:rPr>
              <a:t>A Dívida Pública tem sido colocada como justificativa para todos os projetos em andamento no Congresso Nacional, que suprimem direitos sociais: PLP 257/2015; PEC 241/2016; PEC da DRU e DREM etc</a:t>
            </a:r>
            <a:r>
              <a:rPr lang="pt-BR" sz="2800" b="0" dirty="0" smtClean="0">
                <a:solidFill>
                  <a:srgbClr val="94C600"/>
                </a:solidFill>
                <a:latin typeface="Tahoma"/>
                <a:cs typeface="Tahoma"/>
              </a:rPr>
              <a:t>.</a:t>
            </a:r>
          </a:p>
          <a:p>
            <a:pPr algn="ctr"/>
            <a:endParaRPr lang="pt-BR" sz="32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Déficit </a:t>
            </a:r>
            <a:r>
              <a:rPr lang="pt-BR" sz="2800" dirty="0">
                <a:solidFill>
                  <a:srgbClr val="FFFFFF"/>
                </a:solidFill>
              </a:rPr>
              <a:t>	</a:t>
            </a:r>
          </a:p>
          <a:p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Projeção de déficit de R$170,5 bilhões</a:t>
            </a:r>
          </a:p>
          <a:p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Déficit de </a:t>
            </a:r>
            <a:r>
              <a:rPr lang="pt-BR" sz="2800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$ 111,2 bilhões</a:t>
            </a: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pt-BR" sz="28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Que déficit é esse?</a:t>
            </a:r>
          </a:p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Qual a razão do crescimento da dívida? </a:t>
            </a:r>
          </a:p>
        </p:txBody>
      </p:sp>
    </p:spTree>
    <p:extLst>
      <p:ext uri="{BB962C8B-B14F-4D97-AF65-F5344CB8AC3E}">
        <p14:creationId xmlns:p14="http://schemas.microsoft.com/office/powerpoint/2010/main" val="268867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86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DÉFICIT</a:t>
            </a:r>
          </a:p>
          <a:p>
            <a:pPr lvl="0" algn="ctr"/>
            <a:endParaRPr lang="pt-BR" sz="10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$ 480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bilhões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em 2015</a:t>
            </a:r>
          </a:p>
          <a:p>
            <a:pPr algn="ctr"/>
            <a:r>
              <a:rPr lang="pt-BR" sz="2000" b="0" dirty="0">
                <a:solidFill>
                  <a:srgbClr val="FEA022"/>
                </a:solidFill>
                <a:hlinkClick r:id="rId2"/>
              </a:rPr>
              <a:t>https://goo.gl/</a:t>
            </a:r>
            <a:r>
              <a:rPr lang="pt-BR" sz="2000" b="0" dirty="0" smtClean="0">
                <a:solidFill>
                  <a:srgbClr val="FEA022"/>
                </a:solidFill>
                <a:hlinkClick r:id="rId2"/>
              </a:rPr>
              <a:t>EdgpKO</a:t>
            </a:r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/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/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85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3200" dirty="0">
                <a:solidFill>
                  <a:schemeClr val="accent1"/>
                </a:solidFill>
                <a:latin typeface="Tahoma"/>
                <a:cs typeface="Tahoma"/>
              </a:rPr>
              <a:t>O que está “quebrando” o Brasil?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Federal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</a:t>
            </a:r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abusivos</a:t>
            </a:r>
          </a:p>
          <a:p>
            <a:pPr algn="ctr"/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sz="2000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b="0" dirty="0">
                <a:hlinkClick r:id="rId3"/>
              </a:rPr>
              <a:t>http://www.gazetadopovo.com.br/opiniao/artigos/o-banco-central-esta-suicidando-o-brasil-dh5s162swds5080e0d20jsmpc</a:t>
            </a:r>
            <a:r>
              <a:rPr lang="en-US" sz="1400" dirty="0"/>
              <a:t>  </a:t>
            </a:r>
          </a:p>
          <a:p>
            <a:pPr algn="ctr"/>
            <a:endParaRPr lang="pt-BR" sz="22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119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37193</TotalTime>
  <Words>2795</Words>
  <Application>Microsoft Macintosh PowerPoint</Application>
  <PresentationFormat>A4 Paper (210x297 mm)</PresentationFormat>
  <Paragraphs>536</Paragraphs>
  <Slides>43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1977</cp:revision>
  <cp:lastPrinted>2008-11-20T19:12:03Z</cp:lastPrinted>
  <dcterms:created xsi:type="dcterms:W3CDTF">2001-11-19T18:24:28Z</dcterms:created>
  <dcterms:modified xsi:type="dcterms:W3CDTF">2016-11-10T20:16:00Z</dcterms:modified>
</cp:coreProperties>
</file>