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1465" r:id="rId2"/>
    <p:sldId id="1529" r:id="rId3"/>
    <p:sldId id="1526" r:id="rId4"/>
    <p:sldId id="1527" r:id="rId5"/>
    <p:sldId id="1530" r:id="rId6"/>
    <p:sldId id="1507" r:id="rId7"/>
    <p:sldId id="1508" r:id="rId8"/>
    <p:sldId id="1509" r:id="rId9"/>
    <p:sldId id="1523" r:id="rId10"/>
    <p:sldId id="1524" r:id="rId11"/>
    <p:sldId id="1510" r:id="rId12"/>
    <p:sldId id="1512" r:id="rId13"/>
    <p:sldId id="1520" r:id="rId14"/>
    <p:sldId id="1521" r:id="rId15"/>
    <p:sldId id="1516" r:id="rId16"/>
    <p:sldId id="1522" r:id="rId17"/>
    <p:sldId id="1517" r:id="rId18"/>
    <p:sldId id="1518" r:id="rId19"/>
    <p:sldId id="1528" r:id="rId20"/>
    <p:sldId id="1506" r:id="rId21"/>
    <p:sldId id="1493" r:id="rId22"/>
    <p:sldId id="1513" r:id="rId23"/>
    <p:sldId id="1514" r:id="rId24"/>
    <p:sldId id="1479" r:id="rId25"/>
    <p:sldId id="1531" r:id="rId26"/>
    <p:sldId id="1532" r:id="rId27"/>
    <p:sldId id="1533" r:id="rId28"/>
    <p:sldId id="1535" r:id="rId29"/>
    <p:sldId id="1536" r:id="rId30"/>
    <p:sldId id="1537" r:id="rId31"/>
    <p:sldId id="1538" r:id="rId32"/>
    <p:sldId id="1541" r:id="rId33"/>
    <p:sldId id="1542" r:id="rId34"/>
    <p:sldId id="1543" r:id="rId35"/>
    <p:sldId id="1544" r:id="rId36"/>
    <p:sldId id="1545" r:id="rId37"/>
    <p:sldId id="1546" r:id="rId38"/>
    <p:sldId id="1547" r:id="rId39"/>
    <p:sldId id="1500" r:id="rId40"/>
    <p:sldId id="1458" r:id="rId41"/>
    <p:sldId id="1461" r:id="rId42"/>
    <p:sldId id="1436" r:id="rId43"/>
    <p:sldId id="1443" r:id="rId4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96" y="-31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453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EXTERN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INTERNA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2200" b="1" i="0" u="none" strike="noStrike" baseline="0" noProof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2800" noProof="0"/>
              <a:t>Dívida Externa Bruta (US$ bilhões)</a:t>
            </a:r>
          </a:p>
        </c:rich>
      </c:tx>
      <c:layout>
        <c:manualLayout>
          <c:xMode val="edge"/>
          <c:yMode val="edge"/>
          <c:x val="0.276086911549849"/>
          <c:y val="0.059191270382540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623188405797"/>
          <c:y val="0.199255483399317"/>
          <c:w val="0.881159420289855"/>
          <c:h val="0.677841083713563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DÍVIDA EXTERNA (US$ BILHÕES)</c:v>
                </c:pt>
              </c:strCache>
            </c:strRef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numRef>
              <c:f>Plan2!$A$2:$A$46</c:f>
              <c:numCache>
                <c:formatCode>General</c:formatCode>
                <c:ptCount val="45"/>
                <c:pt idx="0">
                  <c:v>1971.0</c:v>
                </c:pt>
                <c:pt idx="1">
                  <c:v>1972.0</c:v>
                </c:pt>
                <c:pt idx="2">
                  <c:v>1973.0</c:v>
                </c:pt>
                <c:pt idx="3">
                  <c:v>1974.0</c:v>
                </c:pt>
                <c:pt idx="4">
                  <c:v>1975.0</c:v>
                </c:pt>
                <c:pt idx="5">
                  <c:v>1976.0</c:v>
                </c:pt>
                <c:pt idx="6">
                  <c:v>1977.0</c:v>
                </c:pt>
                <c:pt idx="7">
                  <c:v>1978.0</c:v>
                </c:pt>
                <c:pt idx="8">
                  <c:v>1979.0</c:v>
                </c:pt>
                <c:pt idx="9">
                  <c:v>1980.0</c:v>
                </c:pt>
                <c:pt idx="10">
                  <c:v>1981.0</c:v>
                </c:pt>
                <c:pt idx="11">
                  <c:v>1982.0</c:v>
                </c:pt>
                <c:pt idx="12">
                  <c:v>1983.0</c:v>
                </c:pt>
                <c:pt idx="13">
                  <c:v>1984.0</c:v>
                </c:pt>
                <c:pt idx="14">
                  <c:v>1985.0</c:v>
                </c:pt>
                <c:pt idx="15">
                  <c:v>1986.0</c:v>
                </c:pt>
                <c:pt idx="16">
                  <c:v>1987.0</c:v>
                </c:pt>
                <c:pt idx="17">
                  <c:v>1988.0</c:v>
                </c:pt>
                <c:pt idx="18">
                  <c:v>1989.0</c:v>
                </c:pt>
                <c:pt idx="19">
                  <c:v>1990.0</c:v>
                </c:pt>
                <c:pt idx="20">
                  <c:v>1991.0</c:v>
                </c:pt>
                <c:pt idx="21">
                  <c:v>1992.0</c:v>
                </c:pt>
                <c:pt idx="22">
                  <c:v>1993.0</c:v>
                </c:pt>
                <c:pt idx="23">
                  <c:v>1994.0</c:v>
                </c:pt>
                <c:pt idx="24">
                  <c:v>1995.0</c:v>
                </c:pt>
                <c:pt idx="25">
                  <c:v>1996.0</c:v>
                </c:pt>
                <c:pt idx="26">
                  <c:v>1997.0</c:v>
                </c:pt>
                <c:pt idx="27">
                  <c:v>1998.0</c:v>
                </c:pt>
                <c:pt idx="28">
                  <c:v>1999.0</c:v>
                </c:pt>
                <c:pt idx="29">
                  <c:v>2000.0</c:v>
                </c:pt>
                <c:pt idx="30">
                  <c:v>2001.0</c:v>
                </c:pt>
                <c:pt idx="31">
                  <c:v>2002.0</c:v>
                </c:pt>
                <c:pt idx="32">
                  <c:v>2003.0</c:v>
                </c:pt>
                <c:pt idx="33">
                  <c:v>2004.0</c:v>
                </c:pt>
                <c:pt idx="34">
                  <c:v>2005.0</c:v>
                </c:pt>
                <c:pt idx="35">
                  <c:v>2006.0</c:v>
                </c:pt>
                <c:pt idx="36">
                  <c:v>2007.0</c:v>
                </c:pt>
                <c:pt idx="37">
                  <c:v>2008.0</c:v>
                </c:pt>
                <c:pt idx="38">
                  <c:v>2009.0</c:v>
                </c:pt>
                <c:pt idx="39">
                  <c:v>2010.0</c:v>
                </c:pt>
                <c:pt idx="40">
                  <c:v>2011.0</c:v>
                </c:pt>
                <c:pt idx="41">
                  <c:v>2012.0</c:v>
                </c:pt>
                <c:pt idx="42">
                  <c:v>2013.0</c:v>
                </c:pt>
                <c:pt idx="43">
                  <c:v>2014.0</c:v>
                </c:pt>
                <c:pt idx="44">
                  <c:v>2015.0</c:v>
                </c:pt>
              </c:numCache>
            </c:numRef>
          </c:cat>
          <c:val>
            <c:numRef>
              <c:f>Plan2!$B$2:$B$46</c:f>
              <c:numCache>
                <c:formatCode>#,##0</c:formatCode>
                <c:ptCount val="45"/>
                <c:pt idx="0">
                  <c:v>8.2834</c:v>
                </c:pt>
                <c:pt idx="1">
                  <c:v>11.4639</c:v>
                </c:pt>
                <c:pt idx="2">
                  <c:v>14.8572</c:v>
                </c:pt>
                <c:pt idx="3">
                  <c:v>20.0324</c:v>
                </c:pt>
                <c:pt idx="4">
                  <c:v>25.1156</c:v>
                </c:pt>
                <c:pt idx="5">
                  <c:v>32.1451</c:v>
                </c:pt>
                <c:pt idx="6">
                  <c:v>37.9507</c:v>
                </c:pt>
                <c:pt idx="7">
                  <c:v>52.1864</c:v>
                </c:pt>
                <c:pt idx="8">
                  <c:v>55.8029</c:v>
                </c:pt>
                <c:pt idx="9">
                  <c:v>64.2595</c:v>
                </c:pt>
                <c:pt idx="10">
                  <c:v>73.9628</c:v>
                </c:pt>
                <c:pt idx="11">
                  <c:v>85.4875</c:v>
                </c:pt>
                <c:pt idx="12">
                  <c:v>93.7452</c:v>
                </c:pt>
                <c:pt idx="13">
                  <c:v>102.127</c:v>
                </c:pt>
                <c:pt idx="14">
                  <c:v>105.1706</c:v>
                </c:pt>
                <c:pt idx="15">
                  <c:v>111.2027</c:v>
                </c:pt>
                <c:pt idx="16">
                  <c:v>121.1882</c:v>
                </c:pt>
                <c:pt idx="17">
                  <c:v>113.511</c:v>
                </c:pt>
                <c:pt idx="18">
                  <c:v>115.5061</c:v>
                </c:pt>
                <c:pt idx="19">
                  <c:v>123.4385</c:v>
                </c:pt>
                <c:pt idx="20">
                  <c:v>123.9104</c:v>
                </c:pt>
                <c:pt idx="21">
                  <c:v>135.9488</c:v>
                </c:pt>
                <c:pt idx="22">
                  <c:v>145.7259</c:v>
                </c:pt>
                <c:pt idx="23">
                  <c:v>148.2952</c:v>
                </c:pt>
                <c:pt idx="24">
                  <c:v>159.256</c:v>
                </c:pt>
                <c:pt idx="25">
                  <c:v>179.934</c:v>
                </c:pt>
                <c:pt idx="26">
                  <c:v>199.9975</c:v>
                </c:pt>
                <c:pt idx="27">
                  <c:v>241.64363</c:v>
                </c:pt>
                <c:pt idx="28">
                  <c:v>241.46884</c:v>
                </c:pt>
                <c:pt idx="29">
                  <c:v>236.15661</c:v>
                </c:pt>
                <c:pt idx="30">
                  <c:v>226.0672532118114</c:v>
                </c:pt>
                <c:pt idx="31">
                  <c:v>227.6893879945546</c:v>
                </c:pt>
                <c:pt idx="32">
                  <c:v>235.414127826673</c:v>
                </c:pt>
                <c:pt idx="33">
                  <c:v>220.182314781429</c:v>
                </c:pt>
                <c:pt idx="34">
                  <c:v>187.9874248928572</c:v>
                </c:pt>
                <c:pt idx="35">
                  <c:v>199.2418730010986</c:v>
                </c:pt>
                <c:pt idx="36">
                  <c:v>243.871</c:v>
                </c:pt>
                <c:pt idx="37">
                  <c:v>267.0</c:v>
                </c:pt>
                <c:pt idx="38">
                  <c:v>282.0</c:v>
                </c:pt>
                <c:pt idx="39">
                  <c:v>350.0</c:v>
                </c:pt>
                <c:pt idx="40">
                  <c:v>402.385</c:v>
                </c:pt>
                <c:pt idx="41">
                  <c:v>440.603541665848</c:v>
                </c:pt>
                <c:pt idx="42" formatCode="##\ ###\ ##0_);\-##\ ###\ ##0_);\-\ \ ">
                  <c:v>482.770797068358</c:v>
                </c:pt>
                <c:pt idx="43" formatCode="##\ ###\ ##0_);\-##\ ###\ ##0_);\-\ \ ">
                  <c:v>554.708937494013</c:v>
                </c:pt>
                <c:pt idx="44">
                  <c:v>540.4559999999987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013048"/>
        <c:axId val="-2143025400"/>
      </c:lineChart>
      <c:catAx>
        <c:axId val="-214301304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30254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1430254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301304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2800" b="1" dirty="0"/>
              <a:t>Dívida Interna Federal Bruta (</a:t>
            </a:r>
            <a:r>
              <a:rPr lang="pt-BR" sz="2800" b="1" dirty="0" err="1"/>
              <a:t>R</a:t>
            </a:r>
            <a:r>
              <a:rPr lang="pt-BR" sz="2800" b="1" dirty="0"/>
              <a:t>$ bilhões)</a:t>
            </a:r>
          </a:p>
        </c:rich>
      </c:tx>
      <c:layout>
        <c:manualLayout>
          <c:xMode val="edge"/>
          <c:yMode val="edge"/>
          <c:x val="0.196347129521221"/>
          <c:y val="0.0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176071741032"/>
          <c:y val="0.180403781707217"/>
          <c:w val="0.787275371828522"/>
          <c:h val="0.666762934909953"/>
        </c:manualLayout>
      </c:layout>
      <c:lineChart>
        <c:grouping val="standard"/>
        <c:varyColors val="0"/>
        <c:ser>
          <c:idx val="0"/>
          <c:order val="0"/>
          <c:tx>
            <c:strRef>
              <c:f>Plan4!$C$1</c:f>
              <c:strCache>
                <c:ptCount val="1"/>
                <c:pt idx="0">
                  <c:v>Dívida Interna Federal (R$ bilhões)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Plan4!$B$2:$B$23</c:f>
              <c:numCache>
                <c:formatCode>General</c:formatCode>
                <c:ptCount val="22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</c:numCache>
            </c:numRef>
          </c:cat>
          <c:val>
            <c:numRef>
              <c:f>Plan4!$C$2:$C$23</c:f>
              <c:numCache>
                <c:formatCode>#,##0.00</c:formatCode>
                <c:ptCount val="22"/>
                <c:pt idx="0">
                  <c:v>85.75531430300001</c:v>
                </c:pt>
                <c:pt idx="1">
                  <c:v>133.942050833</c:v>
                </c:pt>
                <c:pt idx="2">
                  <c:v>197.879914695</c:v>
                </c:pt>
                <c:pt idx="3">
                  <c:v>290.969527996</c:v>
                </c:pt>
                <c:pt idx="4">
                  <c:v>448.529388828</c:v>
                </c:pt>
                <c:pt idx="5">
                  <c:v>527.5264207899978</c:v>
                </c:pt>
                <c:pt idx="6">
                  <c:v>641.598802965</c:v>
                </c:pt>
                <c:pt idx="7">
                  <c:v>813.526303912</c:v>
                </c:pt>
                <c:pt idx="8">
                  <c:v>905.9206973979983</c:v>
                </c:pt>
                <c:pt idx="9">
                  <c:v>1008.763194165</c:v>
                </c:pt>
                <c:pt idx="10">
                  <c:v>1113.127433446</c:v>
                </c:pt>
                <c:pt idx="11">
                  <c:v>1259.34106822</c:v>
                </c:pt>
                <c:pt idx="12">
                  <c:v>1390.693785194</c:v>
                </c:pt>
                <c:pt idx="13">
                  <c:v>1583.871437117</c:v>
                </c:pt>
                <c:pt idx="14">
                  <c:v>1759.134189187</c:v>
                </c:pt>
                <c:pt idx="15">
                  <c:v>2036.230541688</c:v>
                </c:pt>
                <c:pt idx="16">
                  <c:v>2307.14299710808</c:v>
                </c:pt>
                <c:pt idx="17">
                  <c:v>2536.06558601768</c:v>
                </c:pt>
                <c:pt idx="18">
                  <c:v>2823.0</c:v>
                </c:pt>
                <c:pt idx="19" formatCode="General">
                  <c:v>2986.224</c:v>
                </c:pt>
                <c:pt idx="20" formatCode="General">
                  <c:v>3301.0512760225</c:v>
                </c:pt>
                <c:pt idx="21" formatCode="General">
                  <c:v>3936.681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443896"/>
        <c:axId val="-2119440568"/>
      </c:lineChart>
      <c:catAx>
        <c:axId val="-211944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19440568"/>
        <c:crosses val="autoZero"/>
        <c:auto val="1"/>
        <c:lblAlgn val="ctr"/>
        <c:lblOffset val="100"/>
        <c:noMultiLvlLbl val="0"/>
      </c:catAx>
      <c:valAx>
        <c:axId val="-21194405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19443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2F7FAA18-7224-5848-BBC4-CC0C6A64007A}" type="presOf" srcId="{91032682-16C8-8746-92ED-AF58BF7EB348}" destId="{12638A83-E4F5-674B-9467-240AA0C5FB0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2A93A111-3F07-5843-9EBC-AEAE2330F88E}" type="presOf" srcId="{6F5795CA-FCF7-3D49-92E8-4F066CD012F3}" destId="{2C4EA2EF-7032-994A-8CDA-D08E93AE0AB3}" srcOrd="0" destOrd="0" presId="urn:microsoft.com/office/officeart/2009/3/layout/CircleRelationship"/>
    <dgm:cxn modelId="{0626CD73-F369-864B-A820-E80DE6A9A7C9}" type="presOf" srcId="{20780591-29E4-CF48-87F7-3F6B004E709A}" destId="{5C929E12-B5A9-524E-8637-7BDE97CEB999}" srcOrd="0" destOrd="0" presId="urn:microsoft.com/office/officeart/2009/3/layout/CircleRelationship"/>
    <dgm:cxn modelId="{F6A3991C-EEBF-B647-96C3-32D346951B9A}" type="presOf" srcId="{738A3422-D32A-114F-8E34-8A2257CE464B}" destId="{EAA19F38-080A-2445-9C24-BF5FCF5EAE4A}" srcOrd="0" destOrd="0" presId="urn:microsoft.com/office/officeart/2009/3/layout/CircleRelationship"/>
    <dgm:cxn modelId="{9A839FE2-6517-0B44-B3C2-D8CF532F473C}" type="presOf" srcId="{86D17B7E-E696-8941-8E58-7886025557FE}" destId="{C1B0984E-E3E0-C943-AF18-A37F5C5D8942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C05CBA0-385D-CA43-9CD7-B8FFADDF606E}" type="presOf" srcId="{96ED5622-202F-C947-BC45-A5FA037D119B}" destId="{3B8012C6-BDB5-5E42-AD5B-3E946D617566}" srcOrd="0" destOrd="0" presId="urn:microsoft.com/office/officeart/2009/3/layout/CircleRelationship"/>
    <dgm:cxn modelId="{A0A93AF4-3846-8D4B-AA3B-A7692C84468D}" type="presOf" srcId="{67399531-B4AD-494A-92F2-504158F3E707}" destId="{CD68683C-D877-F146-989D-683FF92CCE28}" srcOrd="0" destOrd="0" presId="urn:microsoft.com/office/officeart/2009/3/layout/CircleRelationship"/>
    <dgm:cxn modelId="{3B105C2C-03E1-AC46-97CE-583E53ADEA42}" type="presParOf" srcId="{12638A83-E4F5-674B-9467-240AA0C5FB0A}" destId="{CD68683C-D877-F146-989D-683FF92CCE28}" srcOrd="0" destOrd="0" presId="urn:microsoft.com/office/officeart/2009/3/layout/CircleRelationship"/>
    <dgm:cxn modelId="{C7DD6469-BC37-E64E-9A1B-3C5678B6A34E}" type="presParOf" srcId="{12638A83-E4F5-674B-9467-240AA0C5FB0A}" destId="{58D9F01F-9E18-A346-A934-8987F4284017}" srcOrd="1" destOrd="0" presId="urn:microsoft.com/office/officeart/2009/3/layout/CircleRelationship"/>
    <dgm:cxn modelId="{A22C946D-1BF3-1749-9110-DE8C73C03B24}" type="presParOf" srcId="{12638A83-E4F5-674B-9467-240AA0C5FB0A}" destId="{FEF05A9F-2AAC-074D-BD7A-9196CC8F387E}" srcOrd="2" destOrd="0" presId="urn:microsoft.com/office/officeart/2009/3/layout/CircleRelationship"/>
    <dgm:cxn modelId="{5E0BB10E-6BF6-F24E-93B6-0640A24CA0B9}" type="presParOf" srcId="{12638A83-E4F5-674B-9467-240AA0C5FB0A}" destId="{3E2BC93E-E0ED-0A4C-904E-34FEB557D6B3}" srcOrd="3" destOrd="0" presId="urn:microsoft.com/office/officeart/2009/3/layout/CircleRelationship"/>
    <dgm:cxn modelId="{4C252193-17AE-A447-BCE6-9E4298FA383F}" type="presParOf" srcId="{12638A83-E4F5-674B-9467-240AA0C5FB0A}" destId="{9AE0C5AB-F05E-C54F-946F-524451D97D6A}" srcOrd="4" destOrd="0" presId="urn:microsoft.com/office/officeart/2009/3/layout/CircleRelationship"/>
    <dgm:cxn modelId="{737EF7AC-422F-D34E-8BD8-5ADE7453F115}" type="presParOf" srcId="{12638A83-E4F5-674B-9467-240AA0C5FB0A}" destId="{9B818891-721B-E249-A46D-3F104437D69C}" srcOrd="5" destOrd="0" presId="urn:microsoft.com/office/officeart/2009/3/layout/CircleRelationship"/>
    <dgm:cxn modelId="{9738E0F1-BD96-B24A-A34C-A24D8EEBA688}" type="presParOf" srcId="{12638A83-E4F5-674B-9467-240AA0C5FB0A}" destId="{3B8012C6-BDB5-5E42-AD5B-3E946D617566}" srcOrd="6" destOrd="0" presId="urn:microsoft.com/office/officeart/2009/3/layout/CircleRelationship"/>
    <dgm:cxn modelId="{6AD94507-402D-2A42-8C50-668448E2DB59}" type="presParOf" srcId="{12638A83-E4F5-674B-9467-240AA0C5FB0A}" destId="{BB4D3749-C5A6-1F42-BA2E-174FCD75366C}" srcOrd="7" destOrd="0" presId="urn:microsoft.com/office/officeart/2009/3/layout/CircleRelationship"/>
    <dgm:cxn modelId="{5F80C023-1E0F-5644-A04E-81F3F5AD59F3}" type="presParOf" srcId="{BB4D3749-C5A6-1F42-BA2E-174FCD75366C}" destId="{307D2AE0-B61B-3F49-AF65-492CC44B7E00}" srcOrd="0" destOrd="0" presId="urn:microsoft.com/office/officeart/2009/3/layout/CircleRelationship"/>
    <dgm:cxn modelId="{D67C5559-7612-B149-B086-7EBCD9CEA8F9}" type="presParOf" srcId="{12638A83-E4F5-674B-9467-240AA0C5FB0A}" destId="{6B05C13D-FEEA-C64C-B5AB-429A48D8019E}" srcOrd="8" destOrd="0" presId="urn:microsoft.com/office/officeart/2009/3/layout/CircleRelationship"/>
    <dgm:cxn modelId="{9D1BDEE5-69ED-4242-99F1-6E9A66E98433}" type="presParOf" srcId="{6B05C13D-FEEA-C64C-B5AB-429A48D8019E}" destId="{B46D02DE-DFD9-264A-9122-1B111364DA6D}" srcOrd="0" destOrd="0" presId="urn:microsoft.com/office/officeart/2009/3/layout/CircleRelationship"/>
    <dgm:cxn modelId="{D8D44FB8-A2E1-7447-A9AF-6BA263689DE0}" type="presParOf" srcId="{12638A83-E4F5-674B-9467-240AA0C5FB0A}" destId="{5C929E12-B5A9-524E-8637-7BDE97CEB999}" srcOrd="9" destOrd="0" presId="urn:microsoft.com/office/officeart/2009/3/layout/CircleRelationship"/>
    <dgm:cxn modelId="{6C64F47E-87B6-4444-87E3-F4E2A58DE2B8}" type="presParOf" srcId="{12638A83-E4F5-674B-9467-240AA0C5FB0A}" destId="{A458321B-FFC0-BD4F-9287-F448D405C256}" srcOrd="10" destOrd="0" presId="urn:microsoft.com/office/officeart/2009/3/layout/CircleRelationship"/>
    <dgm:cxn modelId="{7471401D-5EAA-4E44-AEEA-DAAF6DC65370}" type="presParOf" srcId="{A458321B-FFC0-BD4F-9287-F448D405C256}" destId="{CBAE351A-2575-EB4E-BDFE-AC8C89AB19F6}" srcOrd="0" destOrd="0" presId="urn:microsoft.com/office/officeart/2009/3/layout/CircleRelationship"/>
    <dgm:cxn modelId="{AD5EB53D-45FC-E04F-9735-33D09E18DA6E}" type="presParOf" srcId="{12638A83-E4F5-674B-9467-240AA0C5FB0A}" destId="{A5B4C08C-AA14-F94A-9115-1C7612570EC3}" srcOrd="11" destOrd="0" presId="urn:microsoft.com/office/officeart/2009/3/layout/CircleRelationship"/>
    <dgm:cxn modelId="{D601459C-66A8-D841-BDD9-1AC1CBFD9A9F}" type="presParOf" srcId="{A5B4C08C-AA14-F94A-9115-1C7612570EC3}" destId="{E87B16E0-7609-B741-ADEC-7ED3166C467B}" srcOrd="0" destOrd="0" presId="urn:microsoft.com/office/officeart/2009/3/layout/CircleRelationship"/>
    <dgm:cxn modelId="{37C7D83D-BA2F-CC49-9BB8-E900687D221D}" type="presParOf" srcId="{12638A83-E4F5-674B-9467-240AA0C5FB0A}" destId="{04321634-7EAA-C442-9E3C-6235F031E2D1}" srcOrd="12" destOrd="0" presId="urn:microsoft.com/office/officeart/2009/3/layout/CircleRelationship"/>
    <dgm:cxn modelId="{8D9043B8-ED62-D54F-8C1A-CBAA335FE635}" type="presParOf" srcId="{04321634-7EAA-C442-9E3C-6235F031E2D1}" destId="{A27AE5E0-C77F-1548-B6AC-19A721F18551}" srcOrd="0" destOrd="0" presId="urn:microsoft.com/office/officeart/2009/3/layout/CircleRelationship"/>
    <dgm:cxn modelId="{E7B4B0B7-6E76-524C-BB9A-D70E8D0559B8}" type="presParOf" srcId="{12638A83-E4F5-674B-9467-240AA0C5FB0A}" destId="{2C4EA2EF-7032-994A-8CDA-D08E93AE0AB3}" srcOrd="13" destOrd="0" presId="urn:microsoft.com/office/officeart/2009/3/layout/CircleRelationship"/>
    <dgm:cxn modelId="{64B2BD18-84D0-DE42-BFC2-6B945F552C08}" type="presParOf" srcId="{12638A83-E4F5-674B-9467-240AA0C5FB0A}" destId="{20931715-7EAE-D343-813D-4E75C341ED7C}" srcOrd="14" destOrd="0" presId="urn:microsoft.com/office/officeart/2009/3/layout/CircleRelationship"/>
    <dgm:cxn modelId="{526CC936-E5ED-F84C-BC55-88EE4DCA3358}" type="presParOf" srcId="{20931715-7EAE-D343-813D-4E75C341ED7C}" destId="{233E81BF-6756-1A46-9ADA-2C3EBEC9678C}" srcOrd="0" destOrd="0" presId="urn:microsoft.com/office/officeart/2009/3/layout/CircleRelationship"/>
    <dgm:cxn modelId="{DE27E7EB-049F-9B40-B30E-9919C671E1EC}" type="presParOf" srcId="{12638A83-E4F5-674B-9467-240AA0C5FB0A}" destId="{EAA19F38-080A-2445-9C24-BF5FCF5EAE4A}" srcOrd="15" destOrd="0" presId="urn:microsoft.com/office/officeart/2009/3/layout/CircleRelationship"/>
    <dgm:cxn modelId="{99BE3FD7-9784-F440-8783-005BE6BEAB9E}" type="presParOf" srcId="{12638A83-E4F5-674B-9467-240AA0C5FB0A}" destId="{4E3A32DE-4BB9-3148-B3A6-B205618EB141}" srcOrd="16" destOrd="0" presId="urn:microsoft.com/office/officeart/2009/3/layout/CircleRelationship"/>
    <dgm:cxn modelId="{D671DD01-FF2E-5E45-A5F5-6A6A9B0998B6}" type="presParOf" srcId="{4E3A32DE-4BB9-3148-B3A6-B205618EB141}" destId="{3B2A56C1-B96B-2340-9B03-CA89F8A21E79}" srcOrd="0" destOrd="0" presId="urn:microsoft.com/office/officeart/2009/3/layout/CircleRelationship"/>
    <dgm:cxn modelId="{023CF407-5015-1346-A46E-BD972D648D22}" type="presParOf" srcId="{12638A83-E4F5-674B-9467-240AA0C5FB0A}" destId="{C1B0984E-E3E0-C943-AF18-A37F5C5D8942}" srcOrd="17" destOrd="0" presId="urn:microsoft.com/office/officeart/2009/3/layout/CircleRelationship"/>
    <dgm:cxn modelId="{DF021DDE-81A3-C040-9043-8B1EB76AF413}" type="presParOf" srcId="{12638A83-E4F5-674B-9467-240AA0C5FB0A}" destId="{9EAD5373-AAF2-584E-A784-9920C80F048E}" srcOrd="18" destOrd="0" presId="urn:microsoft.com/office/officeart/2009/3/layout/CircleRelationship"/>
    <dgm:cxn modelId="{6D2C86ED-C4B0-FC46-BFBF-B71A4DEF2777}" type="presParOf" srcId="{9EAD5373-AAF2-584E-A784-9920C80F048E}" destId="{6F43751C-A657-5641-8282-9805A3E00C8B}" srcOrd="0" destOrd="0" presId="urn:microsoft.com/office/officeart/2009/3/layout/CircleRelationship"/>
    <dgm:cxn modelId="{4C28D004-D880-D04B-B873-057DD4DC3641}" type="presParOf" srcId="{12638A83-E4F5-674B-9467-240AA0C5FB0A}" destId="{D9700332-47BC-454C-8230-0816D8CE441B}" srcOrd="19" destOrd="0" presId="urn:microsoft.com/office/officeart/2009/3/layout/CircleRelationship"/>
    <dgm:cxn modelId="{15C27C2B-02C1-2B4B-842E-93D8633EFF4D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0.21368</cdr:x>
      <cdr:y>0.20732</cdr:y>
    </cdr:from>
    <cdr:to>
      <cdr:x>0.55556</cdr:x>
      <cdr:y>0.59825</cdr:y>
    </cdr:to>
    <cdr:sp macro="" textlink="">
      <cdr:nvSpPr>
        <cdr:cNvPr id="2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1224136"/>
          <a:ext cx="2880320" cy="23083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CC0000"/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Graves indícios de ilegalidade identificados pela CPI: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Juros sobre juros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Conflito de </a:t>
          </a: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interesses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Mecanismos escandalosos</a:t>
          </a:r>
          <a:endParaRPr lang="pt-BR" sz="1600" dirty="0">
            <a:solidFill>
              <a:srgbClr val="C00000"/>
            </a:solidFill>
            <a:latin typeface="Arial" charset="0"/>
            <a:cs typeface="Arial" charset="0"/>
          </a:endParaRP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Falta de transparência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33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738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40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41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42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43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23/09/16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31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46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ao.gov/products/GAO-11-696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divida-auditoriacidada.org.br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8480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Encontro Popular de Mulheres da Nova Esquerda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ório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24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setembro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-87560" y="2204864"/>
            <a:ext cx="10225136" cy="197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Conjuntura Nacional com foco na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Dívida Pública e seus impactos</a:t>
            </a: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as políticas sociais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29120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714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r>
              <a:rPr lang="en-US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</a:t>
            </a:r>
            <a:r>
              <a:rPr lang="en-US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ECONÔMICO CONCENTRADOR DE </a:t>
            </a:r>
            <a:r>
              <a:rPr lang="en-US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RENDA</a:t>
            </a: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MODELO 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DÍVIDA: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Geração de dívida pública sem contrapartida e regiamente remunerada com juros mais elevados do mundo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ESTÉREIS: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da Inflação por meio de instrumentos que não a controlam  </a:t>
            </a:r>
          </a:p>
          <a:p>
            <a:pPr marL="1943100" lvl="3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elevados</a:t>
            </a:r>
          </a:p>
          <a:p>
            <a:pPr marL="1943100" lvl="3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Base monetária restrita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direitos sociais (educação, saúde, segurança, assistência), infraestrutura, reforma agrária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 e aprofundamento do modelo de exploração mineral e agroexportador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0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72480" y="188640"/>
            <a:ext cx="5544616" cy="618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RENDA NO BRASIL </a:t>
            </a:r>
          </a:p>
          <a:p>
            <a:r>
              <a:rPr lang="pt-BR" sz="2000" dirty="0"/>
              <a:t> </a:t>
            </a: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0,5 %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população ativa (renda acima de  40 salários mínimos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mensais,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$ 325 mil anuais) concentra: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30% da renda total e 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43% de toda riqueza declarada em bens e ativos financeiros.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 algn="r"/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1600" b="0" dirty="0" smtClean="0">
                <a:solidFill>
                  <a:schemeClr val="accent3"/>
                </a:solidFill>
                <a:latin typeface="Tahoma"/>
                <a:cs typeface="Tahoma"/>
              </a:rPr>
              <a:t>Fonte: IPEA 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- Sérgio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Wulff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Gobetti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e Rodrigo Octávio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Orair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– com base em dados divulgados pela Receita </a:t>
            </a:r>
            <a:r>
              <a:rPr lang="pt-BR" sz="1600" b="0" dirty="0" smtClean="0">
                <a:solidFill>
                  <a:schemeClr val="accent3"/>
                </a:solidFill>
                <a:latin typeface="Tahoma"/>
                <a:cs typeface="Tahoma"/>
              </a:rPr>
              <a:t>Federal</a:t>
            </a:r>
            <a:endParaRPr lang="pt-BR" sz="1600" b="0" dirty="0">
              <a:solidFill>
                <a:schemeClr val="accent3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5" y="332656"/>
            <a:ext cx="3816425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1112" y="515719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população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ativa vive com menos de 1 salário mínimo. </a:t>
            </a:r>
          </a:p>
          <a:p>
            <a:r>
              <a:rPr lang="pt-BR" sz="1600" b="0" dirty="0" smtClean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sz="1600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8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2,268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038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– Gastos Selecionados 1995-2015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764704"/>
            <a:ext cx="9217024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500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3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contrapartida alguma: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5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0916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314447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8066088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DEALERS: PRIVILEGIADOS COMPRADORES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196752"/>
            <a:ext cx="8255704" cy="52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1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5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CONJUNTURA MUNDIAL</a:t>
            </a:r>
            <a:endParaRPr lang="pt-BR" sz="28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Concentração e crescimento do 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PODER FINANCEIRO GLOBAL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Desregulamentação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Utilização de alta tecnologias de informação e comunicação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Amplo acesso a paraísos fiscais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Sigilo de operações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Privilégios fiscais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Financiamento de campanhas políticas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Controle na emissão de moedas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DOMÍNIO GLOBAL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 </a:t>
            </a:r>
            <a:endParaRPr lang="pt-BR" sz="280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pic>
        <p:nvPicPr>
          <p:cNvPr id="3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0"/>
            <a:ext cx="1866963" cy="1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5815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002757990"/>
              </p:ext>
            </p:extLst>
          </p:nvPr>
        </p:nvGraphicFramePr>
        <p:xfrm>
          <a:off x="560512" y="332656"/>
          <a:ext cx="921702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69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 dirty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1186879"/>
              </p:ext>
            </p:extLst>
          </p:nvPr>
        </p:nvGraphicFramePr>
        <p:xfrm>
          <a:off x="1208584" y="476672"/>
          <a:ext cx="84249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39325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626396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879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00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NOVOS ESQUEMAS DE GERAÇÃO DE DÍVIDA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CRIAÇÃO DE EMPRESAS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ESTATAIS 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DEPENDENTES</a:t>
            </a:r>
          </a:p>
          <a:p>
            <a:pPr lvl="1"/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ILUSÃO: venda, cessão ou novação de “Dívida Ativa” podre que na verdade não sai do lugar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1"/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EMISSÃO DE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DEBÊNTURES: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apel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inanceiro NOVO vendido a investidores privilegiados com desconto de at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é 60%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e juros de 20% ou mais sobre 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valor de face</a:t>
            </a: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Imenso dano ao er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ário = geração de obrigação onerosa = DÍVIDA SEM CONTRAPARTIDA ALGUMA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PEC 241: teto para investimentos sociais essenciais e garantia de recurso para esquema fraudulento que o PLS 204/2016 o PLP 181/2015 e PL 3337/2015 visam “legalizar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pt-BR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b="0" dirty="0" err="1">
                <a:solidFill>
                  <a:schemeClr val="accent3"/>
                </a:solidFill>
                <a:latin typeface="Tahoma"/>
                <a:cs typeface="Tahoma"/>
              </a:rPr>
              <a:t>goo.gl</a:t>
            </a:r>
            <a:r>
              <a:rPr lang="pt-BR" b="0" dirty="0">
                <a:solidFill>
                  <a:schemeClr val="accent3"/>
                </a:solidFill>
                <a:latin typeface="Tahoma"/>
                <a:cs typeface="Tahoma"/>
              </a:rPr>
              <a:t>/YmMe8m</a:t>
            </a:r>
            <a:endParaRPr lang="pt-BR" b="0" dirty="0">
              <a:solidFill>
                <a:schemeClr val="accent3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308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COMO FUNCIONA O ESQUEMA?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88904" y="566124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000000"/>
                </a:solidFill>
              </a:rPr>
              <a:t>INVESTIDOR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8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o esquema está funcionando em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São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Paulo - CPSEC		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825198"/>
            <a:ext cx="8134300" cy="5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o esquema está funcionando em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Belo Horizonte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836712"/>
            <a:ext cx="8087692" cy="5894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CPSEC em São Paulo		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7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“ESTATAL NÃO DEPENDENTE” </a:t>
            </a: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CRIADA PARA EMITIR DEBÊNTURES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72" y="1340768"/>
            <a:ext cx="9505056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CARACTERÍSTICAS: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Pode contratar pessoal e diretores livremente, sem concurso público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Pode comprar livremente, sem licitação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Seus bens podem ser vendidos sem restrições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Propaganda de que irá gerir ativos dos entes públicos, o que já faz parte das funções do Poder Executivo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Ilusão acerca da “venda” ou “cessão” de direitos de créditos de Dívida Ativa e outros créditos. Na prática, tais créditos continuam sendo cobrados pelos órgãos públicos competentes, e apenas servem de parâmetro para a garantia pública concedida a essas empresas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4139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43.000 EMNs : acima de 1.000.000 de de ligações de propriedade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“core” altamente conectado entre si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nas mãos das empresas do centro 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46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NÃO EXISTE A PROPAGANDEADA “CESSÃO” DE CRÉDITOS DE DÍVIDA ATIVA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6976" y="2420888"/>
            <a:ext cx="165618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160" y="1340768"/>
            <a:ext cx="3240360" cy="35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6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NÃO EXISTE A PROPAGANDEADA “CESSÃO” DE CRÉDITOS DE DÍVIDA ATIVA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72" y="1772816"/>
            <a:ext cx="9505056" cy="484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t-BR" sz="5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simplesmente a comercialização de papéis financeiros (debêntures) que possuem a garantia do ente federado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– União,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Estados ou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Municípios.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 Dívida Ativa é meramente o parâmetro para indicar o tamanho da garantia inicial concedida pelo ente federado à “estatal não dependente”. 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Essa confusão tem justificado o deságio de até 60% na venda das debêntures a investidores privilegiados.</a:t>
            </a:r>
          </a:p>
          <a:p>
            <a:pPr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 Dívida Ativa não é vendida. Não sai do lugar e continua sendo cobrada pelos órgãos públicos competentes.  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8824" y="1124744"/>
            <a:ext cx="316835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/>
              <a:t>X</a:t>
            </a:r>
            <a:endParaRPr lang="pt-BR" sz="4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839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60" y="2132856"/>
            <a:ext cx="7747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24" y="3861048"/>
            <a:ext cx="774700" cy="774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Juros pagos pela “estatal não dependente” superam a parcela anual recebida de investidores</a:t>
            </a:r>
          </a:p>
          <a:p>
            <a:pPr algn="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							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8744" y="13407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</a:rPr>
              <a:t>Deságio</a:t>
            </a:r>
          </a:p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50%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480" y="105273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Valor de Face</a:t>
            </a: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100%</a:t>
            </a: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9424" y="270892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Juros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23%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a.a.</a:t>
            </a:r>
            <a:endParaRPr lang="pt-BR" sz="2000" b="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472" y="5517232"/>
            <a:ext cx="986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pt-BR" sz="800" b="0" dirty="0">
              <a:solidFill>
                <a:srgbClr val="FFFFFF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pt-BR" b="0" dirty="0" smtClean="0">
                <a:solidFill>
                  <a:srgbClr val="FFFFFF"/>
                </a:solidFill>
              </a:rPr>
              <a:t>O valor desembolsado pelo investidor privilegiado que compra as debêntures senior é menor que os juros que recebe, pois </a:t>
            </a:r>
            <a:r>
              <a:rPr lang="pt-BR" b="0" dirty="0">
                <a:solidFill>
                  <a:srgbClr val="FFFFFF"/>
                </a:solidFill>
              </a:rPr>
              <a:t>p</a:t>
            </a:r>
            <a:r>
              <a:rPr lang="pt-BR" b="0" dirty="0" smtClean="0">
                <a:solidFill>
                  <a:srgbClr val="FFFFFF"/>
                </a:solidFill>
              </a:rPr>
              <a:t>aga parcela de 12,5</a:t>
            </a:r>
            <a:r>
              <a:rPr lang="pt-BR" b="0" dirty="0">
                <a:solidFill>
                  <a:srgbClr val="FFFFFF"/>
                </a:solidFill>
              </a:rPr>
              <a:t>% do valor de </a:t>
            </a:r>
            <a:r>
              <a:rPr lang="pt-BR" b="0" dirty="0" smtClean="0">
                <a:solidFill>
                  <a:srgbClr val="FFFFFF"/>
                </a:solidFill>
              </a:rPr>
              <a:t>face e recebe juros de 23%. A estatal ainda arca com custos financeiros, consultorias, remuneração administradores... onerando pesadamente o Estado.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36" y="2204864"/>
            <a:ext cx="864096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896" y="3861048"/>
            <a:ext cx="1016000" cy="495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2" y="4221088"/>
            <a:ext cx="1016000" cy="49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52" y="4653136"/>
            <a:ext cx="1016000" cy="495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72" y="5085184"/>
            <a:ext cx="1016000" cy="49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8904" y="3013502"/>
            <a:ext cx="3340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Valor recebido em 4 parcelas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12,5 % por ano</a:t>
            </a:r>
            <a:endParaRPr lang="pt-BR" sz="2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16496" y="188640"/>
            <a:ext cx="9489504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Esquema de Geração de Dívida Pública</a:t>
            </a:r>
          </a:p>
          <a:p>
            <a:pPr algn="ctr">
              <a:lnSpc>
                <a:spcPct val="50000"/>
              </a:lnSpc>
            </a:pP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Estados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 municípios não terão benefício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algum</a:t>
            </a:r>
            <a:endParaRPr lang="pt-BR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7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Recursos auferidos </a:t>
            </a:r>
            <a:r>
              <a:rPr lang="pt-BR" b="0" u="sng" dirty="0" smtClean="0">
                <a:solidFill>
                  <a:schemeClr val="tx1"/>
                </a:solidFill>
                <a:latin typeface="Tahoma"/>
                <a:cs typeface="Tahoma"/>
              </a:rPr>
              <a:t>pela empresa estatal não dependente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com a venda de debêntures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senior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serão rapidamente consumidos com: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Deságio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Consultorias e custos financeiros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Remuneração de administradores 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7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Por se tratar de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estatal não dependente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, os entes federados serão chamados a honrar a garantia e continuar pagando juros e amortizações das debêntures, gerando dívida pública.</a:t>
            </a:r>
          </a:p>
          <a:p>
            <a:pPr marL="0" lvl="1" algn="ctr">
              <a:lnSpc>
                <a:spcPct val="50000"/>
              </a:lnSpc>
            </a:pP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PEC 241/2016 GARANTE RECURSOS PARA </a:t>
            </a: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ESTATAIS NÃO DEPENDENTES</a:t>
            </a:r>
          </a:p>
        </p:txBody>
      </p:sp>
    </p:spTree>
    <p:extLst>
      <p:ext uri="{BB962C8B-B14F-4D97-AF65-F5344CB8AC3E}">
        <p14:creationId xmlns:p14="http://schemas.microsoft.com/office/powerpoint/2010/main" val="39769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ESSE ESQUEMA ENTROU NO BRASIL: 													CONSULTORIAS PRIVADAS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i="1" dirty="0" smtClean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9897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5466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8504" y="764704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Renato Villela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Sócio da CPSEC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não dependente do Estado de São Paulo)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Diretor da CPP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Acionista da CPSEC)</a:t>
            </a:r>
            <a:endParaRPr lang="pt-BR" sz="20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do Estado de São Paulo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63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ALASTRA: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CONFLITO DE INTERESSES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564904"/>
            <a:ext cx="91450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INCOERÊNCIA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Conjuntura de aceleração de Privatizações de empresas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statais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stratégicas e lucrativas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riação de “estatais não dependentes” regidas pelo direito privado para emitir debêntures com garantia pública (PLS 204 e PEC 241)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04" y="3933056"/>
            <a:ext cx="921702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Emitir debêntures é atividade de Estado???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a necessidade desse tipo de negócio para o Estado???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o benefício que esse tipo de estatal trará para a sociedade???</a:t>
            </a:r>
          </a:p>
        </p:txBody>
      </p:sp>
    </p:spTree>
    <p:extLst>
      <p:ext uri="{BB962C8B-B14F-4D97-AF65-F5344CB8AC3E}">
        <p14:creationId xmlns:p14="http://schemas.microsoft.com/office/powerpoint/2010/main" val="266632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332656"/>
            <a:ext cx="10009112" cy="633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Aprofundamento da Crise Social</a:t>
            </a:r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Crise 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Dívida Federal devido aos juros elevad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íssimos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e mecanismos que geram d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ívida, 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dos Estados e Municípios devido às condições abusivas do refinanciamento pela União (Lei 9.496/97), agravada pelo fato de terem recorrido a endividamento externo</a:t>
            </a:r>
          </a:p>
          <a:p>
            <a:pPr>
              <a:lnSpc>
                <a:spcPct val="120000"/>
              </a:lnSpc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Cenário propício para contrarreformas e abusivos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projetos que subtraem direitos: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PEC 241, PLP 257, PEC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31  e 143 (DREM)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Espaço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ovos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esquemas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sofisticados envolvendo </a:t>
            </a:r>
            <a:r>
              <a:rPr lang="pt-BR" b="0" u="sng" dirty="0" smtClean="0">
                <a:solidFill>
                  <a:srgbClr val="FFFFFF"/>
                </a:solidFill>
                <a:latin typeface="Tahoma"/>
                <a:cs typeface="Tahoma"/>
              </a:rPr>
              <a:t>estatais não dependentes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emitem debêntures, gerando novas dívidas sem contrapartida alguma, comprometendo as futuras gerações em escala exponencial: PLS 204/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PLP 181/2015 e PL 3337/2015 </a:t>
            </a:r>
          </a:p>
          <a:p>
            <a:pPr>
              <a:lnSpc>
                <a:spcPct val="120000"/>
              </a:lnSpc>
            </a:pPr>
            <a:endParaRPr lang="pt-BR" sz="8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PEC 241 garante recursos para </a:t>
            </a:r>
            <a:r>
              <a:rPr lang="pt-BR" b="0" u="sng" dirty="0" smtClean="0">
                <a:solidFill>
                  <a:srgbClr val="94C600"/>
                </a:solidFill>
                <a:latin typeface="Tahoma"/>
                <a:cs typeface="Tahoma"/>
              </a:rPr>
              <a:t>estatais não dependentes </a:t>
            </a:r>
          </a:p>
          <a:p>
            <a:pPr algn="ctr">
              <a:lnSpc>
                <a:spcPct val="120000"/>
              </a:lnSpc>
            </a:pPr>
            <a:endParaRPr lang="pt-BR" sz="14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8737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6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12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41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405168" cy="672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lnSpc>
                <a:spcPct val="800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lnSpc>
                <a:spcPct val="800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lnSpc>
                <a:spcPct val="800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Social: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Lançada 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9/8/2016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pessoas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Exigir Voto N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ÃO aos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PLS 204/2016 o PLP 181/2015 e PL 3337/2015 visam “legalizar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” esquema fraudulento que geram d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ívida pública e aprofundam a </a:t>
            </a:r>
            <a:r>
              <a:rPr lang="pt-BR" sz="2000" dirty="0" err="1" smtClean="0">
                <a:solidFill>
                  <a:srgbClr val="94C600"/>
                </a:solidFill>
                <a:latin typeface="Tahoma"/>
                <a:cs typeface="Tahoma"/>
              </a:rPr>
              <a:t>financeirização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Domínio do Poder Financeiro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FED - Federal Reserve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BCE – Banco Central Europeu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FMI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Banco Mundial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Agências qualificadoras de risco</a:t>
            </a:r>
          </a:p>
          <a:p>
            <a:pPr algn="ctr">
              <a:spcBef>
                <a:spcPts val="18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Financeirização Mundial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Uma das principais engrenagens que alimenta esse esquema e aumenta cada vez mais o poder do setor financeiro é a dívida “pública” gerada sem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contrapartida</a:t>
            </a:r>
            <a:endParaRPr lang="pt-BR" b="0" dirty="0">
              <a:solidFill>
                <a:srgbClr val="92D050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188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7667203" cy="66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9ª Maior Economia Mundial</a:t>
            </a: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REALIDADE DE ABUNDÂNCIA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reserva de Nióbio do mundo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Terceira maior reserva de petróleo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reserva de água potável do mundo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área agriculturável do mundo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Riquezas minerais diversas e Terras Raras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iquezas biológicas: fauna e flora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Extensão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territorial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 mesmo idioma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Clima favorável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Potencial energético, industrial e comercial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 humana e cultural</a:t>
            </a:r>
          </a:p>
        </p:txBody>
      </p:sp>
    </p:spTree>
    <p:extLst>
      <p:ext uri="{BB962C8B-B14F-4D97-AF65-F5344CB8AC3E}">
        <p14:creationId xmlns:p14="http://schemas.microsoft.com/office/powerpoint/2010/main" val="19614939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78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DE ESCASSEZ </a:t>
            </a: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CRISES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Econômica seletiva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Desindustrialização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Queda da atividade comercial 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Desemprego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Perdas salariais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Privatizações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Encolhimento do PIB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30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AJUSTE FISCAL: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Corte de investimentos e gastos sociais; aumento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tributos para a classe média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pobre; privatizações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3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CRESCIMENTO ACELERADO DA DÍVIDA PÚBLICA</a:t>
            </a:r>
            <a:endParaRPr lang="pt-BR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71" y="764704"/>
            <a:ext cx="423292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85048" y="479715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6600"/>
                </a:solidFill>
              </a:rPr>
              <a:t>Terrorismo Ambiental e Dívida Ecológica </a:t>
            </a:r>
            <a:r>
              <a:rPr lang="en-US" sz="2000" b="0" u="sng" dirty="0" smtClean="0">
                <a:solidFill>
                  <a:srgbClr val="FF6600"/>
                </a:solidFill>
              </a:rPr>
              <a:t>http</a:t>
            </a:r>
            <a:r>
              <a:rPr lang="en-US" sz="2000" b="0" u="sng" dirty="0">
                <a:solidFill>
                  <a:srgbClr val="FF6600"/>
                </a:solidFill>
              </a:rPr>
              <a:t>://</a:t>
            </a:r>
            <a:r>
              <a:rPr lang="en-US" sz="2000" b="0" u="sng" dirty="0" err="1">
                <a:solidFill>
                  <a:srgbClr val="FF6600"/>
                </a:solidFill>
              </a:rPr>
              <a:t>goo.gl</a:t>
            </a:r>
            <a:r>
              <a:rPr lang="en-US" sz="2000" b="0" u="sng" dirty="0">
                <a:solidFill>
                  <a:srgbClr val="FF6600"/>
                </a:solidFill>
              </a:rPr>
              <a:t>/MH2pLT</a:t>
            </a:r>
          </a:p>
        </p:txBody>
      </p:sp>
    </p:spTree>
    <p:extLst>
      <p:ext uri="{BB962C8B-B14F-4D97-AF65-F5344CB8AC3E}">
        <p14:creationId xmlns:p14="http://schemas.microsoft.com/office/powerpoint/2010/main" val="12565823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16632"/>
            <a:ext cx="5002907" cy="68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Avanço de Concessões ao Capital Financeiro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Diversos projetos PLP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2016, PEC 241/2016, MP 726 e 727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1072" y="33265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Cenário de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Escassez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para a Economia Real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2" y="3428999"/>
            <a:ext cx="4032448" cy="177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088" y="1484784"/>
            <a:ext cx="4187304" cy="2374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088" y="3933056"/>
            <a:ext cx="4483698" cy="1564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096" y="5586778"/>
            <a:ext cx="3868936" cy="12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203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8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smtClean="0">
                <a:solidFill>
                  <a:schemeClr val="tx1"/>
                </a:solidFill>
                <a:latin typeface="Tahoma"/>
                <a:cs typeface="Tahoma"/>
              </a:rPr>
              <a:t>Projeção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955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42341</TotalTime>
  <Words>2441</Words>
  <Application>Microsoft Macintosh PowerPoint</Application>
  <PresentationFormat>A4 Paper (210x297 mm)</PresentationFormat>
  <Paragraphs>519</Paragraphs>
  <Slides>43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Pulso</vt:lpstr>
      <vt:lpstr>PowerPoint Presentation</vt:lpstr>
      <vt:lpstr>PowerPoint Presentation</vt:lpstr>
      <vt:lpstr>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1852</cp:revision>
  <cp:lastPrinted>2008-11-20T19:12:03Z</cp:lastPrinted>
  <dcterms:created xsi:type="dcterms:W3CDTF">2001-11-19T18:24:28Z</dcterms:created>
  <dcterms:modified xsi:type="dcterms:W3CDTF">2016-09-24T12:54:24Z</dcterms:modified>
</cp:coreProperties>
</file>