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1517" r:id="rId2"/>
    <p:sldId id="1561" r:id="rId3"/>
    <p:sldId id="1562" r:id="rId4"/>
    <p:sldId id="1563" r:id="rId5"/>
    <p:sldId id="1609" r:id="rId6"/>
    <p:sldId id="1566" r:id="rId7"/>
    <p:sldId id="1567" r:id="rId8"/>
    <p:sldId id="1568" r:id="rId9"/>
    <p:sldId id="1569" r:id="rId10"/>
    <p:sldId id="1570" r:id="rId11"/>
    <p:sldId id="1604" r:id="rId12"/>
    <p:sldId id="1571" r:id="rId13"/>
    <p:sldId id="1572" r:id="rId14"/>
    <p:sldId id="1573" r:id="rId15"/>
    <p:sldId id="1574" r:id="rId16"/>
    <p:sldId id="1575" r:id="rId17"/>
    <p:sldId id="1576" r:id="rId18"/>
    <p:sldId id="1598" r:id="rId19"/>
    <p:sldId id="1578" r:id="rId20"/>
    <p:sldId id="1582" r:id="rId21"/>
    <p:sldId id="1585" r:id="rId22"/>
    <p:sldId id="1588" r:id="rId23"/>
    <p:sldId id="1589" r:id="rId24"/>
    <p:sldId id="1591" r:id="rId25"/>
    <p:sldId id="1595" r:id="rId26"/>
    <p:sldId id="1596" r:id="rId27"/>
    <p:sldId id="1597" r:id="rId28"/>
    <p:sldId id="1610" r:id="rId29"/>
    <p:sldId id="1600" r:id="rId30"/>
    <p:sldId id="1594" r:id="rId3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08" y="-2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74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AC5409A4-A39E-C646-A77F-7B366E265F73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C9626391-81B9-A34E-AACD-6468718B3F3B}" type="presOf" srcId="{96ED5622-202F-C947-BC45-A5FA037D119B}" destId="{3B8012C6-BDB5-5E42-AD5B-3E946D617566}" srcOrd="0" destOrd="0" presId="urn:microsoft.com/office/officeart/2009/3/layout/CircleRelationship"/>
    <dgm:cxn modelId="{F934EAD1-1A50-3449-8AA2-6E6CF8C99527}" type="presOf" srcId="{20780591-29E4-CF48-87F7-3F6B004E709A}" destId="{5C929E12-B5A9-524E-8637-7BDE97CEB999}" srcOrd="0" destOrd="0" presId="urn:microsoft.com/office/officeart/2009/3/layout/CircleRelationship"/>
    <dgm:cxn modelId="{DE994625-5204-8448-950A-FEA4BB1C989C}" type="presOf" srcId="{91032682-16C8-8746-92ED-AF58BF7EB348}" destId="{12638A83-E4F5-674B-9467-240AA0C5FB0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34349BF8-7E6E-A041-BF8B-6AF24E8BE68D}" type="presOf" srcId="{86D17B7E-E696-8941-8E58-7886025557FE}" destId="{C1B0984E-E3E0-C943-AF18-A37F5C5D8942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A181D017-F7E2-A64A-A49B-7514A2BA077D}" type="presOf" srcId="{6F5795CA-FCF7-3D49-92E8-4F066CD012F3}" destId="{2C4EA2EF-7032-994A-8CDA-D08E93AE0AB3}" srcOrd="0" destOrd="0" presId="urn:microsoft.com/office/officeart/2009/3/layout/CircleRelationship"/>
    <dgm:cxn modelId="{95F7BCE9-73F9-D64D-9709-9C945054DD3E}" type="presOf" srcId="{738A3422-D32A-114F-8E34-8A2257CE464B}" destId="{EAA19F38-080A-2445-9C24-BF5FCF5EAE4A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429CB93D-D603-BD4F-85FB-52FBD573A875}" type="presParOf" srcId="{12638A83-E4F5-674B-9467-240AA0C5FB0A}" destId="{CD68683C-D877-F146-989D-683FF92CCE28}" srcOrd="0" destOrd="0" presId="urn:microsoft.com/office/officeart/2009/3/layout/CircleRelationship"/>
    <dgm:cxn modelId="{CF6A3F30-5965-EC4C-AA42-30E9D122DB36}" type="presParOf" srcId="{12638A83-E4F5-674B-9467-240AA0C5FB0A}" destId="{58D9F01F-9E18-A346-A934-8987F4284017}" srcOrd="1" destOrd="0" presId="urn:microsoft.com/office/officeart/2009/3/layout/CircleRelationship"/>
    <dgm:cxn modelId="{6BAC5B5D-E8B3-2B49-BF1A-69510A908301}" type="presParOf" srcId="{12638A83-E4F5-674B-9467-240AA0C5FB0A}" destId="{FEF05A9F-2AAC-074D-BD7A-9196CC8F387E}" srcOrd="2" destOrd="0" presId="urn:microsoft.com/office/officeart/2009/3/layout/CircleRelationship"/>
    <dgm:cxn modelId="{349EFBD2-F148-DC45-B465-9A156DBB1F1B}" type="presParOf" srcId="{12638A83-E4F5-674B-9467-240AA0C5FB0A}" destId="{3E2BC93E-E0ED-0A4C-904E-34FEB557D6B3}" srcOrd="3" destOrd="0" presId="urn:microsoft.com/office/officeart/2009/3/layout/CircleRelationship"/>
    <dgm:cxn modelId="{96D50C6D-722E-9846-BAA4-F92B107C335B}" type="presParOf" srcId="{12638A83-E4F5-674B-9467-240AA0C5FB0A}" destId="{9AE0C5AB-F05E-C54F-946F-524451D97D6A}" srcOrd="4" destOrd="0" presId="urn:microsoft.com/office/officeart/2009/3/layout/CircleRelationship"/>
    <dgm:cxn modelId="{5204D0B7-B286-8448-BFB1-9B01E31E46EF}" type="presParOf" srcId="{12638A83-E4F5-674B-9467-240AA0C5FB0A}" destId="{9B818891-721B-E249-A46D-3F104437D69C}" srcOrd="5" destOrd="0" presId="urn:microsoft.com/office/officeart/2009/3/layout/CircleRelationship"/>
    <dgm:cxn modelId="{F440AC78-C657-394E-A58D-F59E6061413A}" type="presParOf" srcId="{12638A83-E4F5-674B-9467-240AA0C5FB0A}" destId="{3B8012C6-BDB5-5E42-AD5B-3E946D617566}" srcOrd="6" destOrd="0" presId="urn:microsoft.com/office/officeart/2009/3/layout/CircleRelationship"/>
    <dgm:cxn modelId="{2A9DACFE-2208-4644-A173-88156EA78045}" type="presParOf" srcId="{12638A83-E4F5-674B-9467-240AA0C5FB0A}" destId="{BB4D3749-C5A6-1F42-BA2E-174FCD75366C}" srcOrd="7" destOrd="0" presId="urn:microsoft.com/office/officeart/2009/3/layout/CircleRelationship"/>
    <dgm:cxn modelId="{E75F9D94-679B-3E48-9198-E48E5292D513}" type="presParOf" srcId="{BB4D3749-C5A6-1F42-BA2E-174FCD75366C}" destId="{307D2AE0-B61B-3F49-AF65-492CC44B7E00}" srcOrd="0" destOrd="0" presId="urn:microsoft.com/office/officeart/2009/3/layout/CircleRelationship"/>
    <dgm:cxn modelId="{3304748D-8FDC-3A48-B669-1E1CAB335830}" type="presParOf" srcId="{12638A83-E4F5-674B-9467-240AA0C5FB0A}" destId="{6B05C13D-FEEA-C64C-B5AB-429A48D8019E}" srcOrd="8" destOrd="0" presId="urn:microsoft.com/office/officeart/2009/3/layout/CircleRelationship"/>
    <dgm:cxn modelId="{0E509337-0F89-A245-8D1A-A0DAACC76BA6}" type="presParOf" srcId="{6B05C13D-FEEA-C64C-B5AB-429A48D8019E}" destId="{B46D02DE-DFD9-264A-9122-1B111364DA6D}" srcOrd="0" destOrd="0" presId="urn:microsoft.com/office/officeart/2009/3/layout/CircleRelationship"/>
    <dgm:cxn modelId="{68D451C3-14B2-0E46-8322-8B9CE60217E7}" type="presParOf" srcId="{12638A83-E4F5-674B-9467-240AA0C5FB0A}" destId="{5C929E12-B5A9-524E-8637-7BDE97CEB999}" srcOrd="9" destOrd="0" presId="urn:microsoft.com/office/officeart/2009/3/layout/CircleRelationship"/>
    <dgm:cxn modelId="{7AE8A7A7-5A81-1243-94AB-FB37C2CEFF3D}" type="presParOf" srcId="{12638A83-E4F5-674B-9467-240AA0C5FB0A}" destId="{A458321B-FFC0-BD4F-9287-F448D405C256}" srcOrd="10" destOrd="0" presId="urn:microsoft.com/office/officeart/2009/3/layout/CircleRelationship"/>
    <dgm:cxn modelId="{983482CD-8533-0F48-93DB-C5DA6176A25C}" type="presParOf" srcId="{A458321B-FFC0-BD4F-9287-F448D405C256}" destId="{CBAE351A-2575-EB4E-BDFE-AC8C89AB19F6}" srcOrd="0" destOrd="0" presId="urn:microsoft.com/office/officeart/2009/3/layout/CircleRelationship"/>
    <dgm:cxn modelId="{0157569D-FC42-714F-A3BB-B6B1DC317365}" type="presParOf" srcId="{12638A83-E4F5-674B-9467-240AA0C5FB0A}" destId="{A5B4C08C-AA14-F94A-9115-1C7612570EC3}" srcOrd="11" destOrd="0" presId="urn:microsoft.com/office/officeart/2009/3/layout/CircleRelationship"/>
    <dgm:cxn modelId="{CBE5D32C-E580-424F-B3B3-352A72B297B2}" type="presParOf" srcId="{A5B4C08C-AA14-F94A-9115-1C7612570EC3}" destId="{E87B16E0-7609-B741-ADEC-7ED3166C467B}" srcOrd="0" destOrd="0" presId="urn:microsoft.com/office/officeart/2009/3/layout/CircleRelationship"/>
    <dgm:cxn modelId="{1631FC97-2D80-0349-A385-3A2D5E2956DB}" type="presParOf" srcId="{12638A83-E4F5-674B-9467-240AA0C5FB0A}" destId="{04321634-7EAA-C442-9E3C-6235F031E2D1}" srcOrd="12" destOrd="0" presId="urn:microsoft.com/office/officeart/2009/3/layout/CircleRelationship"/>
    <dgm:cxn modelId="{00A24D4C-40BA-D443-BC79-380B22F1B4A7}" type="presParOf" srcId="{04321634-7EAA-C442-9E3C-6235F031E2D1}" destId="{A27AE5E0-C77F-1548-B6AC-19A721F18551}" srcOrd="0" destOrd="0" presId="urn:microsoft.com/office/officeart/2009/3/layout/CircleRelationship"/>
    <dgm:cxn modelId="{64542CE1-A845-E644-90DD-1AE2C72E6D53}" type="presParOf" srcId="{12638A83-E4F5-674B-9467-240AA0C5FB0A}" destId="{2C4EA2EF-7032-994A-8CDA-D08E93AE0AB3}" srcOrd="13" destOrd="0" presId="urn:microsoft.com/office/officeart/2009/3/layout/CircleRelationship"/>
    <dgm:cxn modelId="{5BA5CEA3-3B46-8040-A54F-FEA0A4370D09}" type="presParOf" srcId="{12638A83-E4F5-674B-9467-240AA0C5FB0A}" destId="{20931715-7EAE-D343-813D-4E75C341ED7C}" srcOrd="14" destOrd="0" presId="urn:microsoft.com/office/officeart/2009/3/layout/CircleRelationship"/>
    <dgm:cxn modelId="{2ECC63EE-C47B-7B46-924F-8A5786A0BFC1}" type="presParOf" srcId="{20931715-7EAE-D343-813D-4E75C341ED7C}" destId="{233E81BF-6756-1A46-9ADA-2C3EBEC9678C}" srcOrd="0" destOrd="0" presId="urn:microsoft.com/office/officeart/2009/3/layout/CircleRelationship"/>
    <dgm:cxn modelId="{0A1D2619-A594-D14A-BF98-E954B606D460}" type="presParOf" srcId="{12638A83-E4F5-674B-9467-240AA0C5FB0A}" destId="{EAA19F38-080A-2445-9C24-BF5FCF5EAE4A}" srcOrd="15" destOrd="0" presId="urn:microsoft.com/office/officeart/2009/3/layout/CircleRelationship"/>
    <dgm:cxn modelId="{1D5EFC32-3432-0649-B665-87DF677A42AC}" type="presParOf" srcId="{12638A83-E4F5-674B-9467-240AA0C5FB0A}" destId="{4E3A32DE-4BB9-3148-B3A6-B205618EB141}" srcOrd="16" destOrd="0" presId="urn:microsoft.com/office/officeart/2009/3/layout/CircleRelationship"/>
    <dgm:cxn modelId="{808845BA-86B0-3042-B330-BFAC690E8EFB}" type="presParOf" srcId="{4E3A32DE-4BB9-3148-B3A6-B205618EB141}" destId="{3B2A56C1-B96B-2340-9B03-CA89F8A21E79}" srcOrd="0" destOrd="0" presId="urn:microsoft.com/office/officeart/2009/3/layout/CircleRelationship"/>
    <dgm:cxn modelId="{214D3532-1DA5-AC42-A323-5D57DB0FD9BF}" type="presParOf" srcId="{12638A83-E4F5-674B-9467-240AA0C5FB0A}" destId="{C1B0984E-E3E0-C943-AF18-A37F5C5D8942}" srcOrd="17" destOrd="0" presId="urn:microsoft.com/office/officeart/2009/3/layout/CircleRelationship"/>
    <dgm:cxn modelId="{509F4750-9C94-9845-9487-146DDDADCB99}" type="presParOf" srcId="{12638A83-E4F5-674B-9467-240AA0C5FB0A}" destId="{9EAD5373-AAF2-584E-A784-9920C80F048E}" srcOrd="18" destOrd="0" presId="urn:microsoft.com/office/officeart/2009/3/layout/CircleRelationship"/>
    <dgm:cxn modelId="{0B1BAEC8-30B4-5B48-A9B6-E31A9BDEB643}" type="presParOf" srcId="{9EAD5373-AAF2-584E-A784-9920C80F048E}" destId="{6F43751C-A657-5641-8282-9805A3E00C8B}" srcOrd="0" destOrd="0" presId="urn:microsoft.com/office/officeart/2009/3/layout/CircleRelationship"/>
    <dgm:cxn modelId="{4C1855DE-2C55-0540-9567-7281665C1973}" type="presParOf" srcId="{12638A83-E4F5-674B-9467-240AA0C5FB0A}" destId="{D9700332-47BC-454C-8230-0816D8CE441B}" srcOrd="19" destOrd="0" presId="urn:microsoft.com/office/officeart/2009/3/layout/CircleRelationship"/>
    <dgm:cxn modelId="{DA63FDBD-0A07-3348-81FF-E23CAF582550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27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25/10/16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divida-auditoriacidada.org.br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EdgpKO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7094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ÃO DE LEGISLAÇÃO PARTICIPATIVA DA CÂMARA DOS DEPUTADOS 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Ciclo de Debates – O Futuro da Seguridade Social no Brasil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25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outubro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PEC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241: Privilégio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 Sistema 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e Comprometimento 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Seguridade Social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que está “quebrando” o Brasil?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25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53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352525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734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68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8453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perde? 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633695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692696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3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os gastos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da dívida nunca auditada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aumento da DRU (Desvinculação das Receitas da União) e 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DESMONTE DA PREVID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ÊNCIA MP 726 (Lei 13341) 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ropostas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“Crise” abre espaço para implantação de esquemas financeiros fraudulentos</a:t>
            </a:r>
          </a:p>
        </p:txBody>
      </p:sp>
    </p:spTree>
    <p:extLst>
      <p:ext uri="{BB962C8B-B14F-4D97-AF65-F5344CB8AC3E}">
        <p14:creationId xmlns:p14="http://schemas.microsoft.com/office/powerpoint/2010/main" val="390139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7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ESTÁ POR TRÁS DA PEC-241 </a:t>
            </a: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</a:t>
            </a:r>
            <a:r>
              <a:rPr lang="pt-BR" sz="2800" b="0" i="1" dirty="0">
                <a:solidFill>
                  <a:schemeClr val="tx1"/>
                </a:solidFill>
              </a:rPr>
              <a:t>.</a:t>
            </a:r>
            <a:r>
              <a:rPr lang="pt-BR" sz="2800" b="0" i="1" dirty="0" smtClean="0">
                <a:solidFill>
                  <a:schemeClr val="tx1"/>
                </a:solidFill>
              </a:rPr>
              <a:t>.Torna</a:t>
            </a:r>
            <a:r>
              <a:rPr lang="pt-BR" sz="2800" b="0" i="1" dirty="0">
                <a:solidFill>
                  <a:schemeClr val="tx1"/>
                </a:solidFill>
              </a:rPr>
              <a:t>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</a:t>
            </a:r>
            <a:r>
              <a:rPr lang="pt-BR" sz="2800" b="0" i="1" dirty="0" smtClean="0">
                <a:solidFill>
                  <a:schemeClr val="tx1"/>
                </a:solidFill>
              </a:rPr>
              <a:t>Constituição</a:t>
            </a:r>
            <a:r>
              <a:rPr lang="pt-BR" sz="2800" b="0" i="1" dirty="0" smtClean="0">
                <a:solidFill>
                  <a:srgbClr val="FFFFFF"/>
                </a:solidFill>
              </a:rPr>
              <a:t>...”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primários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LIMITES, para gastos com: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ívida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mpresas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PEC 241 ESCONDE ESQUEMA FRAUDULENTO</a:t>
            </a:r>
          </a:p>
          <a:p>
            <a:pPr algn="ctr"/>
            <a:r>
              <a:rPr lang="pt-BR" sz="2000" b="0" dirty="0" err="1">
                <a:solidFill>
                  <a:srgbClr val="FEA022"/>
                </a:solidFill>
              </a:rPr>
              <a:t>https</a:t>
            </a:r>
            <a:r>
              <a:rPr lang="pt-BR" sz="2000" b="0" dirty="0">
                <a:solidFill>
                  <a:srgbClr val="FEA022"/>
                </a:solidFill>
              </a:rPr>
              <a:t>://</a:t>
            </a:r>
            <a:r>
              <a:rPr lang="pt-BR" sz="2000" b="0" dirty="0" err="1">
                <a:solidFill>
                  <a:srgbClr val="FEA022"/>
                </a:solidFill>
              </a:rPr>
              <a:t>goo.gl</a:t>
            </a:r>
            <a:r>
              <a:rPr lang="pt-BR" sz="2000" b="0" dirty="0">
                <a:solidFill>
                  <a:srgbClr val="FEA022"/>
                </a:solidFill>
              </a:rPr>
              <a:t>/</a:t>
            </a:r>
            <a:r>
              <a:rPr lang="pt-BR" sz="2000" b="0" dirty="0" smtClean="0">
                <a:solidFill>
                  <a:srgbClr val="FEA022"/>
                </a:solidFill>
              </a:rPr>
              <a:t>OmtPZ4</a:t>
            </a:r>
            <a:endParaRPr lang="pt-BR" sz="2000" b="0" dirty="0">
              <a:solidFill>
                <a:srgbClr val="FEA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793088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PEC 241 afronta a Constituição Federal</a:t>
            </a:r>
          </a:p>
          <a:p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controla o gasto mais abusivo do país, que é o gasto com juros</a:t>
            </a:r>
          </a:p>
          <a:p>
            <a:pPr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 a destinação do orçamento federal para a dívida pública </a:t>
            </a: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umenta o privilégio dos mecanismos financeiros que geram a chamada dívida pública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rivilegia banqueiros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Burla o art. 167, III, da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ompromete os direitos sociais previstos no art. 6</a:t>
            </a:r>
            <a:r>
              <a:rPr lang="pt-BR" b="0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da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fronta os objetivos fundamentais da República constantes do art. 3</a:t>
            </a:r>
            <a:r>
              <a:rPr lang="pt-BR" b="0" baseline="30000" dirty="0" smtClean="0">
                <a:solidFill>
                  <a:schemeClr val="tx1"/>
                </a:solidFill>
                <a:latin typeface="Tahoma"/>
                <a:cs typeface="Tahoma"/>
              </a:rPr>
              <a:t>º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reduzirá os juros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reduzirá a inflação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ermitirá que a “sobra” de R$480 bilhões de 2015 seja transferida a banqueiros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avorece esquema fraudulento que cria dívida sem contrapartida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O gasto que mais precisa ser controlado é o financeiro, 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mas a PEC 241 faz justamente o contrário! </a:t>
            </a:r>
          </a:p>
        </p:txBody>
      </p:sp>
    </p:spTree>
    <p:extLst>
      <p:ext uri="{BB962C8B-B14F-4D97-AF65-F5344CB8AC3E}">
        <p14:creationId xmlns:p14="http://schemas.microsoft.com/office/powerpoint/2010/main" val="86020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NOVOS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ESQUEMAS DE GERAÇÃO DE DÍVIDA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DEPENDENTES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EMISSÃO DE DEBÊNTURES: papel financeiro NOVO vendido a investidores privilegiados com desconto de até 60%  e juros de 20% ou mais sobre o valor de face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PEC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241: teto para investimentos sociais essenciais e garantia de recurso para esquema fraudulento que o PLS 204/2016 o PLP 181/2015 e PL 3337/2015 visam “legalizar”</a:t>
            </a:r>
          </a:p>
          <a:p>
            <a:pPr algn="ctr"/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4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4080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97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 	       </a:t>
            </a:r>
            <a:r>
              <a:rPr lang="pt-BR" sz="2000" b="0" dirty="0" err="1" smtClean="0">
                <a:solidFill>
                  <a:schemeClr val="accent6"/>
                </a:solidFill>
              </a:rPr>
              <a:t>https</a:t>
            </a:r>
            <a:r>
              <a:rPr lang="pt-BR" sz="2000" b="0" dirty="0">
                <a:solidFill>
                  <a:schemeClr val="accent6"/>
                </a:solidFill>
              </a:rPr>
              <a:t>://</a:t>
            </a:r>
            <a:r>
              <a:rPr lang="pt-BR" sz="2000" b="0" dirty="0" err="1">
                <a:solidFill>
                  <a:schemeClr val="accent6"/>
                </a:solidFill>
              </a:rPr>
              <a:t>goo.gl</a:t>
            </a:r>
            <a:r>
              <a:rPr lang="pt-BR" sz="2000" b="0" dirty="0">
                <a:solidFill>
                  <a:schemeClr val="accent6"/>
                </a:solidFill>
              </a:rPr>
              <a:t>/</a:t>
            </a:r>
            <a:r>
              <a:rPr lang="pt-BR" sz="2000" b="0" dirty="0" err="1" smtClean="0">
                <a:solidFill>
                  <a:schemeClr val="accent6"/>
                </a:solidFill>
              </a:rPr>
              <a:t>lvvJPe</a:t>
            </a:r>
            <a:endParaRPr lang="pt-BR" sz="2000" b="0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44888" y="544522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000000"/>
                </a:solidFill>
              </a:rPr>
              <a:t>INVESTIDOR</a:t>
            </a:r>
          </a:p>
          <a:p>
            <a:pPr algn="ctr"/>
            <a:r>
              <a:rPr lang="pt-BR" b="0" dirty="0" smtClean="0">
                <a:solidFill>
                  <a:srgbClr val="000000"/>
                </a:solidFill>
              </a:rPr>
              <a:t>PRIVILEGIADO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Criada por Lei Municipal com Capital de R$100 mil</a:t>
            </a:r>
            <a:endParaRPr lang="pt-BR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União, 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PEC 241/2016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40367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305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Constituição. Revelação de graves indícios de ilegalidade, ilegitimidade e até fraudes.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8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27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241/2016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24560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</a:t>
            </a:r>
            <a:r>
              <a:rPr lang="pt-BR" alt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ÉGIAS DE AÇÃO</a:t>
            </a:r>
            <a:endParaRPr lang="pt-BR" altLang="pt-BR" sz="2800" dirty="0" smtClean="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</a:t>
            </a: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1" algn="just">
              <a:spcBef>
                <a:spcPts val="900"/>
              </a:spcBef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para controlar gastos com a Dívida</a:t>
            </a:r>
          </a:p>
          <a:p>
            <a:pPr lvl="1" algn="just">
              <a:spcBef>
                <a:spcPts val="900"/>
              </a:spcBef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DEFESA 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SEGURIDADE SOCIAL: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Recriar o Ministério da Previdência</a:t>
            </a:r>
          </a:p>
          <a:p>
            <a:pPr lvl="1" algn="just">
              <a:spcBef>
                <a:spcPts val="900"/>
              </a:spcBef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</a:t>
            </a:r>
            <a:endParaRPr lang="pt-BR" altLang="pt-BR" sz="22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spcBef>
                <a:spcPts val="900"/>
              </a:spcBef>
              <a:spcAft>
                <a:spcPts val="12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Exigir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 à PEC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241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” esquema fraudulento que geram dívida pública e aprofundam a </a:t>
            </a:r>
            <a:r>
              <a:rPr lang="pt-BR" sz="2000" dirty="0" err="1" smtClean="0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175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76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444500"/>
            <a:ext cx="8352928" cy="554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6021288"/>
            <a:ext cx="993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 err="1">
                <a:solidFill>
                  <a:schemeClr val="accent3"/>
                </a:solidFill>
              </a:rPr>
              <a:t>https</a:t>
            </a:r>
            <a:r>
              <a:rPr lang="pt-BR" sz="1600" b="0" dirty="0">
                <a:solidFill>
                  <a:schemeClr val="accent3"/>
                </a:solidFill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</a:rPr>
              <a:t>secure.avaaz.org</a:t>
            </a:r>
            <a:r>
              <a:rPr lang="pt-BR" sz="1600" b="0" dirty="0">
                <a:solidFill>
                  <a:schemeClr val="accent3"/>
                </a:solidFill>
              </a:rPr>
              <a:t>/</a:t>
            </a:r>
            <a:r>
              <a:rPr lang="pt-BR" sz="1600" b="0" dirty="0" err="1">
                <a:solidFill>
                  <a:schemeClr val="accent3"/>
                </a:solidFill>
              </a:rPr>
              <a:t>po</a:t>
            </a:r>
            <a:r>
              <a:rPr lang="pt-BR" sz="1600" b="0" dirty="0">
                <a:solidFill>
                  <a:schemeClr val="accent3"/>
                </a:solidFill>
              </a:rPr>
              <a:t>/</a:t>
            </a:r>
            <a:r>
              <a:rPr lang="pt-BR" sz="1600" b="0" dirty="0" err="1">
                <a:solidFill>
                  <a:schemeClr val="accent3"/>
                </a:solidFill>
              </a:rPr>
              <a:t>petition</a:t>
            </a:r>
            <a:r>
              <a:rPr lang="pt-BR" sz="1600" b="0" dirty="0">
                <a:solidFill>
                  <a:schemeClr val="accent3"/>
                </a:solidFill>
              </a:rPr>
              <a:t>/Senado_Federal_Congresso_Federal_Senadores_votem_Nao_na_PLS_2042016_Deputados_Votem_Nao_na_PEC_241/?</a:t>
            </a:r>
            <a:r>
              <a:rPr lang="pt-BR" sz="1600" b="0" dirty="0" err="1">
                <a:solidFill>
                  <a:schemeClr val="accent3"/>
                </a:solidFill>
              </a:rPr>
              <a:t>pv</a:t>
            </a:r>
            <a:r>
              <a:rPr lang="pt-BR" sz="1600" b="0" dirty="0">
                <a:solidFill>
                  <a:schemeClr val="accent3"/>
                </a:solidFill>
              </a:rPr>
              <a:t>=11</a:t>
            </a:r>
          </a:p>
        </p:txBody>
      </p:sp>
    </p:spTree>
    <p:extLst>
      <p:ext uri="{BB962C8B-B14F-4D97-AF65-F5344CB8AC3E}">
        <p14:creationId xmlns:p14="http://schemas.microsoft.com/office/powerpoint/2010/main" val="309915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43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80" y="620688"/>
            <a:ext cx="2808312" cy="738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MASCARADOS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 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AMORTIZAÇÃO: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PEC 241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</a:rPr>
              <a:t>/7sPvEB</a:t>
            </a: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5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6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241 NÃO SOLUCIONARÁ A CRISE ATUAL</a:t>
            </a:r>
          </a:p>
          <a:p>
            <a:pPr algn="ctr"/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</a:rPr>
              <a:t>	O </a:t>
            </a:r>
            <a:r>
              <a:rPr lang="pt-BR" sz="2800" b="0" dirty="0">
                <a:solidFill>
                  <a:schemeClr val="tx1"/>
                </a:solidFill>
              </a:rPr>
              <a:t>governo e setores da grande mídia estão instalando um clima de terrorismo no país e fazendo uma tremenda lavagem cerebral na população, afirmando que se a PEC 241 não for aprovada o Brasil “quebra”, usando ainda o óbvio discurso de que é necessário controlar gastos. Óbvio! Afinal, quem seria contra controlar gastos?  </a:t>
            </a:r>
          </a:p>
          <a:p>
            <a:endParaRPr lang="pt-BR" sz="800" b="0" dirty="0">
              <a:solidFill>
                <a:schemeClr val="tx1"/>
              </a:solidFill>
            </a:endParaRPr>
          </a:p>
          <a:p>
            <a:r>
              <a:rPr lang="pt-BR" sz="2800" b="0" dirty="0">
                <a:solidFill>
                  <a:schemeClr val="tx1"/>
                </a:solidFill>
              </a:rPr>
              <a:t>	As questões que não enfrentam são: O que está “quebrando” o Brasil? Que gastos estão de fato precisando ser controlados? O que a PEC 241 pretende fazer? O que está por trás dessa PEC 241? Por que não são enfrentadas as amarras que impedem que o Brasil, o país da abundância, garanta vida digna para todas as pessoas? </a:t>
            </a:r>
            <a:endParaRPr lang="pt-BR" sz="2800" b="0" dirty="0" smtClean="0">
              <a:solidFill>
                <a:schemeClr val="tx1"/>
              </a:solidFill>
            </a:endParaRPr>
          </a:p>
          <a:p>
            <a:pPr algn="ctr"/>
            <a:r>
              <a:rPr lang="pt-BR" sz="2800" i="1" dirty="0" smtClean="0">
                <a:solidFill>
                  <a:srgbClr val="94C600"/>
                </a:solidFill>
                <a:latin typeface="Tahoma"/>
                <a:cs typeface="Tahoma"/>
              </a:rPr>
              <a:t>Você está sendo roubado pela PEC 241</a:t>
            </a:r>
          </a:p>
          <a:p>
            <a:pPr algn="ctr"/>
            <a:r>
              <a:rPr lang="pt-BR" sz="2000" b="0" u="sng" dirty="0" err="1">
                <a:solidFill>
                  <a:srgbClr val="FEA022"/>
                </a:solidFill>
              </a:rPr>
              <a:t>https</a:t>
            </a:r>
            <a:r>
              <a:rPr lang="pt-BR" sz="2000" b="0" u="sng" dirty="0">
                <a:solidFill>
                  <a:srgbClr val="FEA022"/>
                </a:solidFill>
              </a:rPr>
              <a:t>://</a:t>
            </a:r>
            <a:r>
              <a:rPr lang="pt-BR" sz="2000" b="0" u="sng" dirty="0" err="1">
                <a:solidFill>
                  <a:srgbClr val="FEA022"/>
                </a:solidFill>
              </a:rPr>
              <a:t>goo.gl</a:t>
            </a:r>
            <a:r>
              <a:rPr lang="pt-BR" sz="2000" b="0" u="sng" dirty="0">
                <a:solidFill>
                  <a:srgbClr val="FEA022"/>
                </a:solidFill>
              </a:rPr>
              <a:t>/</a:t>
            </a:r>
            <a:r>
              <a:rPr lang="pt-BR" sz="2000" b="0" u="sng" dirty="0" smtClean="0">
                <a:solidFill>
                  <a:srgbClr val="FEA022"/>
                </a:solidFill>
              </a:rPr>
              <a:t>B2L1pT</a:t>
            </a:r>
            <a:endParaRPr lang="pt-BR" sz="2000" b="0" u="sng" dirty="0">
              <a:solidFill>
                <a:srgbClr val="FEA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QUAIS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AS CAUSAS DA CRISE ATUAL?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Déficit </a:t>
            </a:r>
            <a:r>
              <a:rPr lang="pt-BR" sz="2800" dirty="0">
                <a:solidFill>
                  <a:srgbClr val="FFFFFF"/>
                </a:solidFill>
              </a:rPr>
              <a:t>	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déficit de R$170,5 bilhões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$ 111,2 bilhões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Elevada Dívida Pública</a:t>
            </a: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colocada como justificativa para todos os projetos em andamento no Congresso Nacional, que suprimem direitos sociais: PLP 257/2015; PEC 241/2016; PEC da DRU e DREM etc.</a:t>
            </a: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Que déficit é esse?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Qual a razão do crescimento da dívida? </a:t>
            </a:r>
          </a:p>
        </p:txBody>
      </p:sp>
    </p:spTree>
    <p:extLst>
      <p:ext uri="{BB962C8B-B14F-4D97-AF65-F5344CB8AC3E}">
        <p14:creationId xmlns:p14="http://schemas.microsoft.com/office/powerpoint/2010/main" val="412609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40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DÉFICIT</a:t>
            </a:r>
          </a:p>
          <a:p>
            <a:pPr lvl="0" algn="ctr"/>
            <a:endParaRPr lang="pt-BR" sz="10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algn="ctr"/>
            <a:r>
              <a:rPr lang="pt-BR" sz="2000" b="0" dirty="0">
                <a:solidFill>
                  <a:srgbClr val="FEA022"/>
                </a:solidFill>
                <a:hlinkClick r:id="rId2"/>
              </a:rPr>
              <a:t>https://goo.gl/</a:t>
            </a:r>
            <a:r>
              <a:rPr lang="pt-BR" sz="2000" b="0" dirty="0" smtClean="0">
                <a:solidFill>
                  <a:srgbClr val="FEA022"/>
                </a:solidFill>
                <a:hlinkClick r:id="rId2"/>
              </a:rPr>
              <a:t>EdgpKO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/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RECEITAS DA SEGURIDADE SOCIAL superam as DESPESAS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36019</TotalTime>
  <Words>1783</Words>
  <Application>Microsoft Macintosh PowerPoint</Application>
  <PresentationFormat>A4 Paper (210x297 mm)</PresentationFormat>
  <Paragraphs>376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1941</cp:revision>
  <cp:lastPrinted>2008-11-20T19:12:03Z</cp:lastPrinted>
  <dcterms:created xsi:type="dcterms:W3CDTF">2001-11-19T18:24:28Z</dcterms:created>
  <dcterms:modified xsi:type="dcterms:W3CDTF">2016-10-25T16:33:53Z</dcterms:modified>
</cp:coreProperties>
</file>