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1517" r:id="rId2"/>
    <p:sldId id="1624" r:id="rId3"/>
    <p:sldId id="1625" r:id="rId4"/>
    <p:sldId id="1610" r:id="rId5"/>
    <p:sldId id="1614" r:id="rId6"/>
    <p:sldId id="1606" r:id="rId7"/>
    <p:sldId id="1616" r:id="rId8"/>
    <p:sldId id="1615" r:id="rId9"/>
    <p:sldId id="1611" r:id="rId10"/>
    <p:sldId id="1612" r:id="rId11"/>
    <p:sldId id="1613" r:id="rId12"/>
    <p:sldId id="1562" r:id="rId13"/>
    <p:sldId id="1566" r:id="rId14"/>
    <p:sldId id="1570" r:id="rId15"/>
    <p:sldId id="1572" r:id="rId16"/>
    <p:sldId id="1573" r:id="rId17"/>
    <p:sldId id="1574" r:id="rId18"/>
    <p:sldId id="1567" r:id="rId19"/>
    <p:sldId id="1568" r:id="rId20"/>
    <p:sldId id="1569" r:id="rId21"/>
    <p:sldId id="1626" r:id="rId22"/>
    <p:sldId id="1607" r:id="rId23"/>
    <p:sldId id="1608" r:id="rId24"/>
    <p:sldId id="1582" r:id="rId25"/>
    <p:sldId id="1585" r:id="rId26"/>
    <p:sldId id="1586" r:id="rId27"/>
    <p:sldId id="1587" r:id="rId28"/>
    <p:sldId id="1588" r:id="rId29"/>
    <p:sldId id="1589" r:id="rId30"/>
    <p:sldId id="1590" r:id="rId31"/>
    <p:sldId id="1609" r:id="rId32"/>
    <p:sldId id="1617" r:id="rId33"/>
    <p:sldId id="1618" r:id="rId34"/>
    <p:sldId id="1603" r:id="rId35"/>
    <p:sldId id="1595" r:id="rId36"/>
    <p:sldId id="1596" r:id="rId37"/>
    <p:sldId id="1623" r:id="rId38"/>
    <p:sldId id="1597" r:id="rId39"/>
    <p:sldId id="1599" r:id="rId40"/>
    <p:sldId id="1600" r:id="rId4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04" y="-32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86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40D1748-4919-5F42-8714-6CA41E6B87F1}" type="presOf" srcId="{67399531-B4AD-494A-92F2-504158F3E707}" destId="{CD68683C-D877-F146-989D-683FF92CCE28}" srcOrd="0" destOrd="0" presId="urn:microsoft.com/office/officeart/2009/3/layout/CircleRelationship"/>
    <dgm:cxn modelId="{BC7E7E42-771E-C341-9E25-A07162C391DB}" type="presOf" srcId="{6F5795CA-FCF7-3D49-92E8-4F066CD012F3}" destId="{2C4EA2EF-7032-994A-8CDA-D08E93AE0AB3}" srcOrd="0" destOrd="0" presId="urn:microsoft.com/office/officeart/2009/3/layout/CircleRelationship"/>
    <dgm:cxn modelId="{62825DFF-032C-4B47-8B61-8A4BF3CACD11}" type="presOf" srcId="{738A3422-D32A-114F-8E34-8A2257CE464B}" destId="{EAA19F38-080A-2445-9C24-BF5FCF5EAE4A}" srcOrd="0" destOrd="0" presId="urn:microsoft.com/office/officeart/2009/3/layout/CircleRelationship"/>
    <dgm:cxn modelId="{20BC7A47-02BA-C84E-8132-FE9963564E06}" type="presOf" srcId="{96ED5622-202F-C947-BC45-A5FA037D119B}" destId="{3B8012C6-BDB5-5E42-AD5B-3E946D617566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060BBC3D-FC91-B445-9D75-20F425A41B82}" type="presOf" srcId="{86D17B7E-E696-8941-8E58-7886025557FE}" destId="{C1B0984E-E3E0-C943-AF18-A37F5C5D8942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9B5ECBBC-21D8-8F48-9035-C0D0EB5A2626}" type="presOf" srcId="{20780591-29E4-CF48-87F7-3F6B004E709A}" destId="{5C929E12-B5A9-524E-8637-7BDE97CEB999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60AC8884-780D-084D-9104-7B4BB83FA46F}" type="presOf" srcId="{91032682-16C8-8746-92ED-AF58BF7EB348}" destId="{12638A83-E4F5-674B-9467-240AA0C5FB0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AB6B4F7C-A3DD-1A4F-9CB5-A17F48DE2408}" type="presParOf" srcId="{12638A83-E4F5-674B-9467-240AA0C5FB0A}" destId="{CD68683C-D877-F146-989D-683FF92CCE28}" srcOrd="0" destOrd="0" presId="urn:microsoft.com/office/officeart/2009/3/layout/CircleRelationship"/>
    <dgm:cxn modelId="{E437BB4F-0C5D-D649-9A18-51FD78CB6506}" type="presParOf" srcId="{12638A83-E4F5-674B-9467-240AA0C5FB0A}" destId="{58D9F01F-9E18-A346-A934-8987F4284017}" srcOrd="1" destOrd="0" presId="urn:microsoft.com/office/officeart/2009/3/layout/CircleRelationship"/>
    <dgm:cxn modelId="{28FC0620-107A-AF41-A739-183F6C7F720E}" type="presParOf" srcId="{12638A83-E4F5-674B-9467-240AA0C5FB0A}" destId="{FEF05A9F-2AAC-074D-BD7A-9196CC8F387E}" srcOrd="2" destOrd="0" presId="urn:microsoft.com/office/officeart/2009/3/layout/CircleRelationship"/>
    <dgm:cxn modelId="{2FB8538D-3284-464D-8FFD-F4C6D5EAD256}" type="presParOf" srcId="{12638A83-E4F5-674B-9467-240AA0C5FB0A}" destId="{3E2BC93E-E0ED-0A4C-904E-34FEB557D6B3}" srcOrd="3" destOrd="0" presId="urn:microsoft.com/office/officeart/2009/3/layout/CircleRelationship"/>
    <dgm:cxn modelId="{58252686-1B09-9E46-86BF-DB55463D0024}" type="presParOf" srcId="{12638A83-E4F5-674B-9467-240AA0C5FB0A}" destId="{9AE0C5AB-F05E-C54F-946F-524451D97D6A}" srcOrd="4" destOrd="0" presId="urn:microsoft.com/office/officeart/2009/3/layout/CircleRelationship"/>
    <dgm:cxn modelId="{9FE6911E-E732-BC42-B301-5A9C597FD551}" type="presParOf" srcId="{12638A83-E4F5-674B-9467-240AA0C5FB0A}" destId="{9B818891-721B-E249-A46D-3F104437D69C}" srcOrd="5" destOrd="0" presId="urn:microsoft.com/office/officeart/2009/3/layout/CircleRelationship"/>
    <dgm:cxn modelId="{1F4E7F2F-DB1B-0D42-8025-D4B6F52EA68C}" type="presParOf" srcId="{12638A83-E4F5-674B-9467-240AA0C5FB0A}" destId="{3B8012C6-BDB5-5E42-AD5B-3E946D617566}" srcOrd="6" destOrd="0" presId="urn:microsoft.com/office/officeart/2009/3/layout/CircleRelationship"/>
    <dgm:cxn modelId="{CD37A8B1-0677-4A45-AF0C-E98284257ADF}" type="presParOf" srcId="{12638A83-E4F5-674B-9467-240AA0C5FB0A}" destId="{BB4D3749-C5A6-1F42-BA2E-174FCD75366C}" srcOrd="7" destOrd="0" presId="urn:microsoft.com/office/officeart/2009/3/layout/CircleRelationship"/>
    <dgm:cxn modelId="{52BE603E-77E9-F245-BF15-5224CAFF82FE}" type="presParOf" srcId="{BB4D3749-C5A6-1F42-BA2E-174FCD75366C}" destId="{307D2AE0-B61B-3F49-AF65-492CC44B7E00}" srcOrd="0" destOrd="0" presId="urn:microsoft.com/office/officeart/2009/3/layout/CircleRelationship"/>
    <dgm:cxn modelId="{B1255858-B176-CB42-A171-AE2D31DFB306}" type="presParOf" srcId="{12638A83-E4F5-674B-9467-240AA0C5FB0A}" destId="{6B05C13D-FEEA-C64C-B5AB-429A48D8019E}" srcOrd="8" destOrd="0" presId="urn:microsoft.com/office/officeart/2009/3/layout/CircleRelationship"/>
    <dgm:cxn modelId="{37C12691-C67D-B24F-8D61-96023D5F3FE4}" type="presParOf" srcId="{6B05C13D-FEEA-C64C-B5AB-429A48D8019E}" destId="{B46D02DE-DFD9-264A-9122-1B111364DA6D}" srcOrd="0" destOrd="0" presId="urn:microsoft.com/office/officeart/2009/3/layout/CircleRelationship"/>
    <dgm:cxn modelId="{30D28315-F191-BD40-8643-08589C173861}" type="presParOf" srcId="{12638A83-E4F5-674B-9467-240AA0C5FB0A}" destId="{5C929E12-B5A9-524E-8637-7BDE97CEB999}" srcOrd="9" destOrd="0" presId="urn:microsoft.com/office/officeart/2009/3/layout/CircleRelationship"/>
    <dgm:cxn modelId="{F405702A-B53E-C049-95AD-F1CEC8FF7B3B}" type="presParOf" srcId="{12638A83-E4F5-674B-9467-240AA0C5FB0A}" destId="{A458321B-FFC0-BD4F-9287-F448D405C256}" srcOrd="10" destOrd="0" presId="urn:microsoft.com/office/officeart/2009/3/layout/CircleRelationship"/>
    <dgm:cxn modelId="{D1A870F8-E00E-5645-8DB2-2397C4F40686}" type="presParOf" srcId="{A458321B-FFC0-BD4F-9287-F448D405C256}" destId="{CBAE351A-2575-EB4E-BDFE-AC8C89AB19F6}" srcOrd="0" destOrd="0" presId="urn:microsoft.com/office/officeart/2009/3/layout/CircleRelationship"/>
    <dgm:cxn modelId="{1C70785A-5D85-3C47-BBAD-569D2B246BE7}" type="presParOf" srcId="{12638A83-E4F5-674B-9467-240AA0C5FB0A}" destId="{A5B4C08C-AA14-F94A-9115-1C7612570EC3}" srcOrd="11" destOrd="0" presId="urn:microsoft.com/office/officeart/2009/3/layout/CircleRelationship"/>
    <dgm:cxn modelId="{82899501-4EDC-A242-8948-F79BC77F7715}" type="presParOf" srcId="{A5B4C08C-AA14-F94A-9115-1C7612570EC3}" destId="{E87B16E0-7609-B741-ADEC-7ED3166C467B}" srcOrd="0" destOrd="0" presId="urn:microsoft.com/office/officeart/2009/3/layout/CircleRelationship"/>
    <dgm:cxn modelId="{BB6BDDA5-82E3-7E42-AF21-3C16EA1BF073}" type="presParOf" srcId="{12638A83-E4F5-674B-9467-240AA0C5FB0A}" destId="{04321634-7EAA-C442-9E3C-6235F031E2D1}" srcOrd="12" destOrd="0" presId="urn:microsoft.com/office/officeart/2009/3/layout/CircleRelationship"/>
    <dgm:cxn modelId="{4713EC8E-2873-A044-9E6F-AB37BE1D432F}" type="presParOf" srcId="{04321634-7EAA-C442-9E3C-6235F031E2D1}" destId="{A27AE5E0-C77F-1548-B6AC-19A721F18551}" srcOrd="0" destOrd="0" presId="urn:microsoft.com/office/officeart/2009/3/layout/CircleRelationship"/>
    <dgm:cxn modelId="{3DC97FB3-95B3-3040-8A3C-0DBA2AF86CBF}" type="presParOf" srcId="{12638A83-E4F5-674B-9467-240AA0C5FB0A}" destId="{2C4EA2EF-7032-994A-8CDA-D08E93AE0AB3}" srcOrd="13" destOrd="0" presId="urn:microsoft.com/office/officeart/2009/3/layout/CircleRelationship"/>
    <dgm:cxn modelId="{953CCD88-21EC-3348-AA88-370E629558E0}" type="presParOf" srcId="{12638A83-E4F5-674B-9467-240AA0C5FB0A}" destId="{20931715-7EAE-D343-813D-4E75C341ED7C}" srcOrd="14" destOrd="0" presId="urn:microsoft.com/office/officeart/2009/3/layout/CircleRelationship"/>
    <dgm:cxn modelId="{47A02A75-C7CD-7246-88B2-BE01C75AEE93}" type="presParOf" srcId="{20931715-7EAE-D343-813D-4E75C341ED7C}" destId="{233E81BF-6756-1A46-9ADA-2C3EBEC9678C}" srcOrd="0" destOrd="0" presId="urn:microsoft.com/office/officeart/2009/3/layout/CircleRelationship"/>
    <dgm:cxn modelId="{0203B3F4-E4A5-764C-A6A3-F0A962F55CFC}" type="presParOf" srcId="{12638A83-E4F5-674B-9467-240AA0C5FB0A}" destId="{EAA19F38-080A-2445-9C24-BF5FCF5EAE4A}" srcOrd="15" destOrd="0" presId="urn:microsoft.com/office/officeart/2009/3/layout/CircleRelationship"/>
    <dgm:cxn modelId="{5D760DC3-73AB-0A4B-80BD-6AC5FB95BAD5}" type="presParOf" srcId="{12638A83-E4F5-674B-9467-240AA0C5FB0A}" destId="{4E3A32DE-4BB9-3148-B3A6-B205618EB141}" srcOrd="16" destOrd="0" presId="urn:microsoft.com/office/officeart/2009/3/layout/CircleRelationship"/>
    <dgm:cxn modelId="{63AD560A-566F-7B4D-A765-37E3BC4B9827}" type="presParOf" srcId="{4E3A32DE-4BB9-3148-B3A6-B205618EB141}" destId="{3B2A56C1-B96B-2340-9B03-CA89F8A21E79}" srcOrd="0" destOrd="0" presId="urn:microsoft.com/office/officeart/2009/3/layout/CircleRelationship"/>
    <dgm:cxn modelId="{13BA3B54-18E9-C342-B9BE-2F1110478660}" type="presParOf" srcId="{12638A83-E4F5-674B-9467-240AA0C5FB0A}" destId="{C1B0984E-E3E0-C943-AF18-A37F5C5D8942}" srcOrd="17" destOrd="0" presId="urn:microsoft.com/office/officeart/2009/3/layout/CircleRelationship"/>
    <dgm:cxn modelId="{B7FB5070-45D7-844A-8368-1DE1ADEB77D6}" type="presParOf" srcId="{12638A83-E4F5-674B-9467-240AA0C5FB0A}" destId="{9EAD5373-AAF2-584E-A784-9920C80F048E}" srcOrd="18" destOrd="0" presId="urn:microsoft.com/office/officeart/2009/3/layout/CircleRelationship"/>
    <dgm:cxn modelId="{60FF25A9-7777-9A41-A268-CADCC473B84C}" type="presParOf" srcId="{9EAD5373-AAF2-584E-A784-9920C80F048E}" destId="{6F43751C-A657-5641-8282-9805A3E00C8B}" srcOrd="0" destOrd="0" presId="urn:microsoft.com/office/officeart/2009/3/layout/CircleRelationship"/>
    <dgm:cxn modelId="{B3596398-ED6F-6047-B82F-FB443C121AF2}" type="presParOf" srcId="{12638A83-E4F5-674B-9467-240AA0C5FB0A}" destId="{D9700332-47BC-454C-8230-0816D8CE441B}" srcOrd="19" destOrd="0" presId="urn:microsoft.com/office/officeart/2009/3/layout/CircleRelationship"/>
    <dgm:cxn modelId="{3AD776E9-61E0-6548-992D-A3508B0F726A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29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38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39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04/11/16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3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ivida-auditoriacidada.org.br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hyperlink" Target="https://goo.gl/7sPvE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4786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Encontro Jur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ídico do ANDES/SN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novembro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PEC 55 </a:t>
            </a:r>
            <a:r>
              <a:rPr lang="pt-BR" sz="32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(PEC 241 na Câmara)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 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privilégio do 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07660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49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TRATAMENTO DISCRIMINATÓRIO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4. Mudança de </a:t>
            </a:r>
            <a:r>
              <a:rPr lang="pt-BR" b="0" dirty="0">
                <a:solidFill>
                  <a:schemeClr val="tx1"/>
                </a:solidFill>
              </a:rPr>
              <a:t>P</a:t>
            </a:r>
            <a:r>
              <a:rPr lang="pt-BR" b="0" dirty="0" smtClean="0">
                <a:solidFill>
                  <a:schemeClr val="tx1"/>
                </a:solidFill>
              </a:rPr>
              <a:t>rincípio </a:t>
            </a:r>
            <a:r>
              <a:rPr lang="pt-BR" b="0" dirty="0">
                <a:solidFill>
                  <a:schemeClr val="tx1"/>
                </a:solidFill>
              </a:rPr>
              <a:t>C</a:t>
            </a:r>
            <a:r>
              <a:rPr lang="pt-BR" b="0" dirty="0" smtClean="0">
                <a:solidFill>
                  <a:schemeClr val="tx1"/>
                </a:solidFill>
              </a:rPr>
              <a:t>onstitucional de PISO </a:t>
            </a:r>
            <a:r>
              <a:rPr lang="pt-BR" b="0" dirty="0">
                <a:solidFill>
                  <a:schemeClr val="tx1"/>
                </a:solidFill>
              </a:rPr>
              <a:t>MÍNIMO </a:t>
            </a:r>
            <a:r>
              <a:rPr lang="pt-BR" b="0" dirty="0" smtClean="0">
                <a:solidFill>
                  <a:schemeClr val="tx1"/>
                </a:solidFill>
              </a:rPr>
              <a:t>para TETO. GASTOS FINANCEIROS SEM TETO, LIMITE OU CONTROLE !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dirty="0"/>
              <a:t> </a:t>
            </a:r>
          </a:p>
          <a:p>
            <a:r>
              <a:rPr lang="pt-BR" b="0" i="1" dirty="0">
                <a:solidFill>
                  <a:schemeClr val="accent1"/>
                </a:solidFill>
              </a:rPr>
              <a:t>“Art. 105. Na vigência do Novo Regime Fiscal, as aplicações mínimas em ações e serviços públicos de saúde e em manutenção e desenvolvimento do ensino equivalerão: </a:t>
            </a:r>
          </a:p>
          <a:p>
            <a:r>
              <a:rPr lang="pt-BR" b="0" i="1" dirty="0" err="1">
                <a:solidFill>
                  <a:schemeClr val="accent1"/>
                </a:solidFill>
              </a:rPr>
              <a:t>I</a:t>
            </a:r>
            <a:r>
              <a:rPr lang="pt-BR" b="0" i="1" dirty="0">
                <a:solidFill>
                  <a:schemeClr val="accent1"/>
                </a:solidFill>
              </a:rPr>
              <a:t> - no exercício de 2017, às aplicações mínimas calculadas nos termos do inciso </a:t>
            </a:r>
            <a:r>
              <a:rPr lang="pt-BR" b="0" i="1" dirty="0" err="1">
                <a:solidFill>
                  <a:schemeClr val="accent1"/>
                </a:solidFill>
              </a:rPr>
              <a:t>I</a:t>
            </a:r>
            <a:r>
              <a:rPr lang="pt-BR" b="0" i="1" dirty="0">
                <a:solidFill>
                  <a:schemeClr val="accent1"/>
                </a:solidFill>
              </a:rPr>
              <a:t> do § 2º do art. 198 e do caput do art. 212, da Constituição Federal; e </a:t>
            </a:r>
          </a:p>
          <a:p>
            <a:r>
              <a:rPr lang="pt-BR" b="0" i="1" dirty="0">
                <a:solidFill>
                  <a:schemeClr val="accent1"/>
                </a:solidFill>
              </a:rPr>
              <a:t>II - nos exercícios posteriores, aos valores calculados para as aplicações mínimas do exercício imediatamente anterior, corrigidos na forma estabelecida pelo inciso II do § 1º do art. 102 deste Ato das Disposições Constitucionais Transitórias.”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TRATAMENTO DISCRIMINATÓRIO</a:t>
            </a:r>
          </a:p>
          <a:p>
            <a:endParaRPr lang="pt-BR" sz="800" dirty="0" smtClean="0">
              <a:solidFill>
                <a:schemeClr val="tx1"/>
              </a:solidFill>
            </a:endParaRPr>
          </a:p>
          <a:p>
            <a:r>
              <a:rPr lang="pt-BR" b="0" dirty="0">
                <a:solidFill>
                  <a:schemeClr val="tx1"/>
                </a:solidFill>
              </a:rPr>
              <a:t>5</a:t>
            </a:r>
            <a:r>
              <a:rPr lang="pt-BR" b="0" dirty="0" smtClean="0">
                <a:solidFill>
                  <a:schemeClr val="tx1"/>
                </a:solidFill>
              </a:rPr>
              <a:t>. </a:t>
            </a:r>
            <a:r>
              <a:rPr lang="pt-BR" b="0" dirty="0">
                <a:solidFill>
                  <a:schemeClr val="tx1"/>
                </a:solidFill>
              </a:rPr>
              <a:t>Favorecimento a esquema financeiro fraudulento </a:t>
            </a:r>
          </a:p>
          <a:p>
            <a:r>
              <a:rPr lang="pt-BR" dirty="0"/>
              <a:t> </a:t>
            </a:r>
          </a:p>
          <a:p>
            <a:r>
              <a:rPr lang="pt-BR" b="0" i="1" dirty="0">
                <a:solidFill>
                  <a:schemeClr val="accent1"/>
                </a:solidFill>
              </a:rPr>
              <a:t>“§ 6º Não se incluem na base de cálculo e nos limites estabelecidos neste artigo:</a:t>
            </a:r>
          </a:p>
          <a:p>
            <a:r>
              <a:rPr lang="pt-BR" b="0" i="1" dirty="0">
                <a:solidFill>
                  <a:schemeClr val="accent1"/>
                </a:solidFill>
              </a:rPr>
              <a:t>(...)</a:t>
            </a:r>
          </a:p>
          <a:p>
            <a:r>
              <a:rPr lang="pt-BR" b="0" i="1" dirty="0">
                <a:solidFill>
                  <a:schemeClr val="accent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976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que está “quebrando” o Brasil?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425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682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8453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12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perde? </a:t>
            </a:r>
          </a:p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633695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692696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617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PEC 241(55) NÃO SOLUCIONARÁ A CRISE ATUAL</a:t>
            </a:r>
          </a:p>
          <a:p>
            <a:pPr algn="ctr"/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</a:rPr>
              <a:t>	O </a:t>
            </a:r>
            <a:r>
              <a:rPr lang="pt-BR" sz="2800" b="0" dirty="0">
                <a:solidFill>
                  <a:schemeClr val="tx1"/>
                </a:solidFill>
              </a:rPr>
              <a:t>governo e setores da grande mídia estão instalando um clima de terrorismo no país e fazendo uma tremenda lavagem cerebral na população, afirmando que se a PEC 241 não for aprovada o Brasil “quebra”, usando ainda o óbvio discurso de que é necessário controlar gastos. Óbvio! Afinal, quem seria contra controlar gastos?  </a:t>
            </a:r>
          </a:p>
          <a:p>
            <a:endParaRPr lang="pt-BR" sz="800" b="0" dirty="0">
              <a:solidFill>
                <a:schemeClr val="tx1"/>
              </a:solidFill>
            </a:endParaRPr>
          </a:p>
          <a:p>
            <a:r>
              <a:rPr lang="pt-BR" sz="2800" b="0" dirty="0">
                <a:solidFill>
                  <a:schemeClr val="tx1"/>
                </a:solidFill>
              </a:rPr>
              <a:t>	As questões que não enfrentam são: O que está “quebrando” o Brasil? Que gastos estão de fato precisando ser controlados? O que a PEC 241 pretende fazer? O que está por trás dessa PEC 241? Por que não são enfrentadas as amarras que impedem que o Brasil, o país da abundância, garanta vida digna para todas as pessoas? </a:t>
            </a:r>
            <a:endParaRPr lang="pt-BR" sz="2800" b="0" dirty="0" smtClean="0">
              <a:solidFill>
                <a:schemeClr val="tx1"/>
              </a:solidFill>
            </a:endParaRPr>
          </a:p>
          <a:p>
            <a:pPr algn="ctr"/>
            <a:r>
              <a:rPr lang="pt-BR" sz="2800" i="1" dirty="0" smtClean="0">
                <a:solidFill>
                  <a:srgbClr val="94C600"/>
                </a:solidFill>
                <a:latin typeface="Tahoma"/>
                <a:cs typeface="Tahoma"/>
              </a:rPr>
              <a:t>Você está sendo roubado pela PEC 241</a:t>
            </a:r>
          </a:p>
          <a:p>
            <a:pPr algn="ctr"/>
            <a:r>
              <a:rPr lang="pt-BR" sz="1600" dirty="0" err="1">
                <a:solidFill>
                  <a:schemeClr val="accent3"/>
                </a:solidFill>
              </a:rPr>
              <a:t>http</a:t>
            </a:r>
            <a:r>
              <a:rPr lang="pt-BR" sz="1600" dirty="0">
                <a:solidFill>
                  <a:schemeClr val="accent3"/>
                </a:solidFill>
              </a:rPr>
              <a:t>://</a:t>
            </a:r>
            <a:r>
              <a:rPr lang="pt-BR" sz="1600" dirty="0" err="1">
                <a:solidFill>
                  <a:schemeClr val="accent3"/>
                </a:solidFill>
              </a:rPr>
              <a:t>www.auditoriacidada.org.br</a:t>
            </a:r>
            <a:r>
              <a:rPr lang="pt-BR" sz="1600" dirty="0">
                <a:solidFill>
                  <a:schemeClr val="accent3"/>
                </a:solidFill>
              </a:rPr>
              <a:t>/blog/2016/10/18/voce-esta-sendo-roubado-pela-pec-241</a:t>
            </a:r>
            <a:r>
              <a:rPr lang="pt-BR" sz="1600" dirty="0" smtClean="0">
                <a:solidFill>
                  <a:schemeClr val="accent3"/>
                </a:solidFill>
              </a:rPr>
              <a:t>/</a:t>
            </a:r>
            <a:endParaRPr lang="pt-BR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1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QUAL AS CAUSAS DA CRISE ATUAL?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Déficit </a:t>
            </a:r>
            <a:r>
              <a:rPr lang="pt-BR" sz="2800" dirty="0">
                <a:solidFill>
                  <a:srgbClr val="FFFFFF"/>
                </a:solidFill>
              </a:rPr>
              <a:t>	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Projeção de déficit de R$170,5 bilhões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$ 111,2 bilhões</a:t>
            </a: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Elevada Dívida Pública</a:t>
            </a:r>
          </a:p>
          <a:p>
            <a:pPr algn="ctr"/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colocada como justificativa para todos os projetos em andamento no Congresso Nacional, que suprimem direitos sociais: PLP 257/2015; PEC 241/2016; PEC da DRU e DREM etc.</a:t>
            </a: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Que déficit é esse?</a:t>
            </a: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Qual a razão do crescimento da dívida? </a:t>
            </a:r>
          </a:p>
        </p:txBody>
      </p:sp>
    </p:spTree>
    <p:extLst>
      <p:ext uri="{BB962C8B-B14F-4D97-AF65-F5344CB8AC3E}">
        <p14:creationId xmlns:p14="http://schemas.microsoft.com/office/powerpoint/2010/main" val="412609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61903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ABUNDÂNCIA</a:t>
                      </a:r>
                      <a:endParaRPr lang="en-US" sz="8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bilhões de “sobra” em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693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7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QUE ESTÁ POR TRÁS DA PEC-241 </a:t>
            </a: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i="1" dirty="0" smtClean="0">
                <a:solidFill>
                  <a:srgbClr val="FFFFFF"/>
                </a:solidFill>
              </a:rPr>
              <a:t>“</a:t>
            </a:r>
            <a:r>
              <a:rPr lang="pt-BR" sz="2800" b="0" i="1" dirty="0" smtClean="0">
                <a:solidFill>
                  <a:schemeClr val="tx1"/>
                </a:solidFill>
              </a:rPr>
              <a:t>.</a:t>
            </a:r>
            <a:r>
              <a:rPr lang="pt-BR" sz="2800" b="0" i="1" dirty="0">
                <a:solidFill>
                  <a:schemeClr val="tx1"/>
                </a:solidFill>
              </a:rPr>
              <a:t>.</a:t>
            </a:r>
            <a:r>
              <a:rPr lang="pt-BR" sz="2800" b="0" i="1" dirty="0" smtClean="0">
                <a:solidFill>
                  <a:schemeClr val="tx1"/>
                </a:solidFill>
              </a:rPr>
              <a:t>.Torna</a:t>
            </a:r>
            <a:r>
              <a:rPr lang="pt-BR" sz="2800" b="0" i="1" dirty="0">
                <a:solidFill>
                  <a:schemeClr val="tx1"/>
                </a:solidFill>
              </a:rPr>
              <a:t>-se, portanto, necessário </a:t>
            </a:r>
            <a:r>
              <a:rPr lang="pt-BR" sz="2800" b="0" i="1" u="sng" dirty="0">
                <a:solidFill>
                  <a:schemeClr val="tx1"/>
                </a:solidFill>
              </a:rPr>
              <a:t>estabilizar o crescimento da despesa primária, como instrumento para conter a expansão da dívida públic</a:t>
            </a:r>
            <a:r>
              <a:rPr lang="pt-BR" sz="2800" b="0" i="1" dirty="0">
                <a:solidFill>
                  <a:schemeClr val="tx1"/>
                </a:solidFill>
              </a:rPr>
              <a:t>a. Esse é o objetivo desta Proposta de Emenda à </a:t>
            </a:r>
            <a:r>
              <a:rPr lang="pt-BR" sz="2800" b="0" i="1" dirty="0" smtClean="0">
                <a:solidFill>
                  <a:schemeClr val="tx1"/>
                </a:solidFill>
              </a:rPr>
              <a:t>Constituição</a:t>
            </a:r>
            <a:r>
              <a:rPr lang="pt-BR" sz="2800" b="0" i="1" dirty="0" smtClean="0">
                <a:solidFill>
                  <a:srgbClr val="FFFFFF"/>
                </a:solidFill>
              </a:rPr>
              <a:t>...”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primários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Total, SEM LIMITES, para gastos com: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ívida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mpresas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statais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PEC 241 ESCONDE ESQUEMA FRAUDULENTO</a:t>
            </a:r>
          </a:p>
          <a:p>
            <a:pPr algn="ctr"/>
            <a:r>
              <a:rPr lang="pt-BR" sz="2000" b="0" dirty="0" err="1">
                <a:solidFill>
                  <a:srgbClr val="FEA022"/>
                </a:solidFill>
              </a:rPr>
              <a:t>https</a:t>
            </a:r>
            <a:r>
              <a:rPr lang="pt-BR" sz="2000" b="0" dirty="0">
                <a:solidFill>
                  <a:srgbClr val="FEA022"/>
                </a:solidFill>
              </a:rPr>
              <a:t>://</a:t>
            </a:r>
            <a:r>
              <a:rPr lang="pt-BR" sz="2000" b="0" dirty="0" err="1">
                <a:solidFill>
                  <a:srgbClr val="FEA022"/>
                </a:solidFill>
              </a:rPr>
              <a:t>goo.gl</a:t>
            </a:r>
            <a:r>
              <a:rPr lang="pt-BR" sz="2000" b="0" dirty="0">
                <a:solidFill>
                  <a:srgbClr val="FEA022"/>
                </a:solidFill>
              </a:rPr>
              <a:t>/</a:t>
            </a:r>
            <a:r>
              <a:rPr lang="pt-BR" sz="2000" b="0" dirty="0" smtClean="0">
                <a:solidFill>
                  <a:srgbClr val="FEA022"/>
                </a:solidFill>
              </a:rPr>
              <a:t>OmtPZ4</a:t>
            </a:r>
            <a:endParaRPr lang="pt-BR" sz="2000" b="0" dirty="0">
              <a:solidFill>
                <a:srgbClr val="FEA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7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793088" cy="6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PEC 55 afronta a Constituição Federal</a:t>
            </a:r>
          </a:p>
          <a:p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controla o gasto mais abusivo do país, que é o gasto com juros</a:t>
            </a:r>
          </a:p>
          <a:p>
            <a:pPr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 a destinação do orçamento federal para a dívida pública </a:t>
            </a: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umenta o privilégio dos mecanismos financeiros que geram a chamada dívida pública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rivilegia banqueiros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Burla o art. 167, III, da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ompromete os direitos sociais previstos no art. 6</a:t>
            </a:r>
            <a:r>
              <a:rPr lang="pt-BR" b="0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da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fronta os objetivos fundamentais da República constantes do art. 3</a:t>
            </a:r>
            <a:r>
              <a:rPr lang="pt-BR" b="0" baseline="30000" dirty="0" smtClean="0">
                <a:solidFill>
                  <a:schemeClr val="tx1"/>
                </a:solidFill>
                <a:latin typeface="Tahoma"/>
                <a:cs typeface="Tahoma"/>
              </a:rPr>
              <a:t>º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reduzirá os juros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reduzirá a inflação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ermitirá que a “sobra” de R$480 bilhões de 2015 seja transferida a banqueiros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avorece esquema fraudulento que cria dívida sem contrapartida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O gasto que mais precisa ser controlado é o financeiro, 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mas a PEC </a:t>
            </a:r>
            <a:r>
              <a:rPr lang="pt-BR" b="0" dirty="0" smtClean="0">
                <a:solidFill>
                  <a:srgbClr val="92D050"/>
                </a:solidFill>
                <a:latin typeface="Tahoma"/>
                <a:cs typeface="Tahoma"/>
              </a:rPr>
              <a:t>55 </a:t>
            </a:r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faz justamente o contrário! </a:t>
            </a:r>
          </a:p>
        </p:txBody>
      </p:sp>
    </p:spTree>
    <p:extLst>
      <p:ext uri="{BB962C8B-B14F-4D97-AF65-F5344CB8AC3E}">
        <p14:creationId xmlns:p14="http://schemas.microsoft.com/office/powerpoint/2010/main" val="56741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NOVOS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ESQUEMAS DE GERAÇÃO DE DÍVIDA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</a:p>
          <a:p>
            <a:pPr lvl="1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DE EMPRESAS ESTATAIS NÃO DEPENDENTES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EMISSÃO DE DEBÊNTURES: papel financeiro NOVO vendido a investidores privilegiados com desconto de até 60%  e juros de 20% ou mais sobre o valor de face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Imenso dano ao erário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PEC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241: teto para investimentos sociais essenciais e garantia de recurso para esquema fraudulento que o PLS 204/2016 o PLP 181/2015 e PL 3337/2015 visam “legalizar”</a:t>
            </a:r>
          </a:p>
          <a:p>
            <a:pPr algn="ctr"/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88904" y="566124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000000"/>
                </a:solidFill>
              </a:rPr>
              <a:t>INVESTIDOR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6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Criada por Lei Municipal com Capital de R$100 mil</a:t>
            </a:r>
            <a:endParaRPr lang="pt-BR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60" y="2132856"/>
            <a:ext cx="7747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3861048"/>
            <a:ext cx="774700" cy="774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pagos pela “estatal não dependente” pode superar a parcela anual recebida de investidores</a:t>
            </a:r>
          </a:p>
          <a:p>
            <a:pPr algn="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							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744" y="13407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</a:rPr>
              <a:t>Deságio</a:t>
            </a:r>
          </a:p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50%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80" y="105273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Valor de Face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100%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9424" y="270892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Juros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23%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a.a.</a:t>
            </a:r>
            <a:endParaRPr lang="pt-BR" sz="2000" b="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472" y="5517232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pt-BR" sz="800" b="0" dirty="0">
              <a:solidFill>
                <a:srgbClr val="FFFFFF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pt-BR" b="0" dirty="0" smtClean="0">
                <a:solidFill>
                  <a:srgbClr val="FFFFFF"/>
                </a:solidFill>
              </a:rPr>
              <a:t>O valor desembolsado pelo investidor privilegiado que compra as debêntures senior é menor que os juros que recebe, pois </a:t>
            </a:r>
            <a:r>
              <a:rPr lang="pt-BR" b="0" dirty="0">
                <a:solidFill>
                  <a:srgbClr val="FFFFFF"/>
                </a:solidFill>
              </a:rPr>
              <a:t>p</a:t>
            </a:r>
            <a:r>
              <a:rPr lang="pt-BR" b="0" dirty="0" smtClean="0">
                <a:solidFill>
                  <a:srgbClr val="FFFFFF"/>
                </a:solidFill>
              </a:rPr>
              <a:t>aga parcela de 12,5</a:t>
            </a:r>
            <a:r>
              <a:rPr lang="pt-BR" b="0" dirty="0">
                <a:solidFill>
                  <a:srgbClr val="FFFFFF"/>
                </a:solidFill>
              </a:rPr>
              <a:t>% do valor de </a:t>
            </a:r>
            <a:r>
              <a:rPr lang="pt-BR" b="0" dirty="0" smtClean="0">
                <a:solidFill>
                  <a:srgbClr val="FFFFFF"/>
                </a:solidFill>
              </a:rPr>
              <a:t>face e recebe juros de 23%. A estatal ainda arca com custos financeiros, consultorias, remuneração administradores... onerando pesadamente o Estado.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6" y="2204864"/>
            <a:ext cx="864096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96" y="3861048"/>
            <a:ext cx="1016000" cy="495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4221088"/>
            <a:ext cx="1016000" cy="49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52" y="4653136"/>
            <a:ext cx="1016000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5085184"/>
            <a:ext cx="1016000" cy="49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8904" y="3013502"/>
            <a:ext cx="334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Valor recebido em 4 parcelas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12,5 % por ano</a:t>
            </a:r>
            <a:endParaRPr lang="pt-BR" sz="2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Entes Federados proporcionam GARANTIA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O que está sendo cedido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pelo ente público para as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e</a:t>
            </a:r>
            <a:r>
              <a:rPr lang="pt-BR" sz="3200" dirty="0" smtClean="0">
                <a:solidFill>
                  <a:srgbClr val="FFFFFF"/>
                </a:solidFill>
              </a:rPr>
              <a:t>statais não dependentes que emitem debêntures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é simplesmente a </a:t>
            </a:r>
            <a:r>
              <a:rPr lang="pt-BR" sz="3200" u="sng" dirty="0" smtClean="0">
                <a:solidFill>
                  <a:srgbClr val="FFFFFF"/>
                </a:solidFill>
              </a:rPr>
              <a:t>garantia pública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em valor equivalente aos créditos inscritos ou não em dívida ativa.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O ente público recebe debêntures subordinadas para documentar essa garantia concedida.</a:t>
            </a: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 smtClean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Geração de DÍVIDA PÚBLICA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Aprofundamento da Financeirização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36" y="5013176"/>
            <a:ext cx="1731764" cy="17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municípios não terão benefício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algum</a:t>
            </a:r>
            <a:endParaRPr lang="pt-BR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auferidos </a:t>
            </a:r>
            <a:r>
              <a:rPr lang="pt-BR" b="0" u="sng" dirty="0" smtClean="0">
                <a:solidFill>
                  <a:schemeClr val="tx1"/>
                </a:solidFill>
                <a:latin typeface="Tahoma"/>
                <a:cs typeface="Tahoma"/>
              </a:rPr>
              <a:t>pela empresa estatal não dependente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com a venda de debêntures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7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debêntures, gerando dívida pública.</a:t>
            </a: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PEC 241</a:t>
            </a:r>
            <a:r>
              <a:rPr lang="pt-BR" sz="2800" dirty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(55)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403675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706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BRASIL: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Econômico concentrador de Renda</a:t>
            </a: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DÍVIDA: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Geração de dívida pública sem contrapartida e regiamente remunerada com juros mais elevados do mundo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MONETÁRIA SUICIDA: Transferência de renda para bancos 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da Inflação por meio de instrumentos que não a controlam  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elevados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Base monetária restrita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Aprofundamento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do modelo de exploração mineral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predatório, opaco, com graves danos ambientais e ecológicos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925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ESSE ESQUEMA ENTROU NO BRASIL: 													CONSULTORIAS PRIVADAS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954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33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364443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63711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92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14895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3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58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81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Graves indícios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ilegalidade Comprovados por CPI da Dívida Pública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transformações </a:t>
            </a:r>
            <a:r>
              <a:rPr lang="pt-BR" b="0" dirty="0">
                <a:solidFill>
                  <a:schemeClr val="tx1"/>
                </a:solidFill>
              </a:rPr>
              <a:t>de dívidas do setor privado em dívidas públicas;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excessivos e ilegítimos juros, encargos e taxas que multiplicam o valor da dívida por ela mesma;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contínuo pagamento </a:t>
            </a:r>
            <a:r>
              <a:rPr lang="pt-BR" b="0" dirty="0" smtClean="0">
                <a:solidFill>
                  <a:schemeClr val="tx1"/>
                </a:solidFill>
              </a:rPr>
              <a:t>ilegal de </a:t>
            </a:r>
            <a:r>
              <a:rPr lang="pt-BR" b="0" dirty="0">
                <a:solidFill>
                  <a:schemeClr val="tx1"/>
                </a:solidFill>
              </a:rPr>
              <a:t>juros sobre </a:t>
            </a:r>
            <a:r>
              <a:rPr lang="pt-BR" b="0" dirty="0" smtClean="0">
                <a:solidFill>
                  <a:schemeClr val="tx1"/>
                </a:solidFill>
              </a:rPr>
              <a:t>juros de </a:t>
            </a:r>
            <a:r>
              <a:rPr lang="pt-BR" b="0" dirty="0">
                <a:solidFill>
                  <a:schemeClr val="tx1"/>
                </a:solidFill>
              </a:rPr>
              <a:t>forma insustentável;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ágios que chegaram a 70% do valor nominal, em resgates antecipados, ou seja, dívida que sequer se encontravam vencidas; 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operações de transformação de dívida em paraísos fiscais, com suspeita de renúncia à prescrição;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refinanciamentos obscuros com cláusulas expressas de renúncia à soberania, à imunidade e à alegação de nulidade;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transformação de passivos de bancos em dívidas públicas;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utilização de mecanismos meramente financeiros que geram dívida sem contrapartida alguma ao país ou à sociedade;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ausência de documentação e de </a:t>
            </a:r>
            <a:r>
              <a:rPr lang="pt-BR" b="0" dirty="0" smtClean="0">
                <a:solidFill>
                  <a:schemeClr val="tx1"/>
                </a:solidFill>
              </a:rPr>
              <a:t>transparência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que revelam outros indícios </a:t>
            </a: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163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38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241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(55) IMPEDE O AUMENTO DE GASTOS SOCIAIS OCORRIDO NO EQUADOR APÓS A AUDITORIA DA DÍVIDA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405168" cy="68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para controlar gastos </a:t>
            </a:r>
            <a:r>
              <a:rPr lang="pt-BR" altLang="pt-BR" sz="220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/ Dívida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</a:t>
            </a:r>
            <a:r>
              <a:rPr lang="pt-BR" altLang="pt-BR" sz="2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Exigir Voto NÃO à PEC 55/2016 e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” esquema fraudulento que geram dívida pública e aprofundam a </a:t>
            </a:r>
            <a:r>
              <a:rPr lang="pt-BR" sz="2000" dirty="0" err="1" smtClean="0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 no Brasil </a:t>
            </a:r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551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67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ENFRENTA AS VERDADEIRAS AMARRAS QUE IMPEDEM O DESENVOLVIMENTO SOCIOECONOMICO NO BRASIL</a:t>
            </a:r>
          </a:p>
          <a:p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1. MODELO ECONÔMICO VOLTADO PARA METAS ESTÉREIS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2. MODELO TRIBUTÁRIO INJUSTO E REGRESSIVO</a:t>
            </a: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3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POLÍTICA MONETÁRIA SUICIDA: JUROS EXTORSIVOS (SOBRE DÍVIDA NUNCA AUDITADA, SOBRE A QUAL RECAEM GRAVES INDÍCIOS DE ILEGALIDADE, ILEGITIMIDADE E ATÉ FRAUDES) E RESTRIÇÃO BRUTAL DA BASE MONETÁRIA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4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EXCASSEZ DE INVESTIMENTOS ESTRUTURANTES: EDUCAÇÃO, CIÊNCIA E TECNOLOGIA, SAÚDE, INFRAESTRUTURA. REFORMA AGRÁRIA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5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EXPLORAÇÃO MINERAL PREDATÓRIA</a:t>
            </a:r>
          </a:p>
        </p:txBody>
      </p:sp>
    </p:spTree>
    <p:extLst>
      <p:ext uri="{BB962C8B-B14F-4D97-AF65-F5344CB8AC3E}">
        <p14:creationId xmlns:p14="http://schemas.microsoft.com/office/powerpoint/2010/main" val="319847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675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INCONSTITUCIONALIDADES – Ver a DENÚNCIA apresentada pela Auditoria Cidadã da Dívida</a:t>
            </a:r>
          </a:p>
          <a:p>
            <a:endParaRPr lang="pt-BR" sz="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rgbClr val="94C600"/>
                </a:solidFill>
              </a:rPr>
              <a:t>BURLA ao Art. 167, III</a:t>
            </a:r>
            <a:r>
              <a:rPr lang="pt-BR" b="0" dirty="0" smtClean="0">
                <a:solidFill>
                  <a:schemeClr val="tx1"/>
                </a:solidFill>
              </a:rPr>
              <a:t>, da Constituição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dos objetivos fundamentais da República previsto no </a:t>
            </a:r>
            <a:r>
              <a:rPr lang="pt-BR" b="0" dirty="0">
                <a:solidFill>
                  <a:srgbClr val="94C600"/>
                </a:solidFill>
              </a:rPr>
              <a:t>Art. 3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 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dos direitos sociais previstos no </a:t>
            </a:r>
            <a:r>
              <a:rPr lang="pt-BR" b="0" dirty="0">
                <a:solidFill>
                  <a:srgbClr val="94C600"/>
                </a:solidFill>
              </a:rPr>
              <a:t>Art. 6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	- Nota </a:t>
            </a:r>
            <a:r>
              <a:rPr lang="pt-BR" b="0" dirty="0">
                <a:solidFill>
                  <a:schemeClr val="tx1"/>
                </a:solidFill>
              </a:rPr>
              <a:t>da CNBB sobre a PEC 241 (PEC 55/2016 no Senado)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 disposto no </a:t>
            </a:r>
            <a:r>
              <a:rPr lang="pt-BR" b="0" dirty="0">
                <a:solidFill>
                  <a:srgbClr val="94C600"/>
                </a:solidFill>
              </a:rPr>
              <a:t>Art. 208 </a:t>
            </a:r>
            <a:r>
              <a:rPr lang="pt-BR" b="0" dirty="0">
                <a:solidFill>
                  <a:schemeClr val="tx1"/>
                </a:solidFill>
              </a:rPr>
              <a:t>da Constituição relativo ao Dever do Estado com a Educação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 disposto no </a:t>
            </a:r>
            <a:r>
              <a:rPr lang="pt-BR" b="0" dirty="0">
                <a:solidFill>
                  <a:srgbClr val="94C600"/>
                </a:solidFill>
              </a:rPr>
              <a:t>Art. 212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 disposto no </a:t>
            </a:r>
            <a:r>
              <a:rPr lang="pt-BR" b="0" dirty="0">
                <a:solidFill>
                  <a:srgbClr val="94C600"/>
                </a:solidFill>
              </a:rPr>
              <a:t>Art. 196</a:t>
            </a:r>
            <a:r>
              <a:rPr lang="pt-BR" b="0" dirty="0">
                <a:solidFill>
                  <a:schemeClr val="tx1"/>
                </a:solidFill>
              </a:rPr>
              <a:t>, relativamente ao Dever do Estado com a </a:t>
            </a:r>
            <a:r>
              <a:rPr lang="pt-BR" b="0" dirty="0" smtClean="0">
                <a:solidFill>
                  <a:schemeClr val="tx1"/>
                </a:solidFill>
              </a:rPr>
              <a:t>Saúde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Favorecimento a esquema fraudulento </a:t>
            </a:r>
            <a:r>
              <a:rPr lang="pt-BR" b="0" smtClean="0">
                <a:solidFill>
                  <a:schemeClr val="tx1"/>
                </a:solidFill>
              </a:rPr>
              <a:t>que envolve </a:t>
            </a:r>
            <a:r>
              <a:rPr lang="pt-BR" b="0" dirty="0" smtClean="0">
                <a:solidFill>
                  <a:schemeClr val="tx1"/>
                </a:solidFill>
              </a:rPr>
              <a:t>estatais não dependentes</a:t>
            </a: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INCONSTITUCIONALIDADES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303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07300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0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TRATAMENTO DISCRIMINATÓRIO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1. Só afeta as despesas PRIMÁRIAS, deixando fora do congelamento as despesas FINANCEIRAS</a:t>
            </a:r>
            <a:r>
              <a:rPr lang="pt-BR" b="0" dirty="0">
                <a:solidFill>
                  <a:schemeClr val="tx1"/>
                </a:solidFill>
              </a:rPr>
              <a:t> 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pPr algn="ctr"/>
            <a:r>
              <a:rPr lang="pt-BR" b="0" i="1" dirty="0" smtClean="0">
                <a:solidFill>
                  <a:schemeClr val="accent1"/>
                </a:solidFill>
              </a:rPr>
              <a:t>“</a:t>
            </a:r>
            <a:r>
              <a:rPr lang="pt-BR" b="0" i="1" dirty="0">
                <a:solidFill>
                  <a:schemeClr val="accent1"/>
                </a:solidFill>
              </a:rPr>
              <a:t>Art. 102. Ficam estabelecidos, para cada exercício, limites individualizados para as despesas </a:t>
            </a:r>
            <a:r>
              <a:rPr lang="pt-BR" b="0" i="1" dirty="0" smtClean="0">
                <a:solidFill>
                  <a:schemeClr val="accent1"/>
                </a:solidFill>
              </a:rPr>
              <a:t>primárias</a:t>
            </a:r>
            <a:endParaRPr lang="pt-BR" b="0" i="1" dirty="0">
              <a:solidFill>
                <a:schemeClr val="tx1"/>
              </a:solidFill>
            </a:endParaRPr>
          </a:p>
          <a:p>
            <a:pPr algn="ctr"/>
            <a:endParaRPr lang="pt-BR" b="0" i="1" dirty="0">
              <a:solidFill>
                <a:schemeClr val="tx1"/>
              </a:solidFill>
            </a:endParaRPr>
          </a:p>
          <a:p>
            <a:pPr algn="just"/>
            <a:r>
              <a:rPr lang="pt-BR" b="0" dirty="0" smtClean="0">
                <a:solidFill>
                  <a:schemeClr val="tx1"/>
                </a:solidFill>
              </a:rPr>
              <a:t>2. Gestão </a:t>
            </a:r>
            <a:r>
              <a:rPr lang="pt-BR" b="0" dirty="0">
                <a:solidFill>
                  <a:schemeClr val="tx1"/>
                </a:solidFill>
              </a:rPr>
              <a:t>completamente engessada para direitos sociais, mas temerária para os gastos financeiros:</a:t>
            </a:r>
          </a:p>
          <a:p>
            <a:r>
              <a:rPr lang="pt-BR" b="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pt-BR" b="0" i="1" dirty="0">
                <a:solidFill>
                  <a:schemeClr val="accent1"/>
                </a:solidFill>
              </a:rPr>
              <a:t>“Art. 102</a:t>
            </a:r>
          </a:p>
          <a:p>
            <a:pPr algn="ctr"/>
            <a:r>
              <a:rPr lang="pt-BR" b="0" i="1" dirty="0">
                <a:solidFill>
                  <a:schemeClr val="accent1"/>
                </a:solidFill>
              </a:rPr>
              <a:t>...</a:t>
            </a:r>
          </a:p>
          <a:p>
            <a:pPr algn="ctr"/>
            <a:r>
              <a:rPr lang="pt-BR" b="0" i="1" dirty="0">
                <a:solidFill>
                  <a:schemeClr val="accent1"/>
                </a:solidFill>
              </a:rPr>
              <a:t>§ 5º É vedada a abertura de crédito suplementar ou especial que amplie o montante total autorizado de despesa primária sujeita aos limites de que trata este artigo.”</a:t>
            </a:r>
          </a:p>
          <a:p>
            <a:pPr algn="ctr"/>
            <a:endParaRPr lang="pt-BR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5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124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TRATAMENTO DISCRIMINATÓRIO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b="0" dirty="0">
                <a:solidFill>
                  <a:schemeClr val="tx1"/>
                </a:solidFill>
              </a:rPr>
              <a:t>3</a:t>
            </a:r>
            <a:r>
              <a:rPr lang="pt-BR" b="0" dirty="0" smtClean="0">
                <a:solidFill>
                  <a:schemeClr val="tx1"/>
                </a:solidFill>
              </a:rPr>
              <a:t>. Válvula </a:t>
            </a:r>
            <a:r>
              <a:rPr lang="pt-BR" b="0" dirty="0">
                <a:solidFill>
                  <a:schemeClr val="tx1"/>
                </a:solidFill>
              </a:rPr>
              <a:t>de escape para que Judiciário, Legislativo e Ministério Público avancem sobre o </a:t>
            </a:r>
            <a:r>
              <a:rPr lang="pt-BR" b="0" dirty="0" smtClean="0">
                <a:solidFill>
                  <a:schemeClr val="tx1"/>
                </a:solidFill>
              </a:rPr>
              <a:t>Executivo. Tratamento </a:t>
            </a:r>
            <a:r>
              <a:rPr lang="pt-BR" b="0" dirty="0">
                <a:solidFill>
                  <a:schemeClr val="tx1"/>
                </a:solidFill>
              </a:rPr>
              <a:t>discriminatório entre os poderes: </a:t>
            </a:r>
          </a:p>
          <a:p>
            <a:r>
              <a:rPr lang="pt-BR" dirty="0"/>
              <a:t> </a:t>
            </a:r>
          </a:p>
          <a:p>
            <a:r>
              <a:rPr lang="pt-BR" b="0" i="1" dirty="0">
                <a:solidFill>
                  <a:schemeClr val="accent1"/>
                </a:solidFill>
              </a:rPr>
              <a:t>“Art. </a:t>
            </a:r>
            <a:r>
              <a:rPr lang="pt-BR" b="0" i="1" dirty="0" smtClean="0">
                <a:solidFill>
                  <a:schemeClr val="accent1"/>
                </a:solidFill>
              </a:rPr>
              <a:t>102</a:t>
            </a:r>
            <a:endParaRPr lang="pt-BR" b="0" i="1" dirty="0">
              <a:solidFill>
                <a:schemeClr val="accent1"/>
              </a:solidFill>
            </a:endParaRPr>
          </a:p>
          <a:p>
            <a:r>
              <a:rPr lang="pt-BR" b="0" i="1" dirty="0">
                <a:solidFill>
                  <a:schemeClr val="accent1"/>
                </a:solidFill>
              </a:rPr>
              <a:t>Inciso </a:t>
            </a:r>
            <a:r>
              <a:rPr lang="pt-BR" b="0" i="1" dirty="0" smtClean="0">
                <a:solidFill>
                  <a:schemeClr val="accent1"/>
                </a:solidFill>
              </a:rPr>
              <a:t>V</a:t>
            </a:r>
            <a:endParaRPr lang="pt-BR" b="0" i="1" dirty="0">
              <a:solidFill>
                <a:schemeClr val="accent1"/>
              </a:solidFill>
            </a:endParaRPr>
          </a:p>
          <a:p>
            <a:r>
              <a:rPr lang="pt-BR" b="0" i="1" dirty="0">
                <a:solidFill>
                  <a:schemeClr val="accent1"/>
                </a:solidFill>
              </a:rPr>
              <a:t>§ 7º Nos três primeiros exercícios financeiros da vigência do Novo Regime Fiscal, o Poder Executivo poderá compensar com redução equivalente na sua despesa primária, consoante os valores estabelecidos no projeto de lei orçamentária encaminhado pelo Poder Executivo no respectivo exercício, o excesso de despesas primárias em relação aos limites de que tratam os incisos II a V do caput deste artigo. </a:t>
            </a:r>
          </a:p>
          <a:p>
            <a:r>
              <a:rPr lang="pt-BR" b="0" i="1" dirty="0">
                <a:solidFill>
                  <a:schemeClr val="accent1"/>
                </a:solidFill>
              </a:rPr>
              <a:t>§ 8º A compensação de que trata o § 7º deste artigo não excederá a 0,25% (vinte e cinco centésimos por cento) do limite do Poder </a:t>
            </a:r>
            <a:r>
              <a:rPr lang="pt-BR" b="0" i="1" dirty="0" smtClean="0">
                <a:solidFill>
                  <a:schemeClr val="accent1"/>
                </a:solidFill>
              </a:rPr>
              <a:t>Executivo</a:t>
            </a:r>
            <a:r>
              <a:rPr lang="pt-BR" b="0" i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35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35444</TotalTime>
  <Words>2471</Words>
  <Application>Microsoft Macintosh PowerPoint</Application>
  <PresentationFormat>A4 Paper (210x297 mm)</PresentationFormat>
  <Paragraphs>548</Paragraphs>
  <Slides>40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1932</cp:revision>
  <cp:lastPrinted>2008-11-20T19:12:03Z</cp:lastPrinted>
  <dcterms:created xsi:type="dcterms:W3CDTF">2001-11-19T18:24:28Z</dcterms:created>
  <dcterms:modified xsi:type="dcterms:W3CDTF">2016-11-04T11:35:52Z</dcterms:modified>
</cp:coreProperties>
</file>