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1517" r:id="rId2"/>
    <p:sldId id="1526" r:id="rId3"/>
    <p:sldId id="1525" r:id="rId4"/>
    <p:sldId id="1527" r:id="rId5"/>
    <p:sldId id="1490" r:id="rId6"/>
    <p:sldId id="1491" r:id="rId7"/>
    <p:sldId id="1495" r:id="rId8"/>
    <p:sldId id="1522" r:id="rId9"/>
    <p:sldId id="1521" r:id="rId10"/>
    <p:sldId id="1496" r:id="rId11"/>
    <p:sldId id="1497" r:id="rId12"/>
    <p:sldId id="1499" r:id="rId13"/>
    <p:sldId id="1467" r:id="rId14"/>
    <p:sldId id="1539" r:id="rId15"/>
    <p:sldId id="1519" r:id="rId16"/>
    <p:sldId id="1494" r:id="rId17"/>
    <p:sldId id="1492" r:id="rId18"/>
    <p:sldId id="1520" r:id="rId19"/>
    <p:sldId id="1528" r:id="rId20"/>
    <p:sldId id="1518" r:id="rId21"/>
    <p:sldId id="1523" r:id="rId22"/>
    <p:sldId id="1469" r:id="rId23"/>
    <p:sldId id="1498" r:id="rId24"/>
    <p:sldId id="1529" r:id="rId25"/>
    <p:sldId id="1468" r:id="rId26"/>
    <p:sldId id="1516" r:id="rId27"/>
    <p:sldId id="1500" r:id="rId28"/>
    <p:sldId id="1480" r:id="rId29"/>
    <p:sldId id="1477" r:id="rId30"/>
    <p:sldId id="1478" r:id="rId31"/>
    <p:sldId id="1457" r:id="rId32"/>
    <p:sldId id="1422" r:id="rId33"/>
    <p:sldId id="1530" r:id="rId34"/>
    <p:sldId id="1531" r:id="rId35"/>
    <p:sldId id="1532" r:id="rId36"/>
    <p:sldId id="1533" r:id="rId37"/>
    <p:sldId id="1534" r:id="rId38"/>
    <p:sldId id="1535" r:id="rId39"/>
    <p:sldId id="1536" r:id="rId40"/>
    <p:sldId id="1538" r:id="rId41"/>
    <p:sldId id="1537" r:id="rId42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6" y="-29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2304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55FFD202-6326-D848-BBA4-14655C9712F8}" type="presOf" srcId="{6F5795CA-FCF7-3D49-92E8-4F066CD012F3}" destId="{2C4EA2EF-7032-994A-8CDA-D08E93AE0AB3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624CE6E9-4481-5441-B070-565F37EAC91B}" type="presOf" srcId="{20780591-29E4-CF48-87F7-3F6B004E709A}" destId="{5C929E12-B5A9-524E-8637-7BDE97CEB999}" srcOrd="0" destOrd="0" presId="urn:microsoft.com/office/officeart/2009/3/layout/CircleRelationship"/>
    <dgm:cxn modelId="{A949B297-5079-194E-8EC7-1ED36A5A69F7}" type="presOf" srcId="{96ED5622-202F-C947-BC45-A5FA037D119B}" destId="{3B8012C6-BDB5-5E42-AD5B-3E946D617566}" srcOrd="0" destOrd="0" presId="urn:microsoft.com/office/officeart/2009/3/layout/CircleRelationship"/>
    <dgm:cxn modelId="{C96A06EA-6B5B-564B-A741-F8A95604A327}" type="presOf" srcId="{91032682-16C8-8746-92ED-AF58BF7EB348}" destId="{12638A83-E4F5-674B-9467-240AA0C5FB0A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8998E019-68EF-EE48-A5B9-1D18C0FD8655}" type="presOf" srcId="{67399531-B4AD-494A-92F2-504158F3E707}" destId="{CD68683C-D877-F146-989D-683FF92CCE28}" srcOrd="0" destOrd="0" presId="urn:microsoft.com/office/officeart/2009/3/layout/CircleRelationship"/>
    <dgm:cxn modelId="{8E5C8F39-A5B7-EF48-A844-8B7E6F2942B6}" type="presOf" srcId="{86D17B7E-E696-8941-8E58-7886025557FE}" destId="{C1B0984E-E3E0-C943-AF18-A37F5C5D8942}" srcOrd="0" destOrd="0" presId="urn:microsoft.com/office/officeart/2009/3/layout/CircleRelationship"/>
    <dgm:cxn modelId="{97D5308F-D7F9-CC49-AA6E-18F692022B0F}" type="presOf" srcId="{738A3422-D32A-114F-8E34-8A2257CE464B}" destId="{EAA19F38-080A-2445-9C24-BF5FCF5EAE4A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E5A7519C-4CCB-D646-B003-39809FE9ADA7}" type="presParOf" srcId="{12638A83-E4F5-674B-9467-240AA0C5FB0A}" destId="{CD68683C-D877-F146-989D-683FF92CCE28}" srcOrd="0" destOrd="0" presId="urn:microsoft.com/office/officeart/2009/3/layout/CircleRelationship"/>
    <dgm:cxn modelId="{B51F3B4F-F920-6D4B-AFF7-CBE7FC388895}" type="presParOf" srcId="{12638A83-E4F5-674B-9467-240AA0C5FB0A}" destId="{58D9F01F-9E18-A346-A934-8987F4284017}" srcOrd="1" destOrd="0" presId="urn:microsoft.com/office/officeart/2009/3/layout/CircleRelationship"/>
    <dgm:cxn modelId="{FDAB6AA4-F602-3D49-898A-D59CA124499F}" type="presParOf" srcId="{12638A83-E4F5-674B-9467-240AA0C5FB0A}" destId="{FEF05A9F-2AAC-074D-BD7A-9196CC8F387E}" srcOrd="2" destOrd="0" presId="urn:microsoft.com/office/officeart/2009/3/layout/CircleRelationship"/>
    <dgm:cxn modelId="{A0F0279D-0851-7543-B90C-E4536B59983F}" type="presParOf" srcId="{12638A83-E4F5-674B-9467-240AA0C5FB0A}" destId="{3E2BC93E-E0ED-0A4C-904E-34FEB557D6B3}" srcOrd="3" destOrd="0" presId="urn:microsoft.com/office/officeart/2009/3/layout/CircleRelationship"/>
    <dgm:cxn modelId="{C8B34094-1811-C441-83AF-2EF1C1498B47}" type="presParOf" srcId="{12638A83-E4F5-674B-9467-240AA0C5FB0A}" destId="{9AE0C5AB-F05E-C54F-946F-524451D97D6A}" srcOrd="4" destOrd="0" presId="urn:microsoft.com/office/officeart/2009/3/layout/CircleRelationship"/>
    <dgm:cxn modelId="{5FA1A28A-4600-3C4F-AD41-1B0174E8C164}" type="presParOf" srcId="{12638A83-E4F5-674B-9467-240AA0C5FB0A}" destId="{9B818891-721B-E249-A46D-3F104437D69C}" srcOrd="5" destOrd="0" presId="urn:microsoft.com/office/officeart/2009/3/layout/CircleRelationship"/>
    <dgm:cxn modelId="{433433DA-E45E-5B49-A75F-ABCE1975427D}" type="presParOf" srcId="{12638A83-E4F5-674B-9467-240AA0C5FB0A}" destId="{3B8012C6-BDB5-5E42-AD5B-3E946D617566}" srcOrd="6" destOrd="0" presId="urn:microsoft.com/office/officeart/2009/3/layout/CircleRelationship"/>
    <dgm:cxn modelId="{D0FCFFCD-896C-BC48-B20C-E7D790EBD72B}" type="presParOf" srcId="{12638A83-E4F5-674B-9467-240AA0C5FB0A}" destId="{BB4D3749-C5A6-1F42-BA2E-174FCD75366C}" srcOrd="7" destOrd="0" presId="urn:microsoft.com/office/officeart/2009/3/layout/CircleRelationship"/>
    <dgm:cxn modelId="{A2FAF3F2-A4B6-EA49-855A-02BDCCCA37AC}" type="presParOf" srcId="{BB4D3749-C5A6-1F42-BA2E-174FCD75366C}" destId="{307D2AE0-B61B-3F49-AF65-492CC44B7E00}" srcOrd="0" destOrd="0" presId="urn:microsoft.com/office/officeart/2009/3/layout/CircleRelationship"/>
    <dgm:cxn modelId="{40AF5640-FA6A-3946-A6FD-FCA45B4F1BBF}" type="presParOf" srcId="{12638A83-E4F5-674B-9467-240AA0C5FB0A}" destId="{6B05C13D-FEEA-C64C-B5AB-429A48D8019E}" srcOrd="8" destOrd="0" presId="urn:microsoft.com/office/officeart/2009/3/layout/CircleRelationship"/>
    <dgm:cxn modelId="{54466055-4ACB-D849-83B2-7F5FCB120DD8}" type="presParOf" srcId="{6B05C13D-FEEA-C64C-B5AB-429A48D8019E}" destId="{B46D02DE-DFD9-264A-9122-1B111364DA6D}" srcOrd="0" destOrd="0" presId="urn:microsoft.com/office/officeart/2009/3/layout/CircleRelationship"/>
    <dgm:cxn modelId="{17DBA960-AD2A-B849-A6E8-E7103BA35E31}" type="presParOf" srcId="{12638A83-E4F5-674B-9467-240AA0C5FB0A}" destId="{5C929E12-B5A9-524E-8637-7BDE97CEB999}" srcOrd="9" destOrd="0" presId="urn:microsoft.com/office/officeart/2009/3/layout/CircleRelationship"/>
    <dgm:cxn modelId="{5DB65204-1F1F-264F-B98F-3D2EA7C5867E}" type="presParOf" srcId="{12638A83-E4F5-674B-9467-240AA0C5FB0A}" destId="{A458321B-FFC0-BD4F-9287-F448D405C256}" srcOrd="10" destOrd="0" presId="urn:microsoft.com/office/officeart/2009/3/layout/CircleRelationship"/>
    <dgm:cxn modelId="{73BCDD60-4539-FA4E-9D51-BB367F66EB75}" type="presParOf" srcId="{A458321B-FFC0-BD4F-9287-F448D405C256}" destId="{CBAE351A-2575-EB4E-BDFE-AC8C89AB19F6}" srcOrd="0" destOrd="0" presId="urn:microsoft.com/office/officeart/2009/3/layout/CircleRelationship"/>
    <dgm:cxn modelId="{CCEEE4CF-DA9C-E444-80F6-BA574FC4A2F7}" type="presParOf" srcId="{12638A83-E4F5-674B-9467-240AA0C5FB0A}" destId="{A5B4C08C-AA14-F94A-9115-1C7612570EC3}" srcOrd="11" destOrd="0" presId="urn:microsoft.com/office/officeart/2009/3/layout/CircleRelationship"/>
    <dgm:cxn modelId="{A4EC6489-F158-C540-A762-813C637B8F14}" type="presParOf" srcId="{A5B4C08C-AA14-F94A-9115-1C7612570EC3}" destId="{E87B16E0-7609-B741-ADEC-7ED3166C467B}" srcOrd="0" destOrd="0" presId="urn:microsoft.com/office/officeart/2009/3/layout/CircleRelationship"/>
    <dgm:cxn modelId="{9E68BDC0-D8CF-3843-844D-5C8EC8028D66}" type="presParOf" srcId="{12638A83-E4F5-674B-9467-240AA0C5FB0A}" destId="{04321634-7EAA-C442-9E3C-6235F031E2D1}" srcOrd="12" destOrd="0" presId="urn:microsoft.com/office/officeart/2009/3/layout/CircleRelationship"/>
    <dgm:cxn modelId="{44FFE352-A628-DC46-B672-4FE8D284C012}" type="presParOf" srcId="{04321634-7EAA-C442-9E3C-6235F031E2D1}" destId="{A27AE5E0-C77F-1548-B6AC-19A721F18551}" srcOrd="0" destOrd="0" presId="urn:microsoft.com/office/officeart/2009/3/layout/CircleRelationship"/>
    <dgm:cxn modelId="{E06FBEBD-9D17-CD4D-9104-324CC258DD67}" type="presParOf" srcId="{12638A83-E4F5-674B-9467-240AA0C5FB0A}" destId="{2C4EA2EF-7032-994A-8CDA-D08E93AE0AB3}" srcOrd="13" destOrd="0" presId="urn:microsoft.com/office/officeart/2009/3/layout/CircleRelationship"/>
    <dgm:cxn modelId="{57B23DE1-E58B-A64C-AB1B-F0A9184A9D0D}" type="presParOf" srcId="{12638A83-E4F5-674B-9467-240AA0C5FB0A}" destId="{20931715-7EAE-D343-813D-4E75C341ED7C}" srcOrd="14" destOrd="0" presId="urn:microsoft.com/office/officeart/2009/3/layout/CircleRelationship"/>
    <dgm:cxn modelId="{27DFD4E7-9BC7-3B42-8E56-D354AD51EBDE}" type="presParOf" srcId="{20931715-7EAE-D343-813D-4E75C341ED7C}" destId="{233E81BF-6756-1A46-9ADA-2C3EBEC9678C}" srcOrd="0" destOrd="0" presId="urn:microsoft.com/office/officeart/2009/3/layout/CircleRelationship"/>
    <dgm:cxn modelId="{BC2A2F47-0362-B34E-BC40-931D4F7960A3}" type="presParOf" srcId="{12638A83-E4F5-674B-9467-240AA0C5FB0A}" destId="{EAA19F38-080A-2445-9C24-BF5FCF5EAE4A}" srcOrd="15" destOrd="0" presId="urn:microsoft.com/office/officeart/2009/3/layout/CircleRelationship"/>
    <dgm:cxn modelId="{EE0742D0-218B-344D-A2BC-530F73BAF268}" type="presParOf" srcId="{12638A83-E4F5-674B-9467-240AA0C5FB0A}" destId="{4E3A32DE-4BB9-3148-B3A6-B205618EB141}" srcOrd="16" destOrd="0" presId="urn:microsoft.com/office/officeart/2009/3/layout/CircleRelationship"/>
    <dgm:cxn modelId="{4EDD890E-940B-BC45-B96B-3AF996F01FBE}" type="presParOf" srcId="{4E3A32DE-4BB9-3148-B3A6-B205618EB141}" destId="{3B2A56C1-B96B-2340-9B03-CA89F8A21E79}" srcOrd="0" destOrd="0" presId="urn:microsoft.com/office/officeart/2009/3/layout/CircleRelationship"/>
    <dgm:cxn modelId="{D24270E2-A495-6B4B-92DA-8047C30AD18E}" type="presParOf" srcId="{12638A83-E4F5-674B-9467-240AA0C5FB0A}" destId="{C1B0984E-E3E0-C943-AF18-A37F5C5D8942}" srcOrd="17" destOrd="0" presId="urn:microsoft.com/office/officeart/2009/3/layout/CircleRelationship"/>
    <dgm:cxn modelId="{3420CAAF-3573-A249-B782-D2A2098FBCF1}" type="presParOf" srcId="{12638A83-E4F5-674B-9467-240AA0C5FB0A}" destId="{9EAD5373-AAF2-584E-A784-9920C80F048E}" srcOrd="18" destOrd="0" presId="urn:microsoft.com/office/officeart/2009/3/layout/CircleRelationship"/>
    <dgm:cxn modelId="{BC70A992-55FD-BE43-B37C-DD296301E27D}" type="presParOf" srcId="{9EAD5373-AAF2-584E-A784-9920C80F048E}" destId="{6F43751C-A657-5641-8282-9805A3E00C8B}" srcOrd="0" destOrd="0" presId="urn:microsoft.com/office/officeart/2009/3/layout/CircleRelationship"/>
    <dgm:cxn modelId="{908047E7-3180-7549-803B-FE670FBE8B74}" type="presParOf" srcId="{12638A83-E4F5-674B-9467-240AA0C5FB0A}" destId="{D9700332-47BC-454C-8230-0816D8CE441B}" srcOrd="19" destOrd="0" presId="urn:microsoft.com/office/officeart/2009/3/layout/CircleRelationship"/>
    <dgm:cxn modelId="{9EBBE435-EAF6-D249-8F9F-8AA9E70C0A40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26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13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40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41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14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15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18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19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20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21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21/08/16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034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goo.gl/6CEXvP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rishstatutebook.ie/2010/en/act/pub/0016/print.html" TargetMode="Externa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uditoriacidada.org.br/esquema-ilegal-de-geracao-de-dividas-publicas-para-estados-e-municipio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68480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Reuni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ão com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Assessores Parlamentares - Senado Federal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22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agost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PLS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204 </a:t>
            </a: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Esquema de gera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ção de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Dívida P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ública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407660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6422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SPE de São Paulo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825198"/>
            <a:ext cx="8134300" cy="58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7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6422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SPE de São Paulo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411" y="836712"/>
            <a:ext cx="7988788" cy="59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9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315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PLS 204 de 10/05/2016</a:t>
            </a: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d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 autoria do Senador José Serra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 algn="ctr">
              <a:lnSpc>
                <a:spcPct val="11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Visa “legalizar” essas operações que usam créditos tributários em garantia de emissão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deb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ê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ntures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por empresas </a:t>
            </a:r>
          </a:p>
          <a:p>
            <a:pPr algn="ctr">
              <a:lnSpc>
                <a:spcPct val="110000"/>
              </a:lnSpc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não dependentes</a:t>
            </a: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8" y="3192621"/>
            <a:ext cx="9546902" cy="344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1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PLS 204 de 10/05/2016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42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Autoriza “</a:t>
            </a:r>
            <a:r>
              <a:rPr lang="pt-BR" sz="3200" dirty="0">
                <a:solidFill>
                  <a:srgbClr val="FFFFFF"/>
                </a:solidFill>
              </a:rPr>
              <a:t>c</a:t>
            </a:r>
            <a:r>
              <a:rPr lang="pt-BR" sz="3200" dirty="0" smtClean="0">
                <a:solidFill>
                  <a:srgbClr val="FFFFFF"/>
                </a:solidFill>
              </a:rPr>
              <a:t>essão</a:t>
            </a:r>
            <a:r>
              <a:rPr lang="pt-BR" sz="3200" dirty="0">
                <a:solidFill>
                  <a:srgbClr val="FFFFFF"/>
                </a:solidFill>
              </a:rPr>
              <a:t>” de direitos </a:t>
            </a:r>
            <a:r>
              <a:rPr lang="pt-BR" sz="3200" dirty="0" smtClean="0">
                <a:solidFill>
                  <a:srgbClr val="FFFFFF"/>
                </a:solidFill>
              </a:rPr>
              <a:t>creditórios</a:t>
            </a:r>
            <a:endParaRPr lang="pt-BR" sz="3200" dirty="0">
              <a:solidFill>
                <a:srgbClr val="FFFFFF"/>
              </a:solidFill>
            </a:endParaRPr>
          </a:p>
          <a:p>
            <a:pPr marL="914400" lvl="1" indent="-457200">
              <a:spcBef>
                <a:spcPts val="42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Não modifica </a:t>
            </a:r>
            <a:r>
              <a:rPr lang="pt-BR" sz="2800" dirty="0" smtClean="0">
                <a:solidFill>
                  <a:srgbClr val="FFFFFF"/>
                </a:solidFill>
              </a:rPr>
              <a:t>natureza dos cr</a:t>
            </a:r>
            <a:r>
              <a:rPr lang="pt-BR" sz="2800" dirty="0" smtClean="0">
                <a:solidFill>
                  <a:srgbClr val="FFFFFF"/>
                </a:solidFill>
              </a:rPr>
              <a:t>éditos</a:t>
            </a:r>
            <a:endParaRPr lang="pt-BR" sz="2800" dirty="0">
              <a:solidFill>
                <a:srgbClr val="FFFFFF"/>
              </a:solidFill>
            </a:endParaRPr>
          </a:p>
          <a:p>
            <a:pPr marL="914400" lvl="1" indent="-457200">
              <a:spcBef>
                <a:spcPts val="42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Não altera </a:t>
            </a:r>
            <a:r>
              <a:rPr lang="pt-BR" sz="2800" dirty="0" smtClean="0">
                <a:solidFill>
                  <a:srgbClr val="FFFFFF"/>
                </a:solidFill>
              </a:rPr>
              <a:t>condições dos cr</a:t>
            </a:r>
            <a:r>
              <a:rPr lang="pt-BR" sz="2800" dirty="0" smtClean="0">
                <a:solidFill>
                  <a:srgbClr val="FFFFFF"/>
                </a:solidFill>
              </a:rPr>
              <a:t>éditos</a:t>
            </a:r>
            <a:endParaRPr lang="pt-BR" sz="2800" dirty="0">
              <a:solidFill>
                <a:srgbClr val="FFFFFF"/>
              </a:solidFill>
            </a:endParaRPr>
          </a:p>
          <a:p>
            <a:pPr marL="914400" lvl="1" indent="-457200">
              <a:spcBef>
                <a:spcPts val="42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Não transfere a cobrança judicial ou extrajudicial, que permanece com os órgãos </a:t>
            </a:r>
            <a:r>
              <a:rPr lang="pt-BR" sz="2800" dirty="0" smtClean="0">
                <a:solidFill>
                  <a:srgbClr val="FFFFFF"/>
                </a:solidFill>
              </a:rPr>
              <a:t>competentes</a:t>
            </a:r>
            <a:endParaRPr lang="pt-BR" sz="2800" dirty="0">
              <a:solidFill>
                <a:srgbClr val="FFFFFF"/>
              </a:solidFill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2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O que est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á sendo 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“cedido” 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de fato?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sz="32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022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29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PLS 204 de 10/05/2016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42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Garantia P</a:t>
            </a:r>
            <a:r>
              <a:rPr lang="pt-BR" sz="3200" dirty="0" smtClean="0">
                <a:solidFill>
                  <a:srgbClr val="FFFFFF"/>
                </a:solidFill>
              </a:rPr>
              <a:t>ública:</a:t>
            </a:r>
            <a:endParaRPr lang="pt-BR" sz="3200" dirty="0">
              <a:solidFill>
                <a:srgbClr val="FFFFFF"/>
              </a:solidFill>
            </a:endParaRPr>
          </a:p>
          <a:p>
            <a:pPr marL="914400" lvl="1" indent="-457200">
              <a:spcBef>
                <a:spcPts val="4200"/>
              </a:spcBef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</a:rPr>
              <a:t>Empresa estatal N</a:t>
            </a:r>
            <a:r>
              <a:rPr lang="pt-BR" sz="2800" dirty="0" smtClean="0">
                <a:solidFill>
                  <a:srgbClr val="FFFFFF"/>
                </a:solidFill>
              </a:rPr>
              <a:t>ÃO DEPENDENTE</a:t>
            </a:r>
            <a:endParaRPr lang="pt-BR" sz="2800" dirty="0">
              <a:solidFill>
                <a:srgbClr val="FFFFFF"/>
              </a:solidFill>
            </a:endParaRPr>
          </a:p>
          <a:p>
            <a:pPr marL="914400" lvl="1" indent="-457200">
              <a:spcBef>
                <a:spcPts val="4200"/>
              </a:spcBef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</a:rPr>
              <a:t>Garantia de recursos na PEC 241</a:t>
            </a:r>
          </a:p>
          <a:p>
            <a:pPr marL="914400" lvl="1" indent="-457200" algn="ctr">
              <a:lnSpc>
                <a:spcPct val="120000"/>
              </a:lnSpc>
              <a:spcBef>
                <a:spcPts val="4200"/>
              </a:spcBef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ENGANO: 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...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n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ão acarretem para o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c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edente a responsabilidade pelo efetivo pagamento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a cargo do contribuinte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de assunção direta de compromisso, de confissão de dívida ou qualquer espécie de compromisso financeiro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pt-BR" b="0" i="1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8979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865096" cy="662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PLS 204 de 10/05/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2016 </a:t>
            </a:r>
            <a:r>
              <a:rPr lang="pt-BR" sz="1200" b="0" dirty="0" smtClean="0">
                <a:solidFill>
                  <a:srgbClr val="94C600"/>
                </a:solidFill>
                <a:latin typeface="Tahoma"/>
                <a:cs typeface="Tahoma"/>
              </a:rPr>
              <a:t>(Art. 39-A par</a:t>
            </a:r>
            <a:r>
              <a:rPr lang="pt-BR" sz="1200" b="0" dirty="0" smtClean="0">
                <a:solidFill>
                  <a:srgbClr val="94C600"/>
                </a:solidFill>
                <a:latin typeface="Tahoma"/>
                <a:cs typeface="Tahoma"/>
              </a:rPr>
              <a:t>ágrafo 5º)</a:t>
            </a:r>
            <a:endParaRPr lang="pt-BR" sz="12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3200" b="0" dirty="0" smtClean="0">
                <a:solidFill>
                  <a:schemeClr val="accent1"/>
                </a:solidFill>
              </a:rPr>
              <a:t>As cess</a:t>
            </a:r>
            <a:r>
              <a:rPr lang="pt-BR" sz="3200" b="0" dirty="0" smtClean="0">
                <a:solidFill>
                  <a:schemeClr val="accent1"/>
                </a:solidFill>
              </a:rPr>
              <a:t>ões não se enquadram nas definições dos </a:t>
            </a:r>
            <a:r>
              <a:rPr lang="pt-BR" sz="3200" b="0" dirty="0" err="1" smtClean="0">
                <a:solidFill>
                  <a:schemeClr val="accent1"/>
                </a:solidFill>
              </a:rPr>
              <a:t>arts</a:t>
            </a:r>
            <a:r>
              <a:rPr lang="pt-BR" sz="3200" b="0" dirty="0" smtClean="0">
                <a:solidFill>
                  <a:schemeClr val="accent1"/>
                </a:solidFill>
              </a:rPr>
              <a:t>. 29, III e IV da LRF (não</a:t>
            </a:r>
            <a:r>
              <a:rPr lang="pt-BR" sz="3200" b="0" dirty="0">
                <a:solidFill>
                  <a:schemeClr val="accent1"/>
                </a:solidFill>
              </a:rPr>
              <a:t> </a:t>
            </a:r>
            <a:r>
              <a:rPr lang="pt-BR" sz="3200" b="0" dirty="0" smtClean="0">
                <a:solidFill>
                  <a:schemeClr val="accent1"/>
                </a:solidFill>
              </a:rPr>
              <a:t>seriam </a:t>
            </a:r>
            <a:r>
              <a:rPr lang="pt-BR" sz="3200" b="0" dirty="0" smtClean="0">
                <a:solidFill>
                  <a:schemeClr val="accent1"/>
                </a:solidFill>
              </a:rPr>
              <a:t>opera</a:t>
            </a:r>
            <a:r>
              <a:rPr lang="pt-BR" sz="3200" b="0" dirty="0" smtClean="0">
                <a:solidFill>
                  <a:schemeClr val="accent1"/>
                </a:solidFill>
              </a:rPr>
              <a:t>ções de crédito)</a:t>
            </a:r>
          </a:p>
          <a:p>
            <a:pPr algn="ctr">
              <a:lnSpc>
                <a:spcPct val="130000"/>
              </a:lnSpc>
            </a:pPr>
            <a:endParaRPr lang="pt-BR" sz="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3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TRECHO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RELATÓRIO TC 016.585/2009-0 </a:t>
            </a:r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just">
              <a:lnSpc>
                <a:spcPct val="120000"/>
              </a:lnSpc>
            </a:pP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“Trata-se, portanto, de desenho que apresenta em sua essência a mesma estrutura adotada pelos entes que optaram por criar uma empresa pública emissora de debêntures lastreadas em créditos tributários, por meio da qual o ente federado obtém do mercado uma antecipação de receitas que serão auferidas somente no futuro e que, quando o forem, serão destinadas ao pagamento dos credores,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numa nítida e clara, ao ver do Ministério Público de Contas, operação de crédito, conforme o conceito amplo adotado no artigo 29, III, da LRF.</a:t>
            </a:r>
            <a:r>
              <a:rPr lang="pt-BR" i="1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r>
              <a:rPr lang="pt-BR" sz="2800" b="0" dirty="0" smtClean="0">
                <a:solidFill>
                  <a:srgbClr val="FFFFFF"/>
                </a:solidFill>
              </a:rPr>
              <a:t> </a:t>
            </a:r>
            <a:endParaRPr lang="pt-BR" sz="32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9546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0512" y="764704"/>
            <a:ext cx="907300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TRECHO CONCLUSÃO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RELATÓRIO TC 016.585/2009-0 </a:t>
            </a:r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- “Arrumaram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um subterfúgio ilegal com aparência legal para antecipação de receita e burlar a LRF - que pressupõe a ação planejada e transparente, em que se previnem riscos e corrigem desvios capazes de afetar o equilíbrio das contas públicas, e regras para antecipação de receitas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.”</a:t>
            </a:r>
          </a:p>
          <a:p>
            <a:pPr>
              <a:lnSpc>
                <a:spcPct val="130000"/>
              </a:lnSpc>
            </a:pPr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- “Esse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mecanismo compromete as gestões futuras e prejudica a sustentabilidade fiscal do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Município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receitas de parceladas em Dívida Ativa ou espontaneamente entrariam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também no futuro ( em outras gestões).”</a:t>
            </a:r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endParaRPr lang="pt-BR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ESQUEMA DE GERAÇÃO DE DÍVIDA </a:t>
            </a: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N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OS ESTADOS</a:t>
            </a: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Processo Tribunal de Contas da União</a:t>
            </a: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TC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016.585/2009-0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[Apensos: TC 024.270/2015-6, TC 043.416/2012-8]</a:t>
            </a: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SUMÁRIO: REPRESENTAÇÃO. CVM. PGFN. STN. </a:t>
            </a: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QUESTIONAMENTOS SOBRE A NATUREZA JURÍDICA DAS OPERAÇÕES REALIZADAS POR ENTES DA FEDERAÇÃO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(MUNICÍPIOS DE BELO HORIZONTE E NOVA IGUAÇU E DISTRITO FEDERAL) PARA CAPTAR RECURSOS FINANCEIROS JUNTO AO MERCADO, MEDIANTE A CESSÃO DE DIREITOS CREDITÓRIOS LASTREADOS NA RECEITA FUTURA DE TÍTULOS DAS RESPECTIVAS DÍVIDAS ATIVAS DECORRENTES DE CRÉDITOS TRIBUTÁRIOS VENCIDOS E NÃO PAGOS, REALIZADAS POR MEIO DE FUNDOS DE INVESTIMENTO EM DIREITOS CREDITÓRIOS NÃO PADRONIZADOS (FIDC-NP). OITIVA DA COMISSÃO DE ASSUNTOS ECONÔMICOS DO SENADO NOS TERMOS DO ART. 113, </a:t>
            </a:r>
            <a:r>
              <a:rPr lang="pt-BR" sz="2000" b="0" dirty="0" err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, DO RITCU. ATENDIMENTO À SOLICITAÇÃO DA PR-RJ.</a:t>
            </a: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8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865096" cy="65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PLS 204 de 10/05/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2016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Situa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ção esdrúxula </a:t>
            </a:r>
            <a:r>
              <a:rPr lang="pt-BR" sz="1200" b="0" dirty="0">
                <a:solidFill>
                  <a:srgbClr val="94C600"/>
                </a:solidFill>
                <a:latin typeface="Tahoma"/>
                <a:cs typeface="Tahoma"/>
              </a:rPr>
              <a:t>(Art. 39-A parágrafo 5º</a:t>
            </a:r>
            <a:r>
              <a:rPr lang="pt-BR" sz="1200" b="0" dirty="0" smtClean="0">
                <a:solidFill>
                  <a:srgbClr val="94C600"/>
                </a:solidFill>
                <a:latin typeface="Tahoma"/>
                <a:cs typeface="Tahoma"/>
              </a:rPr>
              <a:t>)</a:t>
            </a:r>
            <a:endParaRPr lang="pt-BR" sz="12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just"/>
            <a:endParaRPr lang="pt-BR" sz="2800" b="0" dirty="0" smtClean="0">
              <a:solidFill>
                <a:srgbClr val="FFFFFF"/>
              </a:solidFill>
            </a:endParaRPr>
          </a:p>
          <a:p>
            <a:pPr algn="just"/>
            <a:r>
              <a:rPr lang="pt-BR" sz="2800" b="0" dirty="0" smtClean="0">
                <a:solidFill>
                  <a:srgbClr val="FFFFFF"/>
                </a:solidFill>
              </a:rPr>
              <a:t>As cess</a:t>
            </a:r>
            <a:r>
              <a:rPr lang="pt-BR" sz="2800" b="0" dirty="0" smtClean="0">
                <a:solidFill>
                  <a:srgbClr val="FFFFFF"/>
                </a:solidFill>
              </a:rPr>
              <a:t>ões de direitos creditórios ... d</a:t>
            </a:r>
            <a:r>
              <a:rPr lang="pt-BR" sz="2800" b="0" dirty="0" smtClean="0">
                <a:solidFill>
                  <a:srgbClr val="FFFFFF"/>
                </a:solidFill>
              </a:rPr>
              <a:t>evem </a:t>
            </a:r>
            <a:r>
              <a:rPr lang="pt-BR" sz="2800" b="0" dirty="0">
                <a:solidFill>
                  <a:srgbClr val="FFFFFF"/>
                </a:solidFill>
              </a:rPr>
              <a:t>ser consideradas “Receitas de Capital” provenientes de operação de venda definitiva de patrimônio </a:t>
            </a:r>
            <a:r>
              <a:rPr lang="pt-BR" sz="2800" b="0" dirty="0" smtClean="0">
                <a:solidFill>
                  <a:srgbClr val="FFFFFF"/>
                </a:solidFill>
              </a:rPr>
              <a:t>público, subordinando-se ao art. 44 da LRF.</a:t>
            </a:r>
          </a:p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2800" b="0" dirty="0">
              <a:solidFill>
                <a:srgbClr val="FFFFFF"/>
              </a:solidFill>
            </a:endParaRPr>
          </a:p>
          <a:p>
            <a:r>
              <a:rPr lang="pt-BR" sz="2800" b="0" dirty="0">
                <a:solidFill>
                  <a:srgbClr val="FFFFFF"/>
                </a:solidFill>
              </a:rPr>
              <a:t>       </a:t>
            </a:r>
            <a:r>
              <a:rPr lang="pt-BR" b="0" i="1" dirty="0">
                <a:solidFill>
                  <a:srgbClr val="FFFFFF"/>
                </a:solidFill>
              </a:rPr>
              <a:t>Art. 44. É vedada a aplicação da receita de capital derivada da alienação de bens e direitos que integram o patrimônio público para o financiamento de despesa corrente, salvo se destinada por lei aos regimes de previdência social, geral e próprio dos servidores públicos.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2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Se os cr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éditos não são de fato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 “cedidos” que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receita é essa?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0163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865096" cy="739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PLS 204 de 10/05/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2016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Situa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ção esdrúxula </a:t>
            </a:r>
            <a:r>
              <a:rPr lang="pt-BR" sz="1200" b="0" dirty="0">
                <a:solidFill>
                  <a:srgbClr val="94C600"/>
                </a:solidFill>
                <a:latin typeface="Tahoma"/>
                <a:cs typeface="Tahoma"/>
              </a:rPr>
              <a:t>(Art. 39-A parágrafo 5º</a:t>
            </a:r>
            <a:r>
              <a:rPr lang="pt-BR" sz="1200" b="0" dirty="0" smtClean="0">
                <a:solidFill>
                  <a:srgbClr val="94C600"/>
                </a:solidFill>
                <a:latin typeface="Tahoma"/>
                <a:cs typeface="Tahoma"/>
              </a:rPr>
              <a:t>)</a:t>
            </a:r>
            <a:endParaRPr lang="pt-BR" sz="12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2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Se os cr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éditos não são de fato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 “cedidos” que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receita é essa?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0" lvl="1" algn="ctr">
              <a:spcBef>
                <a:spcPts val="300"/>
              </a:spcBef>
              <a:spcAft>
                <a:spcPts val="600"/>
              </a:spcAft>
            </a:pP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O NEGÓCIO DE EMISSÃO DE DEBENTURES É O OBJETIVO CENTRAL DESSE TIPO DE EMPRESA. A CESSÃO DE CRÉDITO TRIBUTÁRIO É UM CENÁRIO PARA ENCOBRIR A TRANSFERÊNCIA DE RECURSOS PÚBLICOS PARA O SETOR FINANCEIRO PRIVADO nacional e internacional) POR MEIO DA GERAÇÃO DE DÍVIDA PÚBLICA, FERINDO A CONSTITUIÇÃO FEDERAL (que proíbe estados e municípios de emitir títulos da dívida).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3260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8744" y="260648"/>
            <a:ext cx="7056784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MAIORES CREDORES DA GRÉCIA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260648"/>
            <a:ext cx="2010830" cy="1008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480" y="1340768"/>
            <a:ext cx="936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pt-BR" sz="28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78" y="1916832"/>
            <a:ext cx="891734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05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546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O QUE EST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Á OCULTO NO PLS 204</a:t>
            </a:r>
          </a:p>
          <a:p>
            <a:pPr marL="171450" indent="-171450" algn="ctr">
              <a:lnSpc>
                <a:spcPct val="120000"/>
              </a:lnSpc>
              <a:buFontTx/>
              <a:buChar char="•"/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171450" indent="-171450" algn="ctr">
              <a:lnSpc>
                <a:spcPct val="120000"/>
              </a:lnSpc>
              <a:buFontTx/>
              <a:buChar char="•"/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120000"/>
              </a:lnSpc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	Estados </a:t>
            </a:r>
            <a:r>
              <a:rPr lang="pt-BR" sz="2800" dirty="0">
                <a:solidFill>
                  <a:schemeClr val="tx1"/>
                </a:solidFill>
                <a:latin typeface="Tahoma"/>
                <a:cs typeface="Tahoma"/>
              </a:rPr>
              <a:t>e municípios não terão benefício algum, pois o valor que receberão corresponde ao crédito de dívida ativa que já iriam receber sem risco de inadimplência, sendo que terão perdas decorrentes das remunerações pagas à </a:t>
            </a: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empresa SPE, </a:t>
            </a:r>
            <a:r>
              <a:rPr lang="pt-BR" sz="2800" dirty="0">
                <a:solidFill>
                  <a:schemeClr val="tx1"/>
                </a:solidFill>
                <a:latin typeface="Tahoma"/>
                <a:cs typeface="Tahoma"/>
              </a:rPr>
              <a:t>deságio na venda das debentures sênior e elevada remuneração de juros superiores aos valores incidentes sobre a dívida ativa.  </a:t>
            </a:r>
          </a:p>
          <a:p>
            <a:pPr marL="171450" indent="-171450" algn="just">
              <a:lnSpc>
                <a:spcPct val="120000"/>
              </a:lnSpc>
              <a:buFontTx/>
              <a:buChar char="•"/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4798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12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O QUE EST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Á OCULTO NO PLS 204</a:t>
            </a:r>
          </a:p>
          <a:p>
            <a:pPr marL="171450" indent="-171450" algn="ctr">
              <a:lnSpc>
                <a:spcPct val="120000"/>
              </a:lnSpc>
              <a:buFontTx/>
              <a:buChar char="•"/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171450" indent="-171450" algn="ctr">
              <a:lnSpc>
                <a:spcPct val="120000"/>
              </a:lnSpc>
              <a:buFontTx/>
              <a:buChar char="•"/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120000"/>
              </a:lnSpc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Recursos auferidos pela SPE com a venda de deb</a:t>
            </a: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êntures </a:t>
            </a:r>
            <a:r>
              <a:rPr lang="pt-BR" sz="2800" b="0" i="1" dirty="0" err="1" smtClean="0">
                <a:solidFill>
                  <a:schemeClr val="tx1"/>
                </a:solidFill>
                <a:latin typeface="Tahoma"/>
                <a:cs typeface="Tahoma"/>
              </a:rPr>
              <a:t>senior</a:t>
            </a: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 serão rapidamente consumidos com: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Pagamento de juros exorbitantes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Consultorias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Deságio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Remuneração de administradores</a:t>
            </a: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20000"/>
              </a:lnSpc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SPE são empresas públicas e os entes federados é que serão chamados a continuar pagando juros e amortizações das debêntures</a:t>
            </a:r>
            <a:endParaRPr lang="pt-BR" sz="2800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4229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70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PEC-241/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r>
              <a:rPr lang="pt-BR" sz="3200" b="0" dirty="0">
                <a:solidFill>
                  <a:schemeClr val="accent1"/>
                </a:solidFill>
                <a:latin typeface="Tahoma"/>
                <a:cs typeface="Tahoma"/>
              </a:rPr>
              <a:t>Congelamento de gastos primários por 20 anos</a:t>
            </a: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!</a:t>
            </a:r>
          </a:p>
          <a:p>
            <a:pPr algn="ctr">
              <a:lnSpc>
                <a:spcPct val="120000"/>
              </a:lnSpc>
            </a:pPr>
            <a:endParaRPr lang="pt-BR" sz="8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8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§ 6o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Não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se incluem nos limites previstos neste artigo: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-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transferências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constitucionais estabelecidas pelos art. 20, § 1o, art. 157 a art. 159 e art. 212, § 6o, e as despesas referentes ao art. 21, caput, inciso XIV, todos da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Constituição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e as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complementações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de que trata o art. 60, caput, inciso V, deste Ato das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Disposições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Constitucionais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Transitórias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;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II -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créditos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extraordinários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a que se refere o art. 167, § 3o, da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Constituição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;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III - despesas com a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realização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de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eleições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pela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justiça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eleitoral;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IV - outras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transferências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obrigatórias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derivadas de lei que sejam apuradas em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função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de receita vinculadas; e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V - despesas com aumento de capital de empresas estatais </a:t>
            </a:r>
            <a:r>
              <a:rPr lang="pt-BR" sz="2800" dirty="0" err="1">
                <a:solidFill>
                  <a:srgbClr val="FFFFFF"/>
                </a:solidFill>
                <a:latin typeface="Tahoma"/>
                <a:cs typeface="Tahoma"/>
              </a:rPr>
              <a:t>não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 dependentes. </a:t>
            </a:r>
            <a:endParaRPr lang="pt-BR" sz="280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8962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93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CONSEQUÊNCIAS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Crise da Dívida da União devido aos mecanismos que geram dívida, e dos Estados devido às condições abusivas do refinanciamento pela União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(Lei 9.496/97)</a:t>
            </a:r>
          </a:p>
          <a:p>
            <a:pPr>
              <a:lnSpc>
                <a:spcPct val="120000"/>
              </a:lnSpc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Estados recorreram a Dívida Externa para pagar dívidas refinanciadas pela União</a:t>
            </a:r>
          </a:p>
          <a:p>
            <a:pPr>
              <a:lnSpc>
                <a:spcPct val="120000"/>
              </a:lnSpc>
            </a:pPr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Novos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esquemas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sofisticados gerando ainda mais obrigações e comprometendo as futuras gerações em escala exponencial  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Cenário propício para contrarreformas e abusivos 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projetos: PEC 241, PLP 257, PEC 31, 143...</a:t>
            </a:r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sz="14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9524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83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PEC-241/2016</a:t>
            </a: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4000" i="1" dirty="0" smtClean="0">
                <a:solidFill>
                  <a:srgbClr val="FFFFFF"/>
                </a:solidFill>
              </a:rPr>
              <a:t>“</a:t>
            </a:r>
            <a:r>
              <a:rPr lang="pt-BR" sz="4000" i="1" dirty="0" smtClean="0">
                <a:solidFill>
                  <a:schemeClr val="tx1"/>
                </a:solidFill>
              </a:rPr>
              <a:t>...Faz</a:t>
            </a:r>
            <a:r>
              <a:rPr lang="pt-BR" sz="4000" i="1" dirty="0">
                <a:solidFill>
                  <a:schemeClr val="tx1"/>
                </a:solidFill>
              </a:rPr>
              <a:t>-se necessária mudança de rumos nas contas públicas, para que o País consiga, com a maior brevidade possível, restabelecer a confiança na sustentabilidade dos gastos e da dívida pública</a:t>
            </a:r>
            <a:r>
              <a:rPr lang="pt-BR" sz="4000" i="1" dirty="0" smtClean="0">
                <a:solidFill>
                  <a:schemeClr val="tx1"/>
                </a:solidFill>
              </a:rPr>
              <a:t>..</a:t>
            </a:r>
            <a:r>
              <a:rPr lang="pt-BR" sz="4000" i="1" dirty="0" smtClean="0">
                <a:solidFill>
                  <a:srgbClr val="FFFFFF"/>
                </a:solidFill>
              </a:rPr>
              <a:t>..”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1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Congelamento de gastos primários por 20 anos!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Liberdade para gastos com a </a:t>
            </a:r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dívida pública </a:t>
            </a: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e despesas com aumento de capital de </a:t>
            </a:r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empresas </a:t>
            </a: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não dependentes</a:t>
            </a:r>
            <a:r>
              <a:rPr lang="pt-BR" sz="32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7699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4000" i="1" dirty="0" smtClean="0">
                <a:solidFill>
                  <a:srgbClr val="FFFFFF"/>
                </a:solidFill>
              </a:rPr>
              <a:t>“...assegurar </a:t>
            </a:r>
            <a:r>
              <a:rPr lang="pt-BR" sz="4000" i="1" dirty="0">
                <a:solidFill>
                  <a:srgbClr val="FFFFFF"/>
                </a:solidFill>
              </a:rPr>
              <a:t>a manutenção da estabilidade econômica, crescimento econômico e sustentabilidade intertemporal da dívida </a:t>
            </a:r>
            <a:r>
              <a:rPr lang="pt-BR" sz="4000" i="1" dirty="0" smtClean="0">
                <a:solidFill>
                  <a:srgbClr val="FFFFFF"/>
                </a:solidFill>
              </a:rPr>
              <a:t>pública”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4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Se submetidas a uma auditoria, tanto as dívidas dos estados como a dívida federal seriam em grande parte anuladas!</a:t>
            </a:r>
          </a:p>
        </p:txBody>
      </p:sp>
    </p:spTree>
    <p:extLst>
      <p:ext uri="{BB962C8B-B14F-4D97-AF65-F5344CB8AC3E}">
        <p14:creationId xmlns:p14="http://schemas.microsoft.com/office/powerpoint/2010/main" val="351255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6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PEC-241/2016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Tahoma"/>
                <a:cs typeface="Tahoma"/>
              </a:rPr>
              <a:t>Congelamento</a:t>
            </a: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, por 20 anos, da “despesa primária total”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do governo federal - Poder Executivo, Judiciário, Legislativo, TCU, MPU, DPU – limitando-a ao valor gasto no ano anterior, corrigido pela variação da inflação (IPCA/IBGE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Ficam for do limite:</a:t>
            </a:r>
          </a:p>
          <a:p>
            <a:pPr marL="1257300" lvl="2" indent="-342900">
              <a:buFont typeface="Courier New"/>
              <a:buChar char="o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transferências constitucionais da </a:t>
            </a:r>
            <a:r>
              <a:rPr lang="pt-BR" sz="2200" b="0">
                <a:solidFill>
                  <a:schemeClr val="tx1"/>
                </a:solidFill>
                <a:latin typeface="Tahoma"/>
                <a:cs typeface="Tahoma"/>
              </a:rPr>
              <a:t>União </a:t>
            </a:r>
            <a:r>
              <a:rPr lang="pt-BR" sz="2200" b="0" smtClean="0">
                <a:solidFill>
                  <a:schemeClr val="tx1"/>
                </a:solidFill>
                <a:latin typeface="Tahoma"/>
                <a:cs typeface="Tahoma"/>
              </a:rPr>
              <a:t>para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Estados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57300" lvl="2" indent="-342900">
              <a:buFont typeface="Courier New"/>
              <a:buChar char="o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créditos extraordinários, despesas com eleições</a:t>
            </a:r>
          </a:p>
          <a:p>
            <a:pPr marL="1257300" lvl="2" indent="-342900">
              <a:buFont typeface="Courier New"/>
              <a:buChar char="o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despesas </a:t>
            </a: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com aumento de capital de empresas estatais não-dependentes</a:t>
            </a:r>
          </a:p>
          <a:p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Caso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descumprido o limite, cada poder/órgão deverá </a:t>
            </a: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congelar o gasto com servidores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, impedindo, por exemplo, reajustes, planos de carreira, e impedindo também novos concursos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públicos</a:t>
            </a:r>
          </a:p>
          <a:p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Revogação dos atuais pisos de recursos para a saúde e educação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(inclusive para estados e municípios), que atualmente são relacionados à arrecadação tributária, e passam a ser reajustados apenas pela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inflação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4447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83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 - 143/2015 e PEC - 31/2016</a:t>
            </a:r>
          </a:p>
          <a:p>
            <a:endParaRPr lang="pt-BR" i="1" dirty="0" smtClean="0">
              <a:solidFill>
                <a:schemeClr val="tx1"/>
              </a:solidFill>
            </a:endParaRPr>
          </a:p>
          <a:p>
            <a:r>
              <a:rPr lang="pt-BR" sz="2800" b="0" dirty="0" smtClean="0">
                <a:solidFill>
                  <a:schemeClr val="tx1"/>
                </a:solidFill>
              </a:rPr>
              <a:t>Visam </a:t>
            </a:r>
            <a:r>
              <a:rPr lang="pt-BR" sz="2800" b="0" dirty="0">
                <a:solidFill>
                  <a:schemeClr val="tx1"/>
                </a:solidFill>
              </a:rPr>
              <a:t>renovar a DRU e ampliar o seu percentual para 30%, bem como criar a mesma modalidade de desvinculação para receitas de estados (DRE) e municípios (DRM).</a:t>
            </a:r>
          </a:p>
          <a:p>
            <a:endParaRPr lang="pt-BR" sz="2800" b="0" dirty="0">
              <a:solidFill>
                <a:schemeClr val="tx1"/>
              </a:solidFill>
            </a:endParaRPr>
          </a:p>
          <a:p>
            <a:pPr algn="ctr"/>
            <a:r>
              <a:rPr lang="pt-BR" sz="2800" b="0" dirty="0" smtClean="0">
                <a:solidFill>
                  <a:schemeClr val="tx1"/>
                </a:solidFill>
              </a:rPr>
              <a:t>O </a:t>
            </a:r>
            <a:r>
              <a:rPr lang="pt-BR" sz="2800" b="0" dirty="0">
                <a:solidFill>
                  <a:schemeClr val="tx1"/>
                </a:solidFill>
              </a:rPr>
              <a:t>relator da PEC 87/2015 (renumerada para PEC 31/2016 no Senado), durante sua tramitação na Comissão Especial da Câmara dos Deputados, admitiu que uma das funções da DRU é exatamente </a:t>
            </a:r>
            <a:r>
              <a:rPr lang="pt-BR" sz="3600" i="1" dirty="0">
                <a:solidFill>
                  <a:schemeClr val="tx1"/>
                </a:solidFill>
              </a:rPr>
              <a:t>“contribuir para a geração de superávit nas contas do governo, com o objetivo de interromper a trajetória recente de crescimento da dívida pública”. </a:t>
            </a:r>
            <a:r>
              <a:rPr lang="pt-BR" sz="2800" dirty="0"/>
              <a:t>	</a:t>
            </a:r>
            <a:r>
              <a:rPr lang="pt-BR" sz="1600" b="0" dirty="0" smtClean="0">
                <a:solidFill>
                  <a:schemeClr val="tx1"/>
                </a:solidFill>
              </a:rPr>
              <a:t>(Discurso </a:t>
            </a:r>
            <a:r>
              <a:rPr lang="pt-BR" sz="1600" b="0" dirty="0">
                <a:solidFill>
                  <a:schemeClr val="tx1"/>
                </a:solidFill>
              </a:rPr>
              <a:t>do Deputado </a:t>
            </a:r>
            <a:r>
              <a:rPr lang="pt-BR" sz="1600" b="0" dirty="0" err="1">
                <a:solidFill>
                  <a:schemeClr val="tx1"/>
                </a:solidFill>
              </a:rPr>
              <a:t>Laudivio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</a:rPr>
              <a:t>Carvalho </a:t>
            </a:r>
            <a:r>
              <a:rPr lang="pt-BR" sz="1600" b="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://goo.gl/6CEXvP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</a:rPr>
              <a:t>)</a:t>
            </a:r>
            <a:endParaRPr lang="pt-BR" sz="1600" b="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8183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que está provocando rombo nas contas públicas é o custo dos mecanismos que geram “dívida” sem contrapartida alguma: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 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abusivos e mecanismos financeiros.</a:t>
            </a:r>
          </a:p>
          <a:p>
            <a:pPr marL="206375" indent="-171450"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Tx/>
              <a:buChar char="•"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098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77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4768" y="260648"/>
            <a:ext cx="6696744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EFSF</a:t>
            </a:r>
          </a:p>
          <a:p>
            <a:pPr>
              <a:lnSpc>
                <a:spcPct val="120000"/>
              </a:lnSpc>
            </a:pPr>
            <a:r>
              <a:rPr lang="en-GB" sz="2800" dirty="0" smtClean="0">
                <a:solidFill>
                  <a:srgbClr val="94C600"/>
                </a:solidFill>
                <a:latin typeface="Tahoma"/>
                <a:cs typeface="Tahoma"/>
              </a:rPr>
              <a:t>European Financial Stability Facility </a:t>
            </a: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1556792"/>
            <a:ext cx="9433048" cy="558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 smtClean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Companhia sediada em </a:t>
            </a:r>
            <a:r>
              <a:rPr lang="pt-BR" b="0" dirty="0">
                <a:solidFill>
                  <a:schemeClr val="tx1"/>
                </a:solidFill>
              </a:rPr>
              <a:t>Luxemburgo </a:t>
            </a:r>
            <a:endParaRPr lang="pt-BR" b="0" dirty="0" smtClean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Criada em 2010 por </a:t>
            </a:r>
            <a:r>
              <a:rPr lang="pt-BR" b="0" dirty="0">
                <a:solidFill>
                  <a:schemeClr val="tx1"/>
                </a:solidFill>
              </a:rPr>
              <a:t>imposição do </a:t>
            </a:r>
            <a:r>
              <a:rPr lang="pt-BR" b="0" dirty="0" smtClean="0">
                <a:solidFill>
                  <a:schemeClr val="tx1"/>
                </a:solidFill>
              </a:rPr>
              <a:t>FMI, que destinou 250 bilhões de euros. Ilegalidade. 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Sócios: 17 países europeus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Compromisso dos países com garantias para EFSF: 440 bilhões de euros em 2010, elevado para 780 bilhões em 2011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Operada de fato </a:t>
            </a:r>
            <a:r>
              <a:rPr lang="pt-BR" b="0" dirty="0">
                <a:solidFill>
                  <a:schemeClr val="tx1"/>
                </a:solidFill>
              </a:rPr>
              <a:t>pela Agência da Dívida </a:t>
            </a:r>
            <a:r>
              <a:rPr lang="pt-BR" b="0" dirty="0" smtClean="0">
                <a:solidFill>
                  <a:schemeClr val="tx1"/>
                </a:solidFill>
              </a:rPr>
              <a:t>Alemã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“Não é instituição financeira”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Emite instrumentos financeiros com garantia dos países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Realizou “empréstimos” para Grécia, Portugal e </a:t>
            </a:r>
            <a:r>
              <a:rPr lang="pt-BR" b="0" dirty="0" smtClean="0">
                <a:solidFill>
                  <a:schemeClr val="tx1"/>
                </a:solidFill>
              </a:rPr>
              <a:t>Irlanda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b="0" u="sng" dirty="0">
                <a:hlinkClick r:id="rId2"/>
              </a:rPr>
              <a:t>http://www.irishstatutebook.ie/2010/en/act/pub/0016/</a:t>
            </a:r>
            <a:r>
              <a:rPr lang="en-US" sz="1800" b="0" u="sng" dirty="0" smtClean="0">
                <a:hlinkClick r:id="rId2"/>
              </a:rPr>
              <a:t>print.html</a:t>
            </a:r>
            <a:endParaRPr lang="pt-BR" sz="1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332656"/>
            <a:ext cx="201083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9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3488442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36104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POLÍTICA MONETÁRIA TRAVA O PAÍS 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ABUSIVOS</a:t>
            </a:r>
          </a:p>
          <a:p>
            <a:pPr>
              <a:lnSpc>
                <a:spcPct val="90000"/>
              </a:lnSpc>
            </a:pPr>
            <a:endParaRPr lang="en-US" sz="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Taxa Básica (SELIC) 14,25%</a:t>
            </a:r>
          </a:p>
          <a:p>
            <a:pPr>
              <a:lnSpc>
                <a:spcPct val="9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Títulos negociados a 16,81% em 21/01/2016</a:t>
            </a:r>
          </a:p>
          <a:p>
            <a:pPr algn="ctr"/>
            <a:endParaRPr lang="en-US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2708920"/>
            <a:ext cx="93610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CONTROLE INFLACIONÁRIO ???</a:t>
            </a:r>
          </a:p>
          <a:p>
            <a:endParaRPr lang="pt-BR" sz="5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ELEVADOS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não servem para controlar a inflação brasileira</a:t>
            </a:r>
          </a:p>
          <a:p>
            <a:endParaRPr lang="pt-BR" sz="5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BASE MONETÁRIA RESTRITA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,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inferior a 5% do PIB no Brasil (enquanto em todas as demais grandes economias mundiais é de cerca de 40% do PIB) estimula aumento das taxas de juros de mercado. Deixamos de emitir moeda, mas emitimos dívida, que paga os juros mais elevados do mundo. 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544" y="5373216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 smtClean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en-US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sz="1400" b="0" dirty="0">
                <a:hlinkClick r:id="rId2"/>
              </a:rPr>
              <a:t>http://www.gazetadopovo.com.br/opiniao/artigos/o-banco-central-esta-suicidando-o-brasil-</a:t>
            </a:r>
            <a:r>
              <a:rPr lang="en-US" sz="1400" b="0" dirty="0" smtClean="0">
                <a:hlinkClick r:id="rId2"/>
              </a:rPr>
              <a:t>dh5s162swds5080e0d20jsmpc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299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11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está pensando o BRASIL ?</a:t>
            </a:r>
          </a:p>
          <a:p>
            <a:pPr algn="ctr">
              <a:spcBef>
                <a:spcPts val="6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836712"/>
            <a:ext cx="7704856" cy="5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78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68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BREVE PANORAMA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DA DÍVIDA DOS ESTADOS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2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ORIGEM</a:t>
            </a:r>
            <a:r>
              <a:rPr lang="pt-BR" sz="2200" b="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:</a:t>
            </a:r>
            <a:endParaRPr lang="pt-BR" sz="2200" b="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écadas de 70 e 80: a maioria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das Resoluções do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Senado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que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autorizaram endividamento dos estados sequer mencionam o Agente Credor e diversas sequer mencionam a finalidade do empréstimo</a:t>
            </a:r>
          </a:p>
          <a:p>
            <a:pPr>
              <a:spcBef>
                <a:spcPts val="600"/>
              </a:spcBef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EVOLUÇÃO: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90: Impacto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 política monetária federal, principalmente juros altos</a:t>
            </a:r>
          </a:p>
          <a:p>
            <a:pPr>
              <a:spcBef>
                <a:spcPts val="600"/>
              </a:spcBef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REFINANCIAMENTO PELA UNIÃO: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Lei 9.496/97: </a:t>
            </a:r>
            <a:endParaRPr lang="pt-BR" sz="2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Saldo </a:t>
            </a:r>
            <a:r>
              <a:rPr lang="pt-BR" sz="2200" b="0" dirty="0">
                <a:solidFill>
                  <a:schemeClr val="tx1"/>
                </a:solidFill>
                <a:latin typeface="Tahoma" charset="0"/>
                <a:cs typeface="Tahoma" charset="0"/>
              </a:rPr>
              <a:t>d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evedor inicial inflado pelo PROES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Condições abusivas: juros nominais IGP-DI + 6 a 9%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Ilegalidades, ilegitimidades e desrespeito ao Federalismo</a:t>
            </a:r>
          </a:p>
          <a:p>
            <a:pPr>
              <a:spcBef>
                <a:spcPts val="600"/>
              </a:spcBef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CRESCIMENTO EXPONENCIAL DA DÍVIDA: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Empurrou estados à contratação de dívida externa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Abriu espaço para a prática de negócios ilícitos: criação de SPE 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313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88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Escassez: DÉFICIT</a:t>
            </a:r>
          </a:p>
          <a:p>
            <a:r>
              <a:rPr lang="pt-BR" dirty="0"/>
              <a:t>	</a:t>
            </a:r>
            <a:endParaRPr lang="pt-BR" dirty="0" smtClean="0"/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</a:p>
          <a:p>
            <a:r>
              <a:rPr lang="pt-BR" sz="2800" b="0" smtClean="0">
                <a:solidFill>
                  <a:schemeClr val="tx1"/>
                </a:solidFill>
                <a:latin typeface="Tahoma"/>
                <a:cs typeface="Tahoma"/>
              </a:rPr>
              <a:t>Projeção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R$170,5 bilhões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nas contas do Setor Público Consolidado (que engloba os orçamentos do Tesouro Nacional, Banco Central e Previdência Social).</a:t>
            </a:r>
          </a:p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No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ano de 2015, o mesmo Setor Público Consolidado fechou em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$ 111,2 bilhões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, como amplamente noticiado.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Que déficit é esse?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1234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64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DEFICIT</a:t>
            </a:r>
          </a:p>
          <a:p>
            <a:pPr lvl="0"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$ 480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bilhões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em 2015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/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786646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/>
                <a:gridCol w="4816760"/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ABUNDÂNCIA</a:t>
                      </a:r>
                      <a:endParaRPr lang="pt-BR" sz="500" dirty="0" smtClean="0">
                        <a:solidFill>
                          <a:schemeClr val="bg2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endParaRPr lang="en-US" sz="800" dirty="0" smtClean="0"/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4066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648085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96250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019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496" y="332656"/>
            <a:ext cx="9649072" cy="649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000" dirty="0" smtClean="0">
                <a:solidFill>
                  <a:schemeClr val="tx1"/>
                </a:solidFill>
                <a:latin typeface="Tahoma"/>
                <a:cs typeface="Tahoma"/>
              </a:rPr>
              <a:t>			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AUDITORIA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DA DÍVIDA NA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GRÉCIA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x-none" b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x-none" dirty="0" smtClean="0">
                <a:solidFill>
                  <a:schemeClr val="tx1"/>
                </a:solidFill>
              </a:rPr>
              <a:t>CONSEQUENCIAS ECONÔMICAS E SOCIAIS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x-none" sz="1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Queda do PIB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Queda do Orçamento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Desemprego recorde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Migração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Fechamento de serviços públicos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R</a:t>
            </a:r>
            <a:r>
              <a:rPr lang="en-US" b="0" dirty="0" smtClean="0">
                <a:solidFill>
                  <a:schemeClr val="tx1"/>
                </a:solidFill>
              </a:rPr>
              <a:t>e</a:t>
            </a:r>
            <a:r>
              <a:rPr lang="x-none" b="0" dirty="0" smtClean="0">
                <a:solidFill>
                  <a:schemeClr val="tx1"/>
                </a:solidFill>
              </a:rPr>
              <a:t>dução de salários, aposentadorias e pensões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Contra-Reformas da previdência e tributária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Privatizações:  </a:t>
            </a:r>
            <a:r>
              <a:rPr lang="en-US" b="0" dirty="0">
                <a:solidFill>
                  <a:schemeClr val="tx1"/>
                </a:solidFill>
              </a:rPr>
              <a:t>O </a:t>
            </a:r>
            <a:r>
              <a:rPr lang="en-US" b="0" dirty="0" err="1">
                <a:solidFill>
                  <a:schemeClr val="tx1"/>
                </a:solidFill>
              </a:rPr>
              <a:t>país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está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à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venda</a:t>
            </a:r>
            <a:r>
              <a:rPr lang="en-US" b="0" dirty="0">
                <a:solidFill>
                  <a:schemeClr val="tx1"/>
                </a:solidFill>
              </a:rPr>
              <a:t> no site do HRADF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  <a:endParaRPr lang="pt-BR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Degradação social: famílias vivendo nas ruas, se alimentando de lixo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Suicídios</a:t>
            </a:r>
            <a:endParaRPr lang="pt-BR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404664"/>
            <a:ext cx="1512168" cy="7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45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40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0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1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BRASIL </a:t>
            </a:r>
          </a:p>
          <a:p>
            <a:pPr marL="457200" indent="-457200">
              <a:buFont typeface="Wingdings" charset="2"/>
              <a:buChar char="Ø"/>
            </a:pPr>
            <a:endParaRPr lang="pt-BR" sz="2800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Novos 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esquemas sofisticados de geração de dívida: 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CRIAÇÃO DE EMPRESAS 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ÚBLICAS, 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S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/A do tipo SOCIEDADE DE PROPÓSITO ESPECÍFICO (SPE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) N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ÃO DEPENDENTES</a:t>
            </a:r>
            <a:endParaRPr lang="pt-BR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lvl="1"/>
            <a:endParaRPr lang="pt-BR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lvl="1"/>
            <a:endParaRPr lang="pt-BR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EMISSÃO DE DEBÊNTURES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Esquema ilegal de geração de dívidas públicas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para estados e municípios</a:t>
            </a:r>
          </a:p>
          <a:p>
            <a:r>
              <a:rPr lang="pt-BR" sz="1600" b="0" dirty="0">
                <a:solidFill>
                  <a:schemeClr val="tx1"/>
                </a:solidFill>
                <a:hlinkClick r:id="rId2"/>
              </a:rPr>
              <a:t>http://www.auditoriacidada.org.br/esquema-ilegal-de-geracao-de-dividas-publicas-para-estados-e-municipios</a:t>
            </a:r>
            <a:r>
              <a:rPr lang="pt-BR" sz="1600" b="0" dirty="0" smtClean="0">
                <a:solidFill>
                  <a:schemeClr val="tx1"/>
                </a:solidFill>
                <a:hlinkClick r:id="rId2"/>
              </a:rPr>
              <a:t>/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6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92696"/>
            <a:ext cx="5270500" cy="31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88" y="116632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PRIVADAS SOBRE SECURITIZAÇÃO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909189"/>
            <a:ext cx="5270500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93160" y="1196752"/>
            <a:ext cx="28803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en-US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FMI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40770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Semelhança com a empresa EFSF, sediada em Luxemburgo, paraíso fiscal na Europa, criada por imposição do FMI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2711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272797"/>
            <a:ext cx="9705528" cy="64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PBH ATIVOS S/A</a:t>
            </a:r>
          </a:p>
          <a:p>
            <a:pPr lvl="3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Deb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ê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ntures pagam juros de IPCA + 11%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066800"/>
            <a:ext cx="9276254" cy="50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1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836712"/>
            <a:ext cx="8087692" cy="5894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6422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SPE de São Paulo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3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33302</TotalTime>
  <Words>2525</Words>
  <Application>Microsoft Macintosh PowerPoint</Application>
  <PresentationFormat>A4 Paper (210x297 mm)</PresentationFormat>
  <Paragraphs>547</Paragraphs>
  <Slides>41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1868</cp:revision>
  <cp:lastPrinted>2008-11-20T19:12:03Z</cp:lastPrinted>
  <dcterms:created xsi:type="dcterms:W3CDTF">2001-11-19T18:24:28Z</dcterms:created>
  <dcterms:modified xsi:type="dcterms:W3CDTF">2016-08-22T13:41:39Z</dcterms:modified>
</cp:coreProperties>
</file>