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29"/>
  </p:notesMasterIdLst>
  <p:handoutMasterIdLst>
    <p:handoutMasterId r:id="rId30"/>
  </p:handoutMasterIdLst>
  <p:sldIdLst>
    <p:sldId id="1465" r:id="rId2"/>
    <p:sldId id="1509" r:id="rId3"/>
    <p:sldId id="1512" r:id="rId4"/>
    <p:sldId id="1513" r:id="rId5"/>
    <p:sldId id="1498" r:id="rId6"/>
    <p:sldId id="1515" r:id="rId7"/>
    <p:sldId id="1517" r:id="rId8"/>
    <p:sldId id="1499" r:id="rId9"/>
    <p:sldId id="1441" r:id="rId10"/>
    <p:sldId id="1439" r:id="rId11"/>
    <p:sldId id="1502" r:id="rId12"/>
    <p:sldId id="1420" r:id="rId13"/>
    <p:sldId id="1495" r:id="rId14"/>
    <p:sldId id="1503" r:id="rId15"/>
    <p:sldId id="1421" r:id="rId16"/>
    <p:sldId id="1496" r:id="rId17"/>
    <p:sldId id="1497" r:id="rId18"/>
    <p:sldId id="1501" r:id="rId19"/>
    <p:sldId id="1490" r:id="rId20"/>
    <p:sldId id="1494" r:id="rId21"/>
    <p:sldId id="1468" r:id="rId22"/>
    <p:sldId id="1500" r:id="rId23"/>
    <p:sldId id="1508" r:id="rId24"/>
    <p:sldId id="1511" r:id="rId25"/>
    <p:sldId id="1458" r:id="rId26"/>
    <p:sldId id="1436" r:id="rId27"/>
    <p:sldId id="1443" r:id="rId28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928" y="-312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1288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gm:t>
    </dgm:pt>
    <dgm:pt modelId="{E230E4B1-C9C5-ED4E-B84D-26A8BAEADC6C}" type="parTrans" cxnId="{F059A85B-C569-7E4F-897B-B077F4F4470B}">
      <dgm:prSet/>
      <dgm:spPr/>
      <dgm:t>
        <a:bodyPr/>
        <a:lstStyle/>
        <a:p>
          <a:endParaRPr lang="en-US"/>
        </a:p>
      </dgm:t>
    </dgm:pt>
    <dgm:pt modelId="{E4F4EB83-3590-8248-B329-387F9D96E311}" type="sibTrans" cxnId="{F059A85B-C569-7E4F-897B-B077F4F4470B}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gm:t>
    </dgm:pt>
    <dgm:pt modelId="{0D47A167-53AC-4249-9B81-E9FF53A09617}" type="parTrans" cxnId="{E3E4A945-C415-4A45-B7A6-1384E55746C6}">
      <dgm:prSet/>
      <dgm:spPr/>
      <dgm:t>
        <a:bodyPr/>
        <a:lstStyle/>
        <a:p>
          <a:endParaRPr lang="en-US"/>
        </a:p>
      </dgm:t>
    </dgm:pt>
    <dgm:pt modelId="{D28437DB-9B3D-BB42-9DB0-B4A5CC3AF0E1}" type="sibTrans" cxnId="{E3E4A945-C415-4A45-B7A6-1384E55746C6}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type="parTrans" cxnId="{1EC7D450-F28F-844C-947B-C231073515C8}">
      <dgm:prSet/>
      <dgm:spPr/>
      <dgm:t>
        <a:bodyPr/>
        <a:lstStyle/>
        <a:p>
          <a:endParaRPr lang="en-US"/>
        </a:p>
      </dgm:t>
    </dgm:pt>
    <dgm:pt modelId="{C32EE8AA-1E3E-EC45-A170-141FE8D7DE35}" type="sibTrans" cxnId="{1EC7D450-F28F-844C-947B-C231073515C8}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type="parTrans" cxnId="{4A517BE4-C95D-DC44-967E-C03C94EE7A1E}">
      <dgm:prSet/>
      <dgm:spPr/>
      <dgm:t>
        <a:bodyPr/>
        <a:lstStyle/>
        <a:p>
          <a:endParaRPr lang="en-US"/>
        </a:p>
      </dgm:t>
    </dgm:pt>
    <dgm:pt modelId="{D846E938-A38E-3B49-BF0E-9614AE17F3AC}" type="sibTrans" cxnId="{4A517BE4-C95D-DC44-967E-C03C94EE7A1E}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gm:t>
    </dgm:pt>
    <dgm:pt modelId="{F2345D15-0A8A-884F-8066-05E2A55D3EF7}" type="parTrans" cxnId="{9FD33811-CF00-4241-BFA8-2214647983D2}">
      <dgm:prSet/>
      <dgm:spPr/>
      <dgm:t>
        <a:bodyPr/>
        <a:lstStyle/>
        <a:p>
          <a:endParaRPr lang="en-US"/>
        </a:p>
      </dgm:t>
    </dgm:pt>
    <dgm:pt modelId="{00F9EB27-3617-714D-BF1E-476277FE6591}" type="sibTrans" cxnId="{9FD33811-CF00-4241-BFA8-2214647983D2}">
      <dgm:prSet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pt-BR" sz="18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345BC62B-246C-6849-9929-177D18BF5EBF}" type="sibTrans" cxnId="{3F708B0D-1A69-9C40-BCD4-0BB24A0C1FB2}">
      <dgm:prSet/>
      <dgm:spPr/>
      <dgm:t>
        <a:bodyPr/>
        <a:lstStyle/>
        <a:p>
          <a:endParaRPr lang="en-US"/>
        </a:p>
      </dgm:t>
    </dgm:pt>
    <dgm:pt modelId="{E6DD8C2A-1363-3945-B76D-0B1AC5DD50DB}" type="parTrans" cxnId="{3F708B0D-1A69-9C40-BCD4-0BB24A0C1FB2}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</dgm:ptLst>
  <dgm:cxnLst>
    <dgm:cxn modelId="{D776F1F4-B087-BC46-8CAF-7A469BBB396A}" type="presOf" srcId="{91032682-16C8-8746-92ED-AF58BF7EB348}" destId="{12638A83-E4F5-674B-9467-240AA0C5FB0A}" srcOrd="0" destOrd="0" presId="urn:microsoft.com/office/officeart/2009/3/layout/CircleRelationship"/>
    <dgm:cxn modelId="{BBF9236E-3814-A448-8B85-5BE04A9B4983}" type="presOf" srcId="{96ED5622-202F-C947-BC45-A5FA037D119B}" destId="{3B8012C6-BDB5-5E42-AD5B-3E946D617566}" srcOrd="0" destOrd="0" presId="urn:microsoft.com/office/officeart/2009/3/layout/CircleRelationship"/>
    <dgm:cxn modelId="{0B0EF3EA-1E53-0B4E-8874-091C656BC7D8}" type="presOf" srcId="{6F5795CA-FCF7-3D49-92E8-4F066CD012F3}" destId="{2C4EA2EF-7032-994A-8CDA-D08E93AE0AB3}" srcOrd="0" destOrd="0" presId="urn:microsoft.com/office/officeart/2009/3/layout/CircleRelationship"/>
    <dgm:cxn modelId="{01743E7E-420F-1D47-B10C-47DB0FF7A211}" type="presOf" srcId="{86D17B7E-E696-8941-8E58-7886025557FE}" destId="{C1B0984E-E3E0-C943-AF18-A37F5C5D8942}" srcOrd="0" destOrd="0" presId="urn:microsoft.com/office/officeart/2009/3/layout/CircleRelationship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6175623E-BFDD-804F-B8AE-447571D1AB7F}" type="presOf" srcId="{67399531-B4AD-494A-92F2-504158F3E707}" destId="{CD68683C-D877-F146-989D-683FF92CCE28}" srcOrd="0" destOrd="0" presId="urn:microsoft.com/office/officeart/2009/3/layout/CircleRelationship"/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79E4BCBA-2233-8E4F-A85E-880E0D1C3CB6}" type="presOf" srcId="{20780591-29E4-CF48-87F7-3F6B004E709A}" destId="{5C929E12-B5A9-524E-8637-7BDE97CEB999}" srcOrd="0" destOrd="0" presId="urn:microsoft.com/office/officeart/2009/3/layout/CircleRelationship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A4C4D916-99C7-1942-8456-4B1FAFC20DA4}" type="presOf" srcId="{738A3422-D32A-114F-8E34-8A2257CE464B}" destId="{EAA19F38-080A-2445-9C24-BF5FCF5EAE4A}" srcOrd="0" destOrd="0" presId="urn:microsoft.com/office/officeart/2009/3/layout/CircleRelationship"/>
    <dgm:cxn modelId="{033A9F28-035D-EE44-A828-A70B514CCB4E}" type="presParOf" srcId="{12638A83-E4F5-674B-9467-240AA0C5FB0A}" destId="{CD68683C-D877-F146-989D-683FF92CCE28}" srcOrd="0" destOrd="0" presId="urn:microsoft.com/office/officeart/2009/3/layout/CircleRelationship"/>
    <dgm:cxn modelId="{2CAA9C00-F8CB-C04F-AC2A-742ABDFF2180}" type="presParOf" srcId="{12638A83-E4F5-674B-9467-240AA0C5FB0A}" destId="{58D9F01F-9E18-A346-A934-8987F4284017}" srcOrd="1" destOrd="0" presId="urn:microsoft.com/office/officeart/2009/3/layout/CircleRelationship"/>
    <dgm:cxn modelId="{30EF4E20-46C0-1141-9062-7447800499D8}" type="presParOf" srcId="{12638A83-E4F5-674B-9467-240AA0C5FB0A}" destId="{FEF05A9F-2AAC-074D-BD7A-9196CC8F387E}" srcOrd="2" destOrd="0" presId="urn:microsoft.com/office/officeart/2009/3/layout/CircleRelationship"/>
    <dgm:cxn modelId="{CB5AA040-F6D5-D749-BB01-D0473ABD3E1B}" type="presParOf" srcId="{12638A83-E4F5-674B-9467-240AA0C5FB0A}" destId="{3E2BC93E-E0ED-0A4C-904E-34FEB557D6B3}" srcOrd="3" destOrd="0" presId="urn:microsoft.com/office/officeart/2009/3/layout/CircleRelationship"/>
    <dgm:cxn modelId="{1498D074-7FB5-F648-9004-0A9B6CAC3142}" type="presParOf" srcId="{12638A83-E4F5-674B-9467-240AA0C5FB0A}" destId="{9AE0C5AB-F05E-C54F-946F-524451D97D6A}" srcOrd="4" destOrd="0" presId="urn:microsoft.com/office/officeart/2009/3/layout/CircleRelationship"/>
    <dgm:cxn modelId="{5748F1E5-676D-7940-8143-7497C0488F39}" type="presParOf" srcId="{12638A83-E4F5-674B-9467-240AA0C5FB0A}" destId="{9B818891-721B-E249-A46D-3F104437D69C}" srcOrd="5" destOrd="0" presId="urn:microsoft.com/office/officeart/2009/3/layout/CircleRelationship"/>
    <dgm:cxn modelId="{7E36BE14-C632-FD41-BFCA-694D25AA9D5C}" type="presParOf" srcId="{12638A83-E4F5-674B-9467-240AA0C5FB0A}" destId="{3B8012C6-BDB5-5E42-AD5B-3E946D617566}" srcOrd="6" destOrd="0" presId="urn:microsoft.com/office/officeart/2009/3/layout/CircleRelationship"/>
    <dgm:cxn modelId="{B9DA4D29-BC47-0B4D-B9B7-8072FD1D5F1E}" type="presParOf" srcId="{12638A83-E4F5-674B-9467-240AA0C5FB0A}" destId="{BB4D3749-C5A6-1F42-BA2E-174FCD75366C}" srcOrd="7" destOrd="0" presId="urn:microsoft.com/office/officeart/2009/3/layout/CircleRelationship"/>
    <dgm:cxn modelId="{E5099D72-A3EB-C940-8913-DC4EBAD61701}" type="presParOf" srcId="{BB4D3749-C5A6-1F42-BA2E-174FCD75366C}" destId="{307D2AE0-B61B-3F49-AF65-492CC44B7E00}" srcOrd="0" destOrd="0" presId="urn:microsoft.com/office/officeart/2009/3/layout/CircleRelationship"/>
    <dgm:cxn modelId="{F8B5D721-DB37-1E4C-AE68-77D67EA05206}" type="presParOf" srcId="{12638A83-E4F5-674B-9467-240AA0C5FB0A}" destId="{6B05C13D-FEEA-C64C-B5AB-429A48D8019E}" srcOrd="8" destOrd="0" presId="urn:microsoft.com/office/officeart/2009/3/layout/CircleRelationship"/>
    <dgm:cxn modelId="{681160F9-84DA-4B40-BC1A-9D7F37EF79DB}" type="presParOf" srcId="{6B05C13D-FEEA-C64C-B5AB-429A48D8019E}" destId="{B46D02DE-DFD9-264A-9122-1B111364DA6D}" srcOrd="0" destOrd="0" presId="urn:microsoft.com/office/officeart/2009/3/layout/CircleRelationship"/>
    <dgm:cxn modelId="{9687C976-9C93-544A-A212-118E54DAB346}" type="presParOf" srcId="{12638A83-E4F5-674B-9467-240AA0C5FB0A}" destId="{5C929E12-B5A9-524E-8637-7BDE97CEB999}" srcOrd="9" destOrd="0" presId="urn:microsoft.com/office/officeart/2009/3/layout/CircleRelationship"/>
    <dgm:cxn modelId="{4CB01332-15CF-8E40-B4C5-10581A998799}" type="presParOf" srcId="{12638A83-E4F5-674B-9467-240AA0C5FB0A}" destId="{A458321B-FFC0-BD4F-9287-F448D405C256}" srcOrd="10" destOrd="0" presId="urn:microsoft.com/office/officeart/2009/3/layout/CircleRelationship"/>
    <dgm:cxn modelId="{373EBADC-61AF-6048-89AD-20C91CFBB71D}" type="presParOf" srcId="{A458321B-FFC0-BD4F-9287-F448D405C256}" destId="{CBAE351A-2575-EB4E-BDFE-AC8C89AB19F6}" srcOrd="0" destOrd="0" presId="urn:microsoft.com/office/officeart/2009/3/layout/CircleRelationship"/>
    <dgm:cxn modelId="{7300A656-FEB0-504E-81AF-C0FDA4F4E3CF}" type="presParOf" srcId="{12638A83-E4F5-674B-9467-240AA0C5FB0A}" destId="{A5B4C08C-AA14-F94A-9115-1C7612570EC3}" srcOrd="11" destOrd="0" presId="urn:microsoft.com/office/officeart/2009/3/layout/CircleRelationship"/>
    <dgm:cxn modelId="{0846CA8B-6689-5045-ADE2-FB79A6021441}" type="presParOf" srcId="{A5B4C08C-AA14-F94A-9115-1C7612570EC3}" destId="{E87B16E0-7609-B741-ADEC-7ED3166C467B}" srcOrd="0" destOrd="0" presId="urn:microsoft.com/office/officeart/2009/3/layout/CircleRelationship"/>
    <dgm:cxn modelId="{DE9DB444-D978-0F44-9CD6-3723701AFD40}" type="presParOf" srcId="{12638A83-E4F5-674B-9467-240AA0C5FB0A}" destId="{04321634-7EAA-C442-9E3C-6235F031E2D1}" srcOrd="12" destOrd="0" presId="urn:microsoft.com/office/officeart/2009/3/layout/CircleRelationship"/>
    <dgm:cxn modelId="{6E56AC9B-2879-6A4D-BA2F-E0FFFC96CEA1}" type="presParOf" srcId="{04321634-7EAA-C442-9E3C-6235F031E2D1}" destId="{A27AE5E0-C77F-1548-B6AC-19A721F18551}" srcOrd="0" destOrd="0" presId="urn:microsoft.com/office/officeart/2009/3/layout/CircleRelationship"/>
    <dgm:cxn modelId="{C128700C-BF61-D849-88CC-A7C42C107263}" type="presParOf" srcId="{12638A83-E4F5-674B-9467-240AA0C5FB0A}" destId="{2C4EA2EF-7032-994A-8CDA-D08E93AE0AB3}" srcOrd="13" destOrd="0" presId="urn:microsoft.com/office/officeart/2009/3/layout/CircleRelationship"/>
    <dgm:cxn modelId="{698DE5AA-3D7A-1046-8E42-C55BF8101B87}" type="presParOf" srcId="{12638A83-E4F5-674B-9467-240AA0C5FB0A}" destId="{20931715-7EAE-D343-813D-4E75C341ED7C}" srcOrd="14" destOrd="0" presId="urn:microsoft.com/office/officeart/2009/3/layout/CircleRelationship"/>
    <dgm:cxn modelId="{DE396CDF-3A61-B841-935E-3F1728633780}" type="presParOf" srcId="{20931715-7EAE-D343-813D-4E75C341ED7C}" destId="{233E81BF-6756-1A46-9ADA-2C3EBEC9678C}" srcOrd="0" destOrd="0" presId="urn:microsoft.com/office/officeart/2009/3/layout/CircleRelationship"/>
    <dgm:cxn modelId="{0D589ACD-D4D3-6B43-8E77-265360B17E86}" type="presParOf" srcId="{12638A83-E4F5-674B-9467-240AA0C5FB0A}" destId="{EAA19F38-080A-2445-9C24-BF5FCF5EAE4A}" srcOrd="15" destOrd="0" presId="urn:microsoft.com/office/officeart/2009/3/layout/CircleRelationship"/>
    <dgm:cxn modelId="{7EE28582-5ACF-2A45-9DDC-1859D443F9F9}" type="presParOf" srcId="{12638A83-E4F5-674B-9467-240AA0C5FB0A}" destId="{4E3A32DE-4BB9-3148-B3A6-B205618EB141}" srcOrd="16" destOrd="0" presId="urn:microsoft.com/office/officeart/2009/3/layout/CircleRelationship"/>
    <dgm:cxn modelId="{00387214-4226-9748-A691-C318A2CA519F}" type="presParOf" srcId="{4E3A32DE-4BB9-3148-B3A6-B205618EB141}" destId="{3B2A56C1-B96B-2340-9B03-CA89F8A21E79}" srcOrd="0" destOrd="0" presId="urn:microsoft.com/office/officeart/2009/3/layout/CircleRelationship"/>
    <dgm:cxn modelId="{2D759854-6D15-A74F-B24D-B94B0272ACB6}" type="presParOf" srcId="{12638A83-E4F5-674B-9467-240AA0C5FB0A}" destId="{C1B0984E-E3E0-C943-AF18-A37F5C5D8942}" srcOrd="17" destOrd="0" presId="urn:microsoft.com/office/officeart/2009/3/layout/CircleRelationship"/>
    <dgm:cxn modelId="{9EE16C5B-DFE0-8E4C-B50E-095EF80968D4}" type="presParOf" srcId="{12638A83-E4F5-674B-9467-240AA0C5FB0A}" destId="{9EAD5373-AAF2-584E-A784-9920C80F048E}" srcOrd="18" destOrd="0" presId="urn:microsoft.com/office/officeart/2009/3/layout/CircleRelationship"/>
    <dgm:cxn modelId="{2A2E7B23-789D-B349-A4F7-9E22361B3E77}" type="presParOf" srcId="{9EAD5373-AAF2-584E-A784-9920C80F048E}" destId="{6F43751C-A657-5641-8282-9805A3E00C8B}" srcOrd="0" destOrd="0" presId="urn:microsoft.com/office/officeart/2009/3/layout/CircleRelationship"/>
    <dgm:cxn modelId="{C0136F61-CCCF-D04D-8E49-FD77AA844F57}" type="presParOf" srcId="{12638A83-E4F5-674B-9467-240AA0C5FB0A}" destId="{D9700332-47BC-454C-8230-0816D8CE441B}" srcOrd="19" destOrd="0" presId="urn:microsoft.com/office/officeart/2009/3/layout/CircleRelationship"/>
    <dgm:cxn modelId="{9CDFD135-0F4C-CB46-B883-885B0EC98497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523521" y="608268"/>
          <a:ext cx="1797230" cy="179753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kern="12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786719" y="871511"/>
        <a:ext cx="1270834" cy="1271053"/>
      </dsp:txXfrm>
    </dsp:sp>
    <dsp:sp modelId="{58D9F01F-9E18-A346-A934-8987F4284017}">
      <dsp:nvSpPr>
        <dsp:cNvPr id="0" name=""/>
        <dsp:cNvSpPr/>
      </dsp:nvSpPr>
      <dsp:spPr>
        <a:xfrm>
          <a:off x="2076146" y="2272181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436511" y="1337756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744163" y="2426366"/>
          <a:ext cx="199815" cy="20011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2116699" y="810315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660664" y="1639380"/>
          <a:ext cx="144884" cy="14486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592553" y="822049"/>
          <a:ext cx="1221880" cy="95207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sp:txBody>
      <dsp:txXfrm>
        <a:off x="771493" y="961477"/>
        <a:ext cx="864000" cy="673216"/>
      </dsp:txXfrm>
    </dsp:sp>
    <dsp:sp modelId="{307D2AE0-B61B-3F49-AF65-492CC44B7E00}">
      <dsp:nvSpPr>
        <dsp:cNvPr id="0" name=""/>
        <dsp:cNvSpPr/>
      </dsp:nvSpPr>
      <dsp:spPr>
        <a:xfrm>
          <a:off x="2347113" y="816739"/>
          <a:ext cx="199815" cy="20011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1030619" y="1877403"/>
          <a:ext cx="361289" cy="36137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3326849" y="481491"/>
          <a:ext cx="1087893" cy="945780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sp:txBody>
      <dsp:txXfrm>
        <a:off x="3486167" y="619997"/>
        <a:ext cx="769257" cy="668768"/>
      </dsp:txXfrm>
    </dsp:sp>
    <dsp:sp modelId="{CBAE351A-2575-EB4E-BDFE-AC8C89AB19F6}">
      <dsp:nvSpPr>
        <dsp:cNvPr id="0" name=""/>
        <dsp:cNvSpPr/>
      </dsp:nvSpPr>
      <dsp:spPr>
        <a:xfrm>
          <a:off x="3179185" y="1093308"/>
          <a:ext cx="199815" cy="2001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893108" y="2307515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336791" y="2101292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528239" y="1774825"/>
          <a:ext cx="1372300" cy="884534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sp:txBody>
      <dsp:txXfrm>
        <a:off x="3729208" y="1904362"/>
        <a:ext cx="970362" cy="625460"/>
      </dsp:txXfrm>
    </dsp:sp>
    <dsp:sp modelId="{233E81BF-6756-1A46-9ADA-2C3EBEC9678C}">
      <dsp:nvSpPr>
        <dsp:cNvPr id="0" name=""/>
        <dsp:cNvSpPr/>
      </dsp:nvSpPr>
      <dsp:spPr>
        <a:xfrm>
          <a:off x="3642962" y="1826329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576657" y="2364795"/>
          <a:ext cx="1080820" cy="9554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sp:txBody>
      <dsp:txXfrm>
        <a:off x="1734939" y="2504713"/>
        <a:ext cx="764256" cy="675583"/>
      </dsp:txXfrm>
    </dsp:sp>
    <dsp:sp modelId="{3B2A56C1-B96B-2340-9B03-CA89F8A21E79}">
      <dsp:nvSpPr>
        <dsp:cNvPr id="0" name=""/>
        <dsp:cNvSpPr/>
      </dsp:nvSpPr>
      <dsp:spPr>
        <a:xfrm>
          <a:off x="2404256" y="2452384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2252141" y="-108028"/>
          <a:ext cx="1123398" cy="93823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sp:txBody>
      <dsp:txXfrm>
        <a:off x="2416659" y="29374"/>
        <a:ext cx="794362" cy="663434"/>
      </dsp:txXfrm>
    </dsp:sp>
    <dsp:sp modelId="{6F43751C-A657-5641-8282-9805A3E00C8B}">
      <dsp:nvSpPr>
        <dsp:cNvPr id="0" name=""/>
        <dsp:cNvSpPr/>
      </dsp:nvSpPr>
      <dsp:spPr>
        <a:xfrm>
          <a:off x="1547484" y="787829"/>
          <a:ext cx="144884" cy="14486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3234484" y="175587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25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26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27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gazetadopovo.com.br/opiniao/artigos/o-banco-central-esta-suicidando-o-brasil-dh5s162swds5080e0d20jsmpc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3X9LVf" TargetMode="External"/><Relationship Id="rId4" Type="http://schemas.openxmlformats.org/officeDocument/2006/relationships/hyperlink" Target="http://goo.gl/uu9Opc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goo.gl/yCCpu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epecdg.com.br/uploads/artigos/SSRN-id2479685.pdf" TargetMode="External"/><Relationship Id="rId4" Type="http://schemas.openxmlformats.org/officeDocument/2006/relationships/hyperlink" Target="http://data.worldbank.org/indicator/SI.POV.GINI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divida-auditoriacidada.org.br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4" Type="http://schemas.openxmlformats.org/officeDocument/2006/relationships/hyperlink" Target="http://www.facebook.com/auditoriacidada.pagina" TargetMode="External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27565"/>
            <a:ext cx="9777536" cy="715580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Maria Lucia Fattorelli</a:t>
            </a:r>
          </a:p>
          <a:p>
            <a:pPr algn="ctr"/>
            <a:endParaRPr lang="pt-BR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20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20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25º SEMIN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ÁRIO PEDAGOGIA DAS VIRTUDES</a:t>
            </a: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Crise: um Momento para o Despertar das Virtudes</a:t>
            </a:r>
            <a:endParaRPr lang="pt-BR" sz="20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ília,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20</a:t>
            </a:r>
            <a:r>
              <a:rPr lang="en-US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 julho de 2016</a:t>
            </a: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0" y="2636912"/>
            <a:ext cx="10137576" cy="138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Mudan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ças Econômicas e Sociais </a:t>
            </a:r>
          </a:p>
          <a:p>
            <a:pPr algn="ctr">
              <a:lnSpc>
                <a:spcPct val="120000"/>
              </a:lnSpc>
            </a:pPr>
            <a:r>
              <a:rPr lang="pt-BR" sz="3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ara o Despertar das Virtudes</a:t>
            </a:r>
            <a:endParaRPr lang="pt-BR" sz="3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4291206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41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altLang="ja-JP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Como opera</a:t>
            </a:r>
            <a:endParaRPr lang="pt-BR" sz="80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Modelo Econômico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Privilégios Financeiros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Legal 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Político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Corrupção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Grande Mídia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Organismos Internacionais</a:t>
            </a: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Dominação </a:t>
            </a: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financeira e graves consequências 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sociais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984" y="1556792"/>
            <a:ext cx="4960600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346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667875" cy="680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79388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DÍVIDA FEDERAL: Histórico de escândalos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Comprovados por CPI </a:t>
            </a:r>
            <a:r>
              <a:rPr lang="pt-BR" dirty="0">
                <a:solidFill>
                  <a:schemeClr val="tx1"/>
                </a:solidFill>
              </a:rPr>
              <a:t>da Dívida Pública realizada na Câmara dos Deputados em 2009/2010</a:t>
            </a:r>
            <a:r>
              <a:rPr lang="pt-BR" b="0" dirty="0">
                <a:solidFill>
                  <a:schemeClr val="tx1"/>
                </a:solidFill>
              </a:rPr>
              <a:t>, </a:t>
            </a:r>
            <a:r>
              <a:rPr lang="pt-BR" b="0" dirty="0" smtClean="0">
                <a:solidFill>
                  <a:schemeClr val="tx1"/>
                </a:solidFill>
              </a:rPr>
              <a:t>tais como:</a:t>
            </a:r>
          </a:p>
          <a:p>
            <a:pPr marL="342900" lvl="0" indent="-342900"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</a:rPr>
              <a:t>transformações </a:t>
            </a:r>
            <a:r>
              <a:rPr lang="pt-BR" b="0" dirty="0">
                <a:solidFill>
                  <a:schemeClr val="tx1"/>
                </a:solidFill>
              </a:rPr>
              <a:t>de dívidas do setor privado em dívidas públicas;</a:t>
            </a:r>
          </a:p>
          <a:p>
            <a:pPr marL="342900" lvl="0" indent="-342900"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</a:rPr>
              <a:t>pagamento de excessivos e ilegítimos juros, encargos e taxas que multiplicam o valor da dívida por ela mesma; </a:t>
            </a:r>
          </a:p>
          <a:p>
            <a:pPr marL="342900" lvl="0" indent="-342900"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</a:rPr>
              <a:t>contínuo pagamento de juros sobre juros de forma insustentável;</a:t>
            </a:r>
          </a:p>
          <a:p>
            <a:pPr marL="342900" lvl="0" indent="-342900"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</a:rPr>
              <a:t>pagamento de ágios que chegaram a 70% do valor nominal, em resgates antecipados, ou seja, dívida que sequer se encontravam vencidas;  </a:t>
            </a:r>
          </a:p>
          <a:p>
            <a:pPr marL="342900" lvl="0" indent="-342900"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</a:rPr>
              <a:t>operações de transformação de dívida em paraísos fiscais, com suspeita de renúncia à prescrição;</a:t>
            </a:r>
          </a:p>
          <a:p>
            <a:pPr marL="342900" lvl="0" indent="-342900"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</a:rPr>
              <a:t>refinanciamentos obscuros com cláusulas expressas de renúncia à soberania, à imunidade e à alegação de nulidade; </a:t>
            </a:r>
          </a:p>
          <a:p>
            <a:pPr marL="342900" lvl="0" indent="-342900"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</a:rPr>
              <a:t>transformação de passivos de bancos em dívidas públicas; </a:t>
            </a:r>
          </a:p>
          <a:p>
            <a:pPr marL="342900" lvl="0" indent="-342900"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</a:rPr>
              <a:t>utilização de mecanismos meramente financeiros que geram dívida sem contrapartida alguma ao país ou à sociedade; </a:t>
            </a:r>
          </a:p>
          <a:p>
            <a:pPr marL="342900" lvl="0" indent="-342900"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</a:rPr>
              <a:t>ausência de documentação e de transparência;</a:t>
            </a:r>
          </a:p>
          <a:p>
            <a:pPr marL="342900" lvl="0" indent="-342900"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</a:rPr>
              <a:t>diversos e graves indícios de ilegalidade e ilegitimidade. </a:t>
            </a:r>
          </a:p>
        </p:txBody>
      </p:sp>
    </p:spTree>
    <p:extLst>
      <p:ext uri="{BB962C8B-B14F-4D97-AF65-F5344CB8AC3E}">
        <p14:creationId xmlns:p14="http://schemas.microsoft.com/office/powerpoint/2010/main" val="7857412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188640"/>
            <a:ext cx="963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Qual é a principal determinante da CRISE FISCAL?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692696"/>
            <a:ext cx="9705528" cy="2520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093296"/>
            <a:ext cx="10137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94C600"/>
                </a:solidFill>
                <a:latin typeface="Tahoma"/>
                <a:cs typeface="Tahoma"/>
              </a:rPr>
              <a:t>DÍVIDA INTERNA CRESCEU 732 BILHÕES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em 11 meses de 2015</a:t>
            </a:r>
          </a:p>
          <a:p>
            <a:pPr algn="ctr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Qual é  a contrapartida dessa dívida?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3284984"/>
            <a:ext cx="9705528" cy="280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62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6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Escandaloso crescimento do lucro dos bancos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-258" y="149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776536" y="6525344"/>
            <a:ext cx="8351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pt-BR" sz="1600" b="0" dirty="0">
                <a:solidFill>
                  <a:schemeClr val="tx1"/>
                </a:solidFill>
              </a:rPr>
              <a:t>Fonte: </a:t>
            </a:r>
            <a:r>
              <a:rPr lang="pt-BR" sz="1600" b="0" dirty="0">
                <a:solidFill>
                  <a:schemeClr val="tx1"/>
                </a:solidFill>
                <a:hlinkClick r:id="rId3"/>
              </a:rPr>
              <a:t>http://www4.bcb.gov.br/top50/port/top50.asp</a:t>
            </a:r>
            <a:r>
              <a:rPr lang="pt-BR" sz="1600" b="0" dirty="0">
                <a:solidFill>
                  <a:schemeClr val="tx1"/>
                </a:solidFill>
              </a:rPr>
              <a:t> </a:t>
            </a:r>
            <a:endParaRPr lang="pt-BR" sz="1600" b="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60" y="908720"/>
            <a:ext cx="8091706" cy="5616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2680" y="1844824"/>
            <a:ext cx="2921653" cy="1525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1061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76" y="2852936"/>
            <a:ext cx="7708900" cy="375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2480" y="188640"/>
            <a:ext cx="9633520" cy="2296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500"/>
              </a:spcBef>
              <a:buClr>
                <a:srgbClr val="FF9900"/>
              </a:buClr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Em 2015, apesar da desindustrialização, da queda no comércio, do desemprego e da retração do PIB em quase 4% o LUCRO DOS BANCOS foi 20% superior ao de 2014, e teria sido 300% maior não fossem as exageradas provisões que reduzem seus lucros tributáveis:</a:t>
            </a:r>
          </a:p>
        </p:txBody>
      </p:sp>
    </p:spTree>
    <p:extLst>
      <p:ext uri="{BB962C8B-B14F-4D97-AF65-F5344CB8AC3E}">
        <p14:creationId xmlns:p14="http://schemas.microsoft.com/office/powerpoint/2010/main" val="3668861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188640"/>
            <a:ext cx="9361040" cy="260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POLÍTICA MONETÁRIA TRAVA O PAÍS </a:t>
            </a:r>
          </a:p>
          <a:p>
            <a:pPr algn="ctr"/>
            <a:endParaRPr lang="pt-BR" sz="2800" dirty="0">
              <a:solidFill>
                <a:srgbClr val="94C600"/>
              </a:solidFill>
              <a:latin typeface="Tahoma"/>
              <a:cs typeface="Tahoma"/>
            </a:endParaRPr>
          </a:p>
          <a:p>
            <a:pPr>
              <a:lnSpc>
                <a:spcPct val="90000"/>
              </a:lnSpc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JUROS ABUSIVOS</a:t>
            </a:r>
          </a:p>
          <a:p>
            <a:pPr>
              <a:lnSpc>
                <a:spcPct val="90000"/>
              </a:lnSpc>
            </a:pPr>
            <a:endParaRPr lang="en-US" sz="800" b="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90000"/>
              </a:lnSpc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Taxa Básica (SELIC) 14,25%</a:t>
            </a:r>
          </a:p>
          <a:p>
            <a:pPr>
              <a:lnSpc>
                <a:spcPct val="90000"/>
              </a:lnSpc>
            </a:pPr>
            <a:endParaRPr lang="pt-BR" sz="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90000"/>
              </a:lnSpc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Títulos negociados a 16,81% em 21/01/2016</a:t>
            </a:r>
          </a:p>
          <a:p>
            <a:pPr algn="ctr"/>
            <a:endParaRPr lang="en-US" sz="2800" dirty="0" smtClean="0">
              <a:solidFill>
                <a:srgbClr val="94C600"/>
              </a:solidFill>
              <a:latin typeface="Tahoma"/>
              <a:cs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4488" y="2708920"/>
            <a:ext cx="936104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CONTROLE INFLACIONÁRIO ???</a:t>
            </a:r>
          </a:p>
          <a:p>
            <a:endParaRPr lang="pt-BR" sz="50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marL="342900" indent="-342900">
              <a:buFont typeface="Wingdings" charset="2"/>
              <a:buChar char="Ø"/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JUROS ELEVADOS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não servem para controlar a inflação brasileira</a:t>
            </a:r>
          </a:p>
          <a:p>
            <a:endParaRPr lang="pt-BR" sz="5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buFont typeface="Wingdings" charset="2"/>
              <a:buChar char="Ø"/>
            </a:pP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BASE MONETÁRIA RESTRITA</a:t>
            </a: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,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inferior a 5% do PIB no Brasil (enquanto em todas as demais grandes economias mundiais é de cerca de 40% do PIB) estimula aumento das taxas de juros de mercado. Deixamos de emitir moeda, mas emitimos dívida, que paga os juros mais elevados do mundo. 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8544" y="5373216"/>
            <a:ext cx="86409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en-US" dirty="0" smtClean="0">
                <a:solidFill>
                  <a:srgbClr val="94C600"/>
                </a:solidFill>
                <a:latin typeface="Tahoma"/>
                <a:cs typeface="Tahoma"/>
              </a:rPr>
              <a:t>“</a:t>
            </a:r>
            <a:r>
              <a:rPr lang="pt-PT" dirty="0" smtClean="0">
                <a:solidFill>
                  <a:srgbClr val="94C600"/>
                </a:solidFill>
                <a:latin typeface="Tahoma"/>
                <a:cs typeface="Tahoma"/>
              </a:rPr>
              <a:t>O Banco Central está suicidando o Brasil</a:t>
            </a:r>
            <a:r>
              <a:rPr lang="en-US" dirty="0" smtClean="0">
                <a:solidFill>
                  <a:srgbClr val="94C600"/>
                </a:solidFill>
                <a:latin typeface="Tahoma"/>
                <a:cs typeface="Tahoma"/>
              </a:rPr>
              <a:t>”</a:t>
            </a:r>
            <a:endParaRPr lang="en-US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en-US" sz="1400" b="0" dirty="0">
                <a:hlinkClick r:id="rId2"/>
              </a:rPr>
              <a:t>http://www.gazetadopovo.com.br/opiniao/artigos/o-banco-central-esta-suicidando-o-brasil-</a:t>
            </a:r>
            <a:r>
              <a:rPr lang="en-US" sz="1400" b="0" dirty="0" smtClean="0">
                <a:hlinkClick r:id="rId2"/>
              </a:rPr>
              <a:t>dh5s162swds5080e0d20jsmpc</a:t>
            </a:r>
            <a:r>
              <a:rPr lang="en-US" sz="1400" dirty="0" smtClean="0"/>
              <a:t>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04970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6632"/>
            <a:ext cx="10641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Orçamento Geral da </a:t>
            </a:r>
            <a:r>
              <a:rPr lang="pt-BR" dirty="0" smtClean="0">
                <a:solidFill>
                  <a:srgbClr val="92D050"/>
                </a:solidFill>
                <a:latin typeface="Tahoma"/>
                <a:cs typeface="Tahoma"/>
              </a:rPr>
              <a:t>União 2015 </a:t>
            </a:r>
            <a:r>
              <a:rPr lang="pt-BR" sz="2000" dirty="0">
                <a:solidFill>
                  <a:srgbClr val="92D050"/>
                </a:solidFill>
                <a:latin typeface="Tahoma"/>
                <a:cs typeface="Tahoma"/>
              </a:rPr>
              <a:t>(</a:t>
            </a:r>
            <a:r>
              <a:rPr lang="pt-BR" sz="2000" dirty="0" smtClean="0">
                <a:solidFill>
                  <a:srgbClr val="92D050"/>
                </a:solidFill>
                <a:latin typeface="Tahoma"/>
                <a:cs typeface="Tahoma"/>
              </a:rPr>
              <a:t>Executado)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Total = </a:t>
            </a:r>
            <a:r>
              <a:rPr lang="pt-BR" sz="2200" dirty="0" err="1" smtClean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200" dirty="0">
                <a:solidFill>
                  <a:srgbClr val="92D050"/>
                </a:solidFill>
                <a:latin typeface="Tahoma"/>
                <a:cs typeface="Tahoma"/>
              </a:rPr>
              <a:t>$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2,268 trilhão</a:t>
            </a:r>
            <a:endParaRPr lang="pt-BR" sz="22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488" y="6597352"/>
            <a:ext cx="9561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1"/>
                </a:solidFill>
                <a:latin typeface="Tahoma"/>
                <a:cs typeface="Tahoma"/>
              </a:rPr>
              <a:t>Fonte: SIAFI		Elaboração: AUDITORIA </a:t>
            </a:r>
            <a:r>
              <a:rPr lang="en-US" sz="1600" dirty="0" smtClean="0">
                <a:solidFill>
                  <a:schemeClr val="tx1"/>
                </a:solidFill>
                <a:latin typeface="Tahoma"/>
                <a:cs typeface="Tahoma"/>
              </a:rPr>
              <a:t>CIDADÃ DA DÍVIDA</a:t>
            </a:r>
            <a:endParaRPr lang="en-US" sz="16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5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620688"/>
            <a:ext cx="9001000" cy="5904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091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6632"/>
            <a:ext cx="10641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Orçamento Geral da </a:t>
            </a:r>
            <a:r>
              <a:rPr lang="pt-BR" dirty="0" smtClean="0">
                <a:solidFill>
                  <a:srgbClr val="92D050"/>
                </a:solidFill>
                <a:latin typeface="Tahoma"/>
                <a:cs typeface="Tahoma"/>
              </a:rPr>
              <a:t>União – Gastos Selecionados 1995-2015</a:t>
            </a:r>
            <a:endParaRPr lang="pt-BR" sz="22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488" y="6597352"/>
            <a:ext cx="9561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1"/>
                </a:solidFill>
                <a:latin typeface="Tahoma"/>
                <a:cs typeface="Tahoma"/>
              </a:rPr>
              <a:t>Fonte: SIAFI		Elaboração: AUDITORIA </a:t>
            </a:r>
            <a:r>
              <a:rPr lang="en-US" sz="1600" dirty="0" smtClean="0">
                <a:solidFill>
                  <a:schemeClr val="tx1"/>
                </a:solidFill>
                <a:latin typeface="Tahoma"/>
                <a:cs typeface="Tahoma"/>
              </a:rPr>
              <a:t>CIDADÃ DA DÍVIDA</a:t>
            </a:r>
            <a:endParaRPr lang="en-US" sz="16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5" name="Image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764704"/>
            <a:ext cx="9217024" cy="5760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05328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83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O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que está provocando rombo nas contas públicas é o custo dos mecanismos que geram “dívida” sem contrapartida alguma: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dirty="0">
                <a:solidFill>
                  <a:schemeClr val="accent1"/>
                </a:solidFill>
                <a:latin typeface="Tahoma"/>
                <a:cs typeface="Tahoma"/>
              </a:rPr>
              <a:t>Elevadíssimas taxas de juros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: praticadas sem justificativa técnica, jurídica, econômica ou política, configurando-se uma transferência de renda e receita ao setor financeiro privado;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 ilegal prática do </a:t>
            </a: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anatocismo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: incidência contínua de juros sobre juros, que promove a multiplicação da dívida por ela mesma;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 irregular </a:t>
            </a:r>
            <a:r>
              <a:rPr lang="pt-BR" sz="2200" dirty="0">
                <a:solidFill>
                  <a:schemeClr val="accent1"/>
                </a:solidFill>
                <a:latin typeface="Tahoma"/>
                <a:cs typeface="Tahoma"/>
              </a:rPr>
              <a:t>contabilização de juros como se fosse amortização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da dívida, burlando-se o artigo 167, III, da Constituição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Federal</a:t>
            </a:r>
            <a:endParaRPr lang="pt-BR" sz="22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As escandalosas operações de </a:t>
            </a: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swap cambial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realizadas pelo Banco Central, que correspondem à garantia do risco de variação do dólar paga pelo BC principalmente aos bancos e a grandes empresas nacionais e estrangeiras, provocando prejuízo de centenas de bilhões em 2014/2015;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Remuneração da sobra do caixa dos bancos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por meio das “operações compromissadas”, realizadas pelo BC com os bancos, sem a devida transparência. Estima-se gasto de pelo menos R$200 bilhões em 2015. </a:t>
            </a:r>
          </a:p>
          <a:p>
            <a:pPr algn="ctr"/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O ajuste 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fiscal e os cortes devem ser feitos nos juros </a:t>
            </a: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abusivos</a:t>
            </a:r>
            <a:endParaRPr lang="pt-BR" sz="80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6440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688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Cenário de Escassez: DÉFICIT</a:t>
            </a:r>
          </a:p>
          <a:p>
            <a:r>
              <a:rPr lang="pt-BR" dirty="0"/>
              <a:t>	</a:t>
            </a:r>
            <a:endParaRPr lang="pt-BR" dirty="0" smtClean="0"/>
          </a:p>
          <a:p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2016 </a:t>
            </a:r>
          </a:p>
          <a:p>
            <a:r>
              <a:rPr lang="pt-BR" sz="2800" b="0" smtClean="0">
                <a:solidFill>
                  <a:schemeClr val="tx1"/>
                </a:solidFill>
                <a:latin typeface="Tahoma"/>
                <a:cs typeface="Tahoma"/>
              </a:rPr>
              <a:t>Projeção </a:t>
            </a:r>
            <a:r>
              <a:rPr lang="pt-BR" sz="2800" b="0" dirty="0" smtClean="0">
                <a:solidFill>
                  <a:schemeClr val="tx1"/>
                </a:solidFill>
                <a:latin typeface="Tahoma"/>
                <a:cs typeface="Tahoma"/>
              </a:rPr>
              <a:t>de </a:t>
            </a:r>
            <a:r>
              <a:rPr lang="pt-BR" sz="2800" b="0" dirty="0">
                <a:solidFill>
                  <a:srgbClr val="92D050"/>
                </a:solidFill>
                <a:latin typeface="Tahoma"/>
                <a:cs typeface="Tahoma"/>
              </a:rPr>
              <a:t>déficit de R$170,5 bilhões </a:t>
            </a:r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nas contas do Setor Público Consolidado (que engloba os orçamentos do Tesouro Nacional, Banco Central e Previdência Social).</a:t>
            </a:r>
          </a:p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2015 </a:t>
            </a:r>
          </a:p>
          <a:p>
            <a:r>
              <a:rPr lang="pt-BR" sz="2800" b="0" dirty="0" smtClean="0">
                <a:solidFill>
                  <a:schemeClr val="tx1"/>
                </a:solidFill>
                <a:latin typeface="Tahoma"/>
                <a:cs typeface="Tahoma"/>
              </a:rPr>
              <a:t>No </a:t>
            </a:r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ano de 2015, o mesmo Setor Público Consolidado fechou em </a:t>
            </a:r>
            <a:r>
              <a:rPr lang="pt-BR" sz="2800" b="0" dirty="0">
                <a:solidFill>
                  <a:srgbClr val="92D050"/>
                </a:solidFill>
                <a:latin typeface="Tahoma"/>
                <a:cs typeface="Tahoma"/>
              </a:rPr>
              <a:t>déficit de </a:t>
            </a:r>
            <a:r>
              <a:rPr lang="pt-BR" sz="2800" b="0" dirty="0" err="1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800" b="0" dirty="0">
                <a:solidFill>
                  <a:srgbClr val="92D050"/>
                </a:solidFill>
                <a:latin typeface="Tahoma"/>
                <a:cs typeface="Tahoma"/>
              </a:rPr>
              <a:t>$ 111,2 bilhões</a:t>
            </a:r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, como amplamente noticiado.</a:t>
            </a:r>
          </a:p>
          <a:p>
            <a:pPr>
              <a:lnSpc>
                <a:spcPct val="120000"/>
              </a:lnSpc>
            </a:pPr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Que déficit é esse?</a:t>
            </a:r>
          </a:p>
          <a:p>
            <a:pPr>
              <a:lnSpc>
                <a:spcPct val="120000"/>
              </a:lnSpc>
            </a:pPr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lnSpc>
                <a:spcPct val="120000"/>
              </a:lnSpc>
            </a:pPr>
            <a:endParaRPr lang="pt-BR" sz="2800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48312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2"/>
          <p:cNvSpPr>
            <a:spLocks noChangeArrowheads="1"/>
          </p:cNvSpPr>
          <p:nvPr/>
        </p:nvSpPr>
        <p:spPr bwMode="auto">
          <a:xfrm>
            <a:off x="776536" y="260648"/>
            <a:ext cx="2806700" cy="12192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ankGothic Md BT" charset="0"/>
              </a:rPr>
              <a:t>ÉTICA</a:t>
            </a:r>
            <a:r>
              <a:rPr lang="en-US" dirty="0">
                <a:solidFill>
                  <a:schemeClr val="bg1"/>
                </a:solidFill>
                <a:latin typeface="BankGothic Md BT" charset="0"/>
              </a:rPr>
              <a:t> </a:t>
            </a:r>
            <a:endParaRPr lang="pt-BR" dirty="0"/>
          </a:p>
        </p:txBody>
      </p:sp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4160912" y="579438"/>
            <a:ext cx="277328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3600" b="1" dirty="0">
              <a:solidFill>
                <a:schemeClr val="bg1"/>
              </a:solidFill>
              <a:latin typeface="BankGothic Md BT" charset="0"/>
            </a:endParaRPr>
          </a:p>
          <a:p>
            <a:pPr>
              <a:spcBef>
                <a:spcPct val="50000"/>
              </a:spcBef>
            </a:pPr>
            <a:endParaRPr lang="en-US" sz="3600" b="1" dirty="0">
              <a:solidFill>
                <a:schemeClr val="bg1"/>
              </a:solidFill>
              <a:latin typeface="BankGothic Md BT" charset="0"/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1064568" y="1722439"/>
            <a:ext cx="8531870" cy="458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500" dirty="0">
                <a:solidFill>
                  <a:schemeClr val="folHlink"/>
                </a:solidFill>
                <a:latin typeface="BankGothic Md BT" charset="0"/>
              </a:rPr>
              <a:t> </a:t>
            </a:r>
            <a:r>
              <a:rPr lang="en-US" sz="2500" dirty="0" smtClean="0">
                <a:solidFill>
                  <a:schemeClr val="folHlink"/>
                </a:solidFill>
                <a:latin typeface="BankGothic Md BT" charset="0"/>
              </a:rPr>
              <a:t>	</a:t>
            </a: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Justiça</a:t>
            </a:r>
            <a:endParaRPr lang="pt-BR" sz="2800" dirty="0">
              <a:solidFill>
                <a:srgbClr val="94C600"/>
              </a:solidFill>
              <a:latin typeface="Tahoma"/>
              <a:cs typeface="Tahoma"/>
            </a:endParaRPr>
          </a:p>
          <a:p>
            <a:pPr eaLnBrk="1" hangingPunct="1"/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Coragem</a:t>
            </a:r>
          </a:p>
          <a:p>
            <a:pPr eaLnBrk="1" hangingPunct="1"/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Prudência</a:t>
            </a:r>
          </a:p>
          <a:p>
            <a:pPr eaLnBrk="1" hangingPunct="1"/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Temperança</a:t>
            </a:r>
          </a:p>
          <a:p>
            <a:pPr eaLnBrk="1" hangingPunct="1"/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Generosidade</a:t>
            </a:r>
          </a:p>
          <a:p>
            <a:pPr lvl="2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Responsabilidade</a:t>
            </a:r>
          </a:p>
          <a:p>
            <a:pPr lvl="2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Honra</a:t>
            </a:r>
          </a:p>
          <a:p>
            <a:pPr eaLnBrk="1" hangingPunct="1"/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Veracidade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eaLnBrk="1" hangingPunct="1"/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Amabilidade</a:t>
            </a:r>
          </a:p>
          <a:p>
            <a:pPr eaLnBrk="1" hangingPunct="1"/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Humildade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lvl="2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Lealdade</a:t>
            </a:r>
          </a:p>
          <a:p>
            <a:pPr lvl="2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Honestidade</a:t>
            </a:r>
            <a:endParaRPr lang="es-EC" dirty="0">
              <a:solidFill>
                <a:srgbClr val="94C600"/>
              </a:solidFill>
              <a:latin typeface="Tahoma"/>
              <a:cs typeface="Tahoma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4016896" y="260648"/>
            <a:ext cx="5400600" cy="12192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BankGothic Md BT" charset="0"/>
              </a:rPr>
              <a:t>PR</a:t>
            </a:r>
            <a:r>
              <a:rPr lang="en-US" sz="3200" dirty="0" smtClean="0">
                <a:solidFill>
                  <a:schemeClr val="bg1"/>
                </a:solidFill>
                <a:latin typeface="BankGothic Md BT" charset="0"/>
              </a:rPr>
              <a:t>Á</a:t>
            </a:r>
            <a:r>
              <a:rPr lang="en-US" sz="3200" dirty="0" smtClean="0">
                <a:solidFill>
                  <a:schemeClr val="bg1"/>
                </a:solidFill>
                <a:latin typeface="BankGothic Md BT" charset="0"/>
              </a:rPr>
              <a:t>TICA DAS VIRTUDES </a:t>
            </a:r>
            <a:endParaRPr lang="pt-BR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5097016" y="2060848"/>
            <a:ext cx="439248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	Conhecimento</a:t>
            </a:r>
            <a:endParaRPr lang="pt-BR" dirty="0">
              <a:latin typeface="Tahoma"/>
              <a:cs typeface="Tahoma"/>
            </a:endParaRPr>
          </a:p>
          <a:p>
            <a:pPr lvl="1"/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Arte </a:t>
            </a:r>
          </a:p>
          <a:p>
            <a:pPr lvl="1"/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Sabedoria </a:t>
            </a:r>
          </a:p>
          <a:p>
            <a:pPr lvl="1"/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Razão</a:t>
            </a:r>
          </a:p>
          <a:p>
            <a:pPr lvl="1"/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Inteligência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lvl="1"/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Discernimento</a:t>
            </a:r>
          </a:p>
          <a:p>
            <a:pPr lvl="3"/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Perseverança </a:t>
            </a:r>
          </a:p>
          <a:p>
            <a:pPr lvl="1"/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Imparcialidade</a:t>
            </a:r>
          </a:p>
          <a:p>
            <a:pPr lvl="3"/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Iniciativa</a:t>
            </a:r>
          </a:p>
          <a:p>
            <a:pPr lvl="1"/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Otimismo</a:t>
            </a:r>
          </a:p>
          <a:p>
            <a:pPr lvl="3"/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Dignidade</a:t>
            </a:r>
            <a:endParaRPr lang="pt-BR" sz="2800" dirty="0">
              <a:solidFill>
                <a:srgbClr val="92D050"/>
              </a:solidFill>
              <a:latin typeface="Tahoma"/>
              <a:cs typeface="Tahom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38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49144" y="116632"/>
            <a:ext cx="3656856" cy="6647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QUANDO COMPUTADAS TODAS AS CONTAS NÃO HÁ DEFICIT</a:t>
            </a:r>
          </a:p>
          <a:p>
            <a:pPr lvl="0" algn="ctr"/>
            <a:endParaRPr lang="pt-BR" dirty="0">
              <a:solidFill>
                <a:schemeClr val="accent1"/>
              </a:solidFill>
              <a:latin typeface="Tahoma"/>
              <a:cs typeface="Tahoma"/>
            </a:endParaRPr>
          </a:p>
          <a:p>
            <a:pPr lvl="0"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SOBRARAM </a:t>
            </a:r>
            <a:r>
              <a:rPr lang="pt-BR" dirty="0" err="1" smtClean="0">
                <a:solidFill>
                  <a:schemeClr val="accent1"/>
                </a:solidFill>
                <a:latin typeface="Tahoma"/>
                <a:cs typeface="Tahoma"/>
              </a:rPr>
              <a:t>R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$ 480 </a:t>
            </a:r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bilhões 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em 2015</a:t>
            </a:r>
          </a:p>
          <a:p>
            <a:pPr lvl="0"/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Juros e amortizações da dívida: gasto mais relevante (42,43%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)</a:t>
            </a:r>
          </a:p>
          <a:p>
            <a:pPr lvl="0"/>
            <a:endParaRPr lang="pt-BR" sz="22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Dívida consumiu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não somente receitas financeiras, mas também outras receitas orçamentárias, retirando recursos de áreas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essenciais</a:t>
            </a:r>
          </a:p>
          <a:p>
            <a:pPr lvl="0"/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1" y="0"/>
            <a:ext cx="5976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78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79308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Projetos </a:t>
            </a:r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cortam direitos sociais para destinar recursos para a dívida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	Diversos projetos reduzem investimentos sociais para destinar mais recursos ao pagamento de juros da chamada dívida pública, por exemplo:</a:t>
            </a:r>
          </a:p>
          <a:p>
            <a:pPr marL="457200" lvl="0" indent="-4572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PLP 257/2016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: faz um verdadeiro desmonte do estado brasileiro para servir ao pagamento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da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dívida nunca auditada 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 smtClean="0">
                <a:solidFill>
                  <a:schemeClr val="tx1"/>
                </a:solidFill>
                <a:latin typeface="Tahoma"/>
                <a:cs typeface="Tahoma"/>
                <a:hlinkClick r:id="rId2"/>
              </a:rPr>
              <a:t>http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  <a:hlinkClick r:id="rId2"/>
              </a:rPr>
              <a:t>://goo.gl/</a:t>
            </a:r>
            <a:r>
              <a:rPr lang="pt-BR" sz="1600" b="0" u="sng" dirty="0" smtClean="0">
                <a:solidFill>
                  <a:schemeClr val="tx1"/>
                </a:solidFill>
                <a:latin typeface="Tahoma"/>
                <a:cs typeface="Tahoma"/>
                <a:hlinkClick r:id="rId2"/>
              </a:rPr>
              <a:t>yCCpue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) </a:t>
            </a:r>
            <a:endParaRPr lang="pt-BR" sz="16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indent="-4572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PEC 143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/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2015 e 31/2016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: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aumento da DRU (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Desvinculação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das Receitas da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União) e cria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ção da DRE e DRM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,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representam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a morte do SUS 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 smtClean="0">
                <a:solidFill>
                  <a:schemeClr val="tx1"/>
                </a:solidFill>
                <a:latin typeface="Tahoma"/>
                <a:cs typeface="Tahoma"/>
                <a:hlinkClick r:id="rId3"/>
              </a:rPr>
              <a:t>http://goo.gl/3X9LVf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)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  <a:p>
            <a:pPr marL="457200" lvl="0" indent="-4572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PEC 241/2016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: congela por 20 anos os gastos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primários</a:t>
            </a:r>
          </a:p>
          <a:p>
            <a:pPr marL="457200" lvl="0" indent="-4572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Propostas de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contrarreforma da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previdência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: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aumenta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idade para aposentadoria e subtrai direitos 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 smtClean="0">
                <a:solidFill>
                  <a:schemeClr val="tx1"/>
                </a:solidFill>
                <a:latin typeface="Tahoma"/>
                <a:cs typeface="Tahoma"/>
                <a:hlinkClick r:id="rId4"/>
              </a:rPr>
              <a:t>http://goo.gl/uu9Opc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)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9884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702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PARADOXO BRASIL</a:t>
            </a: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Estamos muito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istantes do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Brasil que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q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ueremos</a:t>
            </a:r>
          </a:p>
          <a:p>
            <a:pPr lvl="8" algn="ctr">
              <a:spcBef>
                <a:spcPts val="1800"/>
              </a:spcBef>
              <a:buClr>
                <a:srgbClr val="FF9900"/>
              </a:buClr>
            </a:pPr>
            <a:endParaRPr lang="pt-BR" i="1" dirty="0" smtClean="0">
              <a:solidFill>
                <a:srgbClr val="92D050"/>
              </a:solidFill>
              <a:latin typeface="Tahoma" charset="0"/>
            </a:endParaRP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9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ª ECONOMIA MUNDIAL</a:t>
            </a: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Pior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distribuição de renda do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mundo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3"/>
              </a:rPr>
              <a:t>http://iepecdg.com.br/uploads/artigos/SSRN-id2479685.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3"/>
              </a:rPr>
              <a:t>pdf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</a:rPr>
              <a:t> 							COMPARADO COM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4"/>
              </a:rPr>
              <a:t>GINI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4"/>
              </a:rPr>
              <a:t>index | Data | Table</a:t>
            </a:r>
            <a:endParaRPr lang="pt-BR" sz="800" dirty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75º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no ranking de respeito aos Direitos 	Humanos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– IDH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da Educação entre 40 países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(Índice Global de Habilidades Cognitivas e Realizações Educacionais )</a:t>
            </a:r>
            <a:endParaRPr lang="pt-BR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do crescimento econômico em 2016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965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"/>
          <p:cNvSpPr txBox="1">
            <a:spLocks noChangeArrowheads="1"/>
          </p:cNvSpPr>
          <p:nvPr/>
        </p:nvSpPr>
        <p:spPr bwMode="auto">
          <a:xfrm>
            <a:off x="619125" y="223838"/>
            <a:ext cx="851296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b="1" dirty="0" smtClean="0">
                <a:solidFill>
                  <a:srgbClr val="92D050"/>
                </a:solidFill>
                <a:latin typeface="Tahoma"/>
                <a:cs typeface="Tahoma"/>
              </a:rPr>
              <a:t>ÉTICA e Cidadania</a:t>
            </a:r>
            <a:endParaRPr lang="pt-BR" sz="3200" b="1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464345" y="988191"/>
            <a:ext cx="8899922" cy="532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/>
            <a:r>
              <a:rPr lang="pt-BR" b="0" dirty="0">
                <a:solidFill>
                  <a:schemeClr val="accent1"/>
                </a:solidFill>
                <a:latin typeface="Tahoma"/>
                <a:cs typeface="Tahoma"/>
              </a:rPr>
              <a:t>	</a:t>
            </a:r>
          </a:p>
          <a:p>
            <a:pPr>
              <a:lnSpc>
                <a:spcPct val="120000"/>
              </a:lnSpc>
            </a:pPr>
            <a:r>
              <a:rPr lang="pt-BR" b="0" dirty="0" smtClean="0">
                <a:solidFill>
                  <a:srgbClr val="92D050"/>
                </a:solidFill>
                <a:latin typeface="Tahoma"/>
                <a:cs typeface="Tahoma"/>
              </a:rPr>
              <a:t>	O </a:t>
            </a:r>
            <a:r>
              <a:rPr lang="pt-BR" b="0" dirty="0">
                <a:solidFill>
                  <a:srgbClr val="92D050"/>
                </a:solidFill>
                <a:latin typeface="Tahoma"/>
                <a:cs typeface="Tahoma"/>
              </a:rPr>
              <a:t>exercício pleno da cidadania se caracteriza pelo envolvimento da sociedade com as questões públicas, exercendo o seu direito/dever de conhecer e julgar as ações governamentais, principalmente no que se refere à arrecadação e gestão de recursos.</a:t>
            </a:r>
          </a:p>
          <a:p>
            <a:pPr algn="l">
              <a:lnSpc>
                <a:spcPct val="120000"/>
              </a:lnSpc>
            </a:pPr>
            <a:endParaRPr lang="pt-BR" b="0" dirty="0">
              <a:solidFill>
                <a:schemeClr val="accent1"/>
              </a:solidFill>
              <a:latin typeface="Tahoma"/>
              <a:cs typeface="Tahoma"/>
            </a:endParaRPr>
          </a:p>
          <a:p>
            <a:pPr>
              <a:lnSpc>
                <a:spcPct val="120000"/>
              </a:lnSpc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	Em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uma sociedade como a brasileira, marcada por índices alarmantes de exclusão social, os obstáculos econômicos são o maior entrave ao exercício da cidadania. Esses óbices econômicos impedem aos mais necessitados seu “</a:t>
            </a:r>
            <a:r>
              <a:rPr lang="pt-BR" altLang="ja-JP" b="0" i="1" dirty="0">
                <a:solidFill>
                  <a:srgbClr val="FFFFFF"/>
                </a:solidFill>
                <a:latin typeface="Tahoma"/>
                <a:cs typeface="Tahoma"/>
              </a:rPr>
              <a:t>exercício como pessoa de direitos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”</a:t>
            </a:r>
            <a:r>
              <a:rPr lang="pt-BR" altLang="ja-JP" b="0" dirty="0">
                <a:solidFill>
                  <a:srgbClr val="FFFFFF"/>
                </a:solidFill>
                <a:latin typeface="Tahoma"/>
                <a:cs typeface="Tahoma"/>
              </a:rPr>
              <a:t>, 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“</a:t>
            </a:r>
            <a:r>
              <a:rPr lang="pt-BR" altLang="ja-JP" b="0" i="1" dirty="0">
                <a:solidFill>
                  <a:srgbClr val="FFFFFF"/>
                </a:solidFill>
                <a:latin typeface="Tahoma"/>
                <a:cs typeface="Tahoma"/>
              </a:rPr>
              <a:t>ser cidadão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”</a:t>
            </a:r>
            <a:r>
              <a:rPr lang="pt-BR" altLang="ja-JP" b="0" dirty="0">
                <a:solidFill>
                  <a:srgbClr val="FFFFFF"/>
                </a:solidFill>
                <a:latin typeface="Tahoma"/>
                <a:cs typeface="Tahoma"/>
              </a:rPr>
              <a:t> .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0409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2"/>
          <p:cNvSpPr>
            <a:spLocks noChangeArrowheads="1"/>
          </p:cNvSpPr>
          <p:nvPr/>
        </p:nvSpPr>
        <p:spPr bwMode="auto">
          <a:xfrm>
            <a:off x="1496616" y="260648"/>
            <a:ext cx="2806700" cy="12192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ankGothic Md BT" charset="0"/>
              </a:rPr>
              <a:t>ÉTICA</a:t>
            </a:r>
            <a:r>
              <a:rPr lang="en-US" dirty="0">
                <a:solidFill>
                  <a:schemeClr val="bg1"/>
                </a:solidFill>
                <a:latin typeface="BankGothic Md BT" charset="0"/>
              </a:rPr>
              <a:t> </a:t>
            </a:r>
            <a:endParaRPr lang="pt-BR" dirty="0"/>
          </a:p>
        </p:txBody>
      </p:sp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4160912" y="579438"/>
            <a:ext cx="277328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3600" b="1" dirty="0">
              <a:solidFill>
                <a:schemeClr val="bg1"/>
              </a:solidFill>
              <a:latin typeface="BankGothic Md BT" charset="0"/>
            </a:endParaRPr>
          </a:p>
          <a:p>
            <a:pPr>
              <a:spcBef>
                <a:spcPct val="50000"/>
              </a:spcBef>
            </a:pPr>
            <a:endParaRPr lang="en-US" sz="3600" b="1" dirty="0">
              <a:solidFill>
                <a:schemeClr val="bg1"/>
              </a:solidFill>
              <a:latin typeface="BankGothic Md BT" charset="0"/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99748" y="1722439"/>
            <a:ext cx="949669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buSzPct val="120000"/>
            </a:pPr>
            <a:r>
              <a:rPr lang="en-US" sz="2500" dirty="0">
                <a:solidFill>
                  <a:schemeClr val="folHlink"/>
                </a:solidFill>
                <a:latin typeface="BankGothic Md BT" charset="0"/>
              </a:rPr>
              <a:t> </a:t>
            </a:r>
            <a:r>
              <a:rPr lang="en-US" sz="2800" dirty="0" smtClean="0">
                <a:solidFill>
                  <a:schemeClr val="folHlink"/>
                </a:solidFill>
                <a:latin typeface="BankGothic Md BT" charset="0"/>
              </a:rPr>
              <a:t>MODELO ECON</a:t>
            </a:r>
            <a:r>
              <a:rPr lang="en-US" sz="2800" dirty="0" smtClean="0">
                <a:solidFill>
                  <a:schemeClr val="folHlink"/>
                </a:solidFill>
                <a:latin typeface="BankGothic Md BT" charset="0"/>
              </a:rPr>
              <a:t>ÔMICO CONCENTRADOR DE RENDA  IMPEDE A PRÁTICA DAS VIRTUDES</a:t>
            </a:r>
            <a:endParaRPr lang="en-US" sz="2800" b="1" dirty="0">
              <a:solidFill>
                <a:srgbClr val="94C600"/>
              </a:solidFill>
              <a:latin typeface="Tahoma"/>
              <a:cs typeface="Tahoma"/>
            </a:endParaRP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272480" y="2214564"/>
            <a:ext cx="9633519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SzPct val="120000"/>
            </a:pPr>
            <a:r>
              <a:rPr lang="pt-BR" dirty="0">
                <a:latin typeface="BankGothic Md BT" charset="0"/>
              </a:rPr>
              <a:t> </a:t>
            </a:r>
            <a:endParaRPr lang="pt-BR" dirty="0" smtClean="0">
              <a:latin typeface="BankGothic Md BT" charset="0"/>
            </a:endParaRPr>
          </a:p>
          <a:p>
            <a:pPr algn="l">
              <a:spcBef>
                <a:spcPct val="50000"/>
              </a:spcBef>
              <a:buSzPct val="120000"/>
              <a:buFont typeface="Wingdings" charset="0"/>
              <a:buChar char="Ø"/>
            </a:pPr>
            <a:r>
              <a:rPr lang="pt-BR" b="0" dirty="0" smtClean="0">
                <a:latin typeface="Tahoma"/>
                <a:cs typeface="Tahoma"/>
              </a:rPr>
              <a:t>Crise </a:t>
            </a:r>
            <a:r>
              <a:rPr lang="pt-BR" b="0" dirty="0">
                <a:latin typeface="Tahoma"/>
                <a:cs typeface="Tahoma"/>
              </a:rPr>
              <a:t>Financeira </a:t>
            </a:r>
            <a:r>
              <a:rPr lang="pt-BR" b="0" dirty="0" smtClean="0">
                <a:latin typeface="Tahoma"/>
                <a:cs typeface="Tahoma"/>
              </a:rPr>
              <a:t>e </a:t>
            </a:r>
            <a:r>
              <a:rPr lang="pt-BR" b="0" dirty="0">
                <a:latin typeface="Tahoma"/>
                <a:cs typeface="Tahoma"/>
              </a:rPr>
              <a:t>Inversão de Valores: </a:t>
            </a:r>
            <a:r>
              <a:rPr lang="pt-BR" b="0" dirty="0" smtClean="0">
                <a:latin typeface="Tahoma"/>
                <a:cs typeface="Tahoma"/>
              </a:rPr>
              <a:t>Recursos </a:t>
            </a:r>
            <a:r>
              <a:rPr lang="pt-BR" b="0" dirty="0">
                <a:latin typeface="Tahoma"/>
                <a:cs typeface="Tahoma"/>
              </a:rPr>
              <a:t>públicos </a:t>
            </a:r>
            <a:r>
              <a:rPr lang="pt-BR" b="0" dirty="0" smtClean="0">
                <a:latin typeface="Tahoma"/>
                <a:cs typeface="Tahoma"/>
              </a:rPr>
              <a:t>alimentando a especula</a:t>
            </a:r>
            <a:r>
              <a:rPr lang="pt-BR" b="0" dirty="0" smtClean="0">
                <a:latin typeface="Tahoma"/>
                <a:cs typeface="Tahoma"/>
              </a:rPr>
              <a:t>ção, operações com indícios de fraudes transferindo riqueza para </a:t>
            </a:r>
            <a:r>
              <a:rPr lang="pt-BR" b="0" dirty="0" smtClean="0">
                <a:latin typeface="Tahoma"/>
                <a:cs typeface="Tahoma"/>
              </a:rPr>
              <a:t>bancos</a:t>
            </a:r>
            <a:r>
              <a:rPr lang="pt-BR" b="0" dirty="0">
                <a:latin typeface="Tahoma"/>
                <a:cs typeface="Tahoma"/>
              </a:rPr>
              <a:t>, enquanto </a:t>
            </a:r>
            <a:r>
              <a:rPr lang="pt-BR" b="0" dirty="0" smtClean="0">
                <a:latin typeface="Tahoma"/>
                <a:cs typeface="Tahoma"/>
              </a:rPr>
              <a:t>dezenas de milhões </a:t>
            </a:r>
            <a:r>
              <a:rPr lang="pt-BR" b="0" dirty="0">
                <a:latin typeface="Tahoma"/>
                <a:cs typeface="Tahoma"/>
              </a:rPr>
              <a:t>de trabalhadores perdem empregos </a:t>
            </a:r>
          </a:p>
          <a:p>
            <a:pPr algn="l">
              <a:spcBef>
                <a:spcPct val="50000"/>
              </a:spcBef>
              <a:buSzPct val="120000"/>
              <a:buFont typeface="Wingdings" charset="0"/>
              <a:buChar char="Ø"/>
            </a:pPr>
            <a:r>
              <a:rPr lang="pt-BR" b="0" dirty="0" smtClean="0">
                <a:latin typeface="Tahoma"/>
                <a:cs typeface="Tahoma"/>
              </a:rPr>
              <a:t> Miséria </a:t>
            </a:r>
            <a:endParaRPr lang="pt-BR" b="0" dirty="0">
              <a:latin typeface="Tahoma"/>
              <a:cs typeface="Tahoma"/>
            </a:endParaRPr>
          </a:p>
          <a:p>
            <a:pPr algn="l">
              <a:spcBef>
                <a:spcPct val="50000"/>
              </a:spcBef>
              <a:buSzPct val="120000"/>
              <a:buFont typeface="Wingdings" charset="0"/>
              <a:buChar char="Ø"/>
            </a:pPr>
            <a:r>
              <a:rPr lang="pt-BR" b="0" dirty="0" smtClean="0">
                <a:latin typeface="Tahoma"/>
                <a:cs typeface="Tahoma"/>
              </a:rPr>
              <a:t> Desrespeito </a:t>
            </a:r>
            <a:r>
              <a:rPr lang="pt-BR" b="0" dirty="0" smtClean="0">
                <a:latin typeface="Tahoma"/>
                <a:cs typeface="Tahoma"/>
              </a:rPr>
              <a:t>ao Meio Ambiente </a:t>
            </a:r>
          </a:p>
          <a:p>
            <a:pPr algn="l">
              <a:spcBef>
                <a:spcPct val="50000"/>
              </a:spcBef>
              <a:buSzPct val="120000"/>
              <a:buFont typeface="Wingdings" charset="0"/>
              <a:buChar char="Ø"/>
            </a:pPr>
            <a:r>
              <a:rPr lang="pt-BR" b="0" dirty="0">
                <a:latin typeface="Tahoma"/>
                <a:cs typeface="Tahoma"/>
              </a:rPr>
              <a:t> </a:t>
            </a:r>
            <a:r>
              <a:rPr lang="pt-BR" b="0" dirty="0" smtClean="0">
                <a:latin typeface="Tahoma"/>
                <a:cs typeface="Tahoma"/>
              </a:rPr>
              <a:t>Corrupção </a:t>
            </a:r>
            <a:r>
              <a:rPr lang="pt-BR" b="0" dirty="0">
                <a:latin typeface="Tahoma"/>
                <a:cs typeface="Tahoma"/>
              </a:rPr>
              <a:t>e </a:t>
            </a:r>
            <a:r>
              <a:rPr lang="pt-BR" b="0" dirty="0" smtClean="0">
                <a:latin typeface="Tahoma"/>
                <a:cs typeface="Tahoma"/>
              </a:rPr>
              <a:t>Violência</a:t>
            </a:r>
          </a:p>
          <a:p>
            <a:pPr algn="ctr">
              <a:spcBef>
                <a:spcPct val="50000"/>
              </a:spcBef>
              <a:buSzPct val="120000"/>
            </a:pPr>
            <a:r>
              <a:rPr lang="en-US" dirty="0" smtClean="0">
                <a:solidFill>
                  <a:schemeClr val="folHlink"/>
                </a:solidFill>
                <a:latin typeface="BankGothic Md BT" charset="0"/>
              </a:rPr>
              <a:t>UM NOVO MODELO CIVILIZAT</a:t>
            </a:r>
            <a:r>
              <a:rPr lang="en-US" dirty="0" smtClean="0">
                <a:solidFill>
                  <a:schemeClr val="folHlink"/>
                </a:solidFill>
                <a:latin typeface="BankGothic Md BT" charset="0"/>
              </a:rPr>
              <a:t>ÓRIO NÃO SOBREVIVE NESSE PADRÃO ECONOMICO CONCENTRADOR DE RIQUEZA E RENDA</a:t>
            </a:r>
            <a:endParaRPr lang="pt-BR" b="0" dirty="0">
              <a:latin typeface="Tahoma"/>
              <a:cs typeface="Tahoma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5097016" y="260648"/>
            <a:ext cx="4246860" cy="12192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  <a:latin typeface="BankGothic Md BT" charset="0"/>
              </a:rPr>
              <a:t>PR</a:t>
            </a:r>
            <a:r>
              <a:rPr lang="en-US" dirty="0" smtClean="0">
                <a:solidFill>
                  <a:schemeClr val="bg1"/>
                </a:solidFill>
                <a:latin typeface="BankGothic Md BT" charset="0"/>
              </a:rPr>
              <a:t>Á</a:t>
            </a:r>
            <a:r>
              <a:rPr lang="en-US" dirty="0" smtClean="0">
                <a:solidFill>
                  <a:schemeClr val="bg1"/>
                </a:solidFill>
                <a:latin typeface="BankGothic Md BT" charset="0"/>
              </a:rPr>
              <a:t>TICA DAS VIRTUDES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868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pt-BR" sz="32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Pública</a:t>
            </a: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 importante, mas ainda não significa o cumprimento da Constituição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6342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00472" y="214313"/>
            <a:ext cx="9705528" cy="640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1800"/>
              </a:spcBef>
              <a:buClr>
                <a:srgbClr val="FF9900"/>
              </a:buClr>
            </a:pPr>
            <a:r>
              <a:rPr lang="pt-BR" altLang="pt-BR" sz="2800" dirty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lvl="1" algn="just">
              <a:spcBef>
                <a:spcPts val="1800"/>
              </a:spcBef>
              <a:buClr>
                <a:srgbClr val="FF9900"/>
              </a:buClr>
            </a:pPr>
            <a:r>
              <a:rPr lang="pt-BR" alt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>
              <a:spcBef>
                <a:spcPts val="1800"/>
              </a:spcBef>
              <a:buClr>
                <a:srgbClr val="FF9900"/>
              </a:buClr>
            </a:pPr>
            <a:r>
              <a:rPr lang="pt-BR" alt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>
              <a:spcBef>
                <a:spcPts val="1800"/>
              </a:spcBef>
              <a:buClr>
                <a:srgbClr val="FF9900"/>
              </a:buClr>
            </a:pPr>
            <a:r>
              <a:rPr lang="pt-BR" alt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2" algn="just">
              <a:lnSpc>
                <a:spcPct val="130000"/>
              </a:lnSpc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Transformar o </a:t>
            </a:r>
            <a:r>
              <a:rPr lang="pt-BR" altLang="pt-BR" sz="2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Modelo Econômico </a:t>
            </a:r>
            <a:endParaRPr lang="pt-BR" altLang="pt-BR" sz="2200" dirty="0" smtClean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lvl="2" algn="just">
              <a:lnSpc>
                <a:spcPct val="130000"/>
              </a:lnSpc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Reivindicar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 </a:t>
            </a:r>
            <a:r>
              <a:rPr lang="pt-BR" altLang="pt-BR" sz="2200" dirty="0" smtClean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AUDITORIA DA DÍVIDA COM PARTICIPAÇÃO CIDADÃ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desmascarar o 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redirecionar a aplicação dos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recursos</a:t>
            </a:r>
            <a:endParaRPr lang="pt-BR" altLang="pt-BR" sz="2200" dirty="0" smtClean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lvl="2" algn="just">
              <a:lnSpc>
                <a:spcPct val="130000"/>
              </a:lnSpc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dirty="0" smtClean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Modelo Tribut</a:t>
            </a:r>
            <a:r>
              <a:rPr lang="pt-BR" altLang="pt-BR" sz="2200" dirty="0" smtClean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ário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Justo e Distribuidor de Renda</a:t>
            </a:r>
          </a:p>
          <a:p>
            <a:pPr lvl="2" algn="just">
              <a:lnSpc>
                <a:spcPct val="130000"/>
              </a:lnSpc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Respeito ao art. 6º da Constituição Federal: </a:t>
            </a:r>
            <a:r>
              <a:rPr lang="pt-BR" altLang="pt-BR" sz="2200" dirty="0">
                <a:solidFill>
                  <a:srgbClr val="94C600"/>
                </a:solidFill>
                <a:latin typeface="Tahoma" pitchFamily="34" charset="0"/>
                <a:cs typeface="Tahoma" pitchFamily="34" charset="0"/>
              </a:rPr>
              <a:t>Direitos Sociais</a:t>
            </a:r>
          </a:p>
          <a:p>
            <a:pPr lvl="2" algn="just">
              <a:lnSpc>
                <a:spcPct val="130000"/>
              </a:lnSpc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Sair </a:t>
            </a:r>
            <a:r>
              <a:rPr lang="pt-BR" altLang="pt-BR" sz="220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do cenário de escassez para viver a realidade de abundância, garantindo vida digna para todas as pessoas. </a:t>
            </a:r>
            <a:endParaRPr lang="pt-BR" altLang="pt-BR" sz="22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72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dirty="0" smtClean="0">
                <a:solidFill>
                  <a:srgbClr val="92D050"/>
                </a:solidFill>
                <a:latin typeface="Verdana" charset="0"/>
              </a:rPr>
              <a:t>Muito grata</a:t>
            </a:r>
            <a:endParaRPr lang="pt-BR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Maria </a:t>
            </a:r>
            <a:r>
              <a:rPr lang="pt-BR" sz="1800" i="1" dirty="0">
                <a:solidFill>
                  <a:srgbClr val="92D050"/>
                </a:solidFill>
                <a:latin typeface="Verdana" charset="0"/>
              </a:rPr>
              <a:t>Lucia </a:t>
            </a: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Fattorelli</a:t>
            </a:r>
            <a:endParaRPr lang="pt-BR" sz="1800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18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3" y="1556792"/>
            <a:ext cx="9561512" cy="3959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72480" y="188640"/>
            <a:ext cx="9633520" cy="168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1800" dirty="0">
                <a:solidFill>
                  <a:schemeClr val="tx1"/>
                </a:solidFill>
                <a:latin typeface="Verdana"/>
                <a:cs typeface="Verdana"/>
              </a:rPr>
              <a:t>A apenas 15 quilômetros do Palácio do Planalto, centenas de brasileiros e brasileiras, inclusive idosos e crianças, disputam o lixo de </a:t>
            </a:r>
            <a:r>
              <a:rPr lang="pt-BR" sz="1800" dirty="0" smtClean="0">
                <a:solidFill>
                  <a:schemeClr val="tx1"/>
                </a:solidFill>
                <a:latin typeface="Verdana"/>
                <a:cs typeface="Verdana"/>
              </a:rPr>
              <a:t>Brasília para </a:t>
            </a:r>
            <a:r>
              <a:rPr lang="pt-BR" sz="1800" dirty="0" smtClean="0">
                <a:solidFill>
                  <a:schemeClr val="tx1"/>
                </a:solidFill>
                <a:latin typeface="Verdana"/>
                <a:cs typeface="Verdana"/>
              </a:rPr>
              <a:t>sobreviver. </a:t>
            </a:r>
            <a:r>
              <a:rPr lang="pt-BR" sz="1800" dirty="0" smtClean="0">
                <a:solidFill>
                  <a:schemeClr val="tx1"/>
                </a:solidFill>
                <a:latin typeface="Verdana"/>
                <a:cs typeface="Verdana"/>
              </a:rPr>
              <a:t>É urgente sairmos desse cenário de </a:t>
            </a:r>
            <a:r>
              <a:rPr lang="pt-BR" sz="1800" dirty="0" smtClean="0">
                <a:solidFill>
                  <a:schemeClr val="tx1"/>
                </a:solidFill>
                <a:latin typeface="Verdana"/>
                <a:cs typeface="Verdana"/>
              </a:rPr>
              <a:t>escassez</a:t>
            </a:r>
            <a:r>
              <a:rPr lang="pt-BR" sz="180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pt-BR" sz="1800" dirty="0" smtClean="0">
                <a:solidFill>
                  <a:schemeClr val="tx1"/>
                </a:solidFill>
                <a:latin typeface="Verdana"/>
                <a:cs typeface="Verdana"/>
              </a:rPr>
              <a:t>e construir um novo modelo civilizat</a:t>
            </a:r>
            <a:r>
              <a:rPr lang="pt-BR" sz="1800" dirty="0" smtClean="0">
                <a:solidFill>
                  <a:schemeClr val="tx1"/>
                </a:solidFill>
                <a:latin typeface="Verdana"/>
                <a:cs typeface="Verdana"/>
              </a:rPr>
              <a:t>ório.</a:t>
            </a:r>
            <a:endParaRPr lang="pt-BR" sz="1800" dirty="0">
              <a:solidFill>
                <a:schemeClr val="tx1"/>
              </a:solidFill>
              <a:latin typeface="Verdana"/>
              <a:cs typeface="Verdan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97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681192" y="2708920"/>
            <a:ext cx="3456384" cy="3096344"/>
          </a:xfrm>
          <a:prstGeom prst="rect">
            <a:avLst/>
          </a:prstGeom>
          <a:solidFill>
            <a:srgbClr val="FFFFFF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689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BRASIL 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9ª Maior Economia Mundial</a:t>
            </a:r>
          </a:p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REALIDADE DE ABUNDÂNCIA</a:t>
            </a: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Maior reserva de Nióbio do mundo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Terceira maior reserva de petróleo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Maior reserva de água potável do mundo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Maior área agriculturável do mundo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Riquezas minerais diversas e Terras Raras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R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iquezas biológicas: fauna e flora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Extensão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territorial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 mesmo idioma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Clima favorável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Potencial energético, industrial e comercial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Riqueza humana e cultural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53200" y="3068960"/>
            <a:ext cx="3312368" cy="213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pt-BR" dirty="0">
                <a:solidFill>
                  <a:srgbClr val="FF6600"/>
                </a:solidFill>
                <a:latin typeface="Tahoma" charset="0"/>
                <a:cs typeface="Tahoma" charset="0"/>
              </a:rPr>
              <a:t>IMENSAS POTENCIALIDADES </a:t>
            </a:r>
            <a:r>
              <a:rPr lang="pt-BR" dirty="0" smtClean="0">
                <a:solidFill>
                  <a:srgbClr val="FF6600"/>
                </a:solidFill>
                <a:latin typeface="Tahoma" charset="0"/>
                <a:cs typeface="Tahoma" charset="0"/>
              </a:rPr>
              <a:t>PARA A PR</a:t>
            </a:r>
            <a:r>
              <a:rPr lang="pt-BR" dirty="0" smtClean="0">
                <a:solidFill>
                  <a:srgbClr val="FF6600"/>
                </a:solidFill>
                <a:latin typeface="Tahoma" charset="0"/>
                <a:cs typeface="Tahoma" charset="0"/>
              </a:rPr>
              <a:t>ÁTICA DAS VIRTUDES</a:t>
            </a:r>
            <a:r>
              <a:rPr lang="pt-BR" dirty="0" smtClean="0">
                <a:solidFill>
                  <a:srgbClr val="FF6600"/>
                </a:solidFill>
                <a:latin typeface="Tahoma" charset="0"/>
                <a:cs typeface="Tahoma" charset="0"/>
              </a:rPr>
              <a:t> 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685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678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CENÁRIO 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DE ESCASSEZ </a:t>
            </a:r>
            <a:endParaRPr lang="pt-BR" sz="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600"/>
              </a:spcBef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CRISES</a:t>
            </a:r>
          </a:p>
          <a:p>
            <a:pPr marL="457200" indent="-457200">
              <a:spcBef>
                <a:spcPts val="600"/>
              </a:spcBef>
              <a:buFont typeface="Wingdings" charset="2"/>
              <a:buChar char="Ø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Econômica seletiva</a:t>
            </a:r>
          </a:p>
          <a:p>
            <a:pPr marL="1200150" lvl="1" indent="-457200">
              <a:spcBef>
                <a:spcPts val="6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Desindustrialização</a:t>
            </a:r>
          </a:p>
          <a:p>
            <a:pPr marL="1200150" lvl="1" indent="-457200">
              <a:spcBef>
                <a:spcPts val="6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Queda da atividade comercial </a:t>
            </a:r>
          </a:p>
          <a:p>
            <a:pPr marL="1200150" lvl="1" indent="-457200">
              <a:spcBef>
                <a:spcPts val="6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Desemprego</a:t>
            </a:r>
          </a:p>
          <a:p>
            <a:pPr marL="1200150" lvl="1" indent="-457200">
              <a:spcBef>
                <a:spcPts val="6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Perdas salariais</a:t>
            </a:r>
          </a:p>
          <a:p>
            <a:pPr marL="1200150" lvl="1" indent="-457200">
              <a:spcBef>
                <a:spcPts val="6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Privatizações</a:t>
            </a:r>
            <a:endParaRPr lang="pt-BR" b="0" dirty="0" smtClean="0">
              <a:solidFill>
                <a:srgbClr val="FFFFFF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 marL="1200150" lvl="1" indent="-457200">
              <a:spcBef>
                <a:spcPts val="6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Encolhimento do PIB</a:t>
            </a:r>
            <a:endParaRPr lang="pt-BR" b="0" dirty="0">
              <a:solidFill>
                <a:srgbClr val="FFFFFF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 marL="457200" indent="-457200">
              <a:spcBef>
                <a:spcPts val="600"/>
              </a:spcBef>
              <a:buFont typeface="Wingdings" charset="2"/>
              <a:buChar char="Ø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Social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457200" indent="-457200">
              <a:spcBef>
                <a:spcPts val="600"/>
              </a:spcBef>
              <a:buFont typeface="Wingdings" charset="2"/>
              <a:buChar char="Ø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Política</a:t>
            </a:r>
          </a:p>
          <a:p>
            <a:pPr marL="457200" indent="-457200">
              <a:spcBef>
                <a:spcPts val="600"/>
              </a:spcBef>
              <a:buFont typeface="Wingdings" charset="2"/>
              <a:buChar char="Ø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Ambiental</a:t>
            </a:r>
            <a:endParaRPr lang="pt-BR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0"/>
              </a:spcBef>
            </a:pPr>
            <a:endParaRPr lang="pt-BR" sz="300" dirty="0" smtClean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>
              <a:spcBef>
                <a:spcPts val="600"/>
              </a:spcBef>
            </a:pPr>
            <a:r>
              <a:rPr lang="pt-BR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AJUSTE FISCAL: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Corte de investimentos e gastos sociais; aumento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de tributos para a classe média 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pobre; privatizações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spcBef>
                <a:spcPts val="0"/>
              </a:spcBef>
            </a:pPr>
            <a:endParaRPr lang="pt-BR" sz="300" dirty="0">
              <a:solidFill>
                <a:schemeClr val="accent1"/>
              </a:solidFill>
              <a:latin typeface="Tahoma" charset="0"/>
              <a:cs typeface="Tahoma" charset="0"/>
            </a:endParaRPr>
          </a:p>
          <a:p>
            <a:pPr>
              <a:spcBef>
                <a:spcPts val="600"/>
              </a:spcBef>
            </a:pPr>
            <a:r>
              <a:rPr lang="pt-BR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CRESCIMENTO ACELERADO DA DÍVIDA PÚBLICA</a:t>
            </a:r>
            <a:endParaRPr lang="pt-BR" dirty="0">
              <a:solidFill>
                <a:schemeClr val="accent1"/>
              </a:solidFill>
              <a:latin typeface="Tahoma" charset="0"/>
              <a:cs typeface="Tahoma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071" y="764704"/>
            <a:ext cx="4232920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385048" y="479715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FF6600"/>
                </a:solidFill>
              </a:rPr>
              <a:t>Terrorismo Ambiental e Dívida Ecológica </a:t>
            </a:r>
            <a:r>
              <a:rPr lang="en-US" sz="2000" b="0" u="sng" dirty="0" smtClean="0">
                <a:solidFill>
                  <a:srgbClr val="FF6600"/>
                </a:solidFill>
              </a:rPr>
              <a:t>http</a:t>
            </a:r>
            <a:r>
              <a:rPr lang="en-US" sz="2000" b="0" u="sng" dirty="0">
                <a:solidFill>
                  <a:srgbClr val="FF6600"/>
                </a:solidFill>
              </a:rPr>
              <a:t>://</a:t>
            </a:r>
            <a:r>
              <a:rPr lang="en-US" sz="2000" b="0" u="sng" dirty="0" err="1">
                <a:solidFill>
                  <a:srgbClr val="FF6600"/>
                </a:solidFill>
              </a:rPr>
              <a:t>goo.gl</a:t>
            </a:r>
            <a:r>
              <a:rPr lang="en-US" sz="2000" b="0" u="sng" dirty="0">
                <a:solidFill>
                  <a:srgbClr val="FF6600"/>
                </a:solidFill>
              </a:rPr>
              <a:t>/MH2pLT</a:t>
            </a:r>
          </a:p>
        </p:txBody>
      </p:sp>
    </p:spTree>
    <p:extLst>
      <p:ext uri="{BB962C8B-B14F-4D97-AF65-F5344CB8AC3E}">
        <p14:creationId xmlns:p14="http://schemas.microsoft.com/office/powerpoint/2010/main" val="41105971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16632"/>
            <a:ext cx="5002907" cy="680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0"/>
              </a:spcBef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457200" indent="-457200">
              <a:spcBef>
                <a:spcPts val="600"/>
              </a:spcBef>
              <a:buFont typeface="Wingdings" charset="2"/>
              <a:buChar char="Ø"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Avanço de Concessões ao Capital Financeiro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Juros elevados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, sem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justificativa técnica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ou econômica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Abuso na utilização de mecanismos financeiros:</a:t>
            </a:r>
          </a:p>
          <a:p>
            <a:pPr marL="1371600" lvl="2" indent="-457200"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“</a:t>
            </a:r>
            <a:r>
              <a:rPr lang="pt-BR" sz="2000" b="0" i="1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S</a:t>
            </a:r>
            <a:r>
              <a:rPr lang="pt-BR" sz="2000" b="0" i="1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wap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”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 C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ambial</a:t>
            </a:r>
          </a:p>
          <a:p>
            <a:pPr marL="1371600" lvl="2" indent="-457200"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Operações “Compromissadas”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pt-BR" sz="2000" b="0" dirty="0" smtClean="0">
              <a:solidFill>
                <a:srgbClr val="FFFFFF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pt-BR" sz="20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pt-BR" sz="2000" b="0" dirty="0" smtClean="0">
              <a:solidFill>
                <a:srgbClr val="FFFFFF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pt-BR" sz="20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endParaRPr lang="pt-BR" sz="2000" b="0" dirty="0" smtClean="0">
              <a:solidFill>
                <a:srgbClr val="FFFFFF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Elevação da DRU de 20 para 30%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Independência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do BC (PEC 43/2015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)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Diversos projetos PLP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257/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2016, PEC 241/2016, MP 726 e 727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endParaRPr lang="pt-BR" sz="500" dirty="0" smtClean="0">
              <a:solidFill>
                <a:schemeClr val="tx1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01072" y="332656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Cenário de 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Escassez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para a Economia Real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12" y="3428999"/>
            <a:ext cx="4032448" cy="1774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088" y="1484784"/>
            <a:ext cx="4187304" cy="23746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5088" y="3933056"/>
            <a:ext cx="4483698" cy="15640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7096" y="5586778"/>
            <a:ext cx="3868936" cy="127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08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872663" cy="714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BRASIL: </a:t>
            </a:r>
            <a:r>
              <a:rPr lang="en-US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MODELO ECONÔMICO CONCENTRADOR DE RENDA  IMPEDE A PRÁTICA DAS VIRTUDES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9900"/>
              </a:buClr>
            </a:pP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114300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MODELO TRIBUTÁRIO INJUSTO 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REGRESSIVO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114300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endParaRPr lang="pt-BR" sz="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SISTEMA DA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DÍVIDA: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Geração de dívida pública sem contrapartida e regiamente remunerada com juros mais elevados do mundo</a:t>
            </a:r>
          </a:p>
          <a:p>
            <a:pPr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</a:pPr>
            <a:endParaRPr lang="pt-BR" sz="10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METAS ESTÉREIS:</a:t>
            </a:r>
          </a:p>
          <a:p>
            <a:pPr marL="1085850" lvl="1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Superávit Primário</a:t>
            </a:r>
          </a:p>
          <a:p>
            <a:pPr marL="1085850" lvl="1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Controle da Inflação por meio de instrumentos que não a controlam  </a:t>
            </a:r>
          </a:p>
          <a:p>
            <a:pPr marL="1943100" lvl="3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Courier New"/>
              <a:buChar char="o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Juros elevados</a:t>
            </a:r>
          </a:p>
          <a:p>
            <a:pPr marL="1943100" lvl="3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Courier New"/>
              <a:buChar char="o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Base monetária restrita</a:t>
            </a:r>
          </a:p>
          <a:p>
            <a:pPr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</a:pPr>
            <a:endParaRPr lang="pt-BR" sz="10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DESCONTROLE SOBRE A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MOVIMENTAÇÃO DE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CAPITAIS</a:t>
            </a:r>
          </a:p>
          <a:p>
            <a:pPr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</a:pPr>
            <a:endParaRPr lang="pt-BR" sz="10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DESENVOLVIMENTO SOCIOECONÔMICO TRAVADO</a:t>
            </a:r>
          </a:p>
          <a:p>
            <a:pPr marL="1085850" lvl="1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Insuficiência de investimentos em direitos sociais (educação, saúde, segurança, assistência), infraestrutura, reforma agrária</a:t>
            </a:r>
          </a:p>
          <a:p>
            <a:pPr marL="1085850" lvl="1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Desindustrialização e aprofundamento do modelo de exploração mineral e agroexportador</a:t>
            </a:r>
          </a:p>
          <a:p>
            <a:pPr marL="1085850" lvl="1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6329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200472" y="188913"/>
            <a:ext cx="9865866" cy="652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pt-BR" sz="2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ELEVADA CARGA TRIBUTÁRIA = 34% do PIB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pt-BR" sz="22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pt-BR" sz="2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PRINCÍPIOS TRIBUTÁRIOS DESRESPEITADOS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Capacidade Contributiva</a:t>
            </a:r>
            <a:endParaRPr lang="pt-BR" sz="22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Progressividade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endParaRPr lang="pt-BR" sz="2200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pt-BR" sz="2200" dirty="0">
                <a:solidFill>
                  <a:srgbClr val="92D050"/>
                </a:solidFill>
                <a:latin typeface="Tahoma" charset="0"/>
                <a:cs typeface="Tahoma" charset="0"/>
              </a:rPr>
              <a:t>CONCENTRAÇÃO </a:t>
            </a:r>
            <a:r>
              <a:rPr lang="pt-BR" sz="2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DA ARRECADAÇÃO</a:t>
            </a:r>
            <a:endParaRPr lang="pt-BR" sz="22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Federal = 71,8%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Estadual = 22,7%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Municipal = 5,5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%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endParaRPr lang="pt-BR" sz="2200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pt-BR" sz="2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DISTORÇÕES </a:t>
            </a:r>
            <a:endParaRPr lang="pt-BR" sz="22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lvl="2" algn="just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Privilégios: Baixa tributação sobre lucros exorbitantes, fortunas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, heranças, latifúndios, rentistas,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bens supérfluos de luxo.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Isenções sobre exportações, distribuição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de lucros e remessas para o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exterior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.</a:t>
            </a:r>
            <a:endParaRPr lang="pt-BR" sz="22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lvl="2" algn="just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Aberrações: Dedução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dos juros sobre o capital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próprio; </a:t>
            </a:r>
            <a:r>
              <a:rPr lang="pt-BR" sz="2200" b="0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impunibilidade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.</a:t>
            </a:r>
          </a:p>
          <a:p>
            <a:pPr lvl="2" algn="just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</a:pPr>
            <a:endParaRPr lang="pt-BR" sz="2200" b="0" dirty="0">
              <a:solidFill>
                <a:srgbClr val="94C600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charset="2"/>
              <a:buChar char="ü"/>
            </a:pPr>
            <a:r>
              <a:rPr lang="pt-BR" sz="2200" dirty="0" smtClean="0">
                <a:solidFill>
                  <a:srgbClr val="94C600"/>
                </a:solidFill>
                <a:latin typeface="Tahoma" charset="0"/>
                <a:cs typeface="Tahoma" charset="0"/>
              </a:rPr>
              <a:t>SONEGAÇÃO FISCAL</a:t>
            </a:r>
            <a:endParaRPr lang="pt-BR" sz="2200" b="0" dirty="0" smtClean="0">
              <a:solidFill>
                <a:srgbClr val="94C600"/>
              </a:solidFill>
              <a:latin typeface="Tahoma" charset="0"/>
              <a:cs typeface="Tahoma" charset="0"/>
            </a:endParaRPr>
          </a:p>
          <a:p>
            <a:pPr lvl="2" algn="just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</a:pPr>
            <a:r>
              <a:rPr lang="pt-BR" sz="2200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Evidente necessidade de fortalecimento d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Administração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Tributária</a:t>
            </a:r>
            <a:endParaRPr lang="pt-BR" sz="22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5062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272480" y="188640"/>
            <a:ext cx="5544616" cy="618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CONCENTRAÇÃO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DE RENDA NO BRASIL </a:t>
            </a:r>
          </a:p>
          <a:p>
            <a:r>
              <a:rPr lang="pt-BR" sz="2000" dirty="0"/>
              <a:t> </a:t>
            </a:r>
            <a:endParaRPr lang="pt-BR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0,5 %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da população ativa (renda acima de  40 salários mínimos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mensais,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ou </a:t>
            </a:r>
            <a:r>
              <a:rPr lang="pt-BR" b="0" dirty="0" err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$ 325 mil anuais) concentra:</a:t>
            </a:r>
          </a:p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30% da renda total e </a:t>
            </a:r>
          </a:p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43% de toda riqueza declarada em bens e ativos financeiros. </a:t>
            </a:r>
          </a:p>
          <a:p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</a:p>
          <a:p>
            <a:pPr algn="r"/>
            <a:endParaRPr lang="pt-BR" sz="20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sz="1600" b="0" dirty="0" smtClean="0">
                <a:solidFill>
                  <a:schemeClr val="accent3"/>
                </a:solidFill>
                <a:latin typeface="Tahoma"/>
                <a:cs typeface="Tahoma"/>
              </a:rPr>
              <a:t>Fonte: IPEA </a:t>
            </a:r>
            <a:r>
              <a:rPr lang="pt-BR" sz="1600" b="0" dirty="0">
                <a:solidFill>
                  <a:schemeClr val="accent3"/>
                </a:solidFill>
                <a:latin typeface="Tahoma"/>
                <a:cs typeface="Tahoma"/>
              </a:rPr>
              <a:t>- Sérgio </a:t>
            </a:r>
            <a:r>
              <a:rPr lang="pt-BR" sz="1600" b="0" dirty="0" err="1">
                <a:solidFill>
                  <a:schemeClr val="accent3"/>
                </a:solidFill>
                <a:latin typeface="Tahoma"/>
                <a:cs typeface="Tahoma"/>
              </a:rPr>
              <a:t>Wulff</a:t>
            </a:r>
            <a:r>
              <a:rPr lang="pt-BR" sz="1600" b="0" dirty="0">
                <a:solidFill>
                  <a:schemeClr val="accent3"/>
                </a:solidFill>
                <a:latin typeface="Tahoma"/>
                <a:cs typeface="Tahoma"/>
              </a:rPr>
              <a:t> </a:t>
            </a:r>
            <a:r>
              <a:rPr lang="pt-BR" sz="1600" b="0" dirty="0" err="1">
                <a:solidFill>
                  <a:schemeClr val="accent3"/>
                </a:solidFill>
                <a:latin typeface="Tahoma"/>
                <a:cs typeface="Tahoma"/>
              </a:rPr>
              <a:t>Gobetti</a:t>
            </a:r>
            <a:r>
              <a:rPr lang="pt-BR" sz="1600" b="0" dirty="0">
                <a:solidFill>
                  <a:schemeClr val="accent3"/>
                </a:solidFill>
                <a:latin typeface="Tahoma"/>
                <a:cs typeface="Tahoma"/>
              </a:rPr>
              <a:t> e Rodrigo Octávio </a:t>
            </a:r>
            <a:r>
              <a:rPr lang="pt-BR" sz="1600" b="0" dirty="0" err="1">
                <a:solidFill>
                  <a:schemeClr val="accent3"/>
                </a:solidFill>
                <a:latin typeface="Tahoma"/>
                <a:cs typeface="Tahoma"/>
              </a:rPr>
              <a:t>Orair</a:t>
            </a:r>
            <a:r>
              <a:rPr lang="pt-BR" sz="1600" b="0" dirty="0">
                <a:solidFill>
                  <a:schemeClr val="accent3"/>
                </a:solidFill>
                <a:latin typeface="Tahoma"/>
                <a:cs typeface="Tahoma"/>
              </a:rPr>
              <a:t> – com base em dados divulgados pela Receita </a:t>
            </a:r>
            <a:r>
              <a:rPr lang="pt-BR" sz="1600" b="0" dirty="0" smtClean="0">
                <a:solidFill>
                  <a:schemeClr val="accent3"/>
                </a:solidFill>
                <a:latin typeface="Tahoma"/>
                <a:cs typeface="Tahoma"/>
              </a:rPr>
              <a:t>Federal</a:t>
            </a:r>
            <a:endParaRPr lang="pt-BR" sz="1600" b="0" dirty="0">
              <a:solidFill>
                <a:schemeClr val="accent3"/>
              </a:solidFill>
              <a:latin typeface="Tahoma"/>
              <a:cs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135" y="332656"/>
            <a:ext cx="3816425" cy="4680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61112" y="5157192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23,4 %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da população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ativa vive com menos de 1 salário mínimo. </a:t>
            </a:r>
          </a:p>
          <a:p>
            <a:r>
              <a:rPr lang="pt-BR" sz="1600" b="0" dirty="0" smtClean="0">
                <a:solidFill>
                  <a:srgbClr val="FF6700"/>
                </a:solidFill>
                <a:latin typeface="Tahoma"/>
                <a:cs typeface="Tahoma"/>
              </a:rPr>
              <a:t>Correio Braziliense de 12/07/2016 </a:t>
            </a:r>
            <a:endParaRPr lang="en-US" sz="1600" dirty="0">
              <a:solidFill>
                <a:srgbClr val="FF6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432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33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Evidência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evelada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p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ela Auditoria Cidadã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endParaRPr lang="pt-BR" sz="1000" dirty="0">
              <a:solidFill>
                <a:srgbClr val="92D050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Utilização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 endividamento como mecanismo de subtração de recursos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não para o financiamento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dos Estados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Se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reproduz internacionalmente e internamente, em âmbito dos estados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municípios: CRISE EM DIVERSOS ENTES FEDERADOS BRASILEIROS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Dívidas sem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contrapartida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Maior beneficiário: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  Setor financeiro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9086847"/>
              </p:ext>
            </p:extLst>
          </p:nvPr>
        </p:nvGraphicFramePr>
        <p:xfrm>
          <a:off x="3944888" y="3501008"/>
          <a:ext cx="5616624" cy="3212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21597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42622</TotalTime>
  <Words>1684</Words>
  <Application>Microsoft Macintosh PowerPoint</Application>
  <PresentationFormat>A4 Paper (210x297 mm)</PresentationFormat>
  <Paragraphs>405</Paragraphs>
  <Slides>27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Pulso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Maria Lucia Fattorelli</cp:lastModifiedBy>
  <cp:revision>1858</cp:revision>
  <cp:lastPrinted>2008-11-20T19:12:03Z</cp:lastPrinted>
  <dcterms:created xsi:type="dcterms:W3CDTF">2001-11-19T18:24:28Z</dcterms:created>
  <dcterms:modified xsi:type="dcterms:W3CDTF">2016-07-20T15:42:30Z</dcterms:modified>
</cp:coreProperties>
</file>