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1453" r:id="rId2"/>
    <p:sldId id="1418" r:id="rId3"/>
    <p:sldId id="1523" r:id="rId4"/>
    <p:sldId id="1501" r:id="rId5"/>
    <p:sldId id="1521" r:id="rId6"/>
    <p:sldId id="1503" r:id="rId7"/>
    <p:sldId id="1446" r:id="rId8"/>
    <p:sldId id="1524" r:id="rId9"/>
    <p:sldId id="1525" r:id="rId10"/>
    <p:sldId id="1526" r:id="rId11"/>
    <p:sldId id="1509" r:id="rId12"/>
    <p:sldId id="1510" r:id="rId13"/>
    <p:sldId id="1515" r:id="rId14"/>
    <p:sldId id="1520" r:id="rId15"/>
    <p:sldId id="1420" r:id="rId16"/>
    <p:sldId id="1502" r:id="rId17"/>
    <p:sldId id="1516" r:id="rId18"/>
    <p:sldId id="1517" r:id="rId19"/>
    <p:sldId id="1518" r:id="rId20"/>
    <p:sldId id="1421" r:id="rId21"/>
    <p:sldId id="1422" r:id="rId22"/>
    <p:sldId id="1423" r:id="rId23"/>
    <p:sldId id="1448" r:id="rId24"/>
    <p:sldId id="1458" r:id="rId25"/>
    <p:sldId id="1436" r:id="rId26"/>
    <p:sldId id="1443" r:id="rId27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04" y="-36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24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25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dirty="0">
              <a:latin typeface="Times New Roman" charset="0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75FF0D-8A7D-D14D-9299-51880BD0EBFA}" type="slidenum">
              <a:rPr lang="pt-BR" sz="1200" b="0">
                <a:solidFill>
                  <a:schemeClr val="tx1"/>
                </a:solidFill>
              </a:rPr>
              <a:pPr/>
              <a:t>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divida-auditoriacidada.org.br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7094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8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32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AUDIÊNCIA PÚBLICA “</a:t>
            </a:r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mundo do trabalho: desemprego, aposentadoria e discriminação, com foco na justiça fiscal”. 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Direitos Humanos do Senado Federal – Sen. Paulo </a:t>
            </a:r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aim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1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julho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da Dívida e Crises: 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Realidade de Abundância </a:t>
            </a:r>
            <a:r>
              <a:rPr lang="pt-BR" sz="3200" b="0" i="1" dirty="0" err="1" smtClean="0">
                <a:solidFill>
                  <a:schemeClr val="tx1"/>
                </a:solidFill>
                <a:latin typeface="Apple Chancery"/>
                <a:cs typeface="Apple Chancery"/>
              </a:rPr>
              <a:t>x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Cenário de Escassez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33984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72480" y="188640"/>
            <a:ext cx="5544616" cy="618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RENDA NO BRASIL </a:t>
            </a:r>
          </a:p>
          <a:p>
            <a:r>
              <a:rPr lang="pt-BR" sz="2000" dirty="0"/>
              <a:t> </a:t>
            </a: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0,5 %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população ativa (renda acima de  40 salários mínimos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mensais,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$ 325 mil anuais) concentra: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30% da renda total e 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43% de toda riqueza declarada em bens e ativos financeiros.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 algn="r"/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1600" b="0" dirty="0" smtClean="0">
                <a:solidFill>
                  <a:schemeClr val="accent3"/>
                </a:solidFill>
                <a:latin typeface="Tahoma"/>
                <a:cs typeface="Tahoma"/>
              </a:rPr>
              <a:t>Fonte: IPEA 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- Sérgio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Wulff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Gobetti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e Rodrigo Octávio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Orair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– com base em dados divulgados pela Receita </a:t>
            </a:r>
            <a:r>
              <a:rPr lang="pt-BR" sz="1600" b="0" dirty="0" smtClean="0">
                <a:solidFill>
                  <a:schemeClr val="accent3"/>
                </a:solidFill>
                <a:latin typeface="Tahoma"/>
                <a:cs typeface="Tahoma"/>
              </a:rPr>
              <a:t>Federal</a:t>
            </a:r>
            <a:endParaRPr lang="pt-BR" sz="1600" b="0" dirty="0">
              <a:solidFill>
                <a:schemeClr val="accent3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20" y="116632"/>
            <a:ext cx="4088979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3120" y="5589240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população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ativa vive com menos de 1 sal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ário mínimo. </a:t>
            </a:r>
          </a:p>
          <a:p>
            <a:r>
              <a:rPr lang="pt-BR" sz="1600" b="0" dirty="0" smtClean="0">
                <a:solidFill>
                  <a:srgbClr val="FF6700"/>
                </a:solidFill>
                <a:latin typeface="Tahoma"/>
                <a:cs typeface="Tahoma"/>
              </a:rPr>
              <a:t>Correio Braziliense de HOJE, 12/07/2016</a:t>
            </a:r>
            <a:r>
              <a:rPr lang="pt-BR" sz="1600" b="0" dirty="0" smtClean="0">
                <a:solidFill>
                  <a:srgbClr val="FF6700"/>
                </a:solidFill>
                <a:latin typeface="Tahoma"/>
                <a:cs typeface="Tahoma"/>
              </a:rPr>
              <a:t> </a:t>
            </a:r>
            <a:endParaRPr lang="en-US" sz="1600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807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88" y="0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Cenário de Escassez: Falacioso déficit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548680"/>
            <a:ext cx="8062833" cy="5055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480" y="5661248"/>
            <a:ext cx="963352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Que déficit é esse?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Se há déficit, por que querem aumentar a DRU de 20 para 30%?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Se é um mal negócio, por que os bancos estão tão interessados?</a:t>
            </a:r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1152" y="90872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>
                <a:latin typeface="Tahoma"/>
                <a:cs typeface="Tahoma"/>
              </a:rPr>
              <a:t>Folha online 30/05/2016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6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07505"/>
              </p:ext>
            </p:extLst>
          </p:nvPr>
        </p:nvGraphicFramePr>
        <p:xfrm>
          <a:off x="1424609" y="908726"/>
          <a:ext cx="7344815" cy="5546732"/>
        </p:xfrm>
        <a:graphic>
          <a:graphicData uri="http://schemas.openxmlformats.org/drawingml/2006/table">
            <a:tbl>
              <a:tblPr/>
              <a:tblGrid>
                <a:gridCol w="1530170"/>
                <a:gridCol w="1530170"/>
                <a:gridCol w="1530170"/>
                <a:gridCol w="2754305"/>
              </a:tblGrid>
              <a:tr h="5102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Resumo</a:t>
                      </a:r>
                      <a:endParaRPr lang="pt-BR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28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Superávit da Seguridade Social - 2010 a 2015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42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bilhões</a:t>
                      </a:r>
                      <a:endParaRPr lang="pt-BR" sz="28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  <a:endParaRPr lang="pt-BR" sz="2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</a:t>
                      </a:r>
                      <a:endParaRPr lang="pt-BR" sz="28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76,1</a:t>
                      </a:r>
                      <a:endParaRPr lang="pt-BR" sz="28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83,3</a:t>
                      </a:r>
                      <a:endParaRPr lang="pt-BR" sz="28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78,2</a:t>
                      </a:r>
                      <a:endParaRPr lang="pt-BR" sz="28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53,9</a:t>
                      </a:r>
                      <a:endParaRPr lang="pt-BR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  <a:endParaRPr lang="pt-BR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510280"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2480" y="188640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NÃO EXISTE O FALACIOSO DÉFICIT DA PREVIDÊNCIA</a:t>
            </a:r>
            <a:endParaRPr lang="en-US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9184" y="5805264"/>
            <a:ext cx="32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/>
              <a:t>Fonte</a:t>
            </a:r>
            <a:r>
              <a:rPr lang="en-US" b="0" dirty="0" smtClean="0"/>
              <a:t>: ANFIP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4897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2,268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57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– Gastos Selecionados 1995-2015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764704"/>
            <a:ext cx="9217024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121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contrapartida alguma: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 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abusivos e mecanismos financeiros.</a:t>
            </a:r>
          </a:p>
          <a:p>
            <a:pPr marL="206375" indent="-171450"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Tx/>
              <a:buChar char="•"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802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PRIVILÉGIOS FINANCEIROS DO 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“SISTEMA </a:t>
            </a: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DA </a:t>
            </a: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DÍVIDA”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Juros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elevadíssimos mensais e cumulativos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Atualização monetária mensal e cumulativa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de Superávit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Primário: cortes de gastos e investimentos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sociais,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contingenciamentos, congelamentos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salariais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etc., para priorizar o pagamento dos juros da dívida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das estatais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Resultado de privatizações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DRU – Desvinculação das Receitas da União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Desvinculação de recursos específicos de outras áreas  (MP 435 e 450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Pagamentos de dívidas de Estados e Municípios à União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pagar juros (Desp. Corrente. Fere art. 167 CF)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cobrir prejuízos do BC (Direitos sociais NÃO)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limites para custo da política monetária (LRF não limita)</a:t>
            </a:r>
          </a:p>
        </p:txBody>
      </p:sp>
    </p:spTree>
    <p:extLst>
      <p:ext uri="{BB962C8B-B14F-4D97-AF65-F5344CB8AC3E}">
        <p14:creationId xmlns:p14="http://schemas.microsoft.com/office/powerpoint/2010/main" val="18706146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“...assegurar </a:t>
            </a:r>
            <a:r>
              <a:rPr lang="pt-BR" sz="4000" i="1" dirty="0">
                <a:solidFill>
                  <a:srgbClr val="FFFFFF"/>
                </a:solidFill>
              </a:rPr>
              <a:t>a manutenção da estabilidade econômica, crescimento econômico e sustentabilidade intertemporal da dívida </a:t>
            </a:r>
            <a:r>
              <a:rPr lang="pt-BR" sz="4000" i="1" dirty="0" smtClean="0">
                <a:solidFill>
                  <a:srgbClr val="FFFFFF"/>
                </a:solidFill>
              </a:rPr>
              <a:t>pública”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4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193663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744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</a:t>
            </a:r>
            <a:r>
              <a:rPr lang="pt-BR" sz="4000" i="1" dirty="0" smtClean="0">
                <a:solidFill>
                  <a:schemeClr val="tx1"/>
                </a:solidFill>
              </a:rPr>
              <a:t>...Faz</a:t>
            </a:r>
            <a:r>
              <a:rPr lang="pt-BR" sz="4000" i="1" dirty="0">
                <a:solidFill>
                  <a:schemeClr val="tx1"/>
                </a:solidFill>
              </a:rPr>
              <a:t>-se necessária mudança de rumos nas contas públicas, para que o País consiga, com a maior brevidade possível, restabelecer a confiança na sustentabilidade dos gastos e da dívida pública</a:t>
            </a:r>
            <a:r>
              <a:rPr lang="pt-BR" sz="4000" i="1" dirty="0" smtClean="0">
                <a:solidFill>
                  <a:schemeClr val="tx1"/>
                </a:solidFill>
              </a:rPr>
              <a:t>..</a:t>
            </a:r>
            <a:r>
              <a:rPr lang="pt-BR" sz="4000" i="1" dirty="0" smtClean="0">
                <a:solidFill>
                  <a:srgbClr val="FFFFFF"/>
                </a:solidFill>
              </a:rPr>
              <a:t>..”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gastos primários por 20 anos!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para gastos com dívida e despesas com aumento de capital de empresas estatais não dependentes...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32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7710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61125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14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97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7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41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Participação 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060848"/>
            <a:ext cx="9127639" cy="31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Precisamos sair desse cenário de escassez. </a:t>
            </a:r>
            <a:r>
              <a:rPr lang="en-GB" sz="18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URGENTE </a:t>
            </a:r>
            <a:r>
              <a:rPr lang="en-GB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REALIZAR AUDITORIA 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</a:t>
            </a:r>
            <a:r>
              <a:rPr lang="en-GB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COM 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PARTICIPAÇÃO SOCIAL</a:t>
            </a:r>
          </a:p>
          <a:p>
            <a:pPr algn="ctr">
              <a:lnSpc>
                <a:spcPct val="110000"/>
              </a:lnSpc>
            </a:pP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16632"/>
            <a:ext cx="5002907" cy="68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Avanço de Concessões ao Capital Financeiro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Diversos projetos PLP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2016, PEC 241/2016, MP 726 e 727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1072" y="33265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Cenário de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Escassez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para a Economia Real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2" y="3428999"/>
            <a:ext cx="4032448" cy="177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088" y="1484784"/>
            <a:ext cx="4187304" cy="2374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088" y="3933056"/>
            <a:ext cx="4483698" cy="1564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096" y="5586778"/>
            <a:ext cx="3868936" cy="12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372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87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35420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 “PRIMÁRIO”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Projeção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déficit de R$170,5 bilhões nas contas do Setor Público Consolidado (que engloba os orçamentos do Tesouro Nacional, Banco Central e Previdência Social).</a:t>
            </a:r>
          </a:p>
          <a:p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ano de 2015,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mesmo Setor Público Consolidado fechou em déficit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$ 111,2 bilhões, como amplamente noticiado.</a:t>
            </a: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Cenário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propício para contrarreformas e abusivos projetos: 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PLP 257/2016 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PEC 241/2016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PEC 143/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2015, PEC 31/2016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9593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913"/>
            <a:ext cx="9865866" cy="66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TRIBUTÁRIO INJUSTO E REGRESSIVO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t-BR" sz="14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ELEVADA CARGA TRIBUTÁRIA = 34% do PIB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4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PRINCÍPIOS TRIBUTÁRIOS DESRESPEITADOS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Capacidade Contributiva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Progressividade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pt-BR" sz="14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DA ARRECADAÇÃO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Federal = 71,8%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Estadual = 22,7%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Municipal = 5,5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%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pt-BR" sz="1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DISTORÇÕES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Privilégios: Baixa tributação sobre lucros exorbitantes, fortunas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heranças, latifúndios, rentistas,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bens supérfluos de luxo.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Isenções sobre exportações, distribuição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lucros e remessas para 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exterior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Aberrações: Dedução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dos juros sobre o capital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próprio; </a:t>
            </a:r>
            <a:r>
              <a:rPr lang="pt-BR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impunibilidade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endParaRPr lang="pt-BR" sz="1400" b="0" dirty="0">
              <a:solidFill>
                <a:srgbClr val="94C60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200" dirty="0" smtClean="0">
                <a:solidFill>
                  <a:srgbClr val="94C600"/>
                </a:solidFill>
                <a:latin typeface="Tahoma" charset="0"/>
                <a:cs typeface="Tahoma" charset="0"/>
              </a:rPr>
              <a:t>SONEGAÇÃO FISCAL</a:t>
            </a:r>
            <a:endParaRPr lang="pt-BR" sz="2200" b="0" dirty="0" smtClean="0">
              <a:solidFill>
                <a:srgbClr val="94C600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Evidente necessidade de fortalecimento 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Administração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Tributária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431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464" y="188913"/>
            <a:ext cx="9777535" cy="576262"/>
          </a:xfrm>
          <a:prstGeom prst="rect">
            <a:avLst/>
          </a:prstGeom>
        </p:spPr>
        <p:txBody>
          <a:bodyPr/>
          <a:lstStyle/>
          <a:p>
            <a:r>
              <a:rPr lang="pt-BR" sz="2800" b="1" kern="1200" dirty="0" smtClean="0">
                <a:solidFill>
                  <a:srgbClr val="92D050"/>
                </a:solidFill>
                <a:latin typeface="Tahoma" charset="0"/>
                <a:ea typeface="ＭＳ Ｐゴシック" charset="0"/>
                <a:cs typeface="Tahoma" charset="0"/>
              </a:rPr>
              <a:t>BASE TRIBUTÁRIA:  Quem financia o Estado</a:t>
            </a:r>
            <a:r>
              <a:rPr lang="en-GB" sz="2800" b="1" kern="1200" dirty="0" smtClean="0">
                <a:solidFill>
                  <a:srgbClr val="92D050"/>
                </a:solidFill>
                <a:latin typeface="Tahoma" charset="0"/>
                <a:ea typeface="ＭＳ Ｐゴシック" charset="0"/>
                <a:cs typeface="Tahoma" charset="0"/>
              </a:rPr>
              <a:t>?</a:t>
            </a:r>
            <a:endParaRPr lang="pt-BR" sz="2800" b="1" kern="1200" dirty="0">
              <a:solidFill>
                <a:srgbClr val="92D05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381000" y="928688"/>
            <a:ext cx="9167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Carga tributária por tipo de tributo </a:t>
            </a:r>
            <a:r>
              <a:rPr lang="pt-BR" sz="2000">
                <a:solidFill>
                  <a:schemeClr val="tx1"/>
                </a:solidFill>
                <a:latin typeface="Tahoma"/>
                <a:cs typeface="Tahoma"/>
              </a:rPr>
              <a:t>– </a:t>
            </a:r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2012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(Total</a:t>
            </a:r>
            <a:r>
              <a:rPr lang="pt-BR" sz="200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34,54%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do </a:t>
            </a:r>
            <a:r>
              <a:rPr lang="pt-BR" sz="2000">
                <a:solidFill>
                  <a:schemeClr val="tx1"/>
                </a:solidFill>
                <a:latin typeface="Tahoma"/>
                <a:cs typeface="Tahoma"/>
              </a:rPr>
              <a:t>PIB</a:t>
            </a:r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algn="ctr"/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Esferas Federal, Estadual e Municipal</a:t>
            </a:r>
            <a:endParaRPr lang="pt-BR" sz="2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452438" y="6519863"/>
            <a:ext cx="9167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Fonte: Secretaria da Receita Federal e CONFAZ. Elaboração: Auditoria Cidadã da Dívida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74" y="1636574"/>
            <a:ext cx="7176282" cy="488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17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43968</TotalTime>
  <Words>1752</Words>
  <Application>Microsoft Macintosh PowerPoint</Application>
  <PresentationFormat>A4 Paper (210x297 mm)</PresentationFormat>
  <Paragraphs>390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TRIBUTÁRIA:  Quem financia o Estado?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1884</cp:revision>
  <cp:lastPrinted>2008-11-20T19:12:03Z</cp:lastPrinted>
  <dcterms:created xsi:type="dcterms:W3CDTF">2001-11-19T18:24:28Z</dcterms:created>
  <dcterms:modified xsi:type="dcterms:W3CDTF">2016-07-12T12:57:22Z</dcterms:modified>
</cp:coreProperties>
</file>