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1465" r:id="rId2"/>
    <p:sldId id="1494" r:id="rId3"/>
    <p:sldId id="1493" r:id="rId4"/>
    <p:sldId id="1438" r:id="rId5"/>
    <p:sldId id="1449" r:id="rId6"/>
    <p:sldId id="1450" r:id="rId7"/>
    <p:sldId id="1476" r:id="rId8"/>
    <p:sldId id="1479" r:id="rId9"/>
    <p:sldId id="1487" r:id="rId10"/>
    <p:sldId id="1488" r:id="rId11"/>
    <p:sldId id="1471" r:id="rId12"/>
    <p:sldId id="1489" r:id="rId13"/>
    <p:sldId id="1490" r:id="rId14"/>
    <p:sldId id="1491" r:id="rId15"/>
    <p:sldId id="1492" r:id="rId16"/>
    <p:sldId id="1464" r:id="rId17"/>
    <p:sldId id="1420" r:id="rId18"/>
    <p:sldId id="1441" r:id="rId19"/>
    <p:sldId id="1439" r:id="rId20"/>
    <p:sldId id="1473" r:id="rId21"/>
    <p:sldId id="1425" r:id="rId22"/>
    <p:sldId id="1426" r:id="rId23"/>
    <p:sldId id="1448" r:id="rId24"/>
    <p:sldId id="1458" r:id="rId25"/>
    <p:sldId id="1459" r:id="rId26"/>
    <p:sldId id="1460" r:id="rId27"/>
    <p:sldId id="1461" r:id="rId28"/>
    <p:sldId id="1436" r:id="rId29"/>
    <p:sldId id="1443" r:id="rId30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144" y="-32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02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D776F1F4-B087-BC46-8CAF-7A469BBB396A}" type="presOf" srcId="{91032682-16C8-8746-92ED-AF58BF7EB348}" destId="{12638A83-E4F5-674B-9467-240AA0C5FB0A}" srcOrd="0" destOrd="0" presId="urn:microsoft.com/office/officeart/2009/3/layout/CircleRelationship"/>
    <dgm:cxn modelId="{BBF9236E-3814-A448-8B85-5BE04A9B4983}" type="presOf" srcId="{96ED5622-202F-C947-BC45-A5FA037D119B}" destId="{3B8012C6-BDB5-5E42-AD5B-3E946D617566}" srcOrd="0" destOrd="0" presId="urn:microsoft.com/office/officeart/2009/3/layout/CircleRelationship"/>
    <dgm:cxn modelId="{0B0EF3EA-1E53-0B4E-8874-091C656BC7D8}" type="presOf" srcId="{6F5795CA-FCF7-3D49-92E8-4F066CD012F3}" destId="{2C4EA2EF-7032-994A-8CDA-D08E93AE0AB3}" srcOrd="0" destOrd="0" presId="urn:microsoft.com/office/officeart/2009/3/layout/CircleRelationship"/>
    <dgm:cxn modelId="{01743E7E-420F-1D47-B10C-47DB0FF7A211}" type="presOf" srcId="{86D17B7E-E696-8941-8E58-7886025557FE}" destId="{C1B0984E-E3E0-C943-AF18-A37F5C5D8942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6175623E-BFDD-804F-B8AE-447571D1AB7F}" type="presOf" srcId="{67399531-B4AD-494A-92F2-504158F3E707}" destId="{CD68683C-D877-F146-989D-683FF92CCE28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79E4BCBA-2233-8E4F-A85E-880E0D1C3CB6}" type="presOf" srcId="{20780591-29E4-CF48-87F7-3F6B004E709A}" destId="{5C929E12-B5A9-524E-8637-7BDE97CEB999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A4C4D916-99C7-1942-8456-4B1FAFC20DA4}" type="presOf" srcId="{738A3422-D32A-114F-8E34-8A2257CE464B}" destId="{EAA19F38-080A-2445-9C24-BF5FCF5EAE4A}" srcOrd="0" destOrd="0" presId="urn:microsoft.com/office/officeart/2009/3/layout/CircleRelationship"/>
    <dgm:cxn modelId="{033A9F28-035D-EE44-A828-A70B514CCB4E}" type="presParOf" srcId="{12638A83-E4F5-674B-9467-240AA0C5FB0A}" destId="{CD68683C-D877-F146-989D-683FF92CCE28}" srcOrd="0" destOrd="0" presId="urn:microsoft.com/office/officeart/2009/3/layout/CircleRelationship"/>
    <dgm:cxn modelId="{2CAA9C00-F8CB-C04F-AC2A-742ABDFF2180}" type="presParOf" srcId="{12638A83-E4F5-674B-9467-240AA0C5FB0A}" destId="{58D9F01F-9E18-A346-A934-8987F4284017}" srcOrd="1" destOrd="0" presId="urn:microsoft.com/office/officeart/2009/3/layout/CircleRelationship"/>
    <dgm:cxn modelId="{30EF4E20-46C0-1141-9062-7447800499D8}" type="presParOf" srcId="{12638A83-E4F5-674B-9467-240AA0C5FB0A}" destId="{FEF05A9F-2AAC-074D-BD7A-9196CC8F387E}" srcOrd="2" destOrd="0" presId="urn:microsoft.com/office/officeart/2009/3/layout/CircleRelationship"/>
    <dgm:cxn modelId="{CB5AA040-F6D5-D749-BB01-D0473ABD3E1B}" type="presParOf" srcId="{12638A83-E4F5-674B-9467-240AA0C5FB0A}" destId="{3E2BC93E-E0ED-0A4C-904E-34FEB557D6B3}" srcOrd="3" destOrd="0" presId="urn:microsoft.com/office/officeart/2009/3/layout/CircleRelationship"/>
    <dgm:cxn modelId="{1498D074-7FB5-F648-9004-0A9B6CAC3142}" type="presParOf" srcId="{12638A83-E4F5-674B-9467-240AA0C5FB0A}" destId="{9AE0C5AB-F05E-C54F-946F-524451D97D6A}" srcOrd="4" destOrd="0" presId="urn:microsoft.com/office/officeart/2009/3/layout/CircleRelationship"/>
    <dgm:cxn modelId="{5748F1E5-676D-7940-8143-7497C0488F39}" type="presParOf" srcId="{12638A83-E4F5-674B-9467-240AA0C5FB0A}" destId="{9B818891-721B-E249-A46D-3F104437D69C}" srcOrd="5" destOrd="0" presId="urn:microsoft.com/office/officeart/2009/3/layout/CircleRelationship"/>
    <dgm:cxn modelId="{7E36BE14-C632-FD41-BFCA-694D25AA9D5C}" type="presParOf" srcId="{12638A83-E4F5-674B-9467-240AA0C5FB0A}" destId="{3B8012C6-BDB5-5E42-AD5B-3E946D617566}" srcOrd="6" destOrd="0" presId="urn:microsoft.com/office/officeart/2009/3/layout/CircleRelationship"/>
    <dgm:cxn modelId="{B9DA4D29-BC47-0B4D-B9B7-8072FD1D5F1E}" type="presParOf" srcId="{12638A83-E4F5-674B-9467-240AA0C5FB0A}" destId="{BB4D3749-C5A6-1F42-BA2E-174FCD75366C}" srcOrd="7" destOrd="0" presId="urn:microsoft.com/office/officeart/2009/3/layout/CircleRelationship"/>
    <dgm:cxn modelId="{E5099D72-A3EB-C940-8913-DC4EBAD61701}" type="presParOf" srcId="{BB4D3749-C5A6-1F42-BA2E-174FCD75366C}" destId="{307D2AE0-B61B-3F49-AF65-492CC44B7E00}" srcOrd="0" destOrd="0" presId="urn:microsoft.com/office/officeart/2009/3/layout/CircleRelationship"/>
    <dgm:cxn modelId="{F8B5D721-DB37-1E4C-AE68-77D67EA05206}" type="presParOf" srcId="{12638A83-E4F5-674B-9467-240AA0C5FB0A}" destId="{6B05C13D-FEEA-C64C-B5AB-429A48D8019E}" srcOrd="8" destOrd="0" presId="urn:microsoft.com/office/officeart/2009/3/layout/CircleRelationship"/>
    <dgm:cxn modelId="{681160F9-84DA-4B40-BC1A-9D7F37EF79DB}" type="presParOf" srcId="{6B05C13D-FEEA-C64C-B5AB-429A48D8019E}" destId="{B46D02DE-DFD9-264A-9122-1B111364DA6D}" srcOrd="0" destOrd="0" presId="urn:microsoft.com/office/officeart/2009/3/layout/CircleRelationship"/>
    <dgm:cxn modelId="{9687C976-9C93-544A-A212-118E54DAB346}" type="presParOf" srcId="{12638A83-E4F5-674B-9467-240AA0C5FB0A}" destId="{5C929E12-B5A9-524E-8637-7BDE97CEB999}" srcOrd="9" destOrd="0" presId="urn:microsoft.com/office/officeart/2009/3/layout/CircleRelationship"/>
    <dgm:cxn modelId="{4CB01332-15CF-8E40-B4C5-10581A998799}" type="presParOf" srcId="{12638A83-E4F5-674B-9467-240AA0C5FB0A}" destId="{A458321B-FFC0-BD4F-9287-F448D405C256}" srcOrd="10" destOrd="0" presId="urn:microsoft.com/office/officeart/2009/3/layout/CircleRelationship"/>
    <dgm:cxn modelId="{373EBADC-61AF-6048-89AD-20C91CFBB71D}" type="presParOf" srcId="{A458321B-FFC0-BD4F-9287-F448D405C256}" destId="{CBAE351A-2575-EB4E-BDFE-AC8C89AB19F6}" srcOrd="0" destOrd="0" presId="urn:microsoft.com/office/officeart/2009/3/layout/CircleRelationship"/>
    <dgm:cxn modelId="{7300A656-FEB0-504E-81AF-C0FDA4F4E3CF}" type="presParOf" srcId="{12638A83-E4F5-674B-9467-240AA0C5FB0A}" destId="{A5B4C08C-AA14-F94A-9115-1C7612570EC3}" srcOrd="11" destOrd="0" presId="urn:microsoft.com/office/officeart/2009/3/layout/CircleRelationship"/>
    <dgm:cxn modelId="{0846CA8B-6689-5045-ADE2-FB79A6021441}" type="presParOf" srcId="{A5B4C08C-AA14-F94A-9115-1C7612570EC3}" destId="{E87B16E0-7609-B741-ADEC-7ED3166C467B}" srcOrd="0" destOrd="0" presId="urn:microsoft.com/office/officeart/2009/3/layout/CircleRelationship"/>
    <dgm:cxn modelId="{DE9DB444-D978-0F44-9CD6-3723701AFD40}" type="presParOf" srcId="{12638A83-E4F5-674B-9467-240AA0C5FB0A}" destId="{04321634-7EAA-C442-9E3C-6235F031E2D1}" srcOrd="12" destOrd="0" presId="urn:microsoft.com/office/officeart/2009/3/layout/CircleRelationship"/>
    <dgm:cxn modelId="{6E56AC9B-2879-6A4D-BA2F-E0FFFC96CEA1}" type="presParOf" srcId="{04321634-7EAA-C442-9E3C-6235F031E2D1}" destId="{A27AE5E0-C77F-1548-B6AC-19A721F18551}" srcOrd="0" destOrd="0" presId="urn:microsoft.com/office/officeart/2009/3/layout/CircleRelationship"/>
    <dgm:cxn modelId="{C128700C-BF61-D849-88CC-A7C42C107263}" type="presParOf" srcId="{12638A83-E4F5-674B-9467-240AA0C5FB0A}" destId="{2C4EA2EF-7032-994A-8CDA-D08E93AE0AB3}" srcOrd="13" destOrd="0" presId="urn:microsoft.com/office/officeart/2009/3/layout/CircleRelationship"/>
    <dgm:cxn modelId="{698DE5AA-3D7A-1046-8E42-C55BF8101B87}" type="presParOf" srcId="{12638A83-E4F5-674B-9467-240AA0C5FB0A}" destId="{20931715-7EAE-D343-813D-4E75C341ED7C}" srcOrd="14" destOrd="0" presId="urn:microsoft.com/office/officeart/2009/3/layout/CircleRelationship"/>
    <dgm:cxn modelId="{DE396CDF-3A61-B841-935E-3F1728633780}" type="presParOf" srcId="{20931715-7EAE-D343-813D-4E75C341ED7C}" destId="{233E81BF-6756-1A46-9ADA-2C3EBEC9678C}" srcOrd="0" destOrd="0" presId="urn:microsoft.com/office/officeart/2009/3/layout/CircleRelationship"/>
    <dgm:cxn modelId="{0D589ACD-D4D3-6B43-8E77-265360B17E86}" type="presParOf" srcId="{12638A83-E4F5-674B-9467-240AA0C5FB0A}" destId="{EAA19F38-080A-2445-9C24-BF5FCF5EAE4A}" srcOrd="15" destOrd="0" presId="urn:microsoft.com/office/officeart/2009/3/layout/CircleRelationship"/>
    <dgm:cxn modelId="{7EE28582-5ACF-2A45-9DDC-1859D443F9F9}" type="presParOf" srcId="{12638A83-E4F5-674B-9467-240AA0C5FB0A}" destId="{4E3A32DE-4BB9-3148-B3A6-B205618EB141}" srcOrd="16" destOrd="0" presId="urn:microsoft.com/office/officeart/2009/3/layout/CircleRelationship"/>
    <dgm:cxn modelId="{00387214-4226-9748-A691-C318A2CA519F}" type="presParOf" srcId="{4E3A32DE-4BB9-3148-B3A6-B205618EB141}" destId="{3B2A56C1-B96B-2340-9B03-CA89F8A21E79}" srcOrd="0" destOrd="0" presId="urn:microsoft.com/office/officeart/2009/3/layout/CircleRelationship"/>
    <dgm:cxn modelId="{2D759854-6D15-A74F-B24D-B94B0272ACB6}" type="presParOf" srcId="{12638A83-E4F5-674B-9467-240AA0C5FB0A}" destId="{C1B0984E-E3E0-C943-AF18-A37F5C5D8942}" srcOrd="17" destOrd="0" presId="urn:microsoft.com/office/officeart/2009/3/layout/CircleRelationship"/>
    <dgm:cxn modelId="{9EE16C5B-DFE0-8E4C-B50E-095EF80968D4}" type="presParOf" srcId="{12638A83-E4F5-674B-9467-240AA0C5FB0A}" destId="{9EAD5373-AAF2-584E-A784-9920C80F048E}" srcOrd="18" destOrd="0" presId="urn:microsoft.com/office/officeart/2009/3/layout/CircleRelationship"/>
    <dgm:cxn modelId="{2A2E7B23-789D-B349-A4F7-9E22361B3E77}" type="presParOf" srcId="{9EAD5373-AAF2-584E-A784-9920C80F048E}" destId="{6F43751C-A657-5641-8282-9805A3E00C8B}" srcOrd="0" destOrd="0" presId="urn:microsoft.com/office/officeart/2009/3/layout/CircleRelationship"/>
    <dgm:cxn modelId="{C0136F61-CCCF-D04D-8E49-FD77AA844F57}" type="presParOf" srcId="{12638A83-E4F5-674B-9467-240AA0C5FB0A}" destId="{D9700332-47BC-454C-8230-0816D8CE441B}" srcOrd="19" destOrd="0" presId="urn:microsoft.com/office/officeart/2009/3/layout/CircleRelationship"/>
    <dgm:cxn modelId="{9CDFD135-0F4C-CB46-B883-885B0EC9849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24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27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28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29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11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08/07/16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33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adBGo3" TargetMode="External"/><Relationship Id="rId3" Type="http://schemas.openxmlformats.org/officeDocument/2006/relationships/hyperlink" Target="http://goo.gl/YDH5B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2.w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divida-auditoriacidada.org.br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/esquema-ilegal-de-geracao-de-dividas-publicas-para-estados-e-municipio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5402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ASIBAMA-DF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20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junho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-15693" y="2708920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 </a:t>
            </a: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 o Meio Ambiente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29120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“...assegurar </a:t>
            </a:r>
            <a:r>
              <a:rPr lang="pt-BR" sz="4000" i="1" dirty="0">
                <a:solidFill>
                  <a:srgbClr val="FFFFFF"/>
                </a:solidFill>
              </a:rPr>
              <a:t>a manutenção da estabilidade econômica, crescimento econômico e sustentabilidade intertemporal da dívida </a:t>
            </a:r>
            <a:r>
              <a:rPr lang="pt-BR" sz="4000" i="1" dirty="0" smtClean="0">
                <a:solidFill>
                  <a:srgbClr val="FFFFFF"/>
                </a:solidFill>
              </a:rPr>
              <a:t>pública”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4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Se submetidas a uma auditoria, tanto as dívidas dos estados como a dívida federal seriam em grande parte anuladas!</a:t>
            </a:r>
          </a:p>
        </p:txBody>
      </p:sp>
    </p:spTree>
    <p:extLst>
      <p:ext uri="{BB962C8B-B14F-4D97-AF65-F5344CB8AC3E}">
        <p14:creationId xmlns:p14="http://schemas.microsoft.com/office/powerpoint/2010/main" val="136358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9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PLP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-257/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a) Alongamento oneroso para o pagamento da dívida dos estados com a União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b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Intenso ataque aos direitos dos servidores e intervenção mediante monitoramento e avaliação dos estados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União poderá receber bens, direitos e participações acionárias em sociedades empresárias, controladas por estados e DF, como contrapartida à amortização, para privatizá-las em seguida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Limita o gasto público primário a percentual do PIB redefinido no Plano Plurianual (PPA)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e) Possibilita Regime Especial de Contingenciamento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Considera Aposentadorias e Pensões como “Despesas de Pessoal” 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g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Torna mais rígidos os controles das despesas com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h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Estabelece mecanismos automáticos de ajuste da despesa para fins de cumprimento do limite concebido, em 3 estágios sequenciais. 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Permite a contratação de dívida para reduzir pessoal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j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 Transforma a união em seguradora internacional para investidores privados nacionais e estrangeiros</a:t>
            </a:r>
          </a:p>
          <a:p>
            <a:r>
              <a:rPr lang="pt-BR" sz="2000" b="0" dirty="0" err="1">
                <a:solidFill>
                  <a:schemeClr val="tx1"/>
                </a:solidFill>
                <a:latin typeface="Tahoma"/>
                <a:cs typeface="Tahoma"/>
              </a:rPr>
              <a:t>k</a:t>
            </a:r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) Desrespeito às vinculações de recursos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l) Ilegalidade na previsão de atualização monetária para a dívida pública</a:t>
            </a:r>
          </a:p>
          <a:p>
            <a:r>
              <a:rPr lang="pt-BR" sz="2000" b="0" dirty="0">
                <a:solidFill>
                  <a:schemeClr val="tx1"/>
                </a:solidFill>
                <a:latin typeface="Tahoma"/>
                <a:cs typeface="Tahoma"/>
              </a:rPr>
              <a:t>m) </a:t>
            </a:r>
            <a:r>
              <a:rPr lang="pt-BR" sz="2000" dirty="0">
                <a:solidFill>
                  <a:schemeClr val="tx1"/>
                </a:solidFill>
                <a:latin typeface="Tahoma"/>
                <a:cs typeface="Tahoma"/>
              </a:rPr>
              <a:t>garantia de remuneração da sobra de caixa de bancos </a:t>
            </a:r>
          </a:p>
        </p:txBody>
      </p:sp>
    </p:spTree>
    <p:extLst>
      <p:ext uri="{BB962C8B-B14F-4D97-AF65-F5344CB8AC3E}">
        <p14:creationId xmlns:p14="http://schemas.microsoft.com/office/powerpoint/2010/main" val="315102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744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4000" i="1" dirty="0" smtClean="0">
                <a:solidFill>
                  <a:srgbClr val="FFFFFF"/>
                </a:solidFill>
              </a:rPr>
              <a:t>“</a:t>
            </a:r>
            <a:r>
              <a:rPr lang="pt-BR" sz="4000" i="1" dirty="0" smtClean="0">
                <a:solidFill>
                  <a:schemeClr val="tx1"/>
                </a:solidFill>
              </a:rPr>
              <a:t>...Faz</a:t>
            </a:r>
            <a:r>
              <a:rPr lang="pt-BR" sz="4000" i="1" dirty="0">
                <a:solidFill>
                  <a:schemeClr val="tx1"/>
                </a:solidFill>
              </a:rPr>
              <a:t>-se necessária mudança de rumos nas contas públicas, para que o País consiga, com a maior brevidade possível, restabelecer a confiança na sustentabilidade dos gastos e da dívida pública</a:t>
            </a:r>
            <a:r>
              <a:rPr lang="pt-BR" sz="4000" i="1" dirty="0" smtClean="0">
                <a:solidFill>
                  <a:schemeClr val="tx1"/>
                </a:solidFill>
              </a:rPr>
              <a:t>..</a:t>
            </a:r>
            <a:r>
              <a:rPr lang="pt-BR" sz="4000" i="1" dirty="0" smtClean="0">
                <a:solidFill>
                  <a:srgbClr val="FFFFFF"/>
                </a:solidFill>
              </a:rPr>
              <a:t>..”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gastos primários por 20 anos!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32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para gastos com dívida e despesas com aumento de capital de empresas estatais não dependentes...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32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5044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88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Cenário de Escassez: DÉFICIT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</a:p>
          <a:p>
            <a:r>
              <a:rPr lang="pt-BR" sz="2800" b="0" smtClean="0">
                <a:solidFill>
                  <a:schemeClr val="tx1"/>
                </a:solidFill>
                <a:latin typeface="Tahoma"/>
                <a:cs typeface="Tahoma"/>
              </a:rPr>
              <a:t>Projeção </a:t>
            </a:r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R$170,5 bilhões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nas contas do Setor Público Consolidado (que engloba os orçamentos do Tesouro Nacional, Banco Central e Previdência Social).</a:t>
            </a:r>
          </a:p>
          <a:p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</a:p>
          <a:p>
            <a:r>
              <a:rPr lang="pt-BR" sz="2800" b="0" dirty="0" smtClean="0">
                <a:solidFill>
                  <a:schemeClr val="tx1"/>
                </a:solidFill>
                <a:latin typeface="Tahoma"/>
                <a:cs typeface="Tahoma"/>
              </a:rPr>
              <a:t>No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ano de 2015, o mesmo Setor Público Consolidado fechou em 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$ 111,2 bilhões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, como amplamente noticiado.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Que déficit é esse?</a:t>
            </a:r>
          </a:p>
          <a:p>
            <a:pPr>
              <a:lnSpc>
                <a:spcPct val="120000"/>
              </a:lnSpc>
            </a:pPr>
            <a:endParaRPr lang="pt-BR" sz="2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4831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ORÇAMENTO 2015  - </a:t>
            </a:r>
            <a:r>
              <a:rPr lang="pt-BR" dirty="0" smtClean="0">
                <a:solidFill>
                  <a:schemeClr val="accent3"/>
                </a:solidFill>
                <a:latin typeface="Tahoma" charset="0"/>
                <a:cs typeface="Tahoma" charset="0"/>
              </a:rPr>
              <a:t>DIVERGÊNCIA </a:t>
            </a:r>
            <a:r>
              <a:rPr lang="pt-BR" dirty="0">
                <a:solidFill>
                  <a:schemeClr val="accent3"/>
                </a:solidFill>
                <a:latin typeface="Tahoma" charset="0"/>
                <a:cs typeface="Tahoma" charset="0"/>
              </a:rPr>
              <a:t>DADOS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PORTAL DA TRANSPARÊNCIA:</a:t>
            </a:r>
          </a:p>
          <a:p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RECEITAS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REALIZADAS EM </a:t>
            </a: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2015 = R$2,748 trilhões</a:t>
            </a: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  <a:hlinkClick r:id="rId2"/>
              </a:rPr>
              <a:t>http://goo.gl/adBGo3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SISTEMA SIGA BRASIL (que tem como fonte os dados do SIAFI):</a:t>
            </a:r>
          </a:p>
          <a:p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DESPESAS DE 2015 </a:t>
            </a:r>
            <a:r>
              <a:rPr lang="pt-BR" sz="1600" b="0" dirty="0">
                <a:solidFill>
                  <a:srgbClr val="94C600"/>
                </a:solidFill>
                <a:latin typeface="Tahoma" charset="0"/>
                <a:cs typeface="Tahoma" charset="0"/>
              </a:rPr>
              <a:t>(PAGO ATÉ DEZEMBRO) 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= </a:t>
            </a:r>
            <a:r>
              <a:rPr lang="pt-BR" dirty="0" err="1">
                <a:solidFill>
                  <a:srgbClr val="94C60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$ 2,268 trilhões</a:t>
            </a:r>
          </a:p>
          <a:p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http://goo.gl/YDH5Bn</a:t>
            </a:r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DIFERENÇA: </a:t>
            </a:r>
            <a:r>
              <a:rPr lang="pt-BR" dirty="0" err="1">
                <a:solidFill>
                  <a:srgbClr val="92D05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$ 480 BILHÕES</a:t>
            </a:r>
          </a:p>
          <a:p>
            <a:pPr algn="ctr">
              <a:spcBef>
                <a:spcPts val="6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Aguardamos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resposta a Pedido de Acesso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Informação:</a:t>
            </a: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Onde foram aplicados esses R$480 bilhões?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lvl="0">
              <a:lnSpc>
                <a:spcPct val="12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979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Onde </a:t>
            </a:r>
            <a:r>
              <a:rPr lang="pt-BR" sz="2200" b="0" dirty="0" smtClean="0">
                <a:solidFill>
                  <a:schemeClr val="tx1"/>
                </a:solidFill>
              </a:rPr>
              <a:t>teriam </a:t>
            </a:r>
            <a:r>
              <a:rPr lang="pt-BR" sz="2200" b="0" dirty="0">
                <a:solidFill>
                  <a:schemeClr val="tx1"/>
                </a:solidFill>
              </a:rPr>
              <a:t>sido aplicados R$480 bilhões </a:t>
            </a:r>
            <a:r>
              <a:rPr lang="pt-BR" sz="22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Arrecadação de </a:t>
            </a:r>
            <a:r>
              <a:rPr lang="pt-BR" sz="2200" b="0" dirty="0" smtClean="0">
                <a:solidFill>
                  <a:schemeClr val="tx1"/>
                </a:solidFill>
              </a:rPr>
              <a:t>contribuições sociais </a:t>
            </a:r>
            <a:r>
              <a:rPr lang="pt-BR" sz="2200" b="0" dirty="0">
                <a:solidFill>
                  <a:schemeClr val="tx1"/>
                </a:solidFill>
              </a:rPr>
              <a:t>é muito superior às despesas com a Seguridade Social, que engloba Previdência, Saúde e Assistência Social (Não existe o falacioso déficit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98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vanço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oncessões ao Capital Financeiro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Retorno da CPMF, sob a justificativa de “déficit na Previdência”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Emissão de Títulos da Dívida Externa em </a:t>
            </a:r>
          </a:p>
          <a:p>
            <a:pPr lvl="1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março/2016, APESAR DAS RESERVAS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PLP </a:t>
            </a:r>
            <a:r>
              <a:rPr lang="pt-BR" sz="200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MP 726 e 727 editadas no 1º dia do governo Temer</a:t>
            </a:r>
            <a:endParaRPr lang="pt-BR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40" y="1916832"/>
            <a:ext cx="2921653" cy="15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463" y="4437112"/>
            <a:ext cx="3404411" cy="15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924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086847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159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4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89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9ª Maior Economia Mundial</a:t>
            </a: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IMENSAS POTENCIALIDADES - ABUNDÂNCIA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reserva de Nióbio do mundo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Terceira maior reserva de petróleo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reserva de água potável do mundo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 área agriculturável do mundo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Riquezas minerais diversas e Terras Raras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iquezas biológicas: fauna e flora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Extensão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territorial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 mesmo idioma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Clima favorável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Potencial energético, industrial e comercial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Riqueza humana e cultural</a:t>
            </a:r>
          </a:p>
        </p:txBody>
      </p:sp>
    </p:spTree>
    <p:extLst>
      <p:ext uri="{BB962C8B-B14F-4D97-AF65-F5344CB8AC3E}">
        <p14:creationId xmlns:p14="http://schemas.microsoft.com/office/powerpoint/2010/main" val="603692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52131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720" y="1556792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669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OMISSÃO DE ÓRGÃOS DE CONTROLE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Congresso Nacional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Tribunal de Contas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Controladoria Geral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Ministério Público Federal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99148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etc... etc... etc... etc..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11994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6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34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67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27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4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78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BRASIL 2015</a:t>
            </a: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CRISES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Econômica seletiva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Desindustrialização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Queda da atividade comercial 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Desemprego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Perdas salariais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Privatizações: 2ª Fase do PIL</a:t>
            </a:r>
          </a:p>
          <a:p>
            <a:pPr marL="1200150" lvl="1" indent="-4572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Encolhimento do PIB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30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AJUSTE FISCAL: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Corte de investimentos e gastos sociais; aumento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tributos para a classe média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pobre; privatizações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3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CRESCIMENTO ACELERADO DA DÍVIDA PÚBLICA</a:t>
            </a:r>
            <a:endParaRPr lang="pt-BR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71" y="764704"/>
            <a:ext cx="423292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85048" y="479715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6600"/>
                </a:solidFill>
              </a:rPr>
              <a:t>Terrorismo Ambiental e Dívida Ecológica </a:t>
            </a:r>
            <a:r>
              <a:rPr lang="en-US" sz="2000" b="0" u="sng" dirty="0" smtClean="0">
                <a:solidFill>
                  <a:srgbClr val="FF6600"/>
                </a:solidFill>
              </a:rPr>
              <a:t>http</a:t>
            </a:r>
            <a:r>
              <a:rPr lang="en-US" sz="2000" b="0" u="sng" dirty="0">
                <a:solidFill>
                  <a:srgbClr val="FF6600"/>
                </a:solidFill>
              </a:rPr>
              <a:t>://</a:t>
            </a:r>
            <a:r>
              <a:rPr lang="en-US" sz="2000" b="0" u="sng" dirty="0" err="1">
                <a:solidFill>
                  <a:srgbClr val="FF6600"/>
                </a:solidFill>
              </a:rPr>
              <a:t>goo.gl</a:t>
            </a:r>
            <a:r>
              <a:rPr lang="en-US" sz="2000" b="0" u="sng" dirty="0">
                <a:solidFill>
                  <a:srgbClr val="FF6600"/>
                </a:solidFill>
              </a:rPr>
              <a:t>/MH2pLT</a:t>
            </a:r>
          </a:p>
        </p:txBody>
      </p:sp>
    </p:spTree>
    <p:extLst>
      <p:ext uri="{BB962C8B-B14F-4D97-AF65-F5344CB8AC3E}">
        <p14:creationId xmlns:p14="http://schemas.microsoft.com/office/powerpoint/2010/main" val="7364847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21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608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358740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6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BREVE PANORAMA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DÍVIDA DOS ESTADOS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ORIGEM</a:t>
            </a:r>
            <a:r>
              <a:rPr lang="pt-BR" sz="2200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:</a:t>
            </a:r>
            <a:endParaRPr lang="pt-BR" sz="2200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écadas de 70 e 80: a maioria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Resoluções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Senado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que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autorizaram endividamento dos estados sequer mencionam o Agente Credor e diversas sequer mencionam a finalidade do empréstimo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EVOLUÇÃO: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90: Impacto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 política monetária federal, principalmente juros altos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REFINANCIAMENTO PELA UNIÃO: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Lei 9.496/97: </a:t>
            </a:r>
            <a:endParaRPr lang="pt-BR" sz="2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Saldo 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  <a:cs typeface="Tahoma" charset="0"/>
              </a:rPr>
              <a:t>d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evedor inicial inflado pelo PROES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Condições abusivas: juros nominais IGP-DI + 6 a 9%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Ilegalidades, ilegitimidades e desrespeito ao Federalismo</a:t>
            </a:r>
          </a:p>
          <a:p>
            <a:pPr>
              <a:spcBef>
                <a:spcPts val="600"/>
              </a:spcBef>
            </a:pPr>
            <a:r>
              <a:rPr lang="pt-BR" sz="2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CRESCIMENTO EXPONENCIAL DA DÍVIDA: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Empurrou estados à contratação de dívida externa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Abriu espaço para a prática de negócios ilícitos: criação de SPE 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547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61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2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Novos esquemas sofisticados: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CRIAÇÃO DE EMPRESAS S/A do tipo SOCIEDADE DE PROPÓSITO ESPECÍFICO (SPE)</a:t>
            </a:r>
          </a:p>
          <a:p>
            <a:pPr lvl="1"/>
            <a:endParaRPr lang="pt-BR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EMISSÃO DE DEBÊNTURES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b="0" dirty="0" smtClean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58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CONSEQUÊNCIAS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Crise da Dívida dos Estados devido às condições abusivas do refinanciamento pela União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(Lei 9.496/97)</a:t>
            </a:r>
          </a:p>
          <a:p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Novos esquemas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sofisticados gerando ainda mais obrigações e comprometendo as futuras gerações em escala exponencial 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Cenário propício para contrarreformas e abusivos projetos: </a:t>
            </a:r>
          </a:p>
          <a:p>
            <a:pPr algn="ctr"/>
            <a:endParaRPr lang="pt-BR" sz="14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PLP 257/2016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PEC 241/2016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 algn="ctr">
              <a:buFont typeface="Courier New"/>
              <a:buChar char="o"/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PEC 143/2015</a:t>
            </a:r>
            <a:endParaRPr lang="pt-BR" sz="28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2636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41903</TotalTime>
  <Words>1789</Words>
  <Application>Microsoft Macintosh PowerPoint</Application>
  <PresentationFormat>A4 Paper (210x297 mm)</PresentationFormat>
  <Paragraphs>446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1834</cp:revision>
  <cp:lastPrinted>2008-11-20T19:12:03Z</cp:lastPrinted>
  <dcterms:created xsi:type="dcterms:W3CDTF">2001-11-19T18:24:28Z</dcterms:created>
  <dcterms:modified xsi:type="dcterms:W3CDTF">2016-07-08T17:57:02Z</dcterms:modified>
</cp:coreProperties>
</file>