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1453" r:id="rId2"/>
    <p:sldId id="1418" r:id="rId3"/>
    <p:sldId id="1445" r:id="rId4"/>
    <p:sldId id="1420" r:id="rId5"/>
    <p:sldId id="1421" r:id="rId6"/>
    <p:sldId id="1422" r:id="rId7"/>
    <p:sldId id="1423" r:id="rId8"/>
    <p:sldId id="1438" r:id="rId9"/>
    <p:sldId id="1447" r:id="rId10"/>
    <p:sldId id="1440" r:id="rId11"/>
    <p:sldId id="1431" r:id="rId12"/>
    <p:sldId id="1446" r:id="rId13"/>
    <p:sldId id="1441" r:id="rId14"/>
    <p:sldId id="1439" r:id="rId15"/>
    <p:sldId id="1444" r:id="rId16"/>
    <p:sldId id="1451" r:id="rId17"/>
    <p:sldId id="1425" r:id="rId18"/>
    <p:sldId id="1426" r:id="rId19"/>
    <p:sldId id="1449" r:id="rId20"/>
    <p:sldId id="1450" r:id="rId21"/>
    <p:sldId id="1457" r:id="rId22"/>
    <p:sldId id="1454" r:id="rId23"/>
    <p:sldId id="1455" r:id="rId24"/>
    <p:sldId id="1406" r:id="rId25"/>
    <p:sldId id="1456" r:id="rId26"/>
    <p:sldId id="1448" r:id="rId27"/>
    <p:sldId id="1458" r:id="rId28"/>
    <p:sldId id="1459" r:id="rId29"/>
    <p:sldId id="1460" r:id="rId30"/>
    <p:sldId id="1461" r:id="rId31"/>
    <p:sldId id="1436" r:id="rId32"/>
    <p:sldId id="1452" r:id="rId33"/>
    <p:sldId id="1443" r:id="rId3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88" y="-21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89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28/04/16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uditoriacidada.org.br/relatorios-da-auditoria-cidad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gastos-com-a-divida-publica-em-2014-superaram-45-do-orcamento-federal-executado/" TargetMode="External"/><Relationship Id="rId4" Type="http://schemas.openxmlformats.org/officeDocument/2006/relationships/hyperlink" Target="http://www.auditoriacidada.org.br/verdades-e-mentiras-sobre-a-divida-publica-parte-2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wp-content/uploads/2012/06/Informativo-ESTADOS-III.pdf" TargetMode="External"/><Relationship Id="rId4" Type="http://schemas.openxmlformats.org/officeDocument/2006/relationships/hyperlink" Target="http://www.auditoriacidada.org.br/wp-content/uploads/2013/12/Carta-Senadores-II-2013-.pdf" TargetMode="External"/><Relationship Id="rId5" Type="http://schemas.openxmlformats.org/officeDocument/2006/relationships/hyperlink" Target="http://www.auditoriacidada.org.br/wp-content/uploads/2016/04/Nota-Te%CC%81cnica-ACD-1.2016-para-o-STF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divida-auditoriacidada.org.b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derrubaoveto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USP – Disciplina de P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ós-Graduação DÍVIDA PÚBLICA (DEF 5825)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ão Paulo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29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abril 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ÍVIDA PÚBLICA, TRANSPARÊNCIA FISCAL E AUDITORIA CIDADÃ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8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Pagamento de JUROS como se fosse AMORTIZAÇÃO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836712"/>
            <a:ext cx="9217024" cy="603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Grande </a:t>
            </a:r>
            <a:r>
              <a:rPr lang="pt-BR" b="0" dirty="0">
                <a:solidFill>
                  <a:schemeClr val="tx1"/>
                </a:solidFill>
              </a:rPr>
              <a:t>parte do que tem sido registrado como “Amortização” </a:t>
            </a:r>
            <a:r>
              <a:rPr lang="pt-BR" b="0" dirty="0" smtClean="0">
                <a:solidFill>
                  <a:schemeClr val="tx1"/>
                </a:solidFill>
              </a:rPr>
              <a:t>corresponde, na verdade, ao </a:t>
            </a:r>
            <a:r>
              <a:rPr lang="pt-BR" b="0" dirty="0">
                <a:solidFill>
                  <a:schemeClr val="tx1"/>
                </a:solidFill>
              </a:rPr>
              <a:t>pagamento de juros com emissão de novos títulos da dívida pública.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Juros são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O art. 167 da Constituição Federal proíbe emissão de títulos da dívida para o pagamento de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Ao </a:t>
            </a:r>
            <a:r>
              <a:rPr lang="pt-BR" b="0" dirty="0">
                <a:solidFill>
                  <a:schemeClr val="tx1"/>
                </a:solidFill>
              </a:rPr>
              <a:t>longo dos anos, </a:t>
            </a:r>
            <a:r>
              <a:rPr lang="pt-BR" b="0" dirty="0" smtClean="0">
                <a:solidFill>
                  <a:schemeClr val="tx1"/>
                </a:solidFill>
              </a:rPr>
              <a:t>a emissão ilegal de títulos para pagar juros tem </a:t>
            </a:r>
            <a:r>
              <a:rPr lang="pt-BR" b="0" dirty="0">
                <a:solidFill>
                  <a:schemeClr val="tx1"/>
                </a:solidFill>
              </a:rPr>
              <a:t>provocado um crescimento </a:t>
            </a:r>
            <a:r>
              <a:rPr lang="pt-BR" b="0" dirty="0" smtClean="0">
                <a:solidFill>
                  <a:schemeClr val="tx1"/>
                </a:solidFill>
              </a:rPr>
              <a:t>exponencial da dívida.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governo não </a:t>
            </a:r>
            <a:r>
              <a:rPr lang="pt-BR" b="0" dirty="0">
                <a:solidFill>
                  <a:schemeClr val="tx1"/>
                </a:solidFill>
              </a:rPr>
              <a:t>divulga qual parte dos juros está sendo contabilizada como “amortização”, “refinanciamento”, ou “rolagem”, o que impede a transparência do verdadeiro custo do endividamento público brasileiro. Por isso nós somamos os gastos com juros e </a:t>
            </a:r>
            <a:r>
              <a:rPr lang="pt-BR" b="0" dirty="0" smtClean="0">
                <a:solidFill>
                  <a:schemeClr val="tx1"/>
                </a:solidFill>
              </a:rPr>
              <a:t>amortizações no gráfico do orçamento que apresentamos.</a:t>
            </a:r>
          </a:p>
          <a:p>
            <a:pPr>
              <a:spcBef>
                <a:spcPts val="1200"/>
              </a:spcBef>
            </a:pPr>
            <a:r>
              <a:rPr lang="pt-BR" b="0" dirty="0" smtClean="0">
                <a:solidFill>
                  <a:schemeClr val="accent1"/>
                </a:solidFill>
              </a:rPr>
              <a:t>Relatório ACD 1/2013 </a:t>
            </a:r>
            <a:r>
              <a:rPr lang="pt-BR" sz="1800" b="0" dirty="0">
                <a:hlinkClick r:id="rId3"/>
              </a:rPr>
              <a:t>http://www.auditoriacidada.org.br/relatorios-da-auditoria-cidada/</a:t>
            </a:r>
            <a:r>
              <a:rPr lang="pt-BR" sz="1800" b="0" dirty="0"/>
              <a:t> </a:t>
            </a:r>
            <a:endParaRPr lang="pt-B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54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3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7096" y="332656"/>
            <a:ext cx="396044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teria 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Consumiram 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contribuições sociais 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0"/>
            <a:ext cx="483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59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0"/>
            <a:ext cx="10009112" cy="71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setembro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$207 bilhões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$ 1 trilhão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missão de títulos da dívida interna para a compra de dólares (quando se encontrava em franca desvalorização), empregados na compra de títulos da dívida norte-americana, que não rendem quase nada ao país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Diferencial de taxas de juros referentes a repasses de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$ 1/2 trilhão ao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BNDES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Remanejamento estatístico de dívida interna para externa, gerando obrigação referente à variação cambial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9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12386980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66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60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358740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1893" cy="66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</a:t>
            </a:r>
            <a:endParaRPr lang="pt-BR" sz="800" dirty="0" smtClean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Artifícios </a:t>
            </a:r>
            <a:r>
              <a:rPr lang="pt-BR" dirty="0">
                <a:solidFill>
                  <a:srgbClr val="92D050"/>
                </a:solidFill>
                <a:latin typeface="Tahoma" charset="0"/>
              </a:rPr>
              <a:t>utilizados para “aliviar” o peso dos números:</a:t>
            </a:r>
          </a:p>
          <a:p>
            <a:pPr lvl="1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Dívida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“Líquida” em lugar da dívida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bruta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Juros “reais” em lugar dos juros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nominais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Contabilização de parte dos juros nominais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Exclusão da Dívida Externa “Privada” das estatísticas, desconsiderando a existência de garantia pública sobre essa dívida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privada 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Gráficos que fazem a comparação Dívida Líquida com o PIB, mostrando uma ilusória queda do montante da dívida.</a:t>
            </a: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</a:rPr>
              <a:t> </a:t>
            </a: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</a:rPr>
              <a:t>	Recomendamos a leitura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dos artigos:</a:t>
            </a:r>
          </a:p>
          <a:p>
            <a:pPr marL="377825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Análise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do Orçamento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2014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r>
              <a:rPr lang="pt-BR" sz="1400" b="0" dirty="0">
                <a:solidFill>
                  <a:srgbClr val="FFFFFF"/>
                </a:solidFill>
                <a:latin typeface="Tahoma" charset="0"/>
                <a:hlinkClick r:id="rId3"/>
              </a:rPr>
              <a:t>http://www.auditoriacidada.org.br/gastos-com-a-divida-publica-em-2014-superaram-45-do-orcamento-federal-executado</a:t>
            </a:r>
            <a:r>
              <a:rPr lang="pt-BR" sz="1400" b="0" dirty="0" smtClean="0">
                <a:solidFill>
                  <a:srgbClr val="FFFFFF"/>
                </a:solidFill>
                <a:latin typeface="Tahoma" charset="0"/>
                <a:hlinkClick r:id="rId3"/>
              </a:rPr>
              <a:t>/</a:t>
            </a:r>
            <a:r>
              <a:rPr lang="pt-BR" sz="1400" b="0" dirty="0" smtClean="0">
                <a:solidFill>
                  <a:srgbClr val="FFFFFF"/>
                </a:solidFill>
                <a:latin typeface="Tahoma" charset="0"/>
              </a:rPr>
              <a:t>  </a:t>
            </a:r>
          </a:p>
          <a:p>
            <a:pPr marL="377825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Verdades e Mentiras sobre a D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ívida – parte 2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hlinkClick r:id="rId4"/>
              </a:rPr>
              <a:t>http://www.auditoriacidada.org.br/verdades-e-mentiras-sobre-a-divida-publica-parte-2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hlinkClick r:id="rId4"/>
              </a:rPr>
              <a:t>/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</a:rPr>
              <a:t> </a:t>
            </a:r>
            <a:endParaRPr lang="pt-BR" sz="1600" b="0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33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6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7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Tênue Revisão das Condições 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Lei 9.496/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97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Complementar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148/2014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(resultante do PLC nº 99/2013 no Senado e PLP nº 238/2013 na Câmara dos Deputados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pequenas modificações aprovadas terão impacto nulo para a maioria dos estados e muito reduzido para outros. 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Complementar 151/2015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(modificou a redação)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Decreto 8.616, de 29.12.2015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(Regulamento: exige desistência expressa e irrevogável de ação judicial para contestar a dívida!...)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Liminares concedidas pelo STF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ATUAÇÃO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DA ACD: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Trabalho durante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tramitação dos PL 238 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99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Boletins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nformativos 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http</a:t>
            </a:r>
            <a:r>
              <a:rPr lang="pt-BR" sz="1200" b="0" u="sng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://www.auditoriacidada.org.br/wp-content/uploads/2012/06/Informativo-ESTADOS-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III.pdf</a:t>
            </a:r>
            <a:endParaRPr lang="pt-BR" sz="1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Carta 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http</a:t>
            </a:r>
            <a:r>
              <a:rPr lang="pt-BR" sz="1600" b="0" u="sng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://www.auditoriacidada.org.br/wp-content/uploads/2013/12/Carta-Senadores-II-2013-.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pdf</a:t>
            </a:r>
            <a:r>
              <a:rPr lang="pt-BR" sz="1600" b="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endParaRPr lang="pt-BR" sz="16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16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Nota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Técnica ACD 1/2016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http</a:t>
            </a:r>
            <a:r>
              <a:rPr lang="pt-BR" sz="1400" b="0" u="sng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://www.auditoriacidada.org.br</a:t>
            </a:r>
            <a:r>
              <a:rPr lang="pt-BR" sz="1400" b="0" u="sng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/</a:t>
            </a:r>
            <a:r>
              <a:rPr lang="pt-BR" sz="1400" b="0" u="sng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wp-content/uploads/2016/04/Nota-Te%CC%81cnica-ACD-1.2016-para-o-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STF.pdf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1400" b="0" u="sng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15299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(Lei 9.496/97)</a:t>
            </a: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Novos esquemas sofisticados</a:t>
            </a:r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Cessão de créditos referentes à Dívida Ativa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Venda de direito inalienável; atividade exclusiva de Estado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Parecer PGFN/CDA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1505/2015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Decisão TCU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Projetos em tramitação no Congresso Nacional: </a:t>
            </a:r>
          </a:p>
          <a:p>
            <a:r>
              <a:rPr lang="pt-BR" b="0" dirty="0">
                <a:solidFill>
                  <a:schemeClr val="tx1"/>
                </a:solidFill>
              </a:rPr>
              <a:t>	P</a:t>
            </a:r>
            <a:r>
              <a:rPr lang="pt-BR" b="0" dirty="0" smtClean="0">
                <a:solidFill>
                  <a:schemeClr val="tx1"/>
                </a:solidFill>
              </a:rPr>
              <a:t>rojeto de lei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3337/2015</a:t>
            </a:r>
          </a:p>
          <a:p>
            <a:r>
              <a:rPr lang="pt-BR" b="0" dirty="0">
                <a:solidFill>
                  <a:schemeClr val="tx1"/>
                </a:solidFill>
              </a:rPr>
              <a:t>	</a:t>
            </a:r>
            <a:r>
              <a:rPr lang="pt-BR" b="0" dirty="0" smtClean="0">
                <a:solidFill>
                  <a:schemeClr val="tx1"/>
                </a:solidFill>
              </a:rPr>
              <a:t>Projeto de lei complementar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181/2015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RESOLUÇÃO SENADO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17/2015 </a:t>
            </a:r>
          </a:p>
          <a:p>
            <a:endParaRPr lang="pt-BR" sz="1100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2D050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rgbClr val="92D050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 DÍVIDA PÚBLICA PAULISTANA REFINANCIADA PELA UNIÃO 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4568" y="638132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Relatório de Execução Orçamentária da PMSP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24028"/>
              </p:ext>
            </p:extLst>
          </p:nvPr>
        </p:nvGraphicFramePr>
        <p:xfrm>
          <a:off x="1208584" y="1628800"/>
          <a:ext cx="8208912" cy="45365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472609"/>
                <a:gridCol w="2736303"/>
              </a:tblGrid>
              <a:tr h="8842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  <a:r>
                        <a:rPr lang="en-US" sz="2400" b="1" baseline="0" dirty="0" smtClean="0">
                          <a:solidFill>
                            <a:srgbClr val="3E3D2D"/>
                          </a:solidFill>
                        </a:rPr>
                        <a:t> ANO 2000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R$ 11,126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8424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(2000 a 2012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R$ 1,269</a:t>
                      </a:r>
                      <a:r>
                        <a:rPr lang="en-US" sz="2400" b="1" baseline="0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3E3D2D"/>
                          </a:solidFill>
                        </a:rPr>
                        <a:t>B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dirty="0" err="1" smtClean="0"/>
                        <a:t>Pagos</a:t>
                      </a:r>
                      <a:r>
                        <a:rPr lang="en-US" sz="2400" b="1" dirty="0" smtClean="0"/>
                        <a:t> e </a:t>
                      </a:r>
                      <a:r>
                        <a:rPr lang="en-US" sz="2400" b="1" dirty="0" err="1" smtClean="0"/>
                        <a:t>Incorporados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(2000 a 2012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R$ 32,264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Atualização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Monetária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en-US" sz="2400" b="0" dirty="0" err="1" smtClean="0"/>
                        <a:t>deveria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estar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somada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ao</a:t>
                      </a:r>
                      <a:r>
                        <a:rPr lang="en-US" sz="2400" b="0" baseline="0" dirty="0" smtClean="0"/>
                        <a:t> valor </a:t>
                      </a:r>
                      <a:r>
                        <a:rPr lang="en-US" sz="2400" b="0" baseline="0" dirty="0" err="1" smtClean="0"/>
                        <a:t>indicado</a:t>
                      </a:r>
                      <a:r>
                        <a:rPr lang="en-US" sz="2400" b="0" baseline="0" dirty="0" smtClean="0"/>
                        <a:t> a </a:t>
                      </a:r>
                      <a:r>
                        <a:rPr lang="en-US" sz="2400" b="0" baseline="0" dirty="0" err="1" smtClean="0"/>
                        <a:t>título</a:t>
                      </a:r>
                      <a:r>
                        <a:rPr lang="en-US" sz="2400" b="0" baseline="0" dirty="0" smtClean="0"/>
                        <a:t> de </a:t>
                      </a:r>
                      <a:r>
                        <a:rPr lang="en-US" sz="2400" b="0" baseline="0" dirty="0" err="1" smtClean="0"/>
                        <a:t>juros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R$ 28,136</a:t>
                      </a:r>
                      <a:r>
                        <a:rPr lang="en-US" sz="2400" b="1" baseline="0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8424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31/12/2012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R$ 53,153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48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735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transforma a União em seguradora internacional para investidores e garante remuneração da sobra de caixa de bancos </a:t>
            </a:r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7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Dilma vetou AUDITORIA no PPA 2016-2019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200473" y="6308725"/>
            <a:ext cx="9216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http://www.auditoriacidada.org.br/derrubaoveto</a:t>
            </a:r>
            <a:r>
              <a:rPr lang="en-US" b="0" dirty="0" smtClean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/</a:t>
            </a:r>
            <a:endParaRPr lang="en-US" b="0" dirty="0" smtClean="0">
              <a:solidFill>
                <a:schemeClr val="tx1"/>
              </a:solidFill>
              <a:latin typeface="Andale Mono" charset="0"/>
              <a:cs typeface="Andale Mono" charset="0"/>
            </a:endParaRPr>
          </a:p>
          <a:p>
            <a:pPr algn="ctr" eaLnBrk="1" hangingPunct="1"/>
            <a:endParaRPr lang="en-US" b="0" dirty="0">
              <a:solidFill>
                <a:schemeClr val="tx1"/>
              </a:solidFill>
              <a:latin typeface="Andale Mono" charset="0"/>
              <a:cs typeface="Andale Mo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1196752"/>
            <a:ext cx="5736312" cy="4780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84" y="2060848"/>
            <a:ext cx="31369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3861048"/>
            <a:ext cx="2146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98" y="188641"/>
            <a:ext cx="856059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38727</TotalTime>
  <Words>2403</Words>
  <Application>Microsoft Macintosh PowerPoint</Application>
  <PresentationFormat>A4 Paper (210x297 mm)</PresentationFormat>
  <Paragraphs>507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1815</cp:revision>
  <cp:lastPrinted>2008-11-20T19:12:03Z</cp:lastPrinted>
  <dcterms:created xsi:type="dcterms:W3CDTF">2001-11-19T18:24:28Z</dcterms:created>
  <dcterms:modified xsi:type="dcterms:W3CDTF">2016-04-29T10:27:31Z</dcterms:modified>
</cp:coreProperties>
</file>