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1453" r:id="rId2"/>
    <p:sldId id="1418" r:id="rId3"/>
    <p:sldId id="1445" r:id="rId4"/>
    <p:sldId id="1420" r:id="rId5"/>
    <p:sldId id="1421" r:id="rId6"/>
    <p:sldId id="1422" r:id="rId7"/>
    <p:sldId id="1423" r:id="rId8"/>
    <p:sldId id="1438" r:id="rId9"/>
    <p:sldId id="1431" r:id="rId10"/>
    <p:sldId id="1446" r:id="rId11"/>
    <p:sldId id="1466" r:id="rId12"/>
    <p:sldId id="1463" r:id="rId13"/>
    <p:sldId id="1467" r:id="rId14"/>
    <p:sldId id="1464" r:id="rId15"/>
    <p:sldId id="1465" r:id="rId16"/>
    <p:sldId id="1473" r:id="rId17"/>
    <p:sldId id="1471" r:id="rId18"/>
    <p:sldId id="1475" r:id="rId19"/>
    <p:sldId id="1476" r:id="rId20"/>
    <p:sldId id="1478" r:id="rId21"/>
    <p:sldId id="1479" r:id="rId22"/>
    <p:sldId id="1480" r:id="rId23"/>
    <p:sldId id="1481" r:id="rId24"/>
    <p:sldId id="1482" r:id="rId25"/>
    <p:sldId id="1483" r:id="rId26"/>
    <p:sldId id="1470" r:id="rId27"/>
    <p:sldId id="1469" r:id="rId28"/>
    <p:sldId id="1477" r:id="rId29"/>
    <p:sldId id="1441" r:id="rId30"/>
    <p:sldId id="1439" r:id="rId31"/>
    <p:sldId id="1444" r:id="rId32"/>
    <p:sldId id="1451" r:id="rId33"/>
    <p:sldId id="1425" r:id="rId34"/>
    <p:sldId id="1426" r:id="rId35"/>
    <p:sldId id="1449" r:id="rId36"/>
    <p:sldId id="1450" r:id="rId37"/>
    <p:sldId id="1448" r:id="rId38"/>
    <p:sldId id="1458" r:id="rId39"/>
    <p:sldId id="1459" r:id="rId40"/>
    <p:sldId id="1460" r:id="rId41"/>
    <p:sldId id="1461" r:id="rId42"/>
    <p:sldId id="1436" r:id="rId43"/>
    <p:sldId id="1452" r:id="rId44"/>
    <p:sldId id="1443" r:id="rId4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2" y="-288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79E4BCBA-2233-8E4F-A85E-880E0D1C3CB6}" type="presOf" srcId="{20780591-29E4-CF48-87F7-3F6B004E709A}" destId="{5C929E12-B5A9-524E-8637-7BDE97CEB999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A4C4D916-99C7-1942-8456-4B1FAFC20DA4}" type="presOf" srcId="{738A3422-D32A-114F-8E34-8A2257CE464B}" destId="{EAA19F38-080A-2445-9C24-BF5FCF5EAE4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D776F1F4-B087-BC46-8CAF-7A469BBB396A}" type="presOf" srcId="{91032682-16C8-8746-92ED-AF58BF7EB348}" destId="{12638A83-E4F5-674B-9467-240AA0C5FB0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01743E7E-420F-1D47-B10C-47DB0FF7A211}" type="presOf" srcId="{86D17B7E-E696-8941-8E58-7886025557FE}" destId="{C1B0984E-E3E0-C943-AF18-A37F5C5D8942}" srcOrd="0" destOrd="0" presId="urn:microsoft.com/office/officeart/2009/3/layout/CircleRelationship"/>
    <dgm:cxn modelId="{0B0EF3EA-1E53-0B4E-8874-091C656BC7D8}" type="presOf" srcId="{6F5795CA-FCF7-3D49-92E8-4F066CD012F3}" destId="{2C4EA2EF-7032-994A-8CDA-D08E93AE0AB3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BBF9236E-3814-A448-8B85-5BE04A9B4983}" type="presOf" srcId="{96ED5622-202F-C947-BC45-A5FA037D119B}" destId="{3B8012C6-BDB5-5E42-AD5B-3E946D617566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6175623E-BFDD-804F-B8AE-447571D1AB7F}" type="presOf" srcId="{67399531-B4AD-494A-92F2-504158F3E707}" destId="{CD68683C-D877-F146-989D-683FF92CCE28}" srcOrd="0" destOrd="0" presId="urn:microsoft.com/office/officeart/2009/3/layout/CircleRelationship"/>
    <dgm:cxn modelId="{033A9F28-035D-EE44-A828-A70B514CCB4E}" type="presParOf" srcId="{12638A83-E4F5-674B-9467-240AA0C5FB0A}" destId="{CD68683C-D877-F146-989D-683FF92CCE28}" srcOrd="0" destOrd="0" presId="urn:microsoft.com/office/officeart/2009/3/layout/CircleRelationship"/>
    <dgm:cxn modelId="{2CAA9C00-F8CB-C04F-AC2A-742ABDFF2180}" type="presParOf" srcId="{12638A83-E4F5-674B-9467-240AA0C5FB0A}" destId="{58D9F01F-9E18-A346-A934-8987F4284017}" srcOrd="1" destOrd="0" presId="urn:microsoft.com/office/officeart/2009/3/layout/CircleRelationship"/>
    <dgm:cxn modelId="{30EF4E20-46C0-1141-9062-7447800499D8}" type="presParOf" srcId="{12638A83-E4F5-674B-9467-240AA0C5FB0A}" destId="{FEF05A9F-2AAC-074D-BD7A-9196CC8F387E}" srcOrd="2" destOrd="0" presId="urn:microsoft.com/office/officeart/2009/3/layout/CircleRelationship"/>
    <dgm:cxn modelId="{CB5AA040-F6D5-D749-BB01-D0473ABD3E1B}" type="presParOf" srcId="{12638A83-E4F5-674B-9467-240AA0C5FB0A}" destId="{3E2BC93E-E0ED-0A4C-904E-34FEB557D6B3}" srcOrd="3" destOrd="0" presId="urn:microsoft.com/office/officeart/2009/3/layout/CircleRelationship"/>
    <dgm:cxn modelId="{1498D074-7FB5-F648-9004-0A9B6CAC3142}" type="presParOf" srcId="{12638A83-E4F5-674B-9467-240AA0C5FB0A}" destId="{9AE0C5AB-F05E-C54F-946F-524451D97D6A}" srcOrd="4" destOrd="0" presId="urn:microsoft.com/office/officeart/2009/3/layout/CircleRelationship"/>
    <dgm:cxn modelId="{5748F1E5-676D-7940-8143-7497C0488F39}" type="presParOf" srcId="{12638A83-E4F5-674B-9467-240AA0C5FB0A}" destId="{9B818891-721B-E249-A46D-3F104437D69C}" srcOrd="5" destOrd="0" presId="urn:microsoft.com/office/officeart/2009/3/layout/CircleRelationship"/>
    <dgm:cxn modelId="{7E36BE14-C632-FD41-BFCA-694D25AA9D5C}" type="presParOf" srcId="{12638A83-E4F5-674B-9467-240AA0C5FB0A}" destId="{3B8012C6-BDB5-5E42-AD5B-3E946D617566}" srcOrd="6" destOrd="0" presId="urn:microsoft.com/office/officeart/2009/3/layout/CircleRelationship"/>
    <dgm:cxn modelId="{B9DA4D29-BC47-0B4D-B9B7-8072FD1D5F1E}" type="presParOf" srcId="{12638A83-E4F5-674B-9467-240AA0C5FB0A}" destId="{BB4D3749-C5A6-1F42-BA2E-174FCD75366C}" srcOrd="7" destOrd="0" presId="urn:microsoft.com/office/officeart/2009/3/layout/CircleRelationship"/>
    <dgm:cxn modelId="{E5099D72-A3EB-C940-8913-DC4EBAD61701}" type="presParOf" srcId="{BB4D3749-C5A6-1F42-BA2E-174FCD75366C}" destId="{307D2AE0-B61B-3F49-AF65-492CC44B7E00}" srcOrd="0" destOrd="0" presId="urn:microsoft.com/office/officeart/2009/3/layout/CircleRelationship"/>
    <dgm:cxn modelId="{F8B5D721-DB37-1E4C-AE68-77D67EA05206}" type="presParOf" srcId="{12638A83-E4F5-674B-9467-240AA0C5FB0A}" destId="{6B05C13D-FEEA-C64C-B5AB-429A48D8019E}" srcOrd="8" destOrd="0" presId="urn:microsoft.com/office/officeart/2009/3/layout/CircleRelationship"/>
    <dgm:cxn modelId="{681160F9-84DA-4B40-BC1A-9D7F37EF79DB}" type="presParOf" srcId="{6B05C13D-FEEA-C64C-B5AB-429A48D8019E}" destId="{B46D02DE-DFD9-264A-9122-1B111364DA6D}" srcOrd="0" destOrd="0" presId="urn:microsoft.com/office/officeart/2009/3/layout/CircleRelationship"/>
    <dgm:cxn modelId="{9687C976-9C93-544A-A212-118E54DAB346}" type="presParOf" srcId="{12638A83-E4F5-674B-9467-240AA0C5FB0A}" destId="{5C929E12-B5A9-524E-8637-7BDE97CEB999}" srcOrd="9" destOrd="0" presId="urn:microsoft.com/office/officeart/2009/3/layout/CircleRelationship"/>
    <dgm:cxn modelId="{4CB01332-15CF-8E40-B4C5-10581A998799}" type="presParOf" srcId="{12638A83-E4F5-674B-9467-240AA0C5FB0A}" destId="{A458321B-FFC0-BD4F-9287-F448D405C256}" srcOrd="10" destOrd="0" presId="urn:microsoft.com/office/officeart/2009/3/layout/CircleRelationship"/>
    <dgm:cxn modelId="{373EBADC-61AF-6048-89AD-20C91CFBB71D}" type="presParOf" srcId="{A458321B-FFC0-BD4F-9287-F448D405C256}" destId="{CBAE351A-2575-EB4E-BDFE-AC8C89AB19F6}" srcOrd="0" destOrd="0" presId="urn:microsoft.com/office/officeart/2009/3/layout/CircleRelationship"/>
    <dgm:cxn modelId="{7300A656-FEB0-504E-81AF-C0FDA4F4E3CF}" type="presParOf" srcId="{12638A83-E4F5-674B-9467-240AA0C5FB0A}" destId="{A5B4C08C-AA14-F94A-9115-1C7612570EC3}" srcOrd="11" destOrd="0" presId="urn:microsoft.com/office/officeart/2009/3/layout/CircleRelationship"/>
    <dgm:cxn modelId="{0846CA8B-6689-5045-ADE2-FB79A6021441}" type="presParOf" srcId="{A5B4C08C-AA14-F94A-9115-1C7612570EC3}" destId="{E87B16E0-7609-B741-ADEC-7ED3166C467B}" srcOrd="0" destOrd="0" presId="urn:microsoft.com/office/officeart/2009/3/layout/CircleRelationship"/>
    <dgm:cxn modelId="{DE9DB444-D978-0F44-9CD6-3723701AFD40}" type="presParOf" srcId="{12638A83-E4F5-674B-9467-240AA0C5FB0A}" destId="{04321634-7EAA-C442-9E3C-6235F031E2D1}" srcOrd="12" destOrd="0" presId="urn:microsoft.com/office/officeart/2009/3/layout/CircleRelationship"/>
    <dgm:cxn modelId="{6E56AC9B-2879-6A4D-BA2F-E0FFFC96CEA1}" type="presParOf" srcId="{04321634-7EAA-C442-9E3C-6235F031E2D1}" destId="{A27AE5E0-C77F-1548-B6AC-19A721F18551}" srcOrd="0" destOrd="0" presId="urn:microsoft.com/office/officeart/2009/3/layout/CircleRelationship"/>
    <dgm:cxn modelId="{C128700C-BF61-D849-88CC-A7C42C107263}" type="presParOf" srcId="{12638A83-E4F5-674B-9467-240AA0C5FB0A}" destId="{2C4EA2EF-7032-994A-8CDA-D08E93AE0AB3}" srcOrd="13" destOrd="0" presId="urn:microsoft.com/office/officeart/2009/3/layout/CircleRelationship"/>
    <dgm:cxn modelId="{698DE5AA-3D7A-1046-8E42-C55BF8101B87}" type="presParOf" srcId="{12638A83-E4F5-674B-9467-240AA0C5FB0A}" destId="{20931715-7EAE-D343-813D-4E75C341ED7C}" srcOrd="14" destOrd="0" presId="urn:microsoft.com/office/officeart/2009/3/layout/CircleRelationship"/>
    <dgm:cxn modelId="{DE396CDF-3A61-B841-935E-3F1728633780}" type="presParOf" srcId="{20931715-7EAE-D343-813D-4E75C341ED7C}" destId="{233E81BF-6756-1A46-9ADA-2C3EBEC9678C}" srcOrd="0" destOrd="0" presId="urn:microsoft.com/office/officeart/2009/3/layout/CircleRelationship"/>
    <dgm:cxn modelId="{0D589ACD-D4D3-6B43-8E77-265360B17E86}" type="presParOf" srcId="{12638A83-E4F5-674B-9467-240AA0C5FB0A}" destId="{EAA19F38-080A-2445-9C24-BF5FCF5EAE4A}" srcOrd="15" destOrd="0" presId="urn:microsoft.com/office/officeart/2009/3/layout/CircleRelationship"/>
    <dgm:cxn modelId="{7EE28582-5ACF-2A45-9DDC-1859D443F9F9}" type="presParOf" srcId="{12638A83-E4F5-674B-9467-240AA0C5FB0A}" destId="{4E3A32DE-4BB9-3148-B3A6-B205618EB141}" srcOrd="16" destOrd="0" presId="urn:microsoft.com/office/officeart/2009/3/layout/CircleRelationship"/>
    <dgm:cxn modelId="{00387214-4226-9748-A691-C318A2CA519F}" type="presParOf" srcId="{4E3A32DE-4BB9-3148-B3A6-B205618EB141}" destId="{3B2A56C1-B96B-2340-9B03-CA89F8A21E79}" srcOrd="0" destOrd="0" presId="urn:microsoft.com/office/officeart/2009/3/layout/CircleRelationship"/>
    <dgm:cxn modelId="{2D759854-6D15-A74F-B24D-B94B0272ACB6}" type="presParOf" srcId="{12638A83-E4F5-674B-9467-240AA0C5FB0A}" destId="{C1B0984E-E3E0-C943-AF18-A37F5C5D8942}" srcOrd="17" destOrd="0" presId="urn:microsoft.com/office/officeart/2009/3/layout/CircleRelationship"/>
    <dgm:cxn modelId="{9EE16C5B-DFE0-8E4C-B50E-095EF80968D4}" type="presParOf" srcId="{12638A83-E4F5-674B-9467-240AA0C5FB0A}" destId="{9EAD5373-AAF2-584E-A784-9920C80F048E}" srcOrd="18" destOrd="0" presId="urn:microsoft.com/office/officeart/2009/3/layout/CircleRelationship"/>
    <dgm:cxn modelId="{2A2E7B23-789D-B349-A4F7-9E22361B3E77}" type="presParOf" srcId="{9EAD5373-AAF2-584E-A784-9920C80F048E}" destId="{6F43751C-A657-5641-8282-9805A3E00C8B}" srcOrd="0" destOrd="0" presId="urn:microsoft.com/office/officeart/2009/3/layout/CircleRelationship"/>
    <dgm:cxn modelId="{C0136F61-CCCF-D04D-8E49-FD77AA844F57}" type="presParOf" srcId="{12638A83-E4F5-674B-9467-240AA0C5FB0A}" destId="{D9700332-47BC-454C-8230-0816D8CE441B}" srcOrd="19" destOrd="0" presId="urn:microsoft.com/office/officeart/2009/3/layout/CircleRelationship"/>
    <dgm:cxn modelId="{9CDFD135-0F4C-CB46-B883-885B0EC9849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41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42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17/05/16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3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esquema-ilegal-de-geracao-de-dividas-publicas-para-estados-e-municipio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divida-auditoriacidada.org.br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derrubaoveto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adBGo3" TargetMode="External"/><Relationship Id="rId3" Type="http://schemas.openxmlformats.org/officeDocument/2006/relationships/hyperlink" Target="http://goo.gl/YDH5B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8480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ÚBLICA Central do Servidor </a:t>
            </a:r>
            <a:r>
              <a:rPr lang="pt-BR" sz="20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 SINASEMPU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Rio de Janeiro,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17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maio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7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D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ívida Pública Brasileira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33984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7096" y="332656"/>
            <a:ext cx="3960440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Onde teria sido aplicados R$480 bilhões </a:t>
            </a:r>
            <a:r>
              <a:rPr lang="pt-BR" sz="2200" b="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Consumiram 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Arrecadação de contribuições sociais é muito superior às despesas com a Seguridade Social, que engloba Previdência, Saúde e Assistência Social (Não existe o falacioso déficit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0"/>
            <a:ext cx="483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3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Gênese em Carta de Intenções com o FMI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lvl="1" indent="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Condições onerosas empurram para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bancos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privados internacionais para pagar à União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Ilegalidades. Ilegitimidades. Abusos. Fraudes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12" y="2708920"/>
            <a:ext cx="2144688" cy="2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94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77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Interna do Estado do Rio de Janeiro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4023198"/>
            <a:ext cx="9906000" cy="2834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666352"/>
            <a:ext cx="8208912" cy="296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5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24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DÍVIDA DOS ESTADOS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Fiscal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Novos esquemas sofisticados: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CRIAÇÃO DE EMPRESAS S/A </a:t>
            </a:r>
          </a:p>
          <a:p>
            <a:pPr lvl="1"/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EMISSÃO DE DEBÊNTURES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8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2016 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1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7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1. Alongamento oneroso da dívida estados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Intenso ataque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aos direitos dos servidores e intervenção no controle mediante monitoramento e avaliação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3. União poderá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receber bens, direitos e participações acionárias em sociedades empresárias, controladas por estados e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DF,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como contrapartida à amortização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4. Considera Aposentadorias e Pensões como “Despesas de Pessoal”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5. Possibilita Regime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Especial de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Contingenciamento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6. Limita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o gasto público primário a percentual do PIB redefinido no PPA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7. Estabelece mecanismos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automáticos de ajuste da despesa para fins de cumprimento do limite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concebido. 3 estágios sequenciais.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8. Garantia de remuneração da sobra de caixa dos bancos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9. Transforma a União em seguradora internacional de investimentos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116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“...assegurar </a:t>
            </a:r>
            <a:r>
              <a:rPr lang="pt-BR" sz="4000" i="1" dirty="0">
                <a:solidFill>
                  <a:srgbClr val="FFFFFF"/>
                </a:solidFill>
              </a:rPr>
              <a:t>a manutenção da estabilidade econômica, crescimento econômico e sustentabilidade intertemporal da dívida </a:t>
            </a:r>
            <a:r>
              <a:rPr lang="pt-BR" sz="4000" i="1" dirty="0" smtClean="0">
                <a:solidFill>
                  <a:srgbClr val="FFFFFF"/>
                </a:solidFill>
              </a:rPr>
              <a:t>pública”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4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Se submetidas a uma auditoria, tanto as dívidas dos estados como a dívida federal seriam em grande parte anuladas!</a:t>
            </a:r>
          </a:p>
        </p:txBody>
      </p:sp>
    </p:spTree>
    <p:extLst>
      <p:ext uri="{BB962C8B-B14F-4D97-AF65-F5344CB8AC3E}">
        <p14:creationId xmlns:p14="http://schemas.microsoft.com/office/powerpoint/2010/main" val="208675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62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ALONGAMENTO DÍVIDA ESTADOS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Assinatura prévia de aditivo contratual oneroso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Condicionado à adoção de rigoroso ajuste fiscal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desistência de ações judiciais relacionadas à dívida ou aos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contratos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Desconto” de até 40% nas prestações por até 24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meses condicionado a medidas adicionais de ajuste fiscal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além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não rever os erros cometidos anteriormente ainda joga o problema para o futuro.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424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04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10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INTENSO ATAQUE AOS DIREITOS DOS SERVIDORES E INTERVENÇÃO NO CONTROLE MEDIANTE MONITORAMENTO E AVALIAÇÃO DOS ESTADOS </a:t>
            </a:r>
          </a:p>
          <a:p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- não conceder vantagem, aumento, reajustes ou adequação de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remunerações;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 - limitar o crescimento das outras despesas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correntes;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III - vedar concessão ou ampliação de incentivo ou benefício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tributário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financeiro;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IV - suspender admissão ou contratação de pessoal;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 - reduzir em 10% a despesa mensal com cargos de livre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provimento (/junho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2014);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- instituição do regime de previdência complementar na modalidade de contribuição definida;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 - instituição de monitoramento fiscal contínuo para a manutenção do equilíbrio fiscal;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III - instituição de critérios para avaliação periódica dos programas e dos projetos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com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vistas a aferir a qualidade, a eficiência e a pertinência da sua manutenção, bem como a relação entre custos e benefícios de suas políticas públicas, devendo o resultado da avaliação ser tornado público;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IV - elevação das alíquotas de contribuição previdenciária dos servidores e patronal ao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regime próprio de previdência social para 14% e 28% respectivamente; 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 - reforma do regime jurídico dos servidores ativos e inativos, civis e militares, para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limitar os benefícios, as progressões e as vantagens ao que é estabelecido para os servidores da União;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VI - definição de limite máximo para acréscimo da despesa orçamentária não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financeira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4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39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UNIÃO PODERÁ RECEBER BENS, DIREITOS E PARTICIPAÇÕES ACIONÁRIAS EM SOCIEDADES EMPRESÁRIAS, CONTROLADAS POR ESTADOS E DF, COMO CONTRAPARTIDA À AMORTIZAÇÃO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Dispositivo relacionado a: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Privatizações?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S/A criadas para emitir debentures? 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5738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61125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endParaRPr lang="en-US" sz="800" dirty="0" smtClean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714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6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CONSIDERA APOSENTADORIAS E PENSÕES COMO “DESPESAS DE PESSOAL”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Exposição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motivos:</a:t>
            </a:r>
          </a:p>
          <a:p>
            <a:pPr lvl="1">
              <a:lnSpc>
                <a:spcPct val="11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Vale destacar alterações no art. 18 da LRF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para deixar mais claro que os gastos com pensionistas e aposentados devem ser computados como outras despesas de pessoal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bem como aqueles relacionados à terceirização de mão-de-obra ou qualquer forma de contratação de pessoal de forma indireta, inclusive por posto de trabalho, que atue substituindo servidores e empregados públicos. Ainda nesse sentido especifica-se que na apuração da despesa total com pessoal deverá ser observada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a remuneração bruta do servidor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nela incluídos os valores retidos para pagamento de tributos.</a:t>
            </a:r>
          </a:p>
        </p:txBody>
      </p:sp>
    </p:spTree>
    <p:extLst>
      <p:ext uri="{BB962C8B-B14F-4D97-AF65-F5344CB8AC3E}">
        <p14:creationId xmlns:p14="http://schemas.microsoft.com/office/powerpoint/2010/main" val="45720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188640"/>
            <a:ext cx="9937104" cy="64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10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POSSIBILITA REGIME ESPECIAL DE CONTINGENCIAMENTO</a:t>
            </a:r>
          </a:p>
          <a:p>
            <a:pPr>
              <a:lnSpc>
                <a:spcPct val="120000"/>
              </a:lnSpc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:</a:t>
            </a: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31. Nesse Regime Especial, o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Poder Executivo contingenciará a totalidade da despesa pública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no entanto, preservando aquelas relativas a investimentos em fase final de execução ou que sejam considerados prioritários e aquelas consideradas essenciais pelos órgãos para a manutenção das suas atividades e prestação de serviços públicos. Dessa forma, mantém-se o compromisso com a responsabilidade fiscal sem comprometer a prestação de serviços públicos essenciais e dando continuidade a investimentos importantes para a recuperação da economia.</a:t>
            </a:r>
          </a:p>
        </p:txBody>
      </p:sp>
    </p:spTree>
    <p:extLst>
      <p:ext uri="{BB962C8B-B14F-4D97-AF65-F5344CB8AC3E}">
        <p14:creationId xmlns:p14="http://schemas.microsoft.com/office/powerpoint/2010/main" val="244383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LIMITA O GASTO PÚBLICO PRIMÁRIO A PERCENTUAL DO PIB REDEFINIDO A CADA 4 ANOS NO PPA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motivos: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propõe-se que o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limite do gasto público primário seja definido como um percentual do PIB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a ser redefinido a cada quatro anos na aprovação do Plano Plurianual. Além disso, a adoção desse limite busca uma 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aciclicidade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 do gasto,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permitindo que em períodos de expansão da receita, o Estado consiga gerar superávits fiscais para a redução da sua dívida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enquanto que em período de queda de receita, o gasto público possa contribuir para a manutenção da demanda agregada da economia, suavizando as crises.</a:t>
            </a:r>
          </a:p>
        </p:txBody>
      </p:sp>
    </p:spTree>
    <p:extLst>
      <p:ext uri="{BB962C8B-B14F-4D97-AF65-F5344CB8AC3E}">
        <p14:creationId xmlns:p14="http://schemas.microsoft.com/office/powerpoint/2010/main" val="163869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25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DESPESA. 1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ESTÁGIO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motivos: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1"/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“38. As ações do primeiro estágio seriam em linhas gerais: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da criação de cargos, empregos e funções ou alteração da estrutura de carreiras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que impliquem aumento de despesa;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suspensão da admissão ou contratação de pessoal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a qualquer título, ressalvadas a reposição decorrente de aposentadoria ou falecimento, aquelas que não impliquem em aumento de gastos e as temporárias para atender ao interesse público;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de concessão de aumentos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 remuneração de servidores acima do índice de inflação oficial prevista;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não concessão de aumento real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para as despesas de custeio, exceto despesa obrigatória, e discricionárias em geral;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redução em pelo menos dez por cento das despesas com cargos de livre provimento.” </a:t>
            </a:r>
          </a:p>
          <a:p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225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657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DESPESA. 2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ESTÁGIO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: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lvl="1"/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“39. Caso as restrições apresentadas no primeiro estágio não sejam suficientes para manter o gasto público primário abaixo do limite estipulado, o segundo estágio se faz necessário com as seguintes medidas: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de aumentos nominais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 remuneração dos servidores públicos, ressalvado o disposto no inciso 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X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 do art. 37 da Constituição Federal;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da ampliação de despesa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com subsídio ou subvenção em relação ao valor empenhado no ano anterior, exceto se a ampliação for decorrente de operações já contratadas;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não concessão de aumento nominal para as despesas de custeio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exceto despesa obrigatória, e discricionárias em geral; e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nova redução de pelo menos dez por cento das despesas com cargos de livre provimento.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pt-BR" b="0" i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806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DESPESA. 3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ESTÁGIO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40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. Por fim, se os dois estágios anteriores ainda não forem suficientes para adequar o gasto público primário ao limite estabelecido, novas medidas serão ativadas, configurando o terceiro estágio: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reajuste do salário mínimo limitado à reposição da inflação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redução em até 30% dos gastos com servidores públicos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decorrentes de parcelas indenizatórias e vantagens de natureza transitória; e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implementação de programas de desligamento voluntário e licença incentivada de servidores e empregados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que representem redução de despesa.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endParaRPr lang="pt-BR" sz="800" b="0" i="1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“63. (...) Por fim, considerando o fortalecimento institucional que resultará da aprovação do Projeto de Lei Complementar, entende-se que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as medidas ora propostas irão contribuir para a retomada da confiança dos investidores e irão demonstrar o compromisso do governo federal com a responsabilidade fiscal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0142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188640"/>
            <a:ext cx="9721080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>
              <a:lnSpc>
                <a:spcPct val="120000"/>
              </a:lnSpc>
            </a:pPr>
            <a:endParaRPr lang="pt-BR" sz="10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GARANTIA DE REMUNERAÇÃO </a:t>
            </a: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 SOBRA DE CAIXA DE BANCOS </a:t>
            </a:r>
          </a:p>
          <a:p>
            <a:endParaRPr lang="pt-BR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Tal benesse está colocada de forma muito sutil, quase imperceptível, no art. 16 do PLP 257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lvl="1"/>
            <a:r>
              <a:rPr lang="pt-BR" sz="2000" b="0" i="1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Art</a:t>
            </a:r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. 16. A Lei nº 4.595, de 31 de dezembro de 1964, passa a vigorar com as seguintes alterações: 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“Art. 10.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(...) 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XII - Efetuar, como instrumento de política monetária, operações de compra e venda de títulos públicos federais e o </a:t>
            </a:r>
            <a:r>
              <a:rPr lang="pt-BR" sz="200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recebimento de depósitos remunerados</a:t>
            </a:r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; (...)</a:t>
            </a:r>
            <a:r>
              <a:rPr lang="pt-BR" sz="2000" b="0" i="1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lvl="1"/>
            <a:endParaRPr lang="pt-BR" sz="800" b="0" i="1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O “recebimento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depósitos remunerados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 significa, na prática,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garantia de remuneração de toda a sobra de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caixa dos bancos, sendo que esses poderão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simplesmente depositar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BC e, sem risco algum, receber a remuneração desejada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b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5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188640"/>
            <a:ext cx="9721080" cy="64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>
              <a:lnSpc>
                <a:spcPct val="120000"/>
              </a:lnSpc>
            </a:pPr>
            <a:endParaRPr lang="pt-BR" sz="10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TRANSFORMA A UNIÃO EM SEGURADORA INTERNACIONAL PARA INVESTIDORES NACIONAIS E ESTRANGEIROS</a:t>
            </a:r>
          </a:p>
          <a:p>
            <a:endParaRPr lang="pt-BR" b="0" dirty="0" smtClean="0"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União poderá dar garantias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financeiras a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entidades privadas nacionais e estrangeiras, Estados estrangeiros, agências oficiais de crédito à exportação e organismos financeiros multilaterais quanto às operações de garantia de crédito à exportação, de seguro de crédito à exportação, e de</a:t>
            </a:r>
            <a:r>
              <a:rPr lang="pt-BR" b="0" i="1" dirty="0">
                <a:solidFill>
                  <a:srgbClr val="FF67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i="1" dirty="0">
                <a:solidFill>
                  <a:srgbClr val="FF6700"/>
                </a:solidFill>
                <a:latin typeface="Tahoma" pitchFamily="34" charset="0"/>
                <a:cs typeface="Tahoma" pitchFamily="34" charset="0"/>
              </a:rPr>
              <a:t>seguro de investimento</a:t>
            </a:r>
            <a:r>
              <a:rPr lang="pt-BR" b="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hipóteses nas quais a União está autorizada a efetuar o pagamento de indenizações de acordo com o cronograma de pagamento da operação coberta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.”</a:t>
            </a: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pt-BR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sz="2800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Dispositivo semelhante já aprovado na recente Medida Provisória 701/2016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Desde 2012 foi criada a ABGF  </a:t>
            </a:r>
            <a:endParaRPr lang="pt-BR" sz="2800" dirty="0">
              <a:solidFill>
                <a:schemeClr val="accent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5733256"/>
            <a:ext cx="36195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404664"/>
            <a:ext cx="9633520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Afinal, que dívidas são essas que estão servindo de justificativa para todo esse sacrifício social e comprometimento do Estado?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É urgente realizar a AUDITORIA DA DÍVIDA</a:t>
            </a: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Uma AUDITORIA poderá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responder, por exemplo:</a:t>
            </a: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Qual é a origem da dívida pública? O país recebeu toda a soma de dinheiro contratada? Em que foram investidos os recursos? Quem são os beneficiários desses empréstimos? Com que propósito?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mecanismos e processos geraram dívidas públicas?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dívidas privadas foram transformadas em dívida pública? Qual é o impacto destes débitos privados no orçamento do Estado?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Quanta dívida pública foi emitida para salvamento bancário?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Qual é a responsabilidade dos bancos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centrais, organismos multilaterais e bancos privados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 processo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endividamento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7356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086847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1597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98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de Crise para a Economia Real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vanço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oncessões ao Capital Financeiro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 lucros dos bancos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Retorno da CPMF, sob a justificativa de “déficit na Previdência”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Emissão de Títulos da Dívida Externa em </a:t>
            </a:r>
          </a:p>
          <a:p>
            <a:pPr lvl="1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março/2016, APESAR DAS RESERVAS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PLP </a:t>
            </a:r>
            <a:r>
              <a:rPr lang="pt-BR" sz="200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MP 726 e 727 editadas no 1º dia do governo Temer</a:t>
            </a:r>
            <a:endParaRPr lang="pt-BR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40" y="1916832"/>
            <a:ext cx="2921653" cy="15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463" y="4437112"/>
            <a:ext cx="3404411" cy="15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67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4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0"/>
            <a:ext cx="10009112" cy="716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MECANISMOS QUE GERAM DÍVIDA SEM CONTRAPARTIDA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para pagar juros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Estabelecimento de abusivas taxas de juros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Juros sobre juros: ANATOCISMO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200" b="0" i="1" dirty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cambial realizadas pelo Banco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Central: de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setembro/2014 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setembro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/2015 os resultados negativos somaram 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$207 bilhões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“compromissadas” ou de “mercado aberto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”: remuneração da sobra de caixa de bancos em cerca de </a:t>
            </a:r>
            <a:r>
              <a:rPr lang="pt-BR" sz="2200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$ 1 trilhão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missão de títulos da dívida interna para a compra de dólares (quando se encontrava em franca desvalorização), empregados na compra de títulos da dívida norte-americana, que não rendem quase nada ao país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obertura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bilionários prejuízos operacionais do BC, por exemplo, R$147,7 bilhões em 2009,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$ 48,5 bilhões em 2010, que, segundo a Lei de Responsabilidade Fiscal devem ser arcados pelo Tesouro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Nacional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Diferencial de taxas de juros referentes a repasses de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$ 1/2 trilhão ao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BNDES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Remanejamento estatístico de dívida interna para externa, gerando obrigação referente à variação cambial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algn="ctr">
              <a:spcBef>
                <a:spcPts val="0"/>
              </a:spcBef>
              <a:spcAft>
                <a:spcPts val="90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 corrupção institucionalizada no Sistema da Dívida amarra o Brasil</a:t>
            </a:r>
          </a:p>
        </p:txBody>
      </p:sp>
    </p:spTree>
    <p:extLst>
      <p:ext uri="{BB962C8B-B14F-4D97-AF65-F5344CB8AC3E}">
        <p14:creationId xmlns:p14="http://schemas.microsoft.com/office/powerpoint/2010/main" val="12386980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7669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OMISSÃO DE ÓRGÃOS DE CONTROLE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Congresso Nacional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Tribunal de Contas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Controladoria Geral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Ministério Público Federal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91481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260648"/>
            <a:ext cx="10009112" cy="79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DE PRINCÍPIOS CONSTITUCIONAIS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TRANSPARÊNCIA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operações de mercado aberto? Quais as condições financeiras oferecidas?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tc...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etc... etc... etc... etc..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11994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608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3587402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7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41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4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Dilma vetou AUDITORIA no PPA 2016-2019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200473" y="6308725"/>
            <a:ext cx="9216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solidFill>
                  <a:schemeClr val="tx1"/>
                </a:solidFill>
                <a:latin typeface="Andale Mono" charset="0"/>
                <a:cs typeface="Andale Mono" charset="0"/>
                <a:hlinkClick r:id="rId2"/>
              </a:rPr>
              <a:t>http://www.auditoriacidada.org.br/derrubaoveto</a:t>
            </a:r>
            <a:r>
              <a:rPr lang="en-US" b="0" dirty="0" smtClean="0">
                <a:solidFill>
                  <a:schemeClr val="tx1"/>
                </a:solidFill>
                <a:latin typeface="Andale Mono" charset="0"/>
                <a:cs typeface="Andale Mono" charset="0"/>
                <a:hlinkClick r:id="rId2"/>
              </a:rPr>
              <a:t>/</a:t>
            </a:r>
            <a:endParaRPr lang="en-US" b="0" dirty="0" smtClean="0">
              <a:solidFill>
                <a:schemeClr val="tx1"/>
              </a:solidFill>
              <a:latin typeface="Andale Mono" charset="0"/>
              <a:cs typeface="Andale Mono" charset="0"/>
            </a:endParaRPr>
          </a:p>
          <a:p>
            <a:pPr algn="ctr" eaLnBrk="1" hangingPunct="1"/>
            <a:endParaRPr lang="en-US" b="0" dirty="0">
              <a:solidFill>
                <a:schemeClr val="tx1"/>
              </a:solidFill>
              <a:latin typeface="Andale Mono" charset="0"/>
              <a:cs typeface="Andale Mon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2" y="1196752"/>
            <a:ext cx="5736312" cy="4780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184" y="2060848"/>
            <a:ext cx="3136900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3861048"/>
            <a:ext cx="21463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7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497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7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FMI: Política 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sistêmica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41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21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70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ORÇAMENTO 2015  - </a:t>
            </a:r>
            <a:r>
              <a:rPr lang="pt-BR" dirty="0" smtClean="0">
                <a:solidFill>
                  <a:schemeClr val="accent3"/>
                </a:solidFill>
                <a:latin typeface="Tahoma" charset="0"/>
                <a:cs typeface="Tahoma" charset="0"/>
              </a:rPr>
              <a:t>DIVERGÊNCIA </a:t>
            </a:r>
            <a:r>
              <a:rPr lang="pt-BR" dirty="0">
                <a:solidFill>
                  <a:schemeClr val="accent3"/>
                </a:solidFill>
                <a:latin typeface="Tahoma" charset="0"/>
                <a:cs typeface="Tahoma" charset="0"/>
              </a:rPr>
              <a:t>DADOS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PORTAL DA TRANSPARÊNCIA:</a:t>
            </a:r>
          </a:p>
          <a:p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RECEITAS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REALIZADAS EM </a:t>
            </a:r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2015 = R$2,748 trilhões</a:t>
            </a: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  <a:hlinkClick r:id="rId2"/>
              </a:rPr>
              <a:t>http://goo.gl/adBGo3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SISTEMA SIGA BRASIL (que tem como fonte os dados do SIAFI):</a:t>
            </a:r>
          </a:p>
          <a:p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DESPESAS DE 2015 </a:t>
            </a:r>
            <a:r>
              <a:rPr lang="pt-BR" sz="1600" b="0" dirty="0">
                <a:solidFill>
                  <a:srgbClr val="94C600"/>
                </a:solidFill>
                <a:latin typeface="Tahoma" charset="0"/>
                <a:cs typeface="Tahoma" charset="0"/>
              </a:rPr>
              <a:t>(PAGO ATÉ DEZEMBRO) 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= </a:t>
            </a:r>
            <a:r>
              <a:rPr lang="pt-BR" dirty="0" err="1">
                <a:solidFill>
                  <a:srgbClr val="94C60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$ 2,268 trilhões</a:t>
            </a:r>
          </a:p>
          <a:p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http://goo.gl/YDH5Bn</a:t>
            </a:r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DIFERENÇA: </a:t>
            </a:r>
            <a:r>
              <a:rPr lang="pt-BR" dirty="0" err="1">
                <a:solidFill>
                  <a:srgbClr val="92D05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$ 480 BILHÕES</a:t>
            </a:r>
          </a:p>
          <a:p>
            <a:pPr algn="ctr">
              <a:spcBef>
                <a:spcPts val="600"/>
              </a:spcBef>
            </a:pPr>
            <a:endParaRPr lang="pt-BR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Aguardamos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resposta a Pedido de Acesso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Informação:</a:t>
            </a: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Onde foram aplicados esses R$480 bilhões?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lvl="0">
              <a:lnSpc>
                <a:spcPct val="12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393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42279</TotalTime>
  <Words>3035</Words>
  <Application>Microsoft Macintosh PowerPoint</Application>
  <PresentationFormat>A4 Paper (210x297 mm)</PresentationFormat>
  <Paragraphs>699</Paragraphs>
  <Slides>44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1847</cp:revision>
  <cp:lastPrinted>2008-11-20T19:12:03Z</cp:lastPrinted>
  <dcterms:created xsi:type="dcterms:W3CDTF">2001-11-19T18:24:28Z</dcterms:created>
  <dcterms:modified xsi:type="dcterms:W3CDTF">2016-05-17T14:58:52Z</dcterms:modified>
</cp:coreProperties>
</file>