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1453" r:id="rId2"/>
    <p:sldId id="1505" r:id="rId3"/>
    <p:sldId id="1506" r:id="rId4"/>
    <p:sldId id="1507" r:id="rId5"/>
    <p:sldId id="1420" r:id="rId6"/>
    <p:sldId id="1514" r:id="rId7"/>
    <p:sldId id="1508" r:id="rId8"/>
    <p:sldId id="1510" r:id="rId9"/>
    <p:sldId id="1511" r:id="rId10"/>
    <p:sldId id="1503" r:id="rId11"/>
    <p:sldId id="1509" r:id="rId12"/>
    <p:sldId id="1504" r:id="rId13"/>
    <p:sldId id="1513" r:id="rId14"/>
    <p:sldId id="1466" r:id="rId15"/>
    <p:sldId id="1463" r:id="rId16"/>
    <p:sldId id="1467" r:id="rId17"/>
    <p:sldId id="1464" r:id="rId18"/>
    <p:sldId id="1484" r:id="rId19"/>
    <p:sldId id="1485" r:id="rId20"/>
    <p:sldId id="1486" r:id="rId21"/>
    <p:sldId id="1487" r:id="rId22"/>
    <p:sldId id="1488" r:id="rId23"/>
    <p:sldId id="1489" r:id="rId24"/>
    <p:sldId id="1490" r:id="rId25"/>
    <p:sldId id="1491" r:id="rId26"/>
    <p:sldId id="1492" r:id="rId27"/>
    <p:sldId id="1493" r:id="rId28"/>
    <p:sldId id="1494" r:id="rId29"/>
    <p:sldId id="1495" r:id="rId30"/>
    <p:sldId id="1496" r:id="rId31"/>
    <p:sldId id="1497" r:id="rId32"/>
    <p:sldId id="1498" r:id="rId33"/>
    <p:sldId id="1425" r:id="rId34"/>
    <p:sldId id="1426" r:id="rId35"/>
    <p:sldId id="1448" r:id="rId36"/>
    <p:sldId id="1458" r:id="rId37"/>
    <p:sldId id="1459" r:id="rId38"/>
    <p:sldId id="1460" r:id="rId39"/>
    <p:sldId id="1461" r:id="rId40"/>
    <p:sldId id="1436" r:id="rId41"/>
    <p:sldId id="1443" r:id="rId4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94660"/>
  </p:normalViewPr>
  <p:slideViewPr>
    <p:cSldViewPr>
      <p:cViewPr>
        <p:scale>
          <a:sx n="75" d="100"/>
          <a:sy n="75" d="100"/>
        </p:scale>
        <p:origin x="-1782" y="-65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85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AA2EAC15-C1B9-4238-8AEE-73717C391CFC}" type="presOf" srcId="{20780591-29E4-CF48-87F7-3F6B004E709A}" destId="{5C929E12-B5A9-524E-8637-7BDE97CEB999}" srcOrd="0" destOrd="0" presId="urn:microsoft.com/office/officeart/2009/3/layout/CircleRelationship"/>
    <dgm:cxn modelId="{C4851D4D-D89B-41AC-A1CD-0F6B89E509D3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5C89DFF1-7258-4BF7-BD55-6DBACFCDB8CC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68BF85DB-671B-4989-AFEC-3CA1ABA8952E}" type="presOf" srcId="{91032682-16C8-8746-92ED-AF58BF7EB348}" destId="{12638A83-E4F5-674B-9467-240AA0C5FB0A}" srcOrd="0" destOrd="0" presId="urn:microsoft.com/office/officeart/2009/3/layout/CircleRelationship"/>
    <dgm:cxn modelId="{EC273DAE-A2E2-4902-AC24-C77ED7E38178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C4AEE4F0-9A12-4418-AD16-0DDA919E6D07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BECEC535-FCA7-4F65-BEEB-A0CD2D3FB9CC}" type="presOf" srcId="{67399531-B4AD-494A-92F2-504158F3E707}" destId="{CD68683C-D877-F146-989D-683FF92CCE28}" srcOrd="0" destOrd="0" presId="urn:microsoft.com/office/officeart/2009/3/layout/CircleRelationship"/>
    <dgm:cxn modelId="{8F19883A-AF85-451F-87CD-EA2680C1F366}" type="presParOf" srcId="{12638A83-E4F5-674B-9467-240AA0C5FB0A}" destId="{CD68683C-D877-F146-989D-683FF92CCE28}" srcOrd="0" destOrd="0" presId="urn:microsoft.com/office/officeart/2009/3/layout/CircleRelationship"/>
    <dgm:cxn modelId="{4AE3B811-DA7A-46DA-A950-220A5BF5DD65}" type="presParOf" srcId="{12638A83-E4F5-674B-9467-240AA0C5FB0A}" destId="{58D9F01F-9E18-A346-A934-8987F4284017}" srcOrd="1" destOrd="0" presId="urn:microsoft.com/office/officeart/2009/3/layout/CircleRelationship"/>
    <dgm:cxn modelId="{BDBEBEED-D02D-4B6B-B44E-A8EDCFE16D2F}" type="presParOf" srcId="{12638A83-E4F5-674B-9467-240AA0C5FB0A}" destId="{FEF05A9F-2AAC-074D-BD7A-9196CC8F387E}" srcOrd="2" destOrd="0" presId="urn:microsoft.com/office/officeart/2009/3/layout/CircleRelationship"/>
    <dgm:cxn modelId="{4B54B531-B095-4B54-AE9C-FFC8A7FF3B98}" type="presParOf" srcId="{12638A83-E4F5-674B-9467-240AA0C5FB0A}" destId="{3E2BC93E-E0ED-0A4C-904E-34FEB557D6B3}" srcOrd="3" destOrd="0" presId="urn:microsoft.com/office/officeart/2009/3/layout/CircleRelationship"/>
    <dgm:cxn modelId="{03057416-B28E-46AE-A6D6-8D86FEECEE33}" type="presParOf" srcId="{12638A83-E4F5-674B-9467-240AA0C5FB0A}" destId="{9AE0C5AB-F05E-C54F-946F-524451D97D6A}" srcOrd="4" destOrd="0" presId="urn:microsoft.com/office/officeart/2009/3/layout/CircleRelationship"/>
    <dgm:cxn modelId="{FDC10A65-96AA-4BED-AD51-4960501EC149}" type="presParOf" srcId="{12638A83-E4F5-674B-9467-240AA0C5FB0A}" destId="{9B818891-721B-E249-A46D-3F104437D69C}" srcOrd="5" destOrd="0" presId="urn:microsoft.com/office/officeart/2009/3/layout/CircleRelationship"/>
    <dgm:cxn modelId="{09297FB4-05B2-435E-9528-3C88EB306E77}" type="presParOf" srcId="{12638A83-E4F5-674B-9467-240AA0C5FB0A}" destId="{3B8012C6-BDB5-5E42-AD5B-3E946D617566}" srcOrd="6" destOrd="0" presId="urn:microsoft.com/office/officeart/2009/3/layout/CircleRelationship"/>
    <dgm:cxn modelId="{89C0DB13-889E-4EE1-90DE-94F9F1F1A6A9}" type="presParOf" srcId="{12638A83-E4F5-674B-9467-240AA0C5FB0A}" destId="{BB4D3749-C5A6-1F42-BA2E-174FCD75366C}" srcOrd="7" destOrd="0" presId="urn:microsoft.com/office/officeart/2009/3/layout/CircleRelationship"/>
    <dgm:cxn modelId="{0970855A-7335-4B84-8CA3-0ADD7F94D844}" type="presParOf" srcId="{BB4D3749-C5A6-1F42-BA2E-174FCD75366C}" destId="{307D2AE0-B61B-3F49-AF65-492CC44B7E00}" srcOrd="0" destOrd="0" presId="urn:microsoft.com/office/officeart/2009/3/layout/CircleRelationship"/>
    <dgm:cxn modelId="{8EBB4B37-B72E-4933-AB3B-FF98B05C7398}" type="presParOf" srcId="{12638A83-E4F5-674B-9467-240AA0C5FB0A}" destId="{6B05C13D-FEEA-C64C-B5AB-429A48D8019E}" srcOrd="8" destOrd="0" presId="urn:microsoft.com/office/officeart/2009/3/layout/CircleRelationship"/>
    <dgm:cxn modelId="{B719693B-4C32-4DA2-B9BE-C37559936241}" type="presParOf" srcId="{6B05C13D-FEEA-C64C-B5AB-429A48D8019E}" destId="{B46D02DE-DFD9-264A-9122-1B111364DA6D}" srcOrd="0" destOrd="0" presId="urn:microsoft.com/office/officeart/2009/3/layout/CircleRelationship"/>
    <dgm:cxn modelId="{76751611-EDFA-4666-B743-EB07A9F0DA5C}" type="presParOf" srcId="{12638A83-E4F5-674B-9467-240AA0C5FB0A}" destId="{5C929E12-B5A9-524E-8637-7BDE97CEB999}" srcOrd="9" destOrd="0" presId="urn:microsoft.com/office/officeart/2009/3/layout/CircleRelationship"/>
    <dgm:cxn modelId="{DA1B232A-0A82-4C54-83FA-C1AC3BB50262}" type="presParOf" srcId="{12638A83-E4F5-674B-9467-240AA0C5FB0A}" destId="{A458321B-FFC0-BD4F-9287-F448D405C256}" srcOrd="10" destOrd="0" presId="urn:microsoft.com/office/officeart/2009/3/layout/CircleRelationship"/>
    <dgm:cxn modelId="{E1228E0F-245D-428A-A6E3-D1D455BFF636}" type="presParOf" srcId="{A458321B-FFC0-BD4F-9287-F448D405C256}" destId="{CBAE351A-2575-EB4E-BDFE-AC8C89AB19F6}" srcOrd="0" destOrd="0" presId="urn:microsoft.com/office/officeart/2009/3/layout/CircleRelationship"/>
    <dgm:cxn modelId="{3AB1569B-75FE-4116-A0F6-09F094172FF8}" type="presParOf" srcId="{12638A83-E4F5-674B-9467-240AA0C5FB0A}" destId="{A5B4C08C-AA14-F94A-9115-1C7612570EC3}" srcOrd="11" destOrd="0" presId="urn:microsoft.com/office/officeart/2009/3/layout/CircleRelationship"/>
    <dgm:cxn modelId="{EA1B8049-CFCB-47BA-9DEC-79583FC05AD5}" type="presParOf" srcId="{A5B4C08C-AA14-F94A-9115-1C7612570EC3}" destId="{E87B16E0-7609-B741-ADEC-7ED3166C467B}" srcOrd="0" destOrd="0" presId="urn:microsoft.com/office/officeart/2009/3/layout/CircleRelationship"/>
    <dgm:cxn modelId="{A4EE0E5F-ED88-454D-9A41-F26276E104AB}" type="presParOf" srcId="{12638A83-E4F5-674B-9467-240AA0C5FB0A}" destId="{04321634-7EAA-C442-9E3C-6235F031E2D1}" srcOrd="12" destOrd="0" presId="urn:microsoft.com/office/officeart/2009/3/layout/CircleRelationship"/>
    <dgm:cxn modelId="{C191476F-EDD1-483A-8638-CA3495421DA3}" type="presParOf" srcId="{04321634-7EAA-C442-9E3C-6235F031E2D1}" destId="{A27AE5E0-C77F-1548-B6AC-19A721F18551}" srcOrd="0" destOrd="0" presId="urn:microsoft.com/office/officeart/2009/3/layout/CircleRelationship"/>
    <dgm:cxn modelId="{71E4B304-9F99-4EB9-9DB8-A4026F64B6E7}" type="presParOf" srcId="{12638A83-E4F5-674B-9467-240AA0C5FB0A}" destId="{2C4EA2EF-7032-994A-8CDA-D08E93AE0AB3}" srcOrd="13" destOrd="0" presId="urn:microsoft.com/office/officeart/2009/3/layout/CircleRelationship"/>
    <dgm:cxn modelId="{BFB5D24D-5022-41BA-A72F-E99ACED27309}" type="presParOf" srcId="{12638A83-E4F5-674B-9467-240AA0C5FB0A}" destId="{20931715-7EAE-D343-813D-4E75C341ED7C}" srcOrd="14" destOrd="0" presId="urn:microsoft.com/office/officeart/2009/3/layout/CircleRelationship"/>
    <dgm:cxn modelId="{C99C2395-E2C9-48B8-ADCA-E9887C1D4C74}" type="presParOf" srcId="{20931715-7EAE-D343-813D-4E75C341ED7C}" destId="{233E81BF-6756-1A46-9ADA-2C3EBEC9678C}" srcOrd="0" destOrd="0" presId="urn:microsoft.com/office/officeart/2009/3/layout/CircleRelationship"/>
    <dgm:cxn modelId="{6D11C635-C380-4667-AD92-560835EF1EFA}" type="presParOf" srcId="{12638A83-E4F5-674B-9467-240AA0C5FB0A}" destId="{EAA19F38-080A-2445-9C24-BF5FCF5EAE4A}" srcOrd="15" destOrd="0" presId="urn:microsoft.com/office/officeart/2009/3/layout/CircleRelationship"/>
    <dgm:cxn modelId="{D99744C7-B10E-4C88-863A-F58955538485}" type="presParOf" srcId="{12638A83-E4F5-674B-9467-240AA0C5FB0A}" destId="{4E3A32DE-4BB9-3148-B3A6-B205618EB141}" srcOrd="16" destOrd="0" presId="urn:microsoft.com/office/officeart/2009/3/layout/CircleRelationship"/>
    <dgm:cxn modelId="{E0DA785F-B7A1-4C98-9674-A4ADF0273450}" type="presParOf" srcId="{4E3A32DE-4BB9-3148-B3A6-B205618EB141}" destId="{3B2A56C1-B96B-2340-9B03-CA89F8A21E79}" srcOrd="0" destOrd="0" presId="urn:microsoft.com/office/officeart/2009/3/layout/CircleRelationship"/>
    <dgm:cxn modelId="{5E311526-2091-46A4-ACE7-25469A78DA18}" type="presParOf" srcId="{12638A83-E4F5-674B-9467-240AA0C5FB0A}" destId="{C1B0984E-E3E0-C943-AF18-A37F5C5D8942}" srcOrd="17" destOrd="0" presId="urn:microsoft.com/office/officeart/2009/3/layout/CircleRelationship"/>
    <dgm:cxn modelId="{263DB709-541E-457F-AF99-A4E46704F3F0}" type="presParOf" srcId="{12638A83-E4F5-674B-9467-240AA0C5FB0A}" destId="{9EAD5373-AAF2-584E-A784-9920C80F048E}" srcOrd="18" destOrd="0" presId="urn:microsoft.com/office/officeart/2009/3/layout/CircleRelationship"/>
    <dgm:cxn modelId="{51EC8BF1-08A0-4E71-84B3-0D46D356B35A}" type="presParOf" srcId="{9EAD5373-AAF2-584E-A784-9920C80F048E}" destId="{6F43751C-A657-5641-8282-9805A3E00C8B}" srcOrd="0" destOrd="0" presId="urn:microsoft.com/office/officeart/2009/3/layout/CircleRelationship"/>
    <dgm:cxn modelId="{EA9D6FFB-AEC1-4EE0-8666-A845AB2F852E}" type="presParOf" srcId="{12638A83-E4F5-674B-9467-240AA0C5FB0A}" destId="{D9700332-47BC-454C-8230-0816D8CE441B}" srcOrd="19" destOrd="0" presId="urn:microsoft.com/office/officeart/2009/3/layout/CircleRelationship"/>
    <dgm:cxn modelId="{7971D701-9AFA-4F22-AF3E-B10425FF8C2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40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812800"/>
            <a:ext cx="5784850" cy="4006850"/>
          </a:xfrm>
        </p:spPr>
      </p:sp>
      <p:sp>
        <p:nvSpPr>
          <p:cNvPr id="3993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 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 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The Economist (23/04/2009):   </a:t>
            </a:r>
            <a:r>
              <a:rPr lang="pt-BR" altLang="pt-BR" b="1" i="1">
                <a:solidFill>
                  <a:schemeClr val="tx1"/>
                </a:solidFill>
                <a:ea typeface="ＭＳ Ｐゴシック" pitchFamily="34" charset="-128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b="1" i="1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i="1">
                <a:solidFill>
                  <a:schemeClr val="tx1"/>
                </a:solidFill>
                <a:ea typeface="ＭＳ Ｐゴシック" pitchFamily="34" charset="-128"/>
              </a:rPr>
              <a:t>ESTA É A PROVA DA VIABILIDADE POLÍTICA DA AUDITORIA DA DÍVIDA </a:t>
            </a:r>
            <a:endParaRPr lang="pt-BR" altLang="pt-BR" b="1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b="1" i="1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 i="1">
                <a:solidFill>
                  <a:schemeClr val="tx1"/>
                </a:solidFill>
                <a:ea typeface="ＭＳ Ｐゴシック" pitchFamily="34" charset="-128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b="1" i="1">
              <a:solidFill>
                <a:schemeClr val="tx1"/>
              </a:solidFill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ea typeface="ＭＳ Ｐゴシック" pitchFamily="34" charset="-128"/>
              </a:rPr>
              <a:t> 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b="1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2" Type="http://schemas.openxmlformats.org/officeDocument/2006/relationships/hyperlink" Target="http://goo.gl/yCCpu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uu9Op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esquema-ilegal-de-geracao-de-dividas-publicas-para-estados-e-municipio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relatorios-da-auditoria-cidad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Gisella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500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Colares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Gomes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Fortaleza,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04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junho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7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Quem paga o pato?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3398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5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</a:t>
            </a:r>
            <a:r>
              <a:rPr lang="pt-BR" sz="2200" b="0" dirty="0" smtClean="0">
                <a:solidFill>
                  <a:schemeClr val="tx1"/>
                </a:solidFill>
              </a:rPr>
              <a:t>teriam </a:t>
            </a:r>
            <a:r>
              <a:rPr lang="pt-BR" sz="2200" b="0" dirty="0">
                <a:solidFill>
                  <a:schemeClr val="tx1"/>
                </a:solidFill>
              </a:rPr>
              <a:t>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</a:t>
            </a:r>
            <a:r>
              <a:rPr lang="pt-BR" sz="2200" b="0" dirty="0" smtClean="0">
                <a:solidFill>
                  <a:schemeClr val="tx1"/>
                </a:solidFill>
              </a:rPr>
              <a:t>contribuições sociais </a:t>
            </a:r>
            <a:r>
              <a:rPr lang="pt-BR" sz="2200" b="0" dirty="0">
                <a:solidFill>
                  <a:schemeClr val="tx1"/>
                </a:solidFill>
              </a:rPr>
              <a:t>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793088" cy="618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Projetos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cortam direitos sociais para destinar recursos para a dívida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Diversos projetos reduzem investimentos sociais para destinar mais recursos ao pagamento de juros da chamada dívida pública, por exemplo: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dívida nunca auditada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://goo.gl/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yCCpue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latin typeface="Tahoma"/>
                <a:cs typeface="Tahoma"/>
              </a:rPr>
              <a:t>PEC 143</a:t>
            </a:r>
            <a:r>
              <a:rPr lang="pt-BR" dirty="0" smtClean="0">
                <a:latin typeface="Tahoma"/>
                <a:cs typeface="Tahoma"/>
              </a:rPr>
              <a:t>/2015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representa a morte do SUS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b="0" dirty="0" smtClean="0">
                <a:latin typeface="Tahoma"/>
                <a:cs typeface="Tahoma"/>
              </a:rPr>
              <a:t>Propostas de </a:t>
            </a:r>
            <a:r>
              <a:rPr lang="pt-BR" dirty="0" smtClean="0"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trabalhista, e 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– Desvinculação das Receitas da União.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76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3050" y="404813"/>
            <a:ext cx="963295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COMO O SISTEMA DA DÍVIDA  AMEAÇA </a:t>
            </a:r>
            <a:r>
              <a:rPr lang="pt-BR" sz="2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SAÚDE  E A  </a:t>
            </a:r>
            <a:r>
              <a:rPr lang="pt-BR" sz="2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SEGURIDADE SOCIAL </a:t>
            </a:r>
            <a:r>
              <a:rPr lang="pt-BR" sz="2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>
              <a:defRPr/>
            </a:pPr>
            <a:endParaRPr lang="pt-BR" sz="8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pt-BR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dirty="0" smtClean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MECANÍSMO </a:t>
            </a:r>
            <a:r>
              <a:rPr lang="pt-BR" sz="20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FUNDOS DE INVESTIMENTO E DE PENSÃO</a:t>
            </a:r>
          </a:p>
          <a:p>
            <a:pPr>
              <a:defRPr/>
            </a:pPr>
            <a:endParaRPr lang="pt-BR" sz="20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PRECARIZAÇÃO DOS SERVIÇOS </a:t>
            </a:r>
            <a:r>
              <a:rPr 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PÚBLICOS</a:t>
            </a:r>
            <a:r>
              <a:rPr lang="pt-BR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(“</a:t>
            </a:r>
            <a:r>
              <a:rPr lang="pt-BR" sz="20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OS” (ADI 1923), terceirizações, temporários)        Queda arrecadação RPPS</a:t>
            </a:r>
          </a:p>
          <a:p>
            <a:pPr>
              <a:defRPr/>
            </a:pPr>
            <a:endParaRPr lang="pt-BR" sz="20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</a:t>
            </a:r>
            <a:r>
              <a:rPr lang="pt-BR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servidores         </a:t>
            </a:r>
            <a:r>
              <a:rPr lang="pt-BR" sz="20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Queda arrecadação RPPS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“DRU</a:t>
            </a:r>
            <a:r>
              <a:rPr 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 (PEC 143)</a:t>
            </a: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5" name="Retângulo Arredondado 3"/>
          <p:cNvSpPr>
            <a:spLocks noChangeArrowheads="1"/>
          </p:cNvSpPr>
          <p:nvPr/>
        </p:nvSpPr>
        <p:spPr bwMode="auto">
          <a:xfrm>
            <a:off x="1982614" y="1517327"/>
            <a:ext cx="5922714" cy="2087562"/>
          </a:xfrm>
          <a:prstGeom prst="roundRect">
            <a:avLst>
              <a:gd name="adj" fmla="val 23884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>
              <a:solidFill>
                <a:srgbClr val="92D050"/>
              </a:solidFill>
            </a:endParaRPr>
          </a:p>
        </p:txBody>
      </p:sp>
      <p:sp>
        <p:nvSpPr>
          <p:cNvPr id="49156" name="CaixaDeTexto 4"/>
          <p:cNvSpPr txBox="1">
            <a:spLocks noChangeArrowheads="1"/>
          </p:cNvSpPr>
          <p:nvPr/>
        </p:nvSpPr>
        <p:spPr bwMode="auto">
          <a:xfrm>
            <a:off x="2430016" y="1628800"/>
            <a:ext cx="540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chemeClr val="bg2"/>
                </a:solidFill>
              </a:rPr>
              <a:t>Seguridade Social    Art</a:t>
            </a:r>
            <a:r>
              <a:rPr lang="pt-BR" altLang="pt-BR" dirty="0" smtClean="0">
                <a:solidFill>
                  <a:schemeClr val="bg2"/>
                </a:solidFill>
              </a:rPr>
              <a:t>. 95- </a:t>
            </a:r>
            <a:r>
              <a:rPr lang="pt-BR" altLang="pt-BR" dirty="0">
                <a:solidFill>
                  <a:schemeClr val="bg2"/>
                </a:solidFill>
              </a:rPr>
              <a:t>CF/88</a:t>
            </a:r>
          </a:p>
        </p:txBody>
      </p:sp>
      <p:sp>
        <p:nvSpPr>
          <p:cNvPr id="8" name="Elipse 7"/>
          <p:cNvSpPr/>
          <p:nvPr/>
        </p:nvSpPr>
        <p:spPr bwMode="auto">
          <a:xfrm>
            <a:off x="6180138" y="2352700"/>
            <a:ext cx="1439862" cy="107791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49161" name="CaixaDeTexto 9"/>
          <p:cNvSpPr txBox="1">
            <a:spLocks noChangeArrowheads="1"/>
          </p:cNvSpPr>
          <p:nvPr/>
        </p:nvSpPr>
        <p:spPr bwMode="auto">
          <a:xfrm>
            <a:off x="4505324" y="2783844"/>
            <a:ext cx="873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000" dirty="0">
                <a:solidFill>
                  <a:schemeClr val="bg1"/>
                </a:solidFill>
              </a:rPr>
              <a:t>Saúde</a:t>
            </a:r>
          </a:p>
        </p:txBody>
      </p:sp>
      <p:sp>
        <p:nvSpPr>
          <p:cNvPr id="49162" name="CaixaDeTexto 10"/>
          <p:cNvSpPr txBox="1">
            <a:spLocks noChangeArrowheads="1"/>
          </p:cNvSpPr>
          <p:nvPr/>
        </p:nvSpPr>
        <p:spPr bwMode="auto">
          <a:xfrm>
            <a:off x="6105128" y="2629956"/>
            <a:ext cx="1620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dirty="0"/>
              <a:t>Assistência     Social</a:t>
            </a:r>
          </a:p>
        </p:txBody>
      </p:sp>
      <p:cxnSp>
        <p:nvCxnSpPr>
          <p:cNvPr id="49165" name="Conector de Seta Reta 14"/>
          <p:cNvCxnSpPr>
            <a:cxnSpLocks noChangeShapeType="1"/>
          </p:cNvCxnSpPr>
          <p:nvPr/>
        </p:nvCxnSpPr>
        <p:spPr bwMode="auto">
          <a:xfrm>
            <a:off x="5089524" y="4013076"/>
            <a:ext cx="288925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ector de Seta Reta 14"/>
          <p:cNvCxnSpPr>
            <a:cxnSpLocks noChangeShapeType="1"/>
          </p:cNvCxnSpPr>
          <p:nvPr/>
        </p:nvCxnSpPr>
        <p:spPr bwMode="auto">
          <a:xfrm>
            <a:off x="3473450" y="4005064"/>
            <a:ext cx="288925" cy="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lipse 15"/>
          <p:cNvSpPr/>
          <p:nvPr/>
        </p:nvSpPr>
        <p:spPr bwMode="auto">
          <a:xfrm>
            <a:off x="2294757" y="2352700"/>
            <a:ext cx="1439862" cy="107791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 bwMode="auto">
          <a:xfrm>
            <a:off x="4224040" y="2376095"/>
            <a:ext cx="1439862" cy="107791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437284" y="2561108"/>
            <a:ext cx="144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RGPS ART. 201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69593" y="2722289"/>
            <a:ext cx="143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SAÚDE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 bwMode="auto">
          <a:xfrm>
            <a:off x="4369593" y="4869160"/>
            <a:ext cx="511399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 bwMode="auto">
          <a:xfrm>
            <a:off x="3584848" y="5517232"/>
            <a:ext cx="511399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9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777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Interna do Estado do Ceará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472" y="6926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1997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2480" y="3573016"/>
            <a:ext cx="100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196752"/>
            <a:ext cx="9601200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4095918"/>
            <a:ext cx="9906000" cy="27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24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 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38903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4533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183763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994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2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ALONGAMENTO DÍVIDA ESTADOS</a:t>
            </a:r>
          </a:p>
          <a:p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Assinatura prévia de aditivo contratual oneroso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Condicionado à adoção de rigoroso ajuste fiscal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Exige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desistência de ações judiciais relacionadas à dívida ou aos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contratos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Põe fim ao limite da Receita Líquida Real, que impede que a destinação de recursos para a dívida supere os 15%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Desconto” de até 40% nas prestações por até 24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meses condicionado a medidas adicionais de ajuste fiscal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além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não rever os erros cometidos anteriormente ainda joga o problema para o futuro.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42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INTENSO ATAQUE AOS DIREITOS DOS SERVIDORES E INTERVENÇÃO NO CONTROLE MEDIANTE MONITORAMENTO E AVALIAÇÃO DOS ESTADOS </a:t>
            </a: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não conceder vantagem, aumento, reajustes ou adequação de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remunerações;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limitar o crescimento das outras despesas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correntes;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vedar concessão ou ampliação de incentivo ou benefício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tributário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financeiro;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suspender admissão ou contratação de pessoal;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reduzir em 10% a despesa mensal com cargos de livre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provimento (/junho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2014);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000" b="0" dirty="0" err="1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- instituição do regime de previdência complementar na modalidade de contribuição definida;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 - instituição de monitoramento fiscal contínuo para a manutenção do equilíbrio fiscal;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III - instituição de critérios para avaliação periódica dos programas e dos projetos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com 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vistas a aferir a qualidade, a eficiência e a pertinência da sua manutenção, bem como a relação entre custos e benefícios de suas políticas públicas, devendo o resultado da avaliação ser tornado público;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IV - elevação das alíquotas de contribuição previdenciária dos servidores e patronal ao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regime próprio de previdência social para 14% e 28% respectivamente; 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 - reforma do regime jurídico dos servidores ativos e inativos, civis e militares, para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limitar os benefícios, as progressões e as vantagens ao que é estabelecido para os servidores da União;</a:t>
            </a:r>
          </a:p>
          <a:p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VI - definição de limite máximo para acréscimo da despesa orçamentária não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financeira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99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6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UNIÃO PODERÁ RECEBER BENS, DIREITOS E PARTICIPAÇÕES ACIONÁRIAS EM SOCIEDADES EMPRESÁRIAS, CONTROLADAS POR ESTADOS E DF, COMO CONTRAPARTIDA À AMORTIZAÇÃO PARA PRIVATIZÁ-LAS EM SEGUIDA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Dispositivo relacionado a quais “sociedades empresárias”?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Estaria relacionado às S/A criadas para emitir debentures? 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62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CONSIDERA APOSENTADORIAS E PENSÕES COMO “DESPESAS DE PESSOAL”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Exposição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motivos:</a:t>
            </a:r>
          </a:p>
          <a:p>
            <a:pPr lvl="1">
              <a:lnSpc>
                <a:spcPct val="11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Vale destacar alterações no art. 18 da LRF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para deixar mais claro que os gastos com pensionistas e aposentados devem ser computados como outras despesas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bem como aqueles relacionados à terceirização de mão-de-obra ou qualquer forma de contratação de pessoal de forma indireta, inclusive por posto de trabalho, que atue substituindo servidores e empregados públicos. Ainda nesse sentido especifica-se que na apuração da despesa total com pessoal deverá ser observada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 remuneração bruta do servidor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nela incluídos os valores retidos para pagamento de tributos.</a:t>
            </a:r>
          </a:p>
        </p:txBody>
      </p:sp>
    </p:spTree>
    <p:extLst>
      <p:ext uri="{BB962C8B-B14F-4D97-AF65-F5344CB8AC3E}">
        <p14:creationId xmlns:p14="http://schemas.microsoft.com/office/powerpoint/2010/main" val="30855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188640"/>
            <a:ext cx="9937104" cy="64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10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POSSIBILITA REGIME ESPECIAL DE CONTINGENCIAMENTO</a:t>
            </a:r>
          </a:p>
          <a:p>
            <a:pPr>
              <a:lnSpc>
                <a:spcPct val="120000"/>
              </a:lnSpc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31. Nesse Regime Especial,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Poder Executivo contingenciará a totalidade da despesa pública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no entanto, preservando aquelas relativas a investimentos em fase final de execução ou que sejam considerados prioritários e aquelas consideradas essenciais pelos órgãos para a manutenção das suas atividades e prestação de serviços públicos. Dessa forma, mantém-se o compromisso com a responsabilidade fiscal sem comprometer a prestação de serviços públicos essenciais e dando continuidade a investimentos importantes para a recuperação da economia.</a:t>
            </a:r>
          </a:p>
        </p:txBody>
      </p:sp>
    </p:spTree>
    <p:extLst>
      <p:ext uri="{BB962C8B-B14F-4D97-AF65-F5344CB8AC3E}">
        <p14:creationId xmlns:p14="http://schemas.microsoft.com/office/powerpoint/2010/main" val="1516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A CADA 4 ANOS NO PPA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propõe-se que o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limite do gasto público primário seja definido como um percentual do PIB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ser redefinido a cada quatro anos na aprovação do Plano Plurianual. Além disso, a adoção desse limite busca uma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aciclicidade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gasto,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permitindo que em períodos de expansão da receita, o Estado consiga gerar superávits fiscais para a redução da sua dívida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enquanto que em período de queda de receita, o gasto público possa contribuir para a manutenção da demanda agregada da economia, suavizando as crises.</a:t>
            </a:r>
          </a:p>
        </p:txBody>
      </p:sp>
    </p:spTree>
    <p:extLst>
      <p:ext uri="{BB962C8B-B14F-4D97-AF65-F5344CB8AC3E}">
        <p14:creationId xmlns:p14="http://schemas.microsoft.com/office/powerpoint/2010/main" val="4616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2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DESPESA. 1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ESTÁGIO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motivos: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“38. As ações do primeiro estágio seriam em linhas gerais: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criação de cargos, empregos e funções ou alteração da estrutura de carreiras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impliquem aumento de despesa;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suspensão da admissão ou contratação de pessoal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a qualquer título, ressalvadas a reposição decorrente de aposentadoria ou falecimento, aquelas que não impliquem em aumento de gastos e as temporárias para atender ao interesse público;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concessão de aumentos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de servidores acima do índice de inflação oficial prevista;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real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para as despesas de custeio, exceto despesa obrigatória, e discricionárias em geral;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redução em pelo menos dez por cento das despesas com cargos de livre provimento.” </a:t>
            </a:r>
          </a:p>
          <a:p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1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65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2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Exposição motivos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: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lvl="1"/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“39. Caso as restrições apresentadas no primeiro estágio não sejam suficientes para manter o gasto público primário abaixo do limite estipulado, o segundo estágio se faz necessário com as seguintes medidas: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de aumentos nominais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 remuneração dos servidores públicos, ressalvado o disposto no inciso 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X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 do art. 37 da Constituição Federal;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vedação da ampliação de despesa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com subsídio ou subvenção em relação ao valor empenhado no ano anterior, exceto se a ampliação for decorrente de operações já contratadas;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não concessão de aumento nominal para as despesas de custeio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exceto despesa obrigatória, e discricionárias em geral;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v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nova redução de pelo menos dez por cento das despesas com cargos de livre provimento.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pt-BR" b="0" i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128464" y="0"/>
            <a:ext cx="10009112" cy="7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ESTABELECE MECANISMOS AUTOMÁTICOS DE AJUSTE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DESPESA. 3</a:t>
            </a:r>
            <a:r>
              <a:rPr lang="pt-BR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ESTÁGIO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40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 Por fim, se os dois estágios anteriores ainda não forem suficientes para adequar o gasto público primário ao limite estabelecido, novas medidas serão ativadas, configurando o terceiro estágio: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reajuste do salário mínimo limitado à reposição da inflação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;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redução em até 30% dos gastos com servidores públicos 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decorrentes de parcelas indenizatórias e vantagens de natureza transitória; e (</a:t>
            </a:r>
            <a:r>
              <a:rPr lang="pt-BR" b="0" i="1" dirty="0" err="1">
                <a:solidFill>
                  <a:srgbClr val="94C600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)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implementação de programas de desligamento voluntário e licença incentivada de servidores e empregados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, que representem redução de despesa.</a:t>
            </a:r>
            <a:r>
              <a:rPr lang="pt-BR" b="0" i="1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endParaRPr lang="pt-BR" sz="800" b="0" i="1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“63. (...) Por fim, considerando o fortalecimento institucional que resultará da aprovação do Projeto de Lei Complementar, entende-se que </a:t>
            </a:r>
            <a:r>
              <a:rPr lang="pt-BR" i="1" dirty="0">
                <a:solidFill>
                  <a:srgbClr val="94C600"/>
                </a:solidFill>
                <a:latin typeface="Tahoma"/>
                <a:cs typeface="Tahoma"/>
              </a:rPr>
              <a:t>as medidas ora propostas irão contribuir para a retomada da confiança dos investidores e irão demonstrar o compromisso do governo federal com a responsabilidade fiscal</a:t>
            </a:r>
            <a:r>
              <a:rPr lang="pt-BR" b="0" i="1" dirty="0">
                <a:solidFill>
                  <a:srgbClr val="94C600"/>
                </a:solidFill>
                <a:latin typeface="Tahoma"/>
                <a:cs typeface="Tahom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42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GARANTIA DE REMUNERAÇÃO </a:t>
            </a: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SOBRA DE CAIXA DE BANCOS </a:t>
            </a:r>
          </a:p>
          <a:p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Tal benesse está colocada de forma muito sutil, quase imperceptível, no art. 16 do PLP 257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. 16. A Lei nº 4.595, de 31 de dezembro de 1964, passa a vigorar com as seguintes alterações: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“Art. 10.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(...) </a:t>
            </a:r>
          </a:p>
          <a:p>
            <a:pPr lvl="1"/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XII - Efetuar, como instrumento de política monetária, operações de compra e venda de títulos públicos federais e o </a:t>
            </a:r>
            <a:r>
              <a:rPr lang="pt-BR" sz="200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recebimento de depósitos remunerados</a:t>
            </a:r>
            <a:r>
              <a:rPr lang="pt-BR" sz="2000" b="0" i="1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; (...)</a:t>
            </a:r>
            <a:r>
              <a:rPr lang="pt-BR" sz="2000" b="0" i="1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lvl="1"/>
            <a:endParaRPr lang="pt-BR" sz="800" b="0" i="1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O “recebimento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depósitos remunerados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 significa, na prática,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garantia de remuneração de toda a sobra de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caixa dos bancos, sendo que esses poderão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simplesmente depositar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BC e, sem risco algum, receber a remuneração desejada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20" y="1556792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29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344488" y="188640"/>
            <a:ext cx="972108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>
              <a:lnSpc>
                <a:spcPct val="120000"/>
              </a:lnSpc>
            </a:pPr>
            <a:endParaRPr lang="pt-BR" sz="1000" dirty="0">
              <a:solidFill>
                <a:srgbClr val="94C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TRANSFORMA A UNIÃO EM SEGURADORA INTERNACIONAL PARA INVESTIDORES NACIONAIS E ESTRANGEIROS</a:t>
            </a:r>
          </a:p>
          <a:p>
            <a:endParaRPr lang="pt-BR" b="0" dirty="0" smtClean="0">
              <a:latin typeface="Tahoma"/>
              <a:cs typeface="Tahoma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União poderá dar garantias </a:t>
            </a:r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financeiras a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entidades privadas nacionais e estrangeiras, Estados estrangeiros, agências oficiais de crédito à exportação e organismos financeiros multilaterais quanto às operações de garantia de crédito à exportação, de seguro de crédito à exportação, e de</a:t>
            </a:r>
            <a:r>
              <a:rPr lang="pt-BR" b="0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i="1" dirty="0">
                <a:solidFill>
                  <a:srgbClr val="FF6700"/>
                </a:solidFill>
                <a:latin typeface="Tahoma" pitchFamily="34" charset="0"/>
                <a:cs typeface="Tahoma" pitchFamily="34" charset="0"/>
              </a:rPr>
              <a:t>seguro de investimento</a:t>
            </a:r>
            <a:r>
              <a:rPr lang="pt-BR" b="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hipóteses nas quais a União está autorizada a efetuar o pagamento de indenizações de acordo com o cronograma de pagamento da operação coberta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.”</a:t>
            </a:r>
          </a:p>
          <a:p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Dispositivo semelhante já aprovado na recente Medida Provisória 701/2016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accent3"/>
                </a:solidFill>
                <a:latin typeface="Tahoma" pitchFamily="34" charset="0"/>
                <a:cs typeface="Tahoma" pitchFamily="34" charset="0"/>
              </a:rPr>
              <a:t>Desde 2012 foi criada a ABGF  </a:t>
            </a:r>
            <a:endParaRPr lang="pt-BR" sz="2800" dirty="0">
              <a:solidFill>
                <a:schemeClr val="accent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733256"/>
            <a:ext cx="36195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404664"/>
            <a:ext cx="9633520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Afinal, que dívidas são essas que estão servindo de justificativa para todo esse sacrifício social e comprometimento do Estado?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É urgente realizar a AUDITORIA DA DÍVIDA</a:t>
            </a: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Uma AUDITORIA poderá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responder, por exemplo:</a:t>
            </a: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origem da dívida pública? O país recebeu toda a soma de dinheiro contratada? Em que foram investidos os recursos? Quem são os beneficiários desses empréstimos? Com que propósito?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mecanismos e processos geraram dívidas públicas?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Que dívidas privadas foram transformadas em dívida pública? Qual é o impacto destes débitos privados no orçamento do Estado?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Quanta dívida pública foi emitida para salvamento bancário?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Qual é a responsabilidade dos bancos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centrais, organismos multilaterais e bancos privados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 processo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endividamento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01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2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NECESSIDADE DE REALIZAR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PARTICIPAÇÃO SOCIAL</a:t>
            </a:r>
          </a:p>
          <a:p>
            <a:pPr algn="ctr">
              <a:lnSpc>
                <a:spcPct val="120000"/>
              </a:lnSpc>
            </a:pP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39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 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latin typeface="Tahoma"/>
                <a:cs typeface="Tahoma"/>
              </a:rPr>
              <a:t>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por meio das </a:t>
            </a:r>
            <a:r>
              <a:rPr lang="pt-BR" sz="2200" b="0" dirty="0">
                <a:latin typeface="Tahoma"/>
                <a:cs typeface="Tahoma"/>
              </a:rPr>
              <a:t>“operações compromissadas”,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abusivos e mecanismos financeiros.</a:t>
            </a:r>
          </a:p>
          <a:p>
            <a:pPr marL="206375" indent="-171450"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Tx/>
              <a:buChar char="•"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99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060848"/>
            <a:ext cx="9127639" cy="316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Precisamos sair desse cenário de escassez. </a:t>
            </a:r>
            <a:r>
              <a:rPr lang="en-GB" sz="18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URGENTE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REALIZAR AUDITORIA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en-GB" sz="1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COM </a:t>
            </a:r>
            <a:r>
              <a:rPr lang="en-GB" sz="1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PARTICIPAÇÃO SOCIAL</a:t>
            </a: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0"/>
            <a:ext cx="9937104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ília\Downloads\13220854_10208084805851161_8591605304374488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-22990"/>
            <a:ext cx="8064896" cy="70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8913"/>
            <a:ext cx="8559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</a:pPr>
            <a:r>
              <a:rPr lang="pt-BR" altLang="pt-BR" sz="28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Pagamento de JUROS como se fosse AMORTIZAÇÃO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</a:pPr>
            <a:endParaRPr lang="pt-BR" altLang="pt-BR" sz="1000" b="1" dirty="0">
              <a:solidFill>
                <a:srgbClr val="FF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338" y="1028700"/>
            <a:ext cx="9017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pt-BR" sz="2200" dirty="0">
                <a:solidFill>
                  <a:srgbClr val="FFFFFF"/>
                </a:solidFill>
              </a:rPr>
              <a:t>Grande parte do que tem sido registrado como “Amortização” corresponde, na verdade, ao pagamento de juros com emissão de novos títulos da dívida pública. 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pt-BR" sz="2200" dirty="0">
                <a:solidFill>
                  <a:srgbClr val="FFFFFF"/>
                </a:solidFill>
              </a:rPr>
              <a:t>Juros são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pt-BR" sz="2200" dirty="0">
                <a:solidFill>
                  <a:srgbClr val="FFFFFF"/>
                </a:solidFill>
              </a:rPr>
              <a:t>O art. 167 da Constituição Federal proíbe emissão de títulos da dívida para o pagamento de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pt-BR" sz="2200" dirty="0">
                <a:solidFill>
                  <a:srgbClr val="FFFFFF"/>
                </a:solidFill>
              </a:rPr>
              <a:t>Ao longo dos anos, a emissão ilegal de títulos para pagar juros tem provocado um crescimento exponencial da dívida.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pt-BR" sz="2200" dirty="0">
                <a:solidFill>
                  <a:srgbClr val="FFFFFF"/>
                </a:solidFill>
              </a:rPr>
              <a:t>O governo não divulga qual parte dos juros está sendo contabilizada como “amortização”, “refinanciamento”, ou “rolagem”, o que impede a transparência do verdadeiro custo do endividamento público brasileiro. Por isso nós somamos os gastos com juros e amortizações no gráfico do orçamento que apresentamos.</a:t>
            </a:r>
          </a:p>
          <a:p>
            <a:pPr>
              <a:spcBef>
                <a:spcPts val="1200"/>
              </a:spcBef>
              <a:defRPr/>
            </a:pPr>
            <a:r>
              <a:rPr lang="pt-BR" sz="1800" dirty="0">
                <a:solidFill>
                  <a:schemeClr val="accent1"/>
                </a:solidFill>
              </a:rPr>
              <a:t>Relatório ACD 1/2013 </a:t>
            </a:r>
            <a:r>
              <a:rPr lang="pt-BR" sz="1800" dirty="0">
                <a:hlinkClick r:id="rId3"/>
              </a:rPr>
              <a:t>http://www.auditoriacidada.org.br/relatorios-da-auditoria-cidada</a:t>
            </a:r>
            <a:r>
              <a:rPr lang="pt-BR" dirty="0">
                <a:hlinkClick r:id="rId3"/>
              </a:rPr>
              <a:t>/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758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43161</TotalTime>
  <Words>2308</Words>
  <Application>Microsoft Office PowerPoint</Application>
  <PresentationFormat>Papel A4 (210 x 297 mm)</PresentationFormat>
  <Paragraphs>575</Paragraphs>
  <Slides>41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Família</cp:lastModifiedBy>
  <cp:revision>1863</cp:revision>
  <cp:lastPrinted>2008-11-20T19:12:03Z</cp:lastPrinted>
  <dcterms:created xsi:type="dcterms:W3CDTF">2001-11-19T18:24:28Z</dcterms:created>
  <dcterms:modified xsi:type="dcterms:W3CDTF">2016-06-03T19:51:18Z</dcterms:modified>
</cp:coreProperties>
</file>