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47"/>
  </p:notesMasterIdLst>
  <p:handoutMasterIdLst>
    <p:handoutMasterId r:id="rId48"/>
  </p:handoutMasterIdLst>
  <p:sldIdLst>
    <p:sldId id="1453" r:id="rId2"/>
    <p:sldId id="1418" r:id="rId3"/>
    <p:sldId id="1445" r:id="rId4"/>
    <p:sldId id="1503" r:id="rId5"/>
    <p:sldId id="1420" r:id="rId6"/>
    <p:sldId id="1504" r:id="rId7"/>
    <p:sldId id="1421" r:id="rId8"/>
    <p:sldId id="1422" r:id="rId9"/>
    <p:sldId id="1423" r:id="rId10"/>
    <p:sldId id="1438" r:id="rId11"/>
    <p:sldId id="1431" r:id="rId12"/>
    <p:sldId id="1446" r:id="rId13"/>
    <p:sldId id="1466" r:id="rId14"/>
    <p:sldId id="1463" r:id="rId15"/>
    <p:sldId id="1505" r:id="rId16"/>
    <p:sldId id="1467" r:id="rId17"/>
    <p:sldId id="1464" r:id="rId18"/>
    <p:sldId id="1484" r:id="rId19"/>
    <p:sldId id="1485" r:id="rId20"/>
    <p:sldId id="1486" r:id="rId21"/>
    <p:sldId id="1487" r:id="rId22"/>
    <p:sldId id="1488" r:id="rId23"/>
    <p:sldId id="1489" r:id="rId24"/>
    <p:sldId id="1490" r:id="rId25"/>
    <p:sldId id="1491" r:id="rId26"/>
    <p:sldId id="1492" r:id="rId27"/>
    <p:sldId id="1493" r:id="rId28"/>
    <p:sldId id="1494" r:id="rId29"/>
    <p:sldId id="1495" r:id="rId30"/>
    <p:sldId id="1496" r:id="rId31"/>
    <p:sldId id="1497" r:id="rId32"/>
    <p:sldId id="1498" r:id="rId33"/>
    <p:sldId id="1500" r:id="rId34"/>
    <p:sldId id="1501" r:id="rId35"/>
    <p:sldId id="1502" r:id="rId36"/>
    <p:sldId id="1439" r:id="rId37"/>
    <p:sldId id="1425" r:id="rId38"/>
    <p:sldId id="1426" r:id="rId39"/>
    <p:sldId id="1448" r:id="rId40"/>
    <p:sldId id="1458" r:id="rId41"/>
    <p:sldId id="1459" r:id="rId42"/>
    <p:sldId id="1460" r:id="rId43"/>
    <p:sldId id="1461" r:id="rId44"/>
    <p:sldId id="1436" r:id="rId45"/>
    <p:sldId id="1443" r:id="rId46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168" y="-200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16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032682-16C8-8746-92ED-AF58BF7EB348}" type="doc">
      <dgm:prSet loTypeId="urn:microsoft.com/office/officeart/2009/3/layout/CircleRelationship" loCatId="" qsTypeId="urn:microsoft.com/office/officeart/2005/8/quickstyle/3D9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6ED5622-202F-C947-BC45-A5FA037D119B}">
      <dgm:prSet phldrT="[Text]" custT="1"/>
      <dgm:spPr>
        <a:xfrm>
          <a:off x="511962" y="787507"/>
          <a:ext cx="1170537" cy="912066"/>
        </a:xfr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gm:t>
    </dgm:pt>
    <dgm:pt modelId="{E230E4B1-C9C5-ED4E-B84D-26A8BAEADC6C}" type="parTrans" cxnId="{F059A85B-C569-7E4F-897B-B077F4F4470B}">
      <dgm:prSet/>
      <dgm:spPr/>
      <dgm:t>
        <a:bodyPr/>
        <a:lstStyle/>
        <a:p>
          <a:endParaRPr lang="en-US"/>
        </a:p>
      </dgm:t>
    </dgm:pt>
    <dgm:pt modelId="{E4F4EB83-3590-8248-B329-387F9D96E311}" type="sibTrans" cxnId="{F059A85B-C569-7E4F-897B-B077F4F4470B}">
      <dgm:prSet/>
      <dgm:spPr/>
      <dgm:t>
        <a:bodyPr/>
        <a:lstStyle/>
        <a:p>
          <a:endParaRPr lang="en-US"/>
        </a:p>
      </dgm:t>
    </dgm:pt>
    <dgm:pt modelId="{20780591-29E4-CF48-87F7-3F6B004E709A}">
      <dgm:prSet phldrT="[Text]" custT="1"/>
      <dgm:spPr>
        <a:xfrm>
          <a:off x="3131363" y="461259"/>
          <a:ext cx="1042180" cy="906038"/>
        </a:xfr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gm:t>
    </dgm:pt>
    <dgm:pt modelId="{0D47A167-53AC-4249-9B81-E9FF53A09617}" type="parTrans" cxnId="{E3E4A945-C415-4A45-B7A6-1384E55746C6}">
      <dgm:prSet/>
      <dgm:spPr/>
      <dgm:t>
        <a:bodyPr/>
        <a:lstStyle/>
        <a:p>
          <a:endParaRPr lang="en-US"/>
        </a:p>
      </dgm:t>
    </dgm:pt>
    <dgm:pt modelId="{D28437DB-9B3D-BB42-9DB0-B4A5CC3AF0E1}" type="sibTrans" cxnId="{E3E4A945-C415-4A45-B7A6-1384E55746C6}">
      <dgm:prSet/>
      <dgm:spPr/>
      <dgm:t>
        <a:bodyPr/>
        <a:lstStyle/>
        <a:p>
          <a:endParaRPr lang="en-US"/>
        </a:p>
      </dgm:t>
    </dgm:pt>
    <dgm:pt modelId="{6F5795CA-FCF7-3D49-92E8-4F066CD012F3}">
      <dgm:prSet phldrT="[Text]" custT="1"/>
      <dgm:spPr>
        <a:xfrm>
          <a:off x="3324291" y="1700246"/>
          <a:ext cx="1314636" cy="847366"/>
        </a:xfr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gm:t>
    </dgm:pt>
    <dgm:pt modelId="{D32074AE-8981-D846-BE20-9A86BCE378CB}" type="parTrans" cxnId="{1EC7D450-F28F-844C-947B-C231073515C8}">
      <dgm:prSet/>
      <dgm:spPr/>
      <dgm:t>
        <a:bodyPr/>
        <a:lstStyle/>
        <a:p>
          <a:endParaRPr lang="en-US"/>
        </a:p>
      </dgm:t>
    </dgm:pt>
    <dgm:pt modelId="{C32EE8AA-1E3E-EC45-A170-141FE8D7DE35}" type="sibTrans" cxnId="{1EC7D450-F28F-844C-947B-C231073515C8}">
      <dgm:prSet/>
      <dgm:spPr/>
      <dgm:t>
        <a:bodyPr/>
        <a:lstStyle/>
        <a:p>
          <a:endParaRPr lang="en-US"/>
        </a:p>
      </dgm:t>
    </dgm:pt>
    <dgm:pt modelId="{738A3422-D32A-114F-8E34-8A2257CE464B}">
      <dgm:prSet phldrT="[Text]" custT="1"/>
      <dgm:spPr>
        <a:xfrm>
          <a:off x="1454714" y="2265426"/>
          <a:ext cx="1035404" cy="915272"/>
        </a:xfr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gm:t>
    </dgm:pt>
    <dgm:pt modelId="{0994D024-3CCB-BA47-80DB-451363439951}" type="parTrans" cxnId="{4A517BE4-C95D-DC44-967E-C03C94EE7A1E}">
      <dgm:prSet/>
      <dgm:spPr/>
      <dgm:t>
        <a:bodyPr/>
        <a:lstStyle/>
        <a:p>
          <a:endParaRPr lang="en-US"/>
        </a:p>
      </dgm:t>
    </dgm:pt>
    <dgm:pt modelId="{D846E938-A38E-3B49-BF0E-9614AE17F3AC}" type="sibTrans" cxnId="{4A517BE4-C95D-DC44-967E-C03C94EE7A1E}">
      <dgm:prSet/>
      <dgm:spPr/>
      <dgm:t>
        <a:bodyPr/>
        <a:lstStyle/>
        <a:p>
          <a:endParaRPr lang="en-US"/>
        </a:p>
      </dgm:t>
    </dgm:pt>
    <dgm:pt modelId="{86D17B7E-E696-8941-8E58-7886025557FE}">
      <dgm:prSet phldrT="[Text]" custT="1"/>
      <dgm:spPr>
        <a:xfrm>
          <a:off x="2101814" y="-103488"/>
          <a:ext cx="1076193" cy="898813"/>
        </a:xfr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gm:t>
    </dgm:pt>
    <dgm:pt modelId="{F2345D15-0A8A-884F-8066-05E2A55D3EF7}" type="parTrans" cxnId="{9FD33811-CF00-4241-BFA8-2214647983D2}">
      <dgm:prSet/>
      <dgm:spPr/>
      <dgm:t>
        <a:bodyPr/>
        <a:lstStyle/>
        <a:p>
          <a:endParaRPr lang="en-US"/>
        </a:p>
      </dgm:t>
    </dgm:pt>
    <dgm:pt modelId="{00F9EB27-3617-714D-BF1E-476277FE6591}" type="sibTrans" cxnId="{9FD33811-CF00-4241-BFA8-2214647983D2}">
      <dgm:prSet/>
      <dgm:spPr/>
      <dgm:t>
        <a:bodyPr/>
        <a:lstStyle/>
        <a:p>
          <a:endParaRPr lang="en-US"/>
        </a:p>
      </dgm:t>
    </dgm:pt>
    <dgm:pt modelId="{67399531-B4AD-494A-92F2-504158F3E707}">
      <dgm:prSet phldrT="[Text]" custT="1"/>
      <dgm:spPr>
        <a:xfrm>
          <a:off x="1403811" y="582709"/>
          <a:ext cx="1721710" cy="1722006"/>
        </a:xfr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pt-BR" sz="1800" noProof="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 da Dívida</a:t>
          </a:r>
          <a:endParaRPr lang="pt-BR" sz="1800" noProof="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345BC62B-246C-6849-9929-177D18BF5EBF}" type="sibTrans" cxnId="{3F708B0D-1A69-9C40-BCD4-0BB24A0C1FB2}">
      <dgm:prSet/>
      <dgm:spPr/>
      <dgm:t>
        <a:bodyPr/>
        <a:lstStyle/>
        <a:p>
          <a:endParaRPr lang="en-US"/>
        </a:p>
      </dgm:t>
    </dgm:pt>
    <dgm:pt modelId="{E6DD8C2A-1363-3945-B76D-0B1AC5DD50DB}" type="parTrans" cxnId="{3F708B0D-1A69-9C40-BCD4-0BB24A0C1FB2}">
      <dgm:prSet/>
      <dgm:spPr/>
      <dgm:t>
        <a:bodyPr/>
        <a:lstStyle/>
        <a:p>
          <a:endParaRPr lang="en-US"/>
        </a:p>
      </dgm:t>
    </dgm:pt>
    <dgm:pt modelId="{12638A83-E4F5-674B-9467-240AA0C5FB0A}" type="pres">
      <dgm:prSet presAssocID="{91032682-16C8-8746-92ED-AF58BF7EB348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CD68683C-D877-F146-989D-683FF92CCE28}" type="pres">
      <dgm:prSet presAssocID="{67399531-B4AD-494A-92F2-504158F3E707}" presName="Parent" presStyleLbl="node0" presStyleIdx="0" presStyleCnt="1">
        <dgm:presLayoutVars>
          <dgm:chMax val="5"/>
          <dgm:chPref val="5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8D9F01F-9E18-A346-A934-8987F4284017}" type="pres">
      <dgm:prSet presAssocID="{67399531-B4AD-494A-92F2-504158F3E707}" presName="Accent2" presStyleLbl="node1" presStyleIdx="0" presStyleCnt="19"/>
      <dgm:spPr>
        <a:xfrm>
          <a:off x="1933215" y="2176704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FEF05A9F-2AAC-074D-BD7A-9196CC8F387E}" type="pres">
      <dgm:prSet presAssocID="{67399531-B4AD-494A-92F2-504158F3E707}" presName="Accent3" presStyleLbl="node1" presStyleIdx="1" presStyleCnt="19"/>
      <dgm:spPr>
        <a:xfrm>
          <a:off x="3236417" y="1281543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E2BC93E-E0ED-0A4C-904E-34FEB557D6B3}" type="pres">
      <dgm:prSet presAssocID="{67399531-B4AD-494A-92F2-504158F3E707}" presName="Accent4" presStyleLbl="node1" presStyleIdx="2" presStyleCnt="19"/>
      <dgm:spPr>
        <a:xfrm>
          <a:off x="2573161" y="2324410"/>
          <a:ext cx="191418" cy="19171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AE0C5AB-F05E-C54F-946F-524451D97D6A}" type="pres">
      <dgm:prSet presAssocID="{67399531-B4AD-494A-92F2-504158F3E707}" presName="Accent5" presStyleLbl="node1" presStyleIdx="3" presStyleCnt="19"/>
      <dgm:spPr>
        <a:xfrm>
          <a:off x="1972064" y="776265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B818891-721B-E249-A46D-3F104437D69C}" type="pres">
      <dgm:prSet presAssocID="{67399531-B4AD-494A-92F2-504158F3E707}" presName="Accent6" presStyleLbl="node1" presStyleIdx="4" presStyleCnt="19"/>
      <dgm:spPr>
        <a:xfrm>
          <a:off x="1535191" y="1570493"/>
          <a:ext cx="138796" cy="138782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B8012C6-BDB5-5E42-AD5B-3E946D617566}" type="pres">
      <dgm:prSet presAssocID="{96ED5622-202F-C947-BC45-A5FA037D119B}" presName="Child1" presStyleLbl="node1" presStyleIdx="5" presStyleCnt="19" custScaleX="167223" custScaleY="130283" custLinFactNeighborX="-16906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BB4D3749-C5A6-1F42-BA2E-174FCD75366C}" type="pres">
      <dgm:prSet presAssocID="{96ED5622-202F-C947-BC45-A5FA037D119B}" presName="Accent7" presStyleCnt="0"/>
      <dgm:spPr/>
    </dgm:pt>
    <dgm:pt modelId="{307D2AE0-B61B-3F49-AF65-492CC44B7E00}" type="pres">
      <dgm:prSet presAssocID="{96ED5622-202F-C947-BC45-A5FA037D119B}" presName="AccentHold1" presStyleLbl="node1" presStyleIdx="6" presStyleCnt="19"/>
      <dgm:spPr>
        <a:xfrm>
          <a:off x="2192796" y="782420"/>
          <a:ext cx="191418" cy="191710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6B05C13D-FEEA-C64C-B5AB-429A48D8019E}" type="pres">
      <dgm:prSet presAssocID="{96ED5622-202F-C947-BC45-A5FA037D119B}" presName="Accent8" presStyleCnt="0"/>
      <dgm:spPr/>
    </dgm:pt>
    <dgm:pt modelId="{B46D02DE-DFD9-264A-9122-1B111364DA6D}" type="pres">
      <dgm:prSet presAssocID="{96ED5622-202F-C947-BC45-A5FA037D119B}" presName="AccentHold2" presStyleLbl="node1" presStyleIdx="7" presStyleCnt="19"/>
      <dgm:spPr>
        <a:xfrm>
          <a:off x="931621" y="1798514"/>
          <a:ext cx="346107" cy="346186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5C929E12-B5A9-524E-8637-7BDE97CEB999}" type="pres">
      <dgm:prSet presAssocID="{20780591-29E4-CF48-87F7-3F6B004E709A}" presName="Child2" presStyleLbl="node1" presStyleIdx="8" presStyleCnt="19" custScaleX="148886" custScaleY="129422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A458321B-FFC0-BD4F-9287-F448D405C256}" type="pres">
      <dgm:prSet presAssocID="{20780591-29E4-CF48-87F7-3F6B004E709A}" presName="Accent9" presStyleCnt="0"/>
      <dgm:spPr/>
    </dgm:pt>
    <dgm:pt modelId="{CBAE351A-2575-EB4E-BDFE-AC8C89AB19F6}" type="pres">
      <dgm:prSet presAssocID="{20780591-29E4-CF48-87F7-3F6B004E709A}" presName="AccentHold1" presStyleLbl="node1" presStyleIdx="9" presStyleCnt="19"/>
      <dgm:spPr>
        <a:xfrm>
          <a:off x="2989904" y="1047368"/>
          <a:ext cx="191418" cy="191710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A5B4C08C-AA14-F94A-9115-1C7612570EC3}" type="pres">
      <dgm:prSet presAssocID="{20780591-29E4-CF48-87F7-3F6B004E709A}" presName="Accent10" presStyleCnt="0"/>
      <dgm:spPr/>
    </dgm:pt>
    <dgm:pt modelId="{E87B16E0-7609-B741-ADEC-7ED3166C467B}" type="pres">
      <dgm:prSet presAssocID="{20780591-29E4-CF48-87F7-3F6B004E709A}" presName="AccentHold2" presStyleLbl="node1" presStyleIdx="10" presStyleCnt="19"/>
      <dgm:spPr>
        <a:xfrm>
          <a:off x="799888" y="2210553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04321634-7EAA-C442-9E3C-6235F031E2D1}" type="pres">
      <dgm:prSet presAssocID="{20780591-29E4-CF48-87F7-3F6B004E709A}" presName="Accent11" presStyleCnt="0"/>
      <dgm:spPr/>
    </dgm:pt>
    <dgm:pt modelId="{A27AE5E0-C77F-1548-B6AC-19A721F18551}" type="pres">
      <dgm:prSet presAssocID="{20780591-29E4-CF48-87F7-3F6B004E709A}" presName="AccentHold3" presStyleLbl="node1" presStyleIdx="11" presStyleCnt="19"/>
      <dgm:spPr>
        <a:xfrm>
          <a:off x="2182907" y="2012996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2C4EA2EF-7032-994A-8CDA-D08E93AE0AB3}" type="pres">
      <dgm:prSet presAssocID="{6F5795CA-FCF7-3D49-92E8-4F066CD012F3}" presName="Child3" presStyleLbl="node1" presStyleIdx="12" presStyleCnt="19" custScaleX="187809" custScaleY="1210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20931715-7EAE-D343-813D-4E75C341ED7C}" type="pres">
      <dgm:prSet presAssocID="{6F5795CA-FCF7-3D49-92E8-4F066CD012F3}" presName="Accent12" presStyleCnt="0"/>
      <dgm:spPr/>
    </dgm:pt>
    <dgm:pt modelId="{233E81BF-6756-1A46-9ADA-2C3EBEC9678C}" type="pres">
      <dgm:prSet presAssocID="{6F5795CA-FCF7-3D49-92E8-4F066CD012F3}" presName="AccentHold1" presStyleLbl="node1" presStyleIdx="13" presStyleCnt="19"/>
      <dgm:spPr>
        <a:xfrm>
          <a:off x="3434193" y="1749587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EAA19F38-080A-2445-9C24-BF5FCF5EAE4A}" type="pres">
      <dgm:prSet presAssocID="{738A3422-D32A-114F-8E34-8A2257CE464B}" presName="Child4" presStyleLbl="node1" presStyleIdx="14" presStyleCnt="19" custScaleX="147918" custScaleY="1307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4E3A32DE-4BB9-3148-B3A6-B205618EB141}" type="pres">
      <dgm:prSet presAssocID="{738A3422-D32A-114F-8E34-8A2257CE464B}" presName="Accent13" presStyleCnt="0"/>
      <dgm:spPr/>
    </dgm:pt>
    <dgm:pt modelId="{3B2A56C1-B96B-2340-9B03-CA89F8A21E79}" type="pres">
      <dgm:prSet presAssocID="{738A3422-D32A-114F-8E34-8A2257CE464B}" presName="AccentHold1" presStyleLbl="node1" presStyleIdx="15" presStyleCnt="19"/>
      <dgm:spPr>
        <a:xfrm>
          <a:off x="2247537" y="2349335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C1B0984E-E3E0-C943-AF18-A37F5C5D8942}" type="pres">
      <dgm:prSet presAssocID="{86D17B7E-E696-8941-8E58-7886025557FE}" presName="Child5" presStyleLbl="node1" presStyleIdx="16" presStyleCnt="19" custScaleX="153745" custScaleY="128390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9EAD5373-AAF2-584E-A784-9920C80F048E}" type="pres">
      <dgm:prSet presAssocID="{86D17B7E-E696-8941-8E58-7886025557FE}" presName="Accent15" presStyleCnt="0"/>
      <dgm:spPr/>
    </dgm:pt>
    <dgm:pt modelId="{6F43751C-A657-5641-8282-9805A3E00C8B}" type="pres">
      <dgm:prSet presAssocID="{86D17B7E-E696-8941-8E58-7886025557FE}" presName="AccentHold2" presStyleLbl="node1" presStyleIdx="17" presStyleCnt="19"/>
      <dgm:spPr>
        <a:xfrm>
          <a:off x="1426767" y="754725"/>
          <a:ext cx="138796" cy="138782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D9700332-47BC-454C-8230-0816D8CE441B}" type="pres">
      <dgm:prSet presAssocID="{86D17B7E-E696-8941-8E58-7886025557FE}" presName="Accent16" presStyleCnt="0"/>
      <dgm:spPr/>
    </dgm:pt>
    <dgm:pt modelId="{86BA5D87-5D53-8E4A-A093-EA2F4CD7FEE5}" type="pres">
      <dgm:prSet presAssocID="{86D17B7E-E696-8941-8E58-7886025557FE}" presName="AccentHold3" presStyleLbl="node1" presStyleIdx="18" presStyleCnt="19"/>
      <dgm:spPr>
        <a:xfrm>
          <a:off x="3042879" y="168209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</dgm:ptLst>
  <dgm:cxnLst>
    <dgm:cxn modelId="{D4517D32-B1C8-5146-8698-BDCF9F838B4A}" type="presOf" srcId="{6F5795CA-FCF7-3D49-92E8-4F066CD012F3}" destId="{2C4EA2EF-7032-994A-8CDA-D08E93AE0AB3}" srcOrd="0" destOrd="0" presId="urn:microsoft.com/office/officeart/2009/3/layout/CircleRelationship"/>
    <dgm:cxn modelId="{92FA3180-48FB-F240-B148-1C5DD97CA1B3}" type="presOf" srcId="{67399531-B4AD-494A-92F2-504158F3E707}" destId="{CD68683C-D877-F146-989D-683FF92CCE28}" srcOrd="0" destOrd="0" presId="urn:microsoft.com/office/officeart/2009/3/layout/CircleRelationship"/>
    <dgm:cxn modelId="{E3E4A945-C415-4A45-B7A6-1384E55746C6}" srcId="{67399531-B4AD-494A-92F2-504158F3E707}" destId="{20780591-29E4-CF48-87F7-3F6B004E709A}" srcOrd="1" destOrd="0" parTransId="{0D47A167-53AC-4249-9B81-E9FF53A09617}" sibTransId="{D28437DB-9B3D-BB42-9DB0-B4A5CC3AF0E1}"/>
    <dgm:cxn modelId="{82054D60-F697-3345-8F38-27E0DE36134D}" type="presOf" srcId="{738A3422-D32A-114F-8E34-8A2257CE464B}" destId="{EAA19F38-080A-2445-9C24-BF5FCF5EAE4A}" srcOrd="0" destOrd="0" presId="urn:microsoft.com/office/officeart/2009/3/layout/CircleRelationship"/>
    <dgm:cxn modelId="{B1DFCB20-B43A-DE4B-AE38-A181501F53ED}" type="presOf" srcId="{20780591-29E4-CF48-87F7-3F6B004E709A}" destId="{5C929E12-B5A9-524E-8637-7BDE97CEB999}" srcOrd="0" destOrd="0" presId="urn:microsoft.com/office/officeart/2009/3/layout/CircleRelationship"/>
    <dgm:cxn modelId="{D643E479-819B-DD40-8BD8-A15F49F0CE11}" type="presOf" srcId="{96ED5622-202F-C947-BC45-A5FA037D119B}" destId="{3B8012C6-BDB5-5E42-AD5B-3E946D617566}" srcOrd="0" destOrd="0" presId="urn:microsoft.com/office/officeart/2009/3/layout/CircleRelationship"/>
    <dgm:cxn modelId="{1EC7D450-F28F-844C-947B-C231073515C8}" srcId="{67399531-B4AD-494A-92F2-504158F3E707}" destId="{6F5795CA-FCF7-3D49-92E8-4F066CD012F3}" srcOrd="2" destOrd="0" parTransId="{D32074AE-8981-D846-BE20-9A86BCE378CB}" sibTransId="{C32EE8AA-1E3E-EC45-A170-141FE8D7DE35}"/>
    <dgm:cxn modelId="{3F708B0D-1A69-9C40-BCD4-0BB24A0C1FB2}" srcId="{91032682-16C8-8746-92ED-AF58BF7EB348}" destId="{67399531-B4AD-494A-92F2-504158F3E707}" srcOrd="0" destOrd="0" parTransId="{E6DD8C2A-1363-3945-B76D-0B1AC5DD50DB}" sibTransId="{345BC62B-246C-6849-9929-177D18BF5EBF}"/>
    <dgm:cxn modelId="{4A517BE4-C95D-DC44-967E-C03C94EE7A1E}" srcId="{67399531-B4AD-494A-92F2-504158F3E707}" destId="{738A3422-D32A-114F-8E34-8A2257CE464B}" srcOrd="3" destOrd="0" parTransId="{0994D024-3CCB-BA47-80DB-451363439951}" sibTransId="{D846E938-A38E-3B49-BF0E-9614AE17F3AC}"/>
    <dgm:cxn modelId="{3AA956D8-4D6D-4C42-B501-E9720CEE56CE}" type="presOf" srcId="{86D17B7E-E696-8941-8E58-7886025557FE}" destId="{C1B0984E-E3E0-C943-AF18-A37F5C5D8942}" srcOrd="0" destOrd="0" presId="urn:microsoft.com/office/officeart/2009/3/layout/CircleRelationship"/>
    <dgm:cxn modelId="{1EA78DC1-AD28-924B-B892-AEC6D88B4F52}" type="presOf" srcId="{91032682-16C8-8746-92ED-AF58BF7EB348}" destId="{12638A83-E4F5-674B-9467-240AA0C5FB0A}" srcOrd="0" destOrd="0" presId="urn:microsoft.com/office/officeart/2009/3/layout/CircleRelationship"/>
    <dgm:cxn modelId="{F059A85B-C569-7E4F-897B-B077F4F4470B}" srcId="{67399531-B4AD-494A-92F2-504158F3E707}" destId="{96ED5622-202F-C947-BC45-A5FA037D119B}" srcOrd="0" destOrd="0" parTransId="{E230E4B1-C9C5-ED4E-B84D-26A8BAEADC6C}" sibTransId="{E4F4EB83-3590-8248-B329-387F9D96E311}"/>
    <dgm:cxn modelId="{9FD33811-CF00-4241-BFA8-2214647983D2}" srcId="{67399531-B4AD-494A-92F2-504158F3E707}" destId="{86D17B7E-E696-8941-8E58-7886025557FE}" srcOrd="4" destOrd="0" parTransId="{F2345D15-0A8A-884F-8066-05E2A55D3EF7}" sibTransId="{00F9EB27-3617-714D-BF1E-476277FE6591}"/>
    <dgm:cxn modelId="{1D5C42A3-CA21-A940-8FF6-C3AB3406350C}" type="presParOf" srcId="{12638A83-E4F5-674B-9467-240AA0C5FB0A}" destId="{CD68683C-D877-F146-989D-683FF92CCE28}" srcOrd="0" destOrd="0" presId="urn:microsoft.com/office/officeart/2009/3/layout/CircleRelationship"/>
    <dgm:cxn modelId="{044DC6D8-C71A-4147-9E3C-97D12FBC33CA}" type="presParOf" srcId="{12638A83-E4F5-674B-9467-240AA0C5FB0A}" destId="{58D9F01F-9E18-A346-A934-8987F4284017}" srcOrd="1" destOrd="0" presId="urn:microsoft.com/office/officeart/2009/3/layout/CircleRelationship"/>
    <dgm:cxn modelId="{8769A09B-13FC-3447-855E-6F6E2C84C02D}" type="presParOf" srcId="{12638A83-E4F5-674B-9467-240AA0C5FB0A}" destId="{FEF05A9F-2AAC-074D-BD7A-9196CC8F387E}" srcOrd="2" destOrd="0" presId="urn:microsoft.com/office/officeart/2009/3/layout/CircleRelationship"/>
    <dgm:cxn modelId="{F836300E-5F00-5E4B-9D3A-A931DBC1B849}" type="presParOf" srcId="{12638A83-E4F5-674B-9467-240AA0C5FB0A}" destId="{3E2BC93E-E0ED-0A4C-904E-34FEB557D6B3}" srcOrd="3" destOrd="0" presId="urn:microsoft.com/office/officeart/2009/3/layout/CircleRelationship"/>
    <dgm:cxn modelId="{D7E66CEA-BFDB-8446-BA10-1AAC90ADA837}" type="presParOf" srcId="{12638A83-E4F5-674B-9467-240AA0C5FB0A}" destId="{9AE0C5AB-F05E-C54F-946F-524451D97D6A}" srcOrd="4" destOrd="0" presId="urn:microsoft.com/office/officeart/2009/3/layout/CircleRelationship"/>
    <dgm:cxn modelId="{29FEC92E-3A12-DA4C-8164-5C3D7ECC7BA6}" type="presParOf" srcId="{12638A83-E4F5-674B-9467-240AA0C5FB0A}" destId="{9B818891-721B-E249-A46D-3F104437D69C}" srcOrd="5" destOrd="0" presId="urn:microsoft.com/office/officeart/2009/3/layout/CircleRelationship"/>
    <dgm:cxn modelId="{CEE1C555-10A8-F24B-ADA3-D66C9D7050C7}" type="presParOf" srcId="{12638A83-E4F5-674B-9467-240AA0C5FB0A}" destId="{3B8012C6-BDB5-5E42-AD5B-3E946D617566}" srcOrd="6" destOrd="0" presId="urn:microsoft.com/office/officeart/2009/3/layout/CircleRelationship"/>
    <dgm:cxn modelId="{2EA95DCB-1D95-C844-8C07-5120261CE653}" type="presParOf" srcId="{12638A83-E4F5-674B-9467-240AA0C5FB0A}" destId="{BB4D3749-C5A6-1F42-BA2E-174FCD75366C}" srcOrd="7" destOrd="0" presId="urn:microsoft.com/office/officeart/2009/3/layout/CircleRelationship"/>
    <dgm:cxn modelId="{1BF0CE14-4C43-A94D-93F8-C5BE0E699952}" type="presParOf" srcId="{BB4D3749-C5A6-1F42-BA2E-174FCD75366C}" destId="{307D2AE0-B61B-3F49-AF65-492CC44B7E00}" srcOrd="0" destOrd="0" presId="urn:microsoft.com/office/officeart/2009/3/layout/CircleRelationship"/>
    <dgm:cxn modelId="{72E6CF93-1F73-CC45-8115-CBE2182152FA}" type="presParOf" srcId="{12638A83-E4F5-674B-9467-240AA0C5FB0A}" destId="{6B05C13D-FEEA-C64C-B5AB-429A48D8019E}" srcOrd="8" destOrd="0" presId="urn:microsoft.com/office/officeart/2009/3/layout/CircleRelationship"/>
    <dgm:cxn modelId="{B5A47542-D515-414D-A374-69A37DC9E46F}" type="presParOf" srcId="{6B05C13D-FEEA-C64C-B5AB-429A48D8019E}" destId="{B46D02DE-DFD9-264A-9122-1B111364DA6D}" srcOrd="0" destOrd="0" presId="urn:microsoft.com/office/officeart/2009/3/layout/CircleRelationship"/>
    <dgm:cxn modelId="{043FC108-A1C9-2147-8EF9-4B26CEFA5177}" type="presParOf" srcId="{12638A83-E4F5-674B-9467-240AA0C5FB0A}" destId="{5C929E12-B5A9-524E-8637-7BDE97CEB999}" srcOrd="9" destOrd="0" presId="urn:microsoft.com/office/officeart/2009/3/layout/CircleRelationship"/>
    <dgm:cxn modelId="{60B71643-C02B-6E4B-B6D0-C0462D764971}" type="presParOf" srcId="{12638A83-E4F5-674B-9467-240AA0C5FB0A}" destId="{A458321B-FFC0-BD4F-9287-F448D405C256}" srcOrd="10" destOrd="0" presId="urn:microsoft.com/office/officeart/2009/3/layout/CircleRelationship"/>
    <dgm:cxn modelId="{C9F70F9C-F054-6944-A477-E9B30637045E}" type="presParOf" srcId="{A458321B-FFC0-BD4F-9287-F448D405C256}" destId="{CBAE351A-2575-EB4E-BDFE-AC8C89AB19F6}" srcOrd="0" destOrd="0" presId="urn:microsoft.com/office/officeart/2009/3/layout/CircleRelationship"/>
    <dgm:cxn modelId="{2EDFB8CA-FE04-F845-993C-3E1968EA8963}" type="presParOf" srcId="{12638A83-E4F5-674B-9467-240AA0C5FB0A}" destId="{A5B4C08C-AA14-F94A-9115-1C7612570EC3}" srcOrd="11" destOrd="0" presId="urn:microsoft.com/office/officeart/2009/3/layout/CircleRelationship"/>
    <dgm:cxn modelId="{08F7E0AE-957C-0743-AAA0-3272BE7D5B24}" type="presParOf" srcId="{A5B4C08C-AA14-F94A-9115-1C7612570EC3}" destId="{E87B16E0-7609-B741-ADEC-7ED3166C467B}" srcOrd="0" destOrd="0" presId="urn:microsoft.com/office/officeart/2009/3/layout/CircleRelationship"/>
    <dgm:cxn modelId="{B51F91A4-22D0-9841-B650-9A628DF2BB2C}" type="presParOf" srcId="{12638A83-E4F5-674B-9467-240AA0C5FB0A}" destId="{04321634-7EAA-C442-9E3C-6235F031E2D1}" srcOrd="12" destOrd="0" presId="urn:microsoft.com/office/officeart/2009/3/layout/CircleRelationship"/>
    <dgm:cxn modelId="{545D965A-7F5A-9C4C-ABE5-A075DE69DB88}" type="presParOf" srcId="{04321634-7EAA-C442-9E3C-6235F031E2D1}" destId="{A27AE5E0-C77F-1548-B6AC-19A721F18551}" srcOrd="0" destOrd="0" presId="urn:microsoft.com/office/officeart/2009/3/layout/CircleRelationship"/>
    <dgm:cxn modelId="{92594A1A-44CE-7346-B7E0-D9CB5C3FDC2C}" type="presParOf" srcId="{12638A83-E4F5-674B-9467-240AA0C5FB0A}" destId="{2C4EA2EF-7032-994A-8CDA-D08E93AE0AB3}" srcOrd="13" destOrd="0" presId="urn:microsoft.com/office/officeart/2009/3/layout/CircleRelationship"/>
    <dgm:cxn modelId="{FFFAFAEA-BC9C-B549-83D3-B4B2B2EB5D94}" type="presParOf" srcId="{12638A83-E4F5-674B-9467-240AA0C5FB0A}" destId="{20931715-7EAE-D343-813D-4E75C341ED7C}" srcOrd="14" destOrd="0" presId="urn:microsoft.com/office/officeart/2009/3/layout/CircleRelationship"/>
    <dgm:cxn modelId="{E83D4FEE-5E64-394A-B87C-4B0446BFF998}" type="presParOf" srcId="{20931715-7EAE-D343-813D-4E75C341ED7C}" destId="{233E81BF-6756-1A46-9ADA-2C3EBEC9678C}" srcOrd="0" destOrd="0" presId="urn:microsoft.com/office/officeart/2009/3/layout/CircleRelationship"/>
    <dgm:cxn modelId="{189F9AD3-4616-2D44-9780-436AAB53CBF4}" type="presParOf" srcId="{12638A83-E4F5-674B-9467-240AA0C5FB0A}" destId="{EAA19F38-080A-2445-9C24-BF5FCF5EAE4A}" srcOrd="15" destOrd="0" presId="urn:microsoft.com/office/officeart/2009/3/layout/CircleRelationship"/>
    <dgm:cxn modelId="{60A9C7C0-FBF6-FF41-BD4E-8B41D36FAF35}" type="presParOf" srcId="{12638A83-E4F5-674B-9467-240AA0C5FB0A}" destId="{4E3A32DE-4BB9-3148-B3A6-B205618EB141}" srcOrd="16" destOrd="0" presId="urn:microsoft.com/office/officeart/2009/3/layout/CircleRelationship"/>
    <dgm:cxn modelId="{699246C0-2902-AD4D-9D83-4E5D76E77D77}" type="presParOf" srcId="{4E3A32DE-4BB9-3148-B3A6-B205618EB141}" destId="{3B2A56C1-B96B-2340-9B03-CA89F8A21E79}" srcOrd="0" destOrd="0" presId="urn:microsoft.com/office/officeart/2009/3/layout/CircleRelationship"/>
    <dgm:cxn modelId="{03D531F6-9D4D-9348-A614-A4778615954F}" type="presParOf" srcId="{12638A83-E4F5-674B-9467-240AA0C5FB0A}" destId="{C1B0984E-E3E0-C943-AF18-A37F5C5D8942}" srcOrd="17" destOrd="0" presId="urn:microsoft.com/office/officeart/2009/3/layout/CircleRelationship"/>
    <dgm:cxn modelId="{FDC25F6E-22C4-6C4A-8202-592D543D94CF}" type="presParOf" srcId="{12638A83-E4F5-674B-9467-240AA0C5FB0A}" destId="{9EAD5373-AAF2-584E-A784-9920C80F048E}" srcOrd="18" destOrd="0" presId="urn:microsoft.com/office/officeart/2009/3/layout/CircleRelationship"/>
    <dgm:cxn modelId="{43BB727C-D909-2E4E-A858-60FA3645D9F2}" type="presParOf" srcId="{9EAD5373-AAF2-584E-A784-9920C80F048E}" destId="{6F43751C-A657-5641-8282-9805A3E00C8B}" srcOrd="0" destOrd="0" presId="urn:microsoft.com/office/officeart/2009/3/layout/CircleRelationship"/>
    <dgm:cxn modelId="{7718A556-9BA4-7A4F-9C89-D9526F2D0AE4}" type="presParOf" srcId="{12638A83-E4F5-674B-9467-240AA0C5FB0A}" destId="{D9700332-47BC-454C-8230-0816D8CE441B}" srcOrd="19" destOrd="0" presId="urn:microsoft.com/office/officeart/2009/3/layout/CircleRelationship"/>
    <dgm:cxn modelId="{A467E8CE-50C4-C94E-9CD5-68587C99181F}" type="presParOf" srcId="{D9700332-47BC-454C-8230-0816D8CE441B}" destId="{86BA5D87-5D53-8E4A-A093-EA2F4CD7FEE5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8683C-D877-F146-989D-683FF92CCE28}">
      <dsp:nvSpPr>
        <dsp:cNvPr id="0" name=""/>
        <dsp:cNvSpPr/>
      </dsp:nvSpPr>
      <dsp:spPr>
        <a:xfrm>
          <a:off x="1523521" y="608268"/>
          <a:ext cx="1797230" cy="1797539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noProof="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 da Dívida</a:t>
          </a:r>
          <a:endParaRPr lang="pt-BR" sz="1800" kern="1200" noProof="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>
        <a:off x="1786719" y="871511"/>
        <a:ext cx="1270834" cy="1271053"/>
      </dsp:txXfrm>
    </dsp:sp>
    <dsp:sp modelId="{58D9F01F-9E18-A346-A934-8987F4284017}">
      <dsp:nvSpPr>
        <dsp:cNvPr id="0" name=""/>
        <dsp:cNvSpPr/>
      </dsp:nvSpPr>
      <dsp:spPr>
        <a:xfrm>
          <a:off x="2076146" y="2272181"/>
          <a:ext cx="144884" cy="14486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F05A9F-2AAC-074D-BD7A-9196CC8F387E}">
      <dsp:nvSpPr>
        <dsp:cNvPr id="0" name=""/>
        <dsp:cNvSpPr/>
      </dsp:nvSpPr>
      <dsp:spPr>
        <a:xfrm>
          <a:off x="3436511" y="1337756"/>
          <a:ext cx="144884" cy="14486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2BC93E-E0ED-0A4C-904E-34FEB557D6B3}">
      <dsp:nvSpPr>
        <dsp:cNvPr id="0" name=""/>
        <dsp:cNvSpPr/>
      </dsp:nvSpPr>
      <dsp:spPr>
        <a:xfrm>
          <a:off x="2744163" y="2426366"/>
          <a:ext cx="199815" cy="200119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E0C5AB-F05E-C54F-946F-524451D97D6A}">
      <dsp:nvSpPr>
        <dsp:cNvPr id="0" name=""/>
        <dsp:cNvSpPr/>
      </dsp:nvSpPr>
      <dsp:spPr>
        <a:xfrm>
          <a:off x="2116699" y="810315"/>
          <a:ext cx="144884" cy="14486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818891-721B-E249-A46D-3F104437D69C}">
      <dsp:nvSpPr>
        <dsp:cNvPr id="0" name=""/>
        <dsp:cNvSpPr/>
      </dsp:nvSpPr>
      <dsp:spPr>
        <a:xfrm>
          <a:off x="1660664" y="1639380"/>
          <a:ext cx="144884" cy="14486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8012C6-BDB5-5E42-AD5B-3E946D617566}">
      <dsp:nvSpPr>
        <dsp:cNvPr id="0" name=""/>
        <dsp:cNvSpPr/>
      </dsp:nvSpPr>
      <dsp:spPr>
        <a:xfrm>
          <a:off x="592553" y="822049"/>
          <a:ext cx="1221880" cy="95207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sp:txBody>
      <dsp:txXfrm>
        <a:off x="771493" y="961477"/>
        <a:ext cx="864000" cy="673216"/>
      </dsp:txXfrm>
    </dsp:sp>
    <dsp:sp modelId="{307D2AE0-B61B-3F49-AF65-492CC44B7E00}">
      <dsp:nvSpPr>
        <dsp:cNvPr id="0" name=""/>
        <dsp:cNvSpPr/>
      </dsp:nvSpPr>
      <dsp:spPr>
        <a:xfrm>
          <a:off x="2347113" y="816739"/>
          <a:ext cx="199815" cy="20011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6D02DE-DFD9-264A-9122-1B111364DA6D}">
      <dsp:nvSpPr>
        <dsp:cNvPr id="0" name=""/>
        <dsp:cNvSpPr/>
      </dsp:nvSpPr>
      <dsp:spPr>
        <a:xfrm>
          <a:off x="1030619" y="1877403"/>
          <a:ext cx="361289" cy="36137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929E12-B5A9-524E-8637-7BDE97CEB999}">
      <dsp:nvSpPr>
        <dsp:cNvPr id="0" name=""/>
        <dsp:cNvSpPr/>
      </dsp:nvSpPr>
      <dsp:spPr>
        <a:xfrm>
          <a:off x="3326849" y="481491"/>
          <a:ext cx="1087893" cy="945780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sp:txBody>
      <dsp:txXfrm>
        <a:off x="3486167" y="619997"/>
        <a:ext cx="769257" cy="668768"/>
      </dsp:txXfrm>
    </dsp:sp>
    <dsp:sp modelId="{CBAE351A-2575-EB4E-BDFE-AC8C89AB19F6}">
      <dsp:nvSpPr>
        <dsp:cNvPr id="0" name=""/>
        <dsp:cNvSpPr/>
      </dsp:nvSpPr>
      <dsp:spPr>
        <a:xfrm>
          <a:off x="3179185" y="1093308"/>
          <a:ext cx="199815" cy="20011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7B16E0-7609-B741-ADEC-7ED3166C467B}">
      <dsp:nvSpPr>
        <dsp:cNvPr id="0" name=""/>
        <dsp:cNvSpPr/>
      </dsp:nvSpPr>
      <dsp:spPr>
        <a:xfrm>
          <a:off x="893108" y="2307515"/>
          <a:ext cx="144884" cy="14486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7AE5E0-C77F-1548-B6AC-19A721F18551}">
      <dsp:nvSpPr>
        <dsp:cNvPr id="0" name=""/>
        <dsp:cNvSpPr/>
      </dsp:nvSpPr>
      <dsp:spPr>
        <a:xfrm>
          <a:off x="2336791" y="2101292"/>
          <a:ext cx="144884" cy="14486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4EA2EF-7032-994A-8CDA-D08E93AE0AB3}">
      <dsp:nvSpPr>
        <dsp:cNvPr id="0" name=""/>
        <dsp:cNvSpPr/>
      </dsp:nvSpPr>
      <dsp:spPr>
        <a:xfrm>
          <a:off x="3528239" y="1774825"/>
          <a:ext cx="1372300" cy="884534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sp:txBody>
      <dsp:txXfrm>
        <a:off x="3729208" y="1904362"/>
        <a:ext cx="970362" cy="625460"/>
      </dsp:txXfrm>
    </dsp:sp>
    <dsp:sp modelId="{233E81BF-6756-1A46-9ADA-2C3EBEC9678C}">
      <dsp:nvSpPr>
        <dsp:cNvPr id="0" name=""/>
        <dsp:cNvSpPr/>
      </dsp:nvSpPr>
      <dsp:spPr>
        <a:xfrm>
          <a:off x="3642962" y="1826329"/>
          <a:ext cx="144884" cy="14486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A19F38-080A-2445-9C24-BF5FCF5EAE4A}">
      <dsp:nvSpPr>
        <dsp:cNvPr id="0" name=""/>
        <dsp:cNvSpPr/>
      </dsp:nvSpPr>
      <dsp:spPr>
        <a:xfrm>
          <a:off x="1576657" y="2364795"/>
          <a:ext cx="1080820" cy="95541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sp:txBody>
      <dsp:txXfrm>
        <a:off x="1734939" y="2504713"/>
        <a:ext cx="764256" cy="675583"/>
      </dsp:txXfrm>
    </dsp:sp>
    <dsp:sp modelId="{3B2A56C1-B96B-2340-9B03-CA89F8A21E79}">
      <dsp:nvSpPr>
        <dsp:cNvPr id="0" name=""/>
        <dsp:cNvSpPr/>
      </dsp:nvSpPr>
      <dsp:spPr>
        <a:xfrm>
          <a:off x="2404256" y="2452384"/>
          <a:ext cx="144884" cy="14486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B0984E-E3E0-C943-AF18-A37F5C5D8942}">
      <dsp:nvSpPr>
        <dsp:cNvPr id="0" name=""/>
        <dsp:cNvSpPr/>
      </dsp:nvSpPr>
      <dsp:spPr>
        <a:xfrm>
          <a:off x="2252141" y="-108028"/>
          <a:ext cx="1123398" cy="938238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sp:txBody>
      <dsp:txXfrm>
        <a:off x="2416659" y="29374"/>
        <a:ext cx="794362" cy="663434"/>
      </dsp:txXfrm>
    </dsp:sp>
    <dsp:sp modelId="{6F43751C-A657-5641-8282-9805A3E00C8B}">
      <dsp:nvSpPr>
        <dsp:cNvPr id="0" name=""/>
        <dsp:cNvSpPr/>
      </dsp:nvSpPr>
      <dsp:spPr>
        <a:xfrm>
          <a:off x="1547484" y="787829"/>
          <a:ext cx="144884" cy="144869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BA5D87-5D53-8E4A-A093-EA2F4CD7FEE5}">
      <dsp:nvSpPr>
        <dsp:cNvPr id="0" name=""/>
        <dsp:cNvSpPr/>
      </dsp:nvSpPr>
      <dsp:spPr>
        <a:xfrm>
          <a:off x="3234484" y="175587"/>
          <a:ext cx="144884" cy="14486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024D98F-44DE-4652-8BDD-FC88CEFFDF4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49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782EE3F9-7737-4159-829A-3817412F95D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660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20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21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22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23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24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25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26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27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28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29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30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32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>
              <a:buFont typeface="Times New Roman" pitchFamily="18" charset="0"/>
              <a:buNone/>
            </a:pPr>
            <a:fld id="{C409C96F-584C-464E-9A4A-A79B0F5F2C23}" type="slidenum">
              <a:rPr lang="en-GB" sz="1200" b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pPr algn="r">
                <a:buFont typeface="Times New Roman" pitchFamily="18" charset="0"/>
                <a:buNone/>
              </a:pPr>
              <a:t>40</a:t>
            </a:fld>
            <a:endParaRPr lang="en-GB" sz="1200" b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6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">
              <a:latin typeface="Calibri" charset="0"/>
            </a:endParaRPr>
          </a:p>
        </p:txBody>
      </p:sp>
      <p:sp>
        <p:nvSpPr>
          <p:cNvPr id="62467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737D27-42EF-E64A-B8C2-B8A6D5884C78}" type="slidenum">
              <a:rPr lang="es-ES" sz="1200">
                <a:latin typeface="Calibri" charset="0"/>
                <a:cs typeface="Arial" charset="0"/>
              </a:rPr>
              <a:pPr eaLnBrk="1" hangingPunct="1"/>
              <a:t>43</a:t>
            </a:fld>
            <a:endParaRPr lang="es-E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5295A6-F505-47D4-8E30-996DF2495BD8}" type="slidenum">
              <a:rPr lang="pt-BR" altLang="pt-BR" smtClean="0">
                <a:cs typeface="Arial" charset="0"/>
              </a:rPr>
              <a:pPr>
                <a:spcBef>
                  <a:spcPct val="0"/>
                </a:spcBef>
              </a:pPr>
              <a:t>44</a:t>
            </a:fld>
            <a:endParaRPr lang="pt-BR" alt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863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672414-0B41-764B-B1B1-9CA392A2E1F2}" type="slidenum">
              <a:rPr lang="pt-BR" sz="1200" b="0">
                <a:solidFill>
                  <a:schemeClr val="tx1"/>
                </a:solidFill>
              </a:rPr>
              <a:pPr/>
              <a:t>45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  <p:sp>
        <p:nvSpPr>
          <p:cNvPr id="45060" name="Espaço Reservado para Anotações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17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18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19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16" y="274954"/>
            <a:ext cx="8914369" cy="1143000"/>
          </a:xfrm>
          <a:prstGeom prst="rect">
            <a:avLst/>
          </a:prstGeom>
        </p:spPr>
        <p:txBody>
          <a:bodyPr lIns="83988" tIns="41994" rIns="83988" bIns="41994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816" y="1600776"/>
            <a:ext cx="8914369" cy="4525935"/>
          </a:xfrm>
          <a:prstGeom prst="rect">
            <a:avLst/>
          </a:prstGeom>
        </p:spPr>
        <p:txBody>
          <a:bodyPr lIns="83988" tIns="41994" rIns="83988" bIns="41994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816" y="6357038"/>
            <a:ext cx="231135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fld id="{6A3FC4A5-D5A2-4704-9BA2-BD0568096A67}" type="datetimeFigureOut">
              <a:rPr lang="es-EC"/>
              <a:pPr/>
              <a:t>03/06/16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3900" y="6357038"/>
            <a:ext cx="313820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8834" y="6357038"/>
            <a:ext cx="231135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fld id="{3554A291-22B0-403D-B363-E3ED04CBDAE3}" type="slidenum">
              <a:rPr lang="es-EC"/>
              <a:pPr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33319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ea typeface="+mn-ea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goo.gl/adBGo3" TargetMode="External"/><Relationship Id="rId3" Type="http://schemas.openxmlformats.org/officeDocument/2006/relationships/hyperlink" Target="http://goo.gl/YDH5Bn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auditoriacidada.org.br/esquema-ilegal-de-geracao-de-dividas-publicas-para-estados-e-municipios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4.bcb.gov.br/top50/port/top50.asp" TargetMode="External"/><Relationship Id="rId4" Type="http://schemas.openxmlformats.org/officeDocument/2006/relationships/image" Target="../media/image15.wmf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iepecdg.com.br/uploads/artigos/SSRN-id2479685.pdf" TargetMode="External"/><Relationship Id="rId4" Type="http://schemas.openxmlformats.org/officeDocument/2006/relationships/hyperlink" Target="http://data.worldbank.org/indicator/SI.POV.GINI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://www.divida-auditoriacidada.org.br/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8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" TargetMode="External"/><Relationship Id="rId4" Type="http://schemas.openxmlformats.org/officeDocument/2006/relationships/hyperlink" Target="http://www.facebook.com/auditoriacidada.pagina" TargetMode="External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3X9LVf" TargetMode="External"/><Relationship Id="rId4" Type="http://schemas.openxmlformats.org/officeDocument/2006/relationships/hyperlink" Target="http://goo.gl/uu9Opc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goo.gl/yCCpue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gazetadopovo.com.br/opiniao/artigos/o-banco-central-esta-suicidando-o-brasil-dh5s162swds5080e0d20jsmpc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27565"/>
            <a:ext cx="9777536" cy="684802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r>
              <a:rPr lang="en-US" sz="2500" b="0" i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Maria Lucia Fattorelli</a:t>
            </a:r>
          </a:p>
          <a:p>
            <a:pPr algn="ctr"/>
            <a:endParaRPr lang="pt-BR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pt-BR" sz="2000" b="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pt-BR" sz="2000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VIII CONGREJUFE – Congresso dos Trabalhadores do Judici</a:t>
            </a:r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ário do Piauí</a:t>
            </a:r>
          </a:p>
          <a:p>
            <a:pPr algn="ctr"/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Piau</a:t>
            </a:r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í</a:t>
            </a:r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x-none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en-US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 </a:t>
            </a:r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junho </a:t>
            </a:r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 2016</a:t>
            </a: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0" y="2636912"/>
            <a:ext cx="10137576" cy="1380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Dívida Pública dos Estados</a:t>
            </a: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Ameaça aos Direitos Sociais e Trabalhistas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214313"/>
            <a:ext cx="54387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  <p:extLst>
      <p:ext uri="{BB962C8B-B14F-4D97-AF65-F5344CB8AC3E}">
        <p14:creationId xmlns:p14="http://schemas.microsoft.com/office/powerpoint/2010/main" val="2339842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620688"/>
            <a:ext cx="9561512" cy="59766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116632"/>
            <a:ext cx="10641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92D050"/>
                </a:solidFill>
                <a:latin typeface="Tahoma"/>
                <a:cs typeface="Tahoma"/>
              </a:rPr>
              <a:t>Orçamento Geral da </a:t>
            </a:r>
            <a:r>
              <a:rPr lang="pt-BR" dirty="0" smtClean="0">
                <a:solidFill>
                  <a:srgbClr val="92D050"/>
                </a:solidFill>
                <a:latin typeface="Tahoma"/>
                <a:cs typeface="Tahoma"/>
              </a:rPr>
              <a:t>União 2014 </a:t>
            </a:r>
            <a:r>
              <a:rPr lang="pt-BR" sz="2000" dirty="0">
                <a:solidFill>
                  <a:srgbClr val="92D050"/>
                </a:solidFill>
                <a:latin typeface="Tahoma"/>
                <a:cs typeface="Tahoma"/>
              </a:rPr>
              <a:t>(</a:t>
            </a:r>
            <a:r>
              <a:rPr lang="pt-BR" sz="2000" dirty="0" smtClean="0">
                <a:solidFill>
                  <a:srgbClr val="92D050"/>
                </a:solidFill>
                <a:latin typeface="Tahoma"/>
                <a:cs typeface="Tahoma"/>
              </a:rPr>
              <a:t>Executado) </a:t>
            </a:r>
            <a:r>
              <a:rPr lang="pt-BR" sz="2200" dirty="0" smtClean="0">
                <a:solidFill>
                  <a:srgbClr val="92D050"/>
                </a:solidFill>
                <a:latin typeface="Tahoma"/>
                <a:cs typeface="Tahoma"/>
              </a:rPr>
              <a:t>Total = </a:t>
            </a:r>
            <a:r>
              <a:rPr lang="pt-BR" sz="2200" dirty="0" err="1" smtClean="0">
                <a:solidFill>
                  <a:srgbClr val="92D050"/>
                </a:solidFill>
                <a:latin typeface="Tahoma"/>
                <a:cs typeface="Tahoma"/>
              </a:rPr>
              <a:t>R</a:t>
            </a:r>
            <a:r>
              <a:rPr lang="pt-BR" sz="2200" dirty="0">
                <a:solidFill>
                  <a:srgbClr val="92D050"/>
                </a:solidFill>
                <a:latin typeface="Tahoma"/>
                <a:cs typeface="Tahoma"/>
              </a:rPr>
              <a:t>$ </a:t>
            </a:r>
            <a:r>
              <a:rPr lang="pt-BR" sz="2200" dirty="0" smtClean="0">
                <a:solidFill>
                  <a:srgbClr val="92D050"/>
                </a:solidFill>
                <a:latin typeface="Tahoma"/>
                <a:cs typeface="Tahoma"/>
              </a:rPr>
              <a:t>2,168 trilhão</a:t>
            </a:r>
            <a:endParaRPr lang="pt-BR" sz="2200" dirty="0">
              <a:solidFill>
                <a:srgbClr val="92D050"/>
              </a:solidFill>
              <a:latin typeface="Tahoma"/>
              <a:cs typeface="Tahom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488" y="6597352"/>
            <a:ext cx="9561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tx1"/>
                </a:solidFill>
                <a:latin typeface="Tahoma"/>
                <a:cs typeface="Tahoma"/>
              </a:rPr>
              <a:t>Fonte: SIAFI		Elaboração: AUDITORIA </a:t>
            </a:r>
            <a:r>
              <a:rPr lang="en-US" sz="1600" dirty="0" smtClean="0">
                <a:solidFill>
                  <a:schemeClr val="tx1"/>
                </a:solidFill>
                <a:latin typeface="Tahoma"/>
                <a:cs typeface="Tahoma"/>
              </a:rPr>
              <a:t>CIDADÃ DA DÍVIDA</a:t>
            </a:r>
            <a:endParaRPr lang="en-US" sz="1600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052194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2480" y="116632"/>
            <a:ext cx="9633520" cy="7017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pt-BR" sz="800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dirty="0" smtClean="0">
              <a:solidFill>
                <a:srgbClr val="FF6600"/>
              </a:solidFill>
              <a:latin typeface="Tahoma"/>
              <a:cs typeface="Tahoma"/>
            </a:endParaRPr>
          </a:p>
          <a:p>
            <a:pPr algn="ctr">
              <a:spcBef>
                <a:spcPts val="600"/>
              </a:spcBef>
            </a:pPr>
            <a:r>
              <a:rPr lang="pt-BR" dirty="0" smtClean="0">
                <a:solidFill>
                  <a:schemeClr val="accent3"/>
                </a:solidFill>
                <a:latin typeface="Tahoma"/>
                <a:cs typeface="Tahoma"/>
              </a:rPr>
              <a:t>ORÇAMENTO 2015  - </a:t>
            </a:r>
            <a:r>
              <a:rPr lang="pt-BR" dirty="0" smtClean="0">
                <a:solidFill>
                  <a:schemeClr val="accent3"/>
                </a:solidFill>
                <a:latin typeface="Tahoma" charset="0"/>
                <a:cs typeface="Tahoma" charset="0"/>
              </a:rPr>
              <a:t>DIVERGÊNCIA </a:t>
            </a:r>
            <a:r>
              <a:rPr lang="pt-BR" dirty="0">
                <a:solidFill>
                  <a:schemeClr val="accent3"/>
                </a:solidFill>
                <a:latin typeface="Tahoma" charset="0"/>
                <a:cs typeface="Tahoma" charset="0"/>
              </a:rPr>
              <a:t>DADOS</a:t>
            </a:r>
          </a:p>
          <a:p>
            <a:pPr algn="ctr">
              <a:spcBef>
                <a:spcPts val="600"/>
              </a:spcBef>
            </a:pPr>
            <a:endParaRPr lang="pt-BR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r>
              <a:rPr lang="pt-BR" b="0" dirty="0">
                <a:solidFill>
                  <a:schemeClr val="tx1"/>
                </a:solidFill>
                <a:latin typeface="Tahoma" charset="0"/>
                <a:cs typeface="Tahoma" charset="0"/>
              </a:rPr>
              <a:t>PORTAL DA TRANSPARÊNCIA:</a:t>
            </a:r>
          </a:p>
          <a:p>
            <a:r>
              <a:rPr lang="pt-BR" dirty="0">
                <a:solidFill>
                  <a:schemeClr val="accent1"/>
                </a:solidFill>
                <a:latin typeface="Tahoma" charset="0"/>
                <a:cs typeface="Tahoma" charset="0"/>
              </a:rPr>
              <a:t>RECEITAS </a:t>
            </a:r>
            <a:r>
              <a:rPr lang="pt-BR" dirty="0" smtClean="0">
                <a:solidFill>
                  <a:schemeClr val="accent1"/>
                </a:solidFill>
                <a:latin typeface="Tahoma" charset="0"/>
                <a:cs typeface="Tahoma" charset="0"/>
              </a:rPr>
              <a:t>REALIZADAS EM </a:t>
            </a:r>
            <a:r>
              <a:rPr lang="pt-BR" dirty="0">
                <a:solidFill>
                  <a:schemeClr val="accent1"/>
                </a:solidFill>
                <a:latin typeface="Tahoma" charset="0"/>
                <a:cs typeface="Tahoma" charset="0"/>
              </a:rPr>
              <a:t>2015 = R$2,748 trilhões</a:t>
            </a:r>
          </a:p>
          <a:p>
            <a:r>
              <a:rPr lang="pt-BR" b="0" dirty="0">
                <a:solidFill>
                  <a:schemeClr val="tx1"/>
                </a:solidFill>
                <a:latin typeface="Tahoma" charset="0"/>
                <a:cs typeface="Tahoma" charset="0"/>
                <a:hlinkClick r:id="rId2"/>
              </a:rPr>
              <a:t>http://goo.gl/adBGo3</a:t>
            </a:r>
            <a:endParaRPr lang="pt-BR" b="0" dirty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endParaRPr lang="pt-BR" b="0" dirty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endParaRPr lang="pt-BR" b="0" dirty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r>
              <a:rPr lang="pt-BR" b="0" dirty="0">
                <a:solidFill>
                  <a:schemeClr val="tx1"/>
                </a:solidFill>
                <a:latin typeface="Tahoma" charset="0"/>
                <a:cs typeface="Tahoma" charset="0"/>
              </a:rPr>
              <a:t>SISTEMA SIGA BRASIL (que tem como fonte os dados do SIAFI):</a:t>
            </a:r>
          </a:p>
          <a:p>
            <a:r>
              <a:rPr lang="pt-BR" dirty="0">
                <a:solidFill>
                  <a:srgbClr val="94C600"/>
                </a:solidFill>
                <a:latin typeface="Tahoma" charset="0"/>
                <a:cs typeface="Tahoma" charset="0"/>
              </a:rPr>
              <a:t>DESPESAS DE 2015 </a:t>
            </a:r>
            <a:r>
              <a:rPr lang="pt-BR" sz="1600" b="0" dirty="0">
                <a:solidFill>
                  <a:srgbClr val="94C600"/>
                </a:solidFill>
                <a:latin typeface="Tahoma" charset="0"/>
                <a:cs typeface="Tahoma" charset="0"/>
              </a:rPr>
              <a:t>(PAGO ATÉ DEZEMBRO) </a:t>
            </a:r>
            <a:r>
              <a:rPr lang="pt-BR" dirty="0">
                <a:solidFill>
                  <a:srgbClr val="94C600"/>
                </a:solidFill>
                <a:latin typeface="Tahoma" charset="0"/>
                <a:cs typeface="Tahoma" charset="0"/>
              </a:rPr>
              <a:t>= </a:t>
            </a:r>
            <a:r>
              <a:rPr lang="pt-BR" dirty="0" err="1">
                <a:solidFill>
                  <a:srgbClr val="94C600"/>
                </a:solidFill>
                <a:latin typeface="Tahoma" charset="0"/>
                <a:cs typeface="Tahoma" charset="0"/>
              </a:rPr>
              <a:t>R</a:t>
            </a:r>
            <a:r>
              <a:rPr lang="pt-BR" dirty="0">
                <a:solidFill>
                  <a:srgbClr val="94C600"/>
                </a:solidFill>
                <a:latin typeface="Tahoma" charset="0"/>
                <a:cs typeface="Tahoma" charset="0"/>
              </a:rPr>
              <a:t>$ 2,268 trilhões</a:t>
            </a:r>
          </a:p>
          <a:p>
            <a:r>
              <a:rPr lang="pt-BR" b="0" dirty="0">
                <a:solidFill>
                  <a:srgbClr val="92D050"/>
                </a:solidFill>
                <a:latin typeface="Tahoma" charset="0"/>
                <a:cs typeface="Tahoma" charset="0"/>
                <a:hlinkClick r:id="rId3"/>
              </a:rPr>
              <a:t>http://goo.gl/YDH5Bn</a:t>
            </a:r>
            <a:endParaRPr lang="pt-BR" b="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endParaRPr lang="pt-BR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600"/>
              </a:spcBef>
            </a:pP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DIFERENÇA: </a:t>
            </a:r>
            <a:r>
              <a:rPr lang="pt-BR" dirty="0" err="1">
                <a:solidFill>
                  <a:srgbClr val="92D050"/>
                </a:solidFill>
                <a:latin typeface="Tahoma" charset="0"/>
                <a:cs typeface="Tahoma" charset="0"/>
              </a:rPr>
              <a:t>R</a:t>
            </a: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$ 480 BILHÕES</a:t>
            </a:r>
          </a:p>
          <a:p>
            <a:pPr algn="ctr">
              <a:spcBef>
                <a:spcPts val="600"/>
              </a:spcBef>
            </a:pPr>
            <a:endParaRPr lang="pt-BR" b="0" dirty="0" smtClean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600"/>
              </a:spcBef>
            </a:pPr>
            <a:r>
              <a:rPr lang="pt-BR" b="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Aguardamos </a:t>
            </a:r>
            <a:r>
              <a:rPr lang="pt-BR" b="0" dirty="0">
                <a:solidFill>
                  <a:schemeClr val="tx1"/>
                </a:solidFill>
                <a:latin typeface="Tahoma" charset="0"/>
                <a:cs typeface="Tahoma" charset="0"/>
              </a:rPr>
              <a:t>resposta a Pedido de Acesso </a:t>
            </a:r>
            <a:r>
              <a:rPr lang="pt-BR" b="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Informação:</a:t>
            </a:r>
          </a:p>
          <a:p>
            <a:pPr algn="ctr">
              <a:spcBef>
                <a:spcPts val="600"/>
              </a:spcBef>
            </a:pPr>
            <a:r>
              <a:rPr lang="pt-BR" b="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Onde foram aplicados esses R$480 bilhões?</a:t>
            </a:r>
            <a:endParaRPr lang="pt-BR" b="0" dirty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lvl="0">
              <a:lnSpc>
                <a:spcPct val="120000"/>
              </a:lnSpc>
            </a:pPr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endParaRPr lang="pt-BR" dirty="0"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953931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49144" y="116632"/>
            <a:ext cx="3656856" cy="6894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</a:rPr>
              <a:t>Onde </a:t>
            </a:r>
            <a:r>
              <a:rPr lang="pt-BR" sz="2200" b="0" dirty="0" smtClean="0">
                <a:solidFill>
                  <a:schemeClr val="tx1"/>
                </a:solidFill>
              </a:rPr>
              <a:t>teriam </a:t>
            </a:r>
            <a:r>
              <a:rPr lang="pt-BR" sz="2200" b="0" dirty="0">
                <a:solidFill>
                  <a:schemeClr val="tx1"/>
                </a:solidFill>
              </a:rPr>
              <a:t>sido aplicados R$480 bilhões </a:t>
            </a:r>
            <a:r>
              <a:rPr lang="pt-BR" sz="2200" b="0" dirty="0" smtClean="0">
                <a:solidFill>
                  <a:schemeClr val="tx1"/>
                </a:solidFill>
              </a:rPr>
              <a:t>?</a:t>
            </a:r>
          </a:p>
          <a:p>
            <a:pPr lvl="0"/>
            <a:endParaRPr lang="pt-BR" sz="800" b="0" dirty="0">
              <a:solidFill>
                <a:schemeClr val="tx1"/>
              </a:solidFill>
            </a:endParaRPr>
          </a:p>
          <a:p>
            <a:pPr marL="342900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</a:rPr>
              <a:t>Juros e amortizações da dívida: gasto mais relevante (42,43%</a:t>
            </a:r>
            <a:r>
              <a:rPr lang="pt-BR" sz="2200" b="0" dirty="0" smtClean="0">
                <a:solidFill>
                  <a:schemeClr val="tx1"/>
                </a:solidFill>
              </a:rPr>
              <a:t>)</a:t>
            </a:r>
          </a:p>
          <a:p>
            <a:pPr lvl="0"/>
            <a:endParaRPr lang="pt-BR" sz="800" b="0" dirty="0">
              <a:solidFill>
                <a:schemeClr val="tx1"/>
              </a:solidFill>
            </a:endParaRPr>
          </a:p>
          <a:p>
            <a:pPr marL="342900" lvl="0" indent="-342900">
              <a:buFont typeface="Arial"/>
              <a:buChar char="•"/>
            </a:pPr>
            <a:r>
              <a:rPr lang="pt-BR" sz="2200" b="0" dirty="0" smtClean="0">
                <a:solidFill>
                  <a:schemeClr val="tx1"/>
                </a:solidFill>
              </a:rPr>
              <a:t>Dívida consumiu </a:t>
            </a:r>
            <a:r>
              <a:rPr lang="pt-BR" sz="2200" b="0" dirty="0">
                <a:solidFill>
                  <a:schemeClr val="tx1"/>
                </a:solidFill>
              </a:rPr>
              <a:t>não somente receitas financeiras, mas também outras receitas orçamentárias, retirando recursos de áreas </a:t>
            </a:r>
            <a:r>
              <a:rPr lang="pt-BR" sz="2200" b="0" dirty="0" smtClean="0">
                <a:solidFill>
                  <a:schemeClr val="tx1"/>
                </a:solidFill>
              </a:rPr>
              <a:t>essenciais</a:t>
            </a:r>
          </a:p>
          <a:p>
            <a:pPr lvl="0"/>
            <a:endParaRPr lang="pt-BR" sz="800" b="0" dirty="0">
              <a:solidFill>
                <a:schemeClr val="tx1"/>
              </a:solidFill>
            </a:endParaRPr>
          </a:p>
          <a:p>
            <a:pPr marL="342900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</a:rPr>
              <a:t>Arrecadação de </a:t>
            </a:r>
            <a:r>
              <a:rPr lang="pt-BR" sz="2200" b="0" dirty="0" smtClean="0">
                <a:solidFill>
                  <a:schemeClr val="tx1"/>
                </a:solidFill>
              </a:rPr>
              <a:t>contribuições sociais </a:t>
            </a:r>
            <a:r>
              <a:rPr lang="pt-BR" sz="2200" b="0" dirty="0">
                <a:solidFill>
                  <a:schemeClr val="tx1"/>
                </a:solidFill>
              </a:rPr>
              <a:t>é muito superior às despesas com a Seguridade Social, que engloba Previdência, Saúde e Assistência Social (Não existe o falacioso déficit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81" y="0"/>
            <a:ext cx="59766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631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2"/>
          <p:cNvSpPr txBox="1">
            <a:spLocks noChangeArrowheads="1"/>
          </p:cNvSpPr>
          <p:nvPr/>
        </p:nvSpPr>
        <p:spPr bwMode="auto">
          <a:xfrm>
            <a:off x="193675" y="115888"/>
            <a:ext cx="9871893" cy="682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  <a:defRPr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SISTEMA DA DÍVIDA DOS ESTADOS E MUNICÍPIOS</a:t>
            </a:r>
          </a:p>
          <a:p>
            <a:pPr marL="457200" indent="-457200">
              <a:lnSpc>
                <a:spcPct val="13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Gênese em Carta de Intenções com o FMI</a:t>
            </a:r>
          </a:p>
          <a:p>
            <a:pPr marL="457200" indent="-457200">
              <a:lnSpc>
                <a:spcPct val="13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Endividamento sem contrapartida: mecanismos financeiros </a:t>
            </a:r>
          </a:p>
          <a:p>
            <a:pPr marL="457200" indent="-457200">
              <a:lnSpc>
                <a:spcPct val="13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Refinanciamento pela União Lei 9.496/97: Pacote</a:t>
            </a:r>
          </a:p>
          <a:p>
            <a:pPr marL="1200150" lvl="1" indent="-457200">
              <a:lnSpc>
                <a:spcPct val="7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Plano de Ajuste Fiscal</a:t>
            </a:r>
          </a:p>
          <a:p>
            <a:pPr marL="1200150" lvl="1" indent="-457200">
              <a:lnSpc>
                <a:spcPct val="7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Privatizações do patrimônio dos estados</a:t>
            </a:r>
          </a:p>
          <a:p>
            <a:pPr marL="1200150" lvl="1" indent="-457200">
              <a:lnSpc>
                <a:spcPct val="7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Assunção de passivos de bancos </a:t>
            </a:r>
            <a:r>
              <a:rPr lang="en-US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–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PROES</a:t>
            </a:r>
          </a:p>
          <a:p>
            <a:pPr lvl="1" indent="0">
              <a:lnSpc>
                <a:spcPct val="70000"/>
              </a:lnSpc>
              <a:spcBef>
                <a:spcPts val="1200"/>
              </a:spcBef>
              <a:buClr>
                <a:srgbClr val="FF9900"/>
              </a:buClr>
              <a:defRPr/>
            </a:pPr>
            <a:endParaRPr lang="pt-BR" sz="5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Condições onerosas empurram para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FF9900"/>
              </a:buClr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Endividamento com Banco Mundial e bancos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FF9900"/>
              </a:buClr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privados internacionais para pagar à União</a:t>
            </a:r>
          </a:p>
          <a:p>
            <a:pPr marL="457200" indent="-457200">
              <a:lnSpc>
                <a:spcPct val="13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Ilegalidades. Ilegitimidades. Abusos. Fraudes</a:t>
            </a:r>
          </a:p>
          <a:p>
            <a:pPr marL="457200" indent="-457200">
              <a:lnSpc>
                <a:spcPct val="13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SACRIFÍCIO SOCIAL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1312" y="2708920"/>
            <a:ext cx="2144688" cy="292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27949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7775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Dívida Interna do Estado do </a:t>
            </a: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Piau</a:t>
            </a: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í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8464" y="476672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1998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3284984"/>
            <a:ext cx="12805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2016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72" y="4084639"/>
            <a:ext cx="9906000" cy="27741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923" y="908720"/>
            <a:ext cx="9652000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456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7775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Dívida EXTERNA </a:t>
            </a: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do Estado do </a:t>
            </a: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Piau</a:t>
            </a: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í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944" y="3260369"/>
            <a:ext cx="5575300" cy="3594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64" y="476673"/>
            <a:ext cx="5472608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294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332656"/>
            <a:ext cx="9633520" cy="6247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DÍVIDA DOS ESTADOS</a:t>
            </a:r>
          </a:p>
          <a:p>
            <a:pPr algn="ctr"/>
            <a:endParaRPr lang="pt-BR" sz="28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endParaRPr lang="pt-BR" sz="800" dirty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endParaRPr lang="pt-BR" sz="8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marL="457200" indent="-457200">
              <a:buFont typeface="Wingdings" charset="2"/>
              <a:buChar char="Ø"/>
            </a:pPr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Crise Fiscal devido às condições abusivas do refinanciamento pela União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(Lei 9.496/97)</a:t>
            </a:r>
          </a:p>
          <a:p>
            <a:endParaRPr lang="pt-BR" dirty="0">
              <a:solidFill>
                <a:srgbClr val="94C600"/>
              </a:solidFill>
              <a:latin typeface="Tahoma"/>
              <a:cs typeface="Tahoma"/>
            </a:endParaRPr>
          </a:p>
          <a:p>
            <a:endParaRPr lang="pt-BR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marL="457200" indent="-457200">
              <a:buFont typeface="Wingdings" charset="2"/>
              <a:buChar char="Ø"/>
            </a:pPr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Novos esquemas sofisticados: </a:t>
            </a:r>
          </a:p>
          <a:p>
            <a:endParaRPr lang="pt-BR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pPr marL="914400" lvl="1" indent="-457200">
              <a:buFont typeface="Wingdings" charset="2"/>
              <a:buChar char="Ø"/>
            </a:pPr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CRIAÇÃO DE EMPRESAS S/A </a:t>
            </a:r>
          </a:p>
          <a:p>
            <a:pPr lvl="1"/>
            <a:endParaRPr lang="pt-BR" b="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marL="914400" lvl="1" indent="-457200">
              <a:buFont typeface="Wingdings" charset="2"/>
              <a:buChar char="Ø"/>
            </a:pPr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EMISSÃO DE DEBÊNTURES </a:t>
            </a:r>
            <a:endParaRPr lang="pt-BR" b="0" dirty="0">
              <a:solidFill>
                <a:srgbClr val="94C600"/>
              </a:solidFill>
              <a:latin typeface="Tahoma"/>
              <a:cs typeface="Tahoma"/>
            </a:endParaRPr>
          </a:p>
          <a:p>
            <a:endParaRPr lang="pt-BR" b="0" dirty="0" smtClean="0">
              <a:solidFill>
                <a:schemeClr val="tx1"/>
              </a:solidFill>
            </a:endParaRPr>
          </a:p>
          <a:p>
            <a:endParaRPr lang="pt-BR" b="0" dirty="0">
              <a:solidFill>
                <a:schemeClr val="tx1"/>
              </a:solidFill>
            </a:endParaRPr>
          </a:p>
          <a:p>
            <a:pPr algn="ctr"/>
            <a:r>
              <a:rPr lang="pt-BR" dirty="0">
                <a:solidFill>
                  <a:schemeClr val="tx1"/>
                </a:solidFill>
              </a:rPr>
              <a:t>Esquema ilegal de geração de dívidas públicas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 para estados e municípios</a:t>
            </a:r>
          </a:p>
          <a:p>
            <a:r>
              <a:rPr lang="pt-BR" sz="1600" b="0" dirty="0">
                <a:solidFill>
                  <a:schemeClr val="tx1"/>
                </a:solidFill>
                <a:hlinkClick r:id="rId2"/>
              </a:rPr>
              <a:t>http://www.auditoriacidada.org.br/esquema-ilegal-de-geracao-de-dividas-publicas-para-estados-e-municipios</a:t>
            </a:r>
            <a:r>
              <a:rPr lang="pt-BR" sz="1600" b="0" dirty="0" smtClean="0">
                <a:solidFill>
                  <a:schemeClr val="tx1"/>
                </a:solidFill>
                <a:hlinkClick r:id="rId2"/>
              </a:rPr>
              <a:t>/</a:t>
            </a:r>
            <a:endParaRPr lang="pt-BR" sz="16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481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0" y="2636912"/>
            <a:ext cx="10137576" cy="1380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PLP</a:t>
            </a:r>
            <a:r>
              <a:rPr lang="pt-BR" sz="3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-257/</a:t>
            </a: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2016 </a:t>
            </a:r>
          </a:p>
          <a:p>
            <a:pPr algn="ctr">
              <a:lnSpc>
                <a:spcPct val="120000"/>
              </a:lnSpc>
            </a:pPr>
            <a:endParaRPr lang="pt-BR" sz="3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812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200472" y="188640"/>
            <a:ext cx="9937104" cy="6978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sz="28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PLP</a:t>
            </a:r>
            <a:r>
              <a:rPr lang="pt-BR" sz="28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-257/</a:t>
            </a:r>
            <a:r>
              <a:rPr lang="pt-BR" sz="28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2016</a:t>
            </a:r>
          </a:p>
          <a:p>
            <a:pPr algn="ctr">
              <a:lnSpc>
                <a:spcPct val="120000"/>
              </a:lnSpc>
            </a:pPr>
            <a:endParaRPr lang="pt-BR" sz="8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pt-BR" sz="2000" b="0" dirty="0">
                <a:solidFill>
                  <a:schemeClr val="tx1"/>
                </a:solidFill>
                <a:latin typeface="Tahoma"/>
                <a:cs typeface="Tahoma"/>
              </a:rPr>
              <a:t>a) Alongamento oneroso para o pagamento da dívida dos estados com a União</a:t>
            </a:r>
          </a:p>
          <a:p>
            <a:r>
              <a:rPr lang="pt-BR" sz="2000" b="0" dirty="0" err="1">
                <a:solidFill>
                  <a:schemeClr val="tx1"/>
                </a:solidFill>
                <a:latin typeface="Tahoma"/>
                <a:cs typeface="Tahoma"/>
              </a:rPr>
              <a:t>b</a:t>
            </a:r>
            <a:r>
              <a:rPr lang="pt-BR" sz="2000" b="0" dirty="0">
                <a:solidFill>
                  <a:schemeClr val="tx1"/>
                </a:solidFill>
                <a:latin typeface="Tahoma"/>
                <a:cs typeface="Tahoma"/>
              </a:rPr>
              <a:t>) Intenso ataque aos direitos dos servidores e intervenção mediante monitoramento e avaliação dos estados </a:t>
            </a:r>
          </a:p>
          <a:p>
            <a:r>
              <a:rPr lang="pt-BR" sz="2000" b="0" dirty="0" err="1">
                <a:solidFill>
                  <a:schemeClr val="tx1"/>
                </a:solidFill>
                <a:latin typeface="Tahoma"/>
                <a:cs typeface="Tahoma"/>
              </a:rPr>
              <a:t>c</a:t>
            </a:r>
            <a:r>
              <a:rPr lang="pt-BR" sz="2000" b="0" dirty="0">
                <a:solidFill>
                  <a:schemeClr val="tx1"/>
                </a:solidFill>
                <a:latin typeface="Tahoma"/>
                <a:cs typeface="Tahoma"/>
              </a:rPr>
              <a:t>) União poderá receber bens, direitos e participações acionárias em sociedades empresárias, controladas por estados e DF, como contrapartida à amortização, para privatizá-las em seguida </a:t>
            </a:r>
          </a:p>
          <a:p>
            <a:r>
              <a:rPr lang="pt-BR" sz="2000" b="0" dirty="0" err="1">
                <a:solidFill>
                  <a:schemeClr val="tx1"/>
                </a:solidFill>
                <a:latin typeface="Tahoma"/>
                <a:cs typeface="Tahoma"/>
              </a:rPr>
              <a:t>d</a:t>
            </a:r>
            <a:r>
              <a:rPr lang="pt-BR" sz="2000" b="0" dirty="0">
                <a:solidFill>
                  <a:schemeClr val="tx1"/>
                </a:solidFill>
                <a:latin typeface="Tahoma"/>
                <a:cs typeface="Tahoma"/>
              </a:rPr>
              <a:t>) Limita o gasto público primário a percentual do PIB redefinido no Plano Plurianual (PPA)</a:t>
            </a:r>
          </a:p>
          <a:p>
            <a:r>
              <a:rPr lang="pt-BR" sz="2000" b="0" dirty="0">
                <a:solidFill>
                  <a:schemeClr val="tx1"/>
                </a:solidFill>
                <a:latin typeface="Tahoma"/>
                <a:cs typeface="Tahoma"/>
              </a:rPr>
              <a:t>e) Possibilita Regime Especial de Contingenciamento </a:t>
            </a:r>
          </a:p>
          <a:p>
            <a:r>
              <a:rPr lang="pt-BR" sz="2000" b="0" dirty="0" err="1">
                <a:solidFill>
                  <a:schemeClr val="tx1"/>
                </a:solidFill>
                <a:latin typeface="Tahoma"/>
                <a:cs typeface="Tahoma"/>
              </a:rPr>
              <a:t>f</a:t>
            </a:r>
            <a:r>
              <a:rPr lang="pt-BR" sz="2000" b="0" dirty="0">
                <a:solidFill>
                  <a:schemeClr val="tx1"/>
                </a:solidFill>
                <a:latin typeface="Tahoma"/>
                <a:cs typeface="Tahoma"/>
              </a:rPr>
              <a:t>) Considera Aposentadorias e Pensões como “Despesas de Pessoal” </a:t>
            </a:r>
          </a:p>
          <a:p>
            <a:r>
              <a:rPr lang="pt-BR" sz="2000" b="0" dirty="0" err="1">
                <a:solidFill>
                  <a:schemeClr val="tx1"/>
                </a:solidFill>
                <a:latin typeface="Tahoma"/>
                <a:cs typeface="Tahoma"/>
              </a:rPr>
              <a:t>g</a:t>
            </a:r>
            <a:r>
              <a:rPr lang="pt-BR" sz="2000" b="0" dirty="0">
                <a:solidFill>
                  <a:schemeClr val="tx1"/>
                </a:solidFill>
                <a:latin typeface="Tahoma"/>
                <a:cs typeface="Tahoma"/>
              </a:rPr>
              <a:t>) Torna mais rígidos os controles das despesas com pessoal</a:t>
            </a:r>
          </a:p>
          <a:p>
            <a:r>
              <a:rPr lang="pt-BR" sz="2000" b="0" dirty="0" err="1">
                <a:solidFill>
                  <a:schemeClr val="tx1"/>
                </a:solidFill>
                <a:latin typeface="Tahoma"/>
                <a:cs typeface="Tahoma"/>
              </a:rPr>
              <a:t>h</a:t>
            </a:r>
            <a:r>
              <a:rPr lang="pt-BR" sz="2000" b="0" dirty="0">
                <a:solidFill>
                  <a:schemeClr val="tx1"/>
                </a:solidFill>
                <a:latin typeface="Tahoma"/>
                <a:cs typeface="Tahoma"/>
              </a:rPr>
              <a:t>) Estabelece mecanismos automáticos de ajuste da despesa para fins de cumprimento do limite concebido, em 3 estágios sequenciais. </a:t>
            </a:r>
          </a:p>
          <a:p>
            <a:r>
              <a:rPr lang="pt-BR" sz="2000" b="0" dirty="0" err="1">
                <a:solidFill>
                  <a:schemeClr val="tx1"/>
                </a:solidFill>
                <a:latin typeface="Tahoma"/>
                <a:cs typeface="Tahoma"/>
              </a:rPr>
              <a:t>i</a:t>
            </a:r>
            <a:r>
              <a:rPr lang="pt-BR" sz="2000" b="0" dirty="0">
                <a:solidFill>
                  <a:schemeClr val="tx1"/>
                </a:solidFill>
                <a:latin typeface="Tahoma"/>
                <a:cs typeface="Tahoma"/>
              </a:rPr>
              <a:t>) Permite a contratação de dívida para reduzir pessoal</a:t>
            </a:r>
          </a:p>
          <a:p>
            <a:r>
              <a:rPr lang="pt-BR" sz="2000" b="0" dirty="0" err="1">
                <a:solidFill>
                  <a:schemeClr val="tx1"/>
                </a:solidFill>
                <a:latin typeface="Tahoma"/>
                <a:cs typeface="Tahoma"/>
              </a:rPr>
              <a:t>j</a:t>
            </a:r>
            <a:r>
              <a:rPr lang="pt-BR" sz="2000" b="0" dirty="0">
                <a:solidFill>
                  <a:schemeClr val="tx1"/>
                </a:solidFill>
                <a:latin typeface="Tahoma"/>
                <a:cs typeface="Tahoma"/>
              </a:rPr>
              <a:t>) Transforma a união em seguradora internacional para investidores privados nacionais e estrangeiros</a:t>
            </a:r>
          </a:p>
          <a:p>
            <a:r>
              <a:rPr lang="pt-BR" sz="2000" b="0" dirty="0" err="1">
                <a:solidFill>
                  <a:schemeClr val="tx1"/>
                </a:solidFill>
                <a:latin typeface="Tahoma"/>
                <a:cs typeface="Tahoma"/>
              </a:rPr>
              <a:t>k</a:t>
            </a:r>
            <a:r>
              <a:rPr lang="pt-BR" sz="2000" b="0" dirty="0">
                <a:solidFill>
                  <a:schemeClr val="tx1"/>
                </a:solidFill>
                <a:latin typeface="Tahoma"/>
                <a:cs typeface="Tahoma"/>
              </a:rPr>
              <a:t>) Desrespeito às vinculações de recursos</a:t>
            </a:r>
          </a:p>
          <a:p>
            <a:r>
              <a:rPr lang="pt-BR" sz="2000" b="0" dirty="0">
                <a:solidFill>
                  <a:schemeClr val="tx1"/>
                </a:solidFill>
                <a:latin typeface="Tahoma"/>
                <a:cs typeface="Tahoma"/>
              </a:rPr>
              <a:t>l) Ilegalidade na previsão de atualização monetária para a dívida pública</a:t>
            </a:r>
          </a:p>
          <a:p>
            <a:r>
              <a:rPr lang="pt-BR" sz="2000" b="0" dirty="0">
                <a:solidFill>
                  <a:schemeClr val="tx1"/>
                </a:solidFill>
                <a:latin typeface="Tahoma"/>
                <a:cs typeface="Tahoma"/>
              </a:rPr>
              <a:t>m) garantia de remuneração da sobra de caixa de bancos </a:t>
            </a:r>
          </a:p>
        </p:txBody>
      </p:sp>
    </p:spTree>
    <p:extLst>
      <p:ext uri="{BB962C8B-B14F-4D97-AF65-F5344CB8AC3E}">
        <p14:creationId xmlns:p14="http://schemas.microsoft.com/office/powerpoint/2010/main" val="3890334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200472" y="188640"/>
            <a:ext cx="9937104" cy="6517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PLP</a:t>
            </a:r>
            <a:r>
              <a:rPr lang="pt-BR" sz="32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-257/</a:t>
            </a: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2016</a:t>
            </a:r>
          </a:p>
          <a:p>
            <a:pPr algn="ctr">
              <a:lnSpc>
                <a:spcPct val="120000"/>
              </a:lnSpc>
            </a:pPr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r>
              <a:rPr lang="pt-BR" sz="4000" i="1" dirty="0" smtClean="0">
                <a:solidFill>
                  <a:srgbClr val="FFFFFF"/>
                </a:solidFill>
              </a:rPr>
              <a:t>“...assegurar </a:t>
            </a:r>
            <a:r>
              <a:rPr lang="pt-BR" sz="4000" i="1" dirty="0">
                <a:solidFill>
                  <a:srgbClr val="FFFFFF"/>
                </a:solidFill>
              </a:rPr>
              <a:t>a manutenção da estabilidade econômica, crescimento econômico e sustentabilidade intertemporal da dívida </a:t>
            </a:r>
            <a:r>
              <a:rPr lang="pt-BR" sz="4000" i="1" dirty="0" smtClean="0">
                <a:solidFill>
                  <a:srgbClr val="FFFFFF"/>
                </a:solidFill>
              </a:rPr>
              <a:t>pública” </a:t>
            </a: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endParaRPr lang="pt-BR" sz="4000" b="0" i="1" dirty="0">
              <a:solidFill>
                <a:srgbClr val="FFFFFF"/>
              </a:solidFill>
              <a:latin typeface="Tahoma"/>
              <a:cs typeface="Tahoma"/>
            </a:endParaRP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r>
              <a:rPr lang="pt-BR" sz="3200" b="0" dirty="0" smtClean="0">
                <a:solidFill>
                  <a:schemeClr val="accent1"/>
                </a:solidFill>
                <a:latin typeface="Tahoma"/>
                <a:cs typeface="Tahoma"/>
              </a:rPr>
              <a:t>Se submetidas a uma auditoria, tanto as dívidas dos estados como a dívida federal seriam em grande parte anuladas!</a:t>
            </a:r>
          </a:p>
        </p:txBody>
      </p:sp>
    </p:spTree>
    <p:extLst>
      <p:ext uri="{BB962C8B-B14F-4D97-AF65-F5344CB8AC3E}">
        <p14:creationId xmlns:p14="http://schemas.microsoft.com/office/powerpoint/2010/main" val="453324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899451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PARADOXO BRASIL </a:t>
            </a: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761125"/>
              </p:ext>
            </p:extLst>
          </p:nvPr>
        </p:nvGraphicFramePr>
        <p:xfrm>
          <a:off x="272480" y="620688"/>
          <a:ext cx="9633520" cy="6237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6760"/>
                <a:gridCol w="4816760"/>
              </a:tblGrid>
              <a:tr h="623731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t-BR" sz="1800" dirty="0" smtClean="0">
                          <a:solidFill>
                            <a:schemeClr val="bg2"/>
                          </a:solidFill>
                          <a:latin typeface="Tahoma" charset="0"/>
                          <a:cs typeface="Tahoma" charset="0"/>
                        </a:rPr>
                        <a:t>9ª Maior Economia Mundial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t-BR" sz="1800" dirty="0" smtClean="0">
                          <a:solidFill>
                            <a:schemeClr val="bg2"/>
                          </a:solidFill>
                          <a:latin typeface="Tahoma" charset="0"/>
                          <a:cs typeface="Tahoma" charset="0"/>
                        </a:rPr>
                        <a:t>IMENSAS POTENCIALIDADES  ABUNDÂNCIA</a:t>
                      </a:r>
                      <a:endParaRPr lang="pt-BR" sz="500" dirty="0" smtClean="0">
                        <a:solidFill>
                          <a:schemeClr val="bg2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endParaRPr lang="en-US" sz="800" dirty="0" smtClean="0"/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Maior reserva de Nióbio do mundo 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Terceira maior reserva de petróleo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Maior reserva de água potável do mundo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Maior área agriculturável do mundo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Riquezas minerais diversas e Terras Raras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Riquezas biológicas: fauna e flora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Extensão territorial e mesmo idioma 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Clima favorável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Potencial energético, industrial e comercial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Riqueza humana e cultural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solidFill>
                            <a:srgbClr val="000000"/>
                          </a:solidFill>
                          <a:latin typeface="Tahoma" charset="0"/>
                          <a:cs typeface="Tahoma" charset="0"/>
                        </a:rPr>
                        <a:t>CENÁRIO BRASIL 2015/2016</a:t>
                      </a:r>
                      <a:endParaRPr lang="pt-BR" sz="500" dirty="0" smtClean="0">
                        <a:solidFill>
                          <a:srgbClr val="000000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solidFill>
                            <a:srgbClr val="000000"/>
                          </a:solidFill>
                          <a:latin typeface="Tahoma" charset="0"/>
                          <a:cs typeface="Tahoma" charset="0"/>
                        </a:rPr>
                        <a:t>ESCASSEZ</a:t>
                      </a:r>
                      <a:endParaRPr lang="en-US" sz="1800" dirty="0" smtClean="0"/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t-BR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CRISES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Econômica seletiva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Desindustrialização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Queda da atividade comercial 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Desemprego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Perdas salariais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Privatizações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Encolhimento do PIB 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Social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Política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Ambiental</a:t>
                      </a:r>
                      <a:endParaRPr lang="pt-BR" dirty="0" smtClean="0">
                        <a:solidFill>
                          <a:srgbClr val="92D050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>
                        <a:spcBef>
                          <a:spcPts val="0"/>
                        </a:spcBef>
                      </a:pPr>
                      <a:endParaRPr lang="pt-BR" sz="300" dirty="0" smtClean="0">
                        <a:solidFill>
                          <a:schemeClr val="tx1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t-BR" dirty="0" smtClean="0">
                          <a:solidFill>
                            <a:srgbClr val="000000"/>
                          </a:solidFill>
                          <a:latin typeface="Tahoma" charset="0"/>
                          <a:cs typeface="Tahoma" charset="0"/>
                        </a:rPr>
                        <a:t>AJUSTE FISCAL: </a:t>
                      </a: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Corte de investimentos e gastos sociais; aumento de tributos para a classe média e pobre; privatizações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endParaRPr lang="pt-BR" sz="300" dirty="0" smtClean="0">
                        <a:solidFill>
                          <a:schemeClr val="accent1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t-BR" dirty="0" smtClean="0">
                          <a:solidFill>
                            <a:srgbClr val="000000"/>
                          </a:solidFill>
                          <a:latin typeface="Tahoma" charset="0"/>
                          <a:cs typeface="Tahoma" charset="0"/>
                        </a:rPr>
                        <a:t>CRESCIMENTO ACELERADO DA DÍVIDA PÚBLICA = </a:t>
                      </a:r>
                      <a:r>
                        <a:rPr lang="pt-BR" dirty="0" smtClean="0">
                          <a:solidFill>
                            <a:srgbClr val="FF0000"/>
                          </a:solidFill>
                          <a:latin typeface="Tahoma" charset="0"/>
                          <a:cs typeface="Tahoma" charset="0"/>
                        </a:rPr>
                        <a:t>CRISE FISCAL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171495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200472" y="188640"/>
            <a:ext cx="9937104" cy="7285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PLP</a:t>
            </a:r>
            <a:r>
              <a:rPr lang="pt-BR" sz="32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-257/</a:t>
            </a: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2016</a:t>
            </a:r>
          </a:p>
          <a:p>
            <a:endParaRPr lang="pt-BR" sz="28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/>
            <a:r>
              <a:rPr lang="pt-BR" sz="2800" dirty="0" smtClean="0">
                <a:solidFill>
                  <a:schemeClr val="tx1"/>
                </a:solidFill>
                <a:latin typeface="Tahoma"/>
                <a:cs typeface="Tahoma"/>
              </a:rPr>
              <a:t>ALONGAMENTO DÍVIDA ESTADOS</a:t>
            </a:r>
          </a:p>
          <a:p>
            <a:endParaRPr lang="pt-BR" sz="8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Assinatura prévia de aditivo contratual oneroso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Condicionado à adoção de rigoroso ajuste fiscal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Exige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a desistência de ações judiciais relacionadas à dívida ou aos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contratos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Põe fim ao limite da Receita Líquida Real, que impede que a destinação de recursos para a dívida supere os 15% 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“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Desconto” de até 40% nas prestações por até 24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meses condicionado a medidas adicionais de ajuste fiscal 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além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de não rever os erros cometidos anteriormente ainda joga o problema para o futuro.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800" b="0" dirty="0">
                <a:solidFill>
                  <a:srgbClr val="FFFFFF"/>
                </a:solidFill>
                <a:latin typeface="Tahoma"/>
                <a:cs typeface="Tahoma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34219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128464" y="0"/>
            <a:ext cx="10009112" cy="704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28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PLP</a:t>
            </a:r>
            <a:r>
              <a:rPr lang="pt-BR" sz="28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-257/</a:t>
            </a:r>
            <a:r>
              <a:rPr lang="pt-BR" sz="28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2016</a:t>
            </a:r>
          </a:p>
          <a:p>
            <a:endParaRPr lang="pt-BR" sz="10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/>
            <a:r>
              <a:rPr lang="pt-BR" sz="2000" dirty="0" smtClean="0">
                <a:solidFill>
                  <a:schemeClr val="tx1"/>
                </a:solidFill>
                <a:latin typeface="Tahoma"/>
                <a:cs typeface="Tahoma"/>
              </a:rPr>
              <a:t>INTENSO ATAQUE AOS DIREITOS DOS SERVIDORES E INTERVENÇÃO NO CONTROLE MEDIANTE MONITORAMENTO E AVALIAÇÃO DOS ESTADOS </a:t>
            </a:r>
          </a:p>
          <a:p>
            <a:r>
              <a:rPr lang="pt-BR" sz="2000" b="0" dirty="0" err="1" smtClean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- não conceder vantagem, aumento, reajustes ou adequação de </a:t>
            </a: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remunerações; </a:t>
            </a:r>
            <a:endParaRPr lang="pt-BR" sz="2000" b="0" dirty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II - limitar o crescimento das outras despesas </a:t>
            </a: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correntes;</a:t>
            </a:r>
            <a:endParaRPr lang="pt-BR" sz="2000" b="0" dirty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III - vedar concessão ou ampliação de incentivo ou benefício </a:t>
            </a: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tributário </a:t>
            </a:r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ou </a:t>
            </a: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financeiro; </a:t>
            </a:r>
            <a:endParaRPr lang="pt-BR" sz="2000" b="0" dirty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IV - suspender admissão ou contratação de pessoal;</a:t>
            </a:r>
          </a:p>
          <a:p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V - reduzir em 10% a despesa mensal com cargos de livre </a:t>
            </a: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provimento (/junho</a:t>
            </a:r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/</a:t>
            </a: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2014);</a:t>
            </a:r>
            <a:endParaRPr lang="pt-BR" sz="2000" b="0" dirty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pt-BR" sz="2000" b="0" dirty="0" err="1" smtClean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- instituição do regime de previdência complementar na modalidade de contribuição definida;</a:t>
            </a:r>
          </a:p>
          <a:p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II - instituição de monitoramento fiscal contínuo para a manutenção do equilíbrio fiscal;</a:t>
            </a:r>
          </a:p>
          <a:p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III - instituição de critérios para avaliação periódica dos programas e dos projetos </a:t>
            </a: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com </a:t>
            </a:r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vistas a aferir a qualidade, a eficiência e a pertinência da sua manutenção, bem como a relação entre custos e benefícios de suas políticas públicas, devendo o resultado da avaliação ser tornado público;</a:t>
            </a:r>
          </a:p>
          <a:p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IV - elevação das alíquotas de contribuição previdenciária dos servidores e patronal ao</a:t>
            </a:r>
          </a:p>
          <a:p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regime próprio de previdência social para 14% e 28% respectivamente; </a:t>
            </a:r>
          </a:p>
          <a:p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V - reforma do regime jurídico dos servidores ativos e inativos, civis e militares, para</a:t>
            </a:r>
          </a:p>
          <a:p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limitar os benefícios, as progressões e as vantagens ao que é estabelecido para os servidores da União;</a:t>
            </a:r>
          </a:p>
          <a:p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VI - definição de limite máximo para acréscimo da despesa orçamentária não </a:t>
            </a: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financeira</a:t>
            </a:r>
            <a:endParaRPr lang="pt-BR" sz="2000" b="0" dirty="0"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359989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200472" y="188640"/>
            <a:ext cx="9937104" cy="565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PLP</a:t>
            </a:r>
            <a:r>
              <a:rPr lang="pt-BR" sz="32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-257/</a:t>
            </a: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2016</a:t>
            </a:r>
          </a:p>
          <a:p>
            <a:endParaRPr lang="pt-BR" sz="28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/>
            <a:r>
              <a:rPr lang="pt-BR" sz="2800" dirty="0" smtClean="0">
                <a:solidFill>
                  <a:schemeClr val="tx1"/>
                </a:solidFill>
                <a:latin typeface="Tahoma"/>
                <a:cs typeface="Tahoma"/>
              </a:rPr>
              <a:t>UNIÃO PODERÁ RECEBER BENS, DIREITOS E PARTICIPAÇÕES ACIONÁRIAS EM SOCIEDADES EMPRESÁRIAS, CONTROLADAS POR ESTADOS E DF, COMO CONTRAPARTIDA À AMORTIZAÇÃO PARA PRIVATIZÁ-LAS EM SEGUIDA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800" b="0" dirty="0">
                <a:solidFill>
                  <a:srgbClr val="FFFFFF"/>
                </a:solidFill>
                <a:latin typeface="Tahoma"/>
                <a:cs typeface="Tahoma"/>
              </a:rPr>
              <a:t> </a:t>
            </a:r>
            <a:endParaRPr lang="pt-BR" sz="2800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pt-BR" sz="2800" b="0" dirty="0" smtClean="0">
                <a:solidFill>
                  <a:schemeClr val="accent1"/>
                </a:solidFill>
                <a:latin typeface="Tahoma"/>
                <a:cs typeface="Tahoma"/>
              </a:rPr>
              <a:t>Dispositivo relacionado a quais “sociedades empresárias”?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pt-BR" sz="2800" b="0" dirty="0">
              <a:solidFill>
                <a:schemeClr val="accent1"/>
              </a:solidFill>
              <a:latin typeface="Tahoma"/>
              <a:cs typeface="Tahoma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pt-BR" sz="2800" b="0" dirty="0" smtClean="0">
                <a:solidFill>
                  <a:schemeClr val="accent1"/>
                </a:solidFill>
                <a:latin typeface="Tahoma"/>
                <a:cs typeface="Tahoma"/>
              </a:rPr>
              <a:t>Estaria relacionado às S/A criadas para emitir debentures? </a:t>
            </a:r>
            <a:endParaRPr lang="pt-BR" sz="2800" b="0" dirty="0">
              <a:solidFill>
                <a:schemeClr val="accent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86279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200472" y="188640"/>
            <a:ext cx="9937104" cy="667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PLP</a:t>
            </a:r>
            <a:r>
              <a:rPr lang="pt-BR" sz="32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-257/</a:t>
            </a: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2016</a:t>
            </a:r>
          </a:p>
          <a:p>
            <a:endParaRPr lang="pt-BR" sz="28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r>
              <a:rPr lang="pt-BR" sz="2800" dirty="0" smtClean="0">
                <a:solidFill>
                  <a:schemeClr val="tx1"/>
                </a:solidFill>
                <a:latin typeface="Tahoma"/>
                <a:cs typeface="Tahoma"/>
              </a:rPr>
              <a:t>CONSIDERA APOSENTADORIAS E PENSÕES COMO “DESPESAS DE PESSOAL”</a:t>
            </a:r>
            <a:r>
              <a:rPr lang="pt-BR" sz="2800" dirty="0" smtClean="0">
                <a:solidFill>
                  <a:srgbClr val="FFFFFF"/>
                </a:solidFill>
                <a:latin typeface="Tahoma"/>
                <a:cs typeface="Tahoma"/>
              </a:rPr>
              <a:t> </a:t>
            </a:r>
          </a:p>
          <a:p>
            <a:pPr>
              <a:lnSpc>
                <a:spcPct val="110000"/>
              </a:lnSpc>
            </a:pPr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Exposição </a:t>
            </a:r>
            <a:r>
              <a:rPr lang="pt-BR" b="0" dirty="0">
                <a:solidFill>
                  <a:srgbClr val="94C600"/>
                </a:solidFill>
                <a:latin typeface="Tahoma"/>
                <a:cs typeface="Tahoma"/>
              </a:rPr>
              <a:t>motivos:</a:t>
            </a:r>
          </a:p>
          <a:p>
            <a:pPr lvl="1">
              <a:lnSpc>
                <a:spcPct val="110000"/>
              </a:lnSpc>
            </a:pP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Vale destacar alterações no art. 18 da LRF </a:t>
            </a:r>
            <a:r>
              <a:rPr lang="pt-BR" i="1" dirty="0">
                <a:solidFill>
                  <a:srgbClr val="94C600"/>
                </a:solidFill>
                <a:latin typeface="Tahoma"/>
                <a:cs typeface="Tahoma"/>
              </a:rPr>
              <a:t>para deixar mais claro que os gastos com pensionistas e aposentados devem ser computados como outras despesas de pessoal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, bem como aqueles relacionados à terceirização de mão-de-obra ou qualquer forma de contratação de pessoal de forma indireta, inclusive por posto de trabalho, que atue substituindo servidores e empregados públicos. Ainda nesse sentido especifica-se que na apuração da despesa total com pessoal deverá ser observada </a:t>
            </a:r>
            <a:r>
              <a:rPr lang="pt-BR" i="1" dirty="0">
                <a:solidFill>
                  <a:srgbClr val="94C600"/>
                </a:solidFill>
                <a:latin typeface="Tahoma"/>
                <a:cs typeface="Tahoma"/>
              </a:rPr>
              <a:t>a remuneração bruta do servidor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, nela incluídos os valores retidos para pagamento de tributos.</a:t>
            </a:r>
          </a:p>
        </p:txBody>
      </p:sp>
    </p:spTree>
    <p:extLst>
      <p:ext uri="{BB962C8B-B14F-4D97-AF65-F5344CB8AC3E}">
        <p14:creationId xmlns:p14="http://schemas.microsoft.com/office/powerpoint/2010/main" val="3085566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128464" y="188640"/>
            <a:ext cx="9937104" cy="6430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PLP</a:t>
            </a:r>
            <a:r>
              <a:rPr lang="pt-BR" sz="32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-257/</a:t>
            </a: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2016</a:t>
            </a:r>
          </a:p>
          <a:p>
            <a:endParaRPr lang="pt-BR" sz="10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r>
              <a:rPr lang="pt-BR" sz="2800" dirty="0" smtClean="0">
                <a:solidFill>
                  <a:schemeClr val="tx1"/>
                </a:solidFill>
                <a:latin typeface="Tahoma"/>
                <a:cs typeface="Tahoma"/>
              </a:rPr>
              <a:t>POSSIBILITA REGIME ESPECIAL DE CONTINGENCIAMENTO</a:t>
            </a:r>
          </a:p>
          <a:p>
            <a:pPr>
              <a:lnSpc>
                <a:spcPct val="120000"/>
              </a:lnSpc>
            </a:pPr>
            <a:r>
              <a:rPr lang="pt-BR" sz="2800" b="0" dirty="0">
                <a:solidFill>
                  <a:srgbClr val="FFFFFF"/>
                </a:solidFill>
                <a:latin typeface="Tahoma"/>
                <a:cs typeface="Tahoma"/>
              </a:rPr>
              <a:t> </a:t>
            </a:r>
            <a:r>
              <a:rPr lang="pt-BR" b="0" dirty="0">
                <a:solidFill>
                  <a:srgbClr val="94C600"/>
                </a:solidFill>
                <a:latin typeface="Tahoma"/>
                <a:cs typeface="Tahoma"/>
              </a:rPr>
              <a:t>Exposição motivos</a:t>
            </a:r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:</a:t>
            </a:r>
            <a:endParaRPr lang="pt-BR" sz="2800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lvl="1">
              <a:lnSpc>
                <a:spcPct val="120000"/>
              </a:lnSpc>
            </a:pP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31. Nesse Regime Especial, o </a:t>
            </a:r>
            <a:r>
              <a:rPr lang="pt-BR" i="1" dirty="0">
                <a:solidFill>
                  <a:srgbClr val="94C600"/>
                </a:solidFill>
                <a:latin typeface="Tahoma"/>
                <a:cs typeface="Tahoma"/>
              </a:rPr>
              <a:t>Poder Executivo contingenciará a totalidade da despesa pública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, no entanto, preservando aquelas relativas a investimentos em fase final de execução ou que sejam considerados prioritários e aquelas consideradas essenciais pelos órgãos para a manutenção das suas atividades e prestação de serviços públicos. Dessa forma, mantém-se o compromisso com a responsabilidade fiscal sem comprometer a prestação de serviços públicos essenciais e dando continuidade a investimentos importantes para a recuperação da economia.</a:t>
            </a:r>
          </a:p>
        </p:txBody>
      </p:sp>
    </p:spTree>
    <p:extLst>
      <p:ext uri="{BB962C8B-B14F-4D97-AF65-F5344CB8AC3E}">
        <p14:creationId xmlns:p14="http://schemas.microsoft.com/office/powerpoint/2010/main" val="151636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200472" y="188640"/>
            <a:ext cx="9937104" cy="6560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PLP</a:t>
            </a:r>
            <a:r>
              <a:rPr lang="pt-BR" sz="32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-257/</a:t>
            </a: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2016</a:t>
            </a:r>
          </a:p>
          <a:p>
            <a:endParaRPr lang="pt-BR" sz="28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r>
              <a:rPr lang="pt-BR" sz="2800" dirty="0" smtClean="0">
                <a:solidFill>
                  <a:schemeClr val="tx1"/>
                </a:solidFill>
                <a:latin typeface="Tahoma"/>
                <a:cs typeface="Tahoma"/>
              </a:rPr>
              <a:t>LIMITA O GASTO PÚBLICO PRIMÁRIO A PERCENTUAL DO PIB REDEFINIDO A CADA 4 ANOS NO PPA</a:t>
            </a:r>
          </a:p>
          <a:p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 </a:t>
            </a:r>
            <a:r>
              <a:rPr lang="pt-BR" b="0" dirty="0">
                <a:solidFill>
                  <a:srgbClr val="94C600"/>
                </a:solidFill>
                <a:latin typeface="Tahoma"/>
                <a:cs typeface="Tahoma"/>
              </a:rPr>
              <a:t>Exposição motivos:</a:t>
            </a: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lvl="1">
              <a:lnSpc>
                <a:spcPct val="120000"/>
              </a:lnSpc>
            </a:pP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propõe-se que o </a:t>
            </a:r>
            <a:r>
              <a:rPr lang="pt-BR" i="1" dirty="0">
                <a:solidFill>
                  <a:srgbClr val="94C600"/>
                </a:solidFill>
                <a:latin typeface="Tahoma"/>
                <a:cs typeface="Tahoma"/>
              </a:rPr>
              <a:t>limite do gasto público primário seja definido como um percentual do PIB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, a ser redefinido a cada quatro anos na aprovação do Plano Plurianual. Além disso, a adoção desse limite busca uma </a:t>
            </a:r>
            <a:r>
              <a:rPr lang="pt-BR" b="0" i="1" dirty="0" err="1">
                <a:solidFill>
                  <a:srgbClr val="94C600"/>
                </a:solidFill>
                <a:latin typeface="Tahoma"/>
                <a:cs typeface="Tahoma"/>
              </a:rPr>
              <a:t>aciclicidade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 do gasto, </a:t>
            </a:r>
            <a:r>
              <a:rPr lang="pt-BR" i="1" dirty="0">
                <a:solidFill>
                  <a:srgbClr val="94C600"/>
                </a:solidFill>
                <a:latin typeface="Tahoma"/>
                <a:cs typeface="Tahoma"/>
              </a:rPr>
              <a:t>permitindo que em períodos de expansão da receita, o Estado consiga gerar superávits fiscais para a redução da sua dívida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, enquanto que em período de queda de receita, o gasto público possa contribuir para a manutenção da demanda agregada da economia, suavizando as crises.</a:t>
            </a:r>
          </a:p>
        </p:txBody>
      </p:sp>
    </p:spTree>
    <p:extLst>
      <p:ext uri="{BB962C8B-B14F-4D97-AF65-F5344CB8AC3E}">
        <p14:creationId xmlns:p14="http://schemas.microsoft.com/office/powerpoint/2010/main" val="461609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128464" y="0"/>
            <a:ext cx="10009112" cy="7254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PLP</a:t>
            </a:r>
            <a:r>
              <a:rPr lang="pt-BR" sz="32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-257/</a:t>
            </a: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2016</a:t>
            </a:r>
            <a:endParaRPr lang="pt-BR" sz="28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ESTABELECE MECANISMOS AUTOMÁTICOS DE AJUSTE DA DESPESA. 1</a:t>
            </a:r>
            <a:r>
              <a:rPr lang="pt-BR" baseline="30000" dirty="0" smtClean="0">
                <a:solidFill>
                  <a:schemeClr val="tx1"/>
                </a:solidFill>
                <a:latin typeface="Tahoma"/>
                <a:cs typeface="Tahoma"/>
              </a:rPr>
              <a:t>o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ESTÁGIO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 </a:t>
            </a:r>
            <a:r>
              <a:rPr lang="pt-BR" b="0" dirty="0">
                <a:solidFill>
                  <a:srgbClr val="94C600"/>
                </a:solidFill>
                <a:latin typeface="Tahoma"/>
                <a:cs typeface="Tahoma"/>
              </a:rPr>
              <a:t>Exposição motivos:</a:t>
            </a: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lvl="1"/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“38. As ações do primeiro estágio seriam em linhas gerais: (</a:t>
            </a:r>
            <a:r>
              <a:rPr lang="pt-BR" b="0" i="1" dirty="0" err="1">
                <a:solidFill>
                  <a:srgbClr val="94C600"/>
                </a:solidFill>
                <a:latin typeface="Tahoma"/>
                <a:cs typeface="Tahoma"/>
              </a:rPr>
              <a:t>i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) </a:t>
            </a:r>
            <a:r>
              <a:rPr lang="pt-BR" i="1" dirty="0">
                <a:solidFill>
                  <a:srgbClr val="94C600"/>
                </a:solidFill>
                <a:latin typeface="Tahoma"/>
                <a:cs typeface="Tahoma"/>
              </a:rPr>
              <a:t>vedação da criação de cargos, empregos e funções ou alteração da estrutura de carreiras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, que impliquem aumento de despesa; (</a:t>
            </a:r>
            <a:r>
              <a:rPr lang="pt-BR" b="0" i="1" dirty="0" err="1">
                <a:solidFill>
                  <a:srgbClr val="94C600"/>
                </a:solidFill>
                <a:latin typeface="Tahoma"/>
                <a:cs typeface="Tahoma"/>
              </a:rPr>
              <a:t>ii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) </a:t>
            </a:r>
            <a:r>
              <a:rPr lang="pt-BR" i="1" dirty="0">
                <a:solidFill>
                  <a:srgbClr val="94C600"/>
                </a:solidFill>
                <a:latin typeface="Tahoma"/>
                <a:cs typeface="Tahoma"/>
              </a:rPr>
              <a:t>suspensão da admissão ou contratação de pessoal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, a qualquer título, ressalvadas a reposição decorrente de aposentadoria ou falecimento, aquelas que não impliquem em aumento de gastos e as temporárias para atender ao interesse público; (</a:t>
            </a:r>
            <a:r>
              <a:rPr lang="pt-BR" b="0" i="1" dirty="0" err="1">
                <a:solidFill>
                  <a:srgbClr val="94C600"/>
                </a:solidFill>
                <a:latin typeface="Tahoma"/>
                <a:cs typeface="Tahoma"/>
              </a:rPr>
              <a:t>iii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) </a:t>
            </a:r>
            <a:r>
              <a:rPr lang="pt-BR" i="1" dirty="0">
                <a:solidFill>
                  <a:srgbClr val="94C600"/>
                </a:solidFill>
                <a:latin typeface="Tahoma"/>
                <a:cs typeface="Tahoma"/>
              </a:rPr>
              <a:t>vedação de concessão de aumentos 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de remuneração de servidores acima do índice de inflação oficial prevista; (</a:t>
            </a:r>
            <a:r>
              <a:rPr lang="pt-BR" b="0" i="1" dirty="0" err="1">
                <a:solidFill>
                  <a:srgbClr val="94C600"/>
                </a:solidFill>
                <a:latin typeface="Tahoma"/>
                <a:cs typeface="Tahoma"/>
              </a:rPr>
              <a:t>iv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) </a:t>
            </a:r>
            <a:r>
              <a:rPr lang="pt-BR" i="1" dirty="0">
                <a:solidFill>
                  <a:srgbClr val="94C600"/>
                </a:solidFill>
                <a:latin typeface="Tahoma"/>
                <a:cs typeface="Tahoma"/>
              </a:rPr>
              <a:t>não concessão de aumento real 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para as despesas de custeio, exceto despesa obrigatória, e discricionárias em geral; (</a:t>
            </a:r>
            <a:r>
              <a:rPr lang="pt-BR" b="0" i="1" dirty="0" err="1">
                <a:solidFill>
                  <a:srgbClr val="94C600"/>
                </a:solidFill>
                <a:latin typeface="Tahoma"/>
                <a:cs typeface="Tahoma"/>
              </a:rPr>
              <a:t>v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) redução em pelo menos dez por cento das despesas com cargos de livre provimento.” </a:t>
            </a:r>
          </a:p>
          <a:p>
            <a:r>
              <a:rPr lang="pt-BR" sz="2000" b="0" dirty="0">
                <a:solidFill>
                  <a:srgbClr val="94C600"/>
                </a:solidFill>
                <a:latin typeface="Tahoma"/>
                <a:cs typeface="Tahoma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7189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128464" y="0"/>
            <a:ext cx="10009112" cy="6577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PLP</a:t>
            </a:r>
            <a:r>
              <a:rPr lang="pt-BR" sz="32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-257/</a:t>
            </a: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2016</a:t>
            </a:r>
            <a:endParaRPr lang="pt-BR" sz="28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ESTABELECE MECANISMOS AUTOMÁTICOS DE AJUSTE DA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DESPESA. 2</a:t>
            </a:r>
            <a:r>
              <a:rPr lang="pt-BR" baseline="30000" dirty="0" smtClean="0">
                <a:solidFill>
                  <a:schemeClr val="tx1"/>
                </a:solidFill>
                <a:latin typeface="Tahoma"/>
                <a:cs typeface="Tahoma"/>
              </a:rPr>
              <a:t>o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ESTÁGIO</a:t>
            </a:r>
            <a:endParaRPr lang="pt-BR" dirty="0">
              <a:solidFill>
                <a:schemeClr val="tx1"/>
              </a:solidFill>
              <a:latin typeface="Tahoma"/>
              <a:cs typeface="Tahoma"/>
            </a:endParaRP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 </a:t>
            </a:r>
            <a:r>
              <a:rPr lang="pt-BR" b="0" dirty="0">
                <a:solidFill>
                  <a:srgbClr val="94C600"/>
                </a:solidFill>
                <a:latin typeface="Tahoma"/>
                <a:cs typeface="Tahoma"/>
              </a:rPr>
              <a:t>Exposição motivos</a:t>
            </a:r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:</a:t>
            </a:r>
            <a:endParaRPr lang="pt-BR" b="0" dirty="0">
              <a:solidFill>
                <a:srgbClr val="94C600"/>
              </a:solidFill>
              <a:latin typeface="Tahoma"/>
              <a:cs typeface="Tahoma"/>
            </a:endParaRPr>
          </a:p>
          <a:p>
            <a:pPr lvl="1"/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“39. Caso as restrições apresentadas no primeiro estágio não sejam suficientes para manter o gasto público primário abaixo do limite estipulado, o segundo estágio se faz necessário com as seguintes medidas: (</a:t>
            </a:r>
            <a:r>
              <a:rPr lang="pt-BR" b="0" i="1" dirty="0" err="1">
                <a:solidFill>
                  <a:srgbClr val="94C600"/>
                </a:solidFill>
                <a:latin typeface="Tahoma"/>
                <a:cs typeface="Tahoma"/>
              </a:rPr>
              <a:t>i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) </a:t>
            </a:r>
            <a:r>
              <a:rPr lang="pt-BR" i="1" dirty="0">
                <a:solidFill>
                  <a:srgbClr val="94C600"/>
                </a:solidFill>
                <a:latin typeface="Tahoma"/>
                <a:cs typeface="Tahoma"/>
              </a:rPr>
              <a:t>vedação de aumentos nominais 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de remuneração dos servidores públicos, ressalvado o disposto no inciso </a:t>
            </a:r>
            <a:r>
              <a:rPr lang="pt-BR" b="0" i="1" dirty="0" err="1">
                <a:solidFill>
                  <a:srgbClr val="94C600"/>
                </a:solidFill>
                <a:latin typeface="Tahoma"/>
                <a:cs typeface="Tahoma"/>
              </a:rPr>
              <a:t>X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 do art. 37 da Constituição Federal; (</a:t>
            </a:r>
            <a:r>
              <a:rPr lang="pt-BR" b="0" i="1" dirty="0" err="1">
                <a:solidFill>
                  <a:srgbClr val="94C600"/>
                </a:solidFill>
                <a:latin typeface="Tahoma"/>
                <a:cs typeface="Tahoma"/>
              </a:rPr>
              <a:t>ii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) </a:t>
            </a:r>
            <a:r>
              <a:rPr lang="pt-BR" i="1" dirty="0">
                <a:solidFill>
                  <a:srgbClr val="94C600"/>
                </a:solidFill>
                <a:latin typeface="Tahoma"/>
                <a:cs typeface="Tahoma"/>
              </a:rPr>
              <a:t>vedação da ampliação de despesa 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com subsídio ou subvenção em relação ao valor empenhado no ano anterior, exceto se a ampliação for decorrente de operações já contratadas; (</a:t>
            </a:r>
            <a:r>
              <a:rPr lang="pt-BR" b="0" i="1" dirty="0" err="1">
                <a:solidFill>
                  <a:srgbClr val="94C600"/>
                </a:solidFill>
                <a:latin typeface="Tahoma"/>
                <a:cs typeface="Tahoma"/>
              </a:rPr>
              <a:t>iii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) </a:t>
            </a:r>
            <a:r>
              <a:rPr lang="pt-BR" i="1" dirty="0">
                <a:solidFill>
                  <a:srgbClr val="94C600"/>
                </a:solidFill>
                <a:latin typeface="Tahoma"/>
                <a:cs typeface="Tahoma"/>
              </a:rPr>
              <a:t>não concessão de aumento nominal para as despesas de custeio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, exceto despesa obrigatória, e discricionárias em geral; e (</a:t>
            </a:r>
            <a:r>
              <a:rPr lang="pt-BR" b="0" i="1" dirty="0" err="1">
                <a:solidFill>
                  <a:srgbClr val="94C600"/>
                </a:solidFill>
                <a:latin typeface="Tahoma"/>
                <a:cs typeface="Tahoma"/>
              </a:rPr>
              <a:t>v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) nova redução de pelo menos dez por cento das despesas com cargos de livre provimento.</a:t>
            </a:r>
            <a:r>
              <a:rPr lang="pt-BR" b="0" i="1" dirty="0" smtClean="0">
                <a:solidFill>
                  <a:srgbClr val="94C600"/>
                </a:solidFill>
                <a:latin typeface="Tahoma"/>
                <a:cs typeface="Tahoma"/>
              </a:rPr>
              <a:t>”</a:t>
            </a:r>
            <a:endParaRPr lang="pt-BR" b="0" i="1" dirty="0">
              <a:solidFill>
                <a:srgbClr val="94C60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72904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128464" y="0"/>
            <a:ext cx="10009112" cy="7069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PLP</a:t>
            </a:r>
            <a:r>
              <a:rPr lang="pt-BR" sz="32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-257/</a:t>
            </a: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2016</a:t>
            </a:r>
            <a:endParaRPr lang="pt-BR" sz="28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ESTABELECE MECANISMOS AUTOMÁTICOS DE AJUSTE DA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DESPESA. 3</a:t>
            </a:r>
            <a:r>
              <a:rPr lang="pt-BR" baseline="30000" dirty="0" smtClean="0">
                <a:solidFill>
                  <a:schemeClr val="tx1"/>
                </a:solidFill>
                <a:latin typeface="Tahoma"/>
                <a:cs typeface="Tahoma"/>
              </a:rPr>
              <a:t>o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ESTÁGIO </a:t>
            </a: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“</a:t>
            </a:r>
            <a:r>
              <a:rPr lang="pt-BR" b="0" i="1" dirty="0" smtClean="0">
                <a:solidFill>
                  <a:srgbClr val="94C600"/>
                </a:solidFill>
                <a:latin typeface="Tahoma"/>
                <a:cs typeface="Tahoma"/>
              </a:rPr>
              <a:t>40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. Por fim, se os dois estágios anteriores ainda não forem suficientes para adequar o gasto público primário ao limite estabelecido, novas medidas serão ativadas, configurando o terceiro estágio: (</a:t>
            </a:r>
            <a:r>
              <a:rPr lang="pt-BR" b="0" i="1" dirty="0" err="1">
                <a:solidFill>
                  <a:srgbClr val="94C600"/>
                </a:solidFill>
                <a:latin typeface="Tahoma"/>
                <a:cs typeface="Tahoma"/>
              </a:rPr>
              <a:t>i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) </a:t>
            </a:r>
            <a:r>
              <a:rPr lang="pt-BR" i="1" dirty="0">
                <a:solidFill>
                  <a:srgbClr val="94C600"/>
                </a:solidFill>
                <a:latin typeface="Tahoma"/>
                <a:cs typeface="Tahoma"/>
              </a:rPr>
              <a:t>reajuste do salário mínimo limitado à reposição da inflação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; (</a:t>
            </a:r>
            <a:r>
              <a:rPr lang="pt-BR" b="0" i="1" dirty="0" err="1">
                <a:solidFill>
                  <a:srgbClr val="94C600"/>
                </a:solidFill>
                <a:latin typeface="Tahoma"/>
                <a:cs typeface="Tahoma"/>
              </a:rPr>
              <a:t>ii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) </a:t>
            </a:r>
            <a:r>
              <a:rPr lang="pt-BR" i="1" dirty="0">
                <a:solidFill>
                  <a:srgbClr val="94C600"/>
                </a:solidFill>
                <a:latin typeface="Tahoma"/>
                <a:cs typeface="Tahoma"/>
              </a:rPr>
              <a:t>redução em até 30% dos gastos com servidores públicos 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decorrentes de parcelas indenizatórias e vantagens de natureza transitória; e (</a:t>
            </a:r>
            <a:r>
              <a:rPr lang="pt-BR" b="0" i="1" dirty="0" err="1">
                <a:solidFill>
                  <a:srgbClr val="94C600"/>
                </a:solidFill>
                <a:latin typeface="Tahoma"/>
                <a:cs typeface="Tahoma"/>
              </a:rPr>
              <a:t>iii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) </a:t>
            </a:r>
            <a:r>
              <a:rPr lang="pt-BR" i="1" dirty="0">
                <a:solidFill>
                  <a:srgbClr val="94C600"/>
                </a:solidFill>
                <a:latin typeface="Tahoma"/>
                <a:cs typeface="Tahoma"/>
              </a:rPr>
              <a:t>implementação de programas de desligamento voluntário e licença incentivada de servidores e empregados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, que representem redução de despesa.</a:t>
            </a:r>
            <a:r>
              <a:rPr lang="pt-BR" b="0" i="1" dirty="0" smtClean="0">
                <a:solidFill>
                  <a:srgbClr val="94C600"/>
                </a:solidFill>
                <a:latin typeface="Tahoma"/>
                <a:cs typeface="Tahoma"/>
              </a:rPr>
              <a:t>”</a:t>
            </a:r>
          </a:p>
          <a:p>
            <a:endParaRPr lang="pt-BR" sz="800" b="0" i="1" dirty="0">
              <a:solidFill>
                <a:srgbClr val="94C600"/>
              </a:solidFill>
              <a:latin typeface="Tahoma"/>
              <a:cs typeface="Tahoma"/>
            </a:endParaRPr>
          </a:p>
          <a:p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“63. (...) Por fim, considerando o fortalecimento institucional que resultará da aprovação do Projeto de Lei Complementar, entende-se que </a:t>
            </a:r>
            <a:r>
              <a:rPr lang="pt-BR" i="1" dirty="0">
                <a:solidFill>
                  <a:srgbClr val="94C600"/>
                </a:solidFill>
                <a:latin typeface="Tahoma"/>
                <a:cs typeface="Tahoma"/>
              </a:rPr>
              <a:t>as medidas ora propostas irão contribuir para a retomada da confiança dos investidores e irão demonstrar o compromisso do governo federal com a responsabilidade fiscal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854284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344488" y="188640"/>
            <a:ext cx="9721080" cy="666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28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PLP</a:t>
            </a:r>
            <a:r>
              <a:rPr lang="pt-BR" sz="28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-257/</a:t>
            </a:r>
            <a:r>
              <a:rPr lang="pt-BR" sz="28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2016</a:t>
            </a:r>
          </a:p>
          <a:p>
            <a:pPr>
              <a:lnSpc>
                <a:spcPct val="120000"/>
              </a:lnSpc>
            </a:pPr>
            <a:endParaRPr lang="pt-BR" sz="1000" dirty="0">
              <a:solidFill>
                <a:srgbClr val="94C60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GARANTIA DE REMUNERAÇÃO </a:t>
            </a:r>
          </a:p>
          <a:p>
            <a:pPr algn="ctr">
              <a:lnSpc>
                <a:spcPct val="120000"/>
              </a:lnSpc>
            </a:pPr>
            <a:r>
              <a:rPr lang="pt-BR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DA SOBRA DE CAIXA DE BANCOS </a:t>
            </a:r>
          </a:p>
          <a:p>
            <a:endParaRPr lang="pt-BR" b="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pt-BR" b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Tal benesse está colocada de forma muito sutil, quase imperceptível, no art. 16 do PLP 257</a:t>
            </a:r>
            <a:r>
              <a:rPr lang="pt-BR" b="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:</a:t>
            </a:r>
          </a:p>
          <a:p>
            <a:pPr lvl="1"/>
            <a:r>
              <a:rPr lang="pt-BR" sz="2000" b="0" i="1" dirty="0" smtClean="0">
                <a:solidFill>
                  <a:srgbClr val="94C600"/>
                </a:solidFill>
                <a:latin typeface="Tahoma" pitchFamily="34" charset="0"/>
                <a:cs typeface="Tahoma" pitchFamily="34" charset="0"/>
              </a:rPr>
              <a:t>Art</a:t>
            </a:r>
            <a:r>
              <a:rPr lang="pt-BR" sz="2000" b="0" i="1" dirty="0">
                <a:solidFill>
                  <a:srgbClr val="94C600"/>
                </a:solidFill>
                <a:latin typeface="Tahoma" pitchFamily="34" charset="0"/>
                <a:cs typeface="Tahoma" pitchFamily="34" charset="0"/>
              </a:rPr>
              <a:t>. 16. A Lei nº 4.595, de 31 de dezembro de 1964, passa a vigorar com as seguintes alterações: </a:t>
            </a:r>
          </a:p>
          <a:p>
            <a:pPr lvl="1"/>
            <a:r>
              <a:rPr lang="pt-BR" sz="2000" b="0" i="1" dirty="0">
                <a:solidFill>
                  <a:srgbClr val="94C600"/>
                </a:solidFill>
                <a:latin typeface="Tahoma" pitchFamily="34" charset="0"/>
                <a:cs typeface="Tahoma" pitchFamily="34" charset="0"/>
              </a:rPr>
              <a:t>“Art. 10.</a:t>
            </a:r>
          </a:p>
          <a:p>
            <a:pPr lvl="1"/>
            <a:r>
              <a:rPr lang="pt-BR" sz="2000" b="0" i="1" dirty="0">
                <a:solidFill>
                  <a:srgbClr val="94C600"/>
                </a:solidFill>
                <a:latin typeface="Tahoma" pitchFamily="34" charset="0"/>
                <a:cs typeface="Tahoma" pitchFamily="34" charset="0"/>
              </a:rPr>
              <a:t>(...) </a:t>
            </a:r>
          </a:p>
          <a:p>
            <a:pPr lvl="1"/>
            <a:r>
              <a:rPr lang="pt-BR" sz="2000" b="0" i="1" dirty="0">
                <a:solidFill>
                  <a:srgbClr val="94C600"/>
                </a:solidFill>
                <a:latin typeface="Tahoma" pitchFamily="34" charset="0"/>
                <a:cs typeface="Tahoma" pitchFamily="34" charset="0"/>
              </a:rPr>
              <a:t>XII - Efetuar, como instrumento de política monetária, operações de compra e venda de títulos públicos federais e o </a:t>
            </a:r>
            <a:r>
              <a:rPr lang="pt-BR" sz="2000" i="1" dirty="0">
                <a:solidFill>
                  <a:srgbClr val="94C600"/>
                </a:solidFill>
                <a:latin typeface="Tahoma" pitchFamily="34" charset="0"/>
                <a:cs typeface="Tahoma" pitchFamily="34" charset="0"/>
              </a:rPr>
              <a:t>recebimento de depósitos remunerados</a:t>
            </a:r>
            <a:r>
              <a:rPr lang="pt-BR" sz="2000" b="0" i="1" dirty="0">
                <a:solidFill>
                  <a:srgbClr val="94C600"/>
                </a:solidFill>
                <a:latin typeface="Tahoma" pitchFamily="34" charset="0"/>
                <a:cs typeface="Tahoma" pitchFamily="34" charset="0"/>
              </a:rPr>
              <a:t>; (...)</a:t>
            </a:r>
            <a:r>
              <a:rPr lang="pt-BR" sz="2000" b="0" i="1" dirty="0" smtClean="0">
                <a:solidFill>
                  <a:srgbClr val="94C600"/>
                </a:solidFill>
                <a:latin typeface="Tahoma" pitchFamily="34" charset="0"/>
                <a:cs typeface="Tahoma" pitchFamily="34" charset="0"/>
              </a:rPr>
              <a:t>”</a:t>
            </a:r>
          </a:p>
          <a:p>
            <a:pPr lvl="1"/>
            <a:endParaRPr lang="pt-BR" sz="800" b="0" i="1" dirty="0">
              <a:solidFill>
                <a:srgbClr val="94C600"/>
              </a:solidFill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pt-BR" b="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	O “recebimento </a:t>
            </a:r>
            <a:r>
              <a:rPr lang="pt-BR" b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de depósitos remunerados</a:t>
            </a:r>
            <a:r>
              <a:rPr lang="pt-BR" b="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” significa, na prática, </a:t>
            </a:r>
            <a:r>
              <a:rPr lang="pt-BR" b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 garantia de remuneração de toda a sobra de </a:t>
            </a:r>
            <a:r>
              <a:rPr lang="pt-BR" b="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caixa dos bancos, sendo que esses poderão </a:t>
            </a:r>
            <a:r>
              <a:rPr lang="pt-BR" b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simplesmente depositar </a:t>
            </a:r>
            <a:r>
              <a:rPr lang="pt-BR" b="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no </a:t>
            </a:r>
            <a:r>
              <a:rPr lang="pt-BR" b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BC e, sem risco algum, receber a remuneração desejada</a:t>
            </a:r>
            <a:r>
              <a:rPr lang="pt-BR" b="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pt-BR" b="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869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899451" cy="6988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ts val="0"/>
              </a:spcBef>
            </a:pPr>
            <a:endParaRPr lang="pt-BR" sz="5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457200" indent="-457200">
              <a:spcBef>
                <a:spcPts val="600"/>
              </a:spcBef>
              <a:buFont typeface="Wingdings" charset="2"/>
              <a:buChar char="Ø"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Cenário de Crise para a Economia Real</a:t>
            </a:r>
          </a:p>
          <a:p>
            <a:pPr marL="457200" indent="-457200">
              <a:spcBef>
                <a:spcPts val="600"/>
              </a:spcBef>
              <a:buFont typeface="Wingdings" charset="2"/>
              <a:buChar char="Ø"/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A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vanço de 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C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oncessões ao Capital Financeiro</a:t>
            </a:r>
          </a:p>
          <a:p>
            <a:pPr marL="1200150" lvl="1" indent="-457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Juros elevados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, sem 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justificativa técnica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 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ou econômica</a:t>
            </a:r>
          </a:p>
          <a:p>
            <a:pPr marL="1200150" lvl="1" indent="-457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Elevação do lucros dos bancos</a:t>
            </a:r>
          </a:p>
          <a:p>
            <a:pPr marL="1200150" lvl="1" indent="-457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Abuso na utilização de mecanismos financeiros:</a:t>
            </a:r>
          </a:p>
          <a:p>
            <a:pPr marL="2057400" lvl="3" indent="-457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Courier New"/>
              <a:buChar char="o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“</a:t>
            </a:r>
            <a:r>
              <a:rPr lang="pt-BR" sz="2000" b="0" i="1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S</a:t>
            </a:r>
            <a:r>
              <a:rPr lang="pt-BR" sz="2000" b="0" i="1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wap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”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 C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ambial</a:t>
            </a:r>
          </a:p>
          <a:p>
            <a:pPr marL="2057400" lvl="3" indent="-457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Courier New"/>
              <a:buChar char="o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Operações “Compromissadas”</a:t>
            </a:r>
          </a:p>
          <a:p>
            <a:pPr marL="1200150" lvl="1" indent="-457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Retorno da CPMF, sob a justificativa de “déficit na Previdência”</a:t>
            </a:r>
          </a:p>
          <a:p>
            <a:pPr marL="1200150" lvl="1" indent="-457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Elevação da DRU de 20 para 30%</a:t>
            </a:r>
          </a:p>
          <a:p>
            <a:pPr marL="1200150" lvl="1" indent="-457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sz="2000" b="0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Independência do BC (PEC 43/2015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)</a:t>
            </a:r>
          </a:p>
          <a:p>
            <a:pPr marL="1200150" lvl="1" indent="-457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Emissão de Títulos da Dívida Externa em </a:t>
            </a:r>
          </a:p>
          <a:p>
            <a:pPr lvl="1" indent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</a:pPr>
            <a:r>
              <a:rPr lang="pt-BR" sz="2000" b="0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	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	março/2016, APESAR DAS RESERVAS</a:t>
            </a:r>
          </a:p>
          <a:p>
            <a:pPr marL="1085850" lvl="1" indent="-3429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sz="200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PLP </a:t>
            </a:r>
            <a:r>
              <a:rPr lang="pt-BR" sz="2000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257/</a:t>
            </a:r>
            <a:r>
              <a:rPr lang="pt-BR" sz="200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2016</a:t>
            </a:r>
          </a:p>
          <a:p>
            <a:pPr marL="1085850" lvl="1" indent="-3429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MP 726 e 727 editadas no 1º dia do governo Temer</a:t>
            </a:r>
            <a:endParaRPr lang="pt-BR" b="0" dirty="0" smtClean="0">
              <a:solidFill>
                <a:srgbClr val="FFFFFF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>
              <a:spcBef>
                <a:spcPts val="0"/>
              </a:spcBef>
            </a:pPr>
            <a:endParaRPr lang="pt-BR" sz="500" dirty="0" smtClean="0">
              <a:solidFill>
                <a:schemeClr val="tx1"/>
              </a:solidFill>
              <a:latin typeface="Tahoma" charset="0"/>
              <a:ea typeface="ＭＳ Ｐゴシック" charset="0"/>
              <a:cs typeface="Tahom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3240" y="1916832"/>
            <a:ext cx="2921653" cy="1525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0463" y="4437112"/>
            <a:ext cx="3404411" cy="150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6773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344488" y="188640"/>
            <a:ext cx="9721080" cy="642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28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PLP</a:t>
            </a:r>
            <a:r>
              <a:rPr lang="pt-BR" sz="28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-257/</a:t>
            </a:r>
            <a:r>
              <a:rPr lang="pt-BR" sz="28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2016</a:t>
            </a:r>
          </a:p>
          <a:p>
            <a:pPr>
              <a:lnSpc>
                <a:spcPct val="120000"/>
              </a:lnSpc>
            </a:pPr>
            <a:endParaRPr lang="pt-BR" sz="1000" dirty="0">
              <a:solidFill>
                <a:srgbClr val="94C60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TRANSFORMA A UNIÃO EM SEGURADORA INTERNACIONAL PARA INVESTIDORES NACIONAIS E ESTRANGEIROS</a:t>
            </a:r>
          </a:p>
          <a:p>
            <a:endParaRPr lang="pt-BR" b="0" dirty="0" smtClean="0">
              <a:latin typeface="Tahoma"/>
              <a:cs typeface="Tahoma"/>
            </a:endParaRPr>
          </a:p>
          <a:p>
            <a:r>
              <a:rPr lang="pt-BR" b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 União poderá dar garantias </a:t>
            </a:r>
            <a:r>
              <a:rPr lang="pt-BR" b="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financeiras a </a:t>
            </a:r>
            <a:r>
              <a:rPr lang="pt-BR" b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b="0" i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entidades privadas nacionais e estrangeiras, Estados estrangeiros, agências oficiais de crédito à exportação e organismos financeiros multilaterais quanto às operações de garantia de crédito à exportação, de seguro de crédito à exportação, e de</a:t>
            </a:r>
            <a:r>
              <a:rPr lang="pt-BR" b="0" i="1" dirty="0">
                <a:solidFill>
                  <a:srgbClr val="FF67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i="1" dirty="0">
                <a:solidFill>
                  <a:srgbClr val="FF6700"/>
                </a:solidFill>
                <a:latin typeface="Tahoma" pitchFamily="34" charset="0"/>
                <a:cs typeface="Tahoma" pitchFamily="34" charset="0"/>
              </a:rPr>
              <a:t>seguro de investimento</a:t>
            </a:r>
            <a:r>
              <a:rPr lang="pt-BR" b="0" i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, hipóteses nas quais a União está autorizada a efetuar o pagamento de indenizações de acordo com o cronograma de pagamento da operação coberta</a:t>
            </a:r>
            <a:r>
              <a:rPr lang="pt-BR" b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.”</a:t>
            </a:r>
          </a:p>
          <a:p>
            <a:r>
              <a:rPr lang="pt-BR" b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 </a:t>
            </a:r>
            <a:endParaRPr lang="pt-BR" b="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>
              <a:buFont typeface="Wingdings" charset="2"/>
              <a:buChar char="ü"/>
            </a:pPr>
            <a:r>
              <a:rPr lang="pt-BR" sz="2800" dirty="0" smtClean="0">
                <a:solidFill>
                  <a:schemeClr val="accent3"/>
                </a:solidFill>
                <a:latin typeface="Tahoma" pitchFamily="34" charset="0"/>
                <a:cs typeface="Tahoma" pitchFamily="34" charset="0"/>
              </a:rPr>
              <a:t>Dispositivo semelhante já aprovado na recente Medida Provisória 701/2016</a:t>
            </a:r>
          </a:p>
          <a:p>
            <a:pPr marL="457200" indent="-457200">
              <a:buFont typeface="Wingdings" charset="2"/>
              <a:buChar char="ü"/>
            </a:pPr>
            <a:r>
              <a:rPr lang="pt-BR" sz="2800" dirty="0" smtClean="0">
                <a:solidFill>
                  <a:schemeClr val="accent3"/>
                </a:solidFill>
                <a:latin typeface="Tahoma" pitchFamily="34" charset="0"/>
                <a:cs typeface="Tahoma" pitchFamily="34" charset="0"/>
              </a:rPr>
              <a:t>Desde 2012 foi criada a ABGF  </a:t>
            </a:r>
            <a:endParaRPr lang="pt-BR" sz="2800" dirty="0">
              <a:solidFill>
                <a:schemeClr val="accent3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0" y="5733256"/>
            <a:ext cx="36195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668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404664"/>
            <a:ext cx="9633520" cy="6863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Afinal, que dívidas são essas que estão servindo de justificativa para todo esse sacrifício social e comprometimento do Estado?</a:t>
            </a:r>
          </a:p>
          <a:p>
            <a:pPr algn="ctr"/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/>
            <a:r>
              <a:rPr lang="pt-BR" sz="3200" dirty="0" smtClean="0">
                <a:solidFill>
                  <a:schemeClr val="accent1"/>
                </a:solidFill>
                <a:latin typeface="Tahoma"/>
                <a:cs typeface="Tahoma"/>
              </a:rPr>
              <a:t>É urgente realizar a AUDITORIA DA DÍVIDA</a:t>
            </a:r>
          </a:p>
          <a:p>
            <a:pPr algn="ctr"/>
            <a:endParaRPr lang="pt-BR" dirty="0">
              <a:solidFill>
                <a:schemeClr val="accent1"/>
              </a:solidFill>
              <a:latin typeface="Tahoma"/>
              <a:cs typeface="Tahoma"/>
            </a:endParaRPr>
          </a:p>
          <a:p>
            <a:pPr algn="ctr"/>
            <a:r>
              <a:rPr lang="pt-BR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Uma AUDITORIA poderá </a:t>
            </a:r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responder, por exemplo:</a:t>
            </a:r>
          </a:p>
          <a:p>
            <a:pPr algn="ctr"/>
            <a:endParaRPr lang="pt-BR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42900" lvl="0" indent="-342900"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Qual é a origem da dívida pública? O país recebeu toda a soma de dinheiro contratada? Em que foram investidos os recursos? Quem são os beneficiários desses empréstimos? Com que propósito?</a:t>
            </a:r>
          </a:p>
          <a:p>
            <a:pPr marL="342900" lvl="0" indent="-342900"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Que mecanismos e processos geraram dívidas públicas?</a:t>
            </a:r>
          </a:p>
          <a:p>
            <a:pPr marL="342900" lvl="0" indent="-342900"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Que dívidas privadas foram transformadas em dívida pública? Qual é o impacto destes débitos privados no orçamento do Estado?</a:t>
            </a:r>
          </a:p>
          <a:p>
            <a:pPr marL="342900" lvl="0" indent="-342900"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Quanta dívida pública foi emitida para salvamento bancário?</a:t>
            </a:r>
          </a:p>
          <a:p>
            <a:pPr marL="342900" lvl="0" indent="-342900"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Qual é a responsabilidade dos bancos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centrais, organismos multilaterais e bancos privados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no processo de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endividamento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?</a:t>
            </a:r>
            <a:endParaRPr lang="pt-BR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pt-BR" dirty="0" smtClean="0">
              <a:solidFill>
                <a:schemeClr val="accent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014223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0" y="2636912"/>
            <a:ext cx="10137576" cy="256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NECESSIDADE DE REALIZAR</a:t>
            </a: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AUDITORIA DA DÍVIDA</a:t>
            </a: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COM PARTICIPAÇÃO SOCIAL</a:t>
            </a:r>
          </a:p>
          <a:p>
            <a:pPr algn="ctr">
              <a:lnSpc>
                <a:spcPct val="120000"/>
              </a:lnSpc>
            </a:pPr>
            <a:endParaRPr lang="pt-BR" sz="3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997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33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Evidência </a:t>
            </a: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r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evelada </a:t>
            </a: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p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ela Auditoria Cidadã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“SISTEMA DA DÍVIDA”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endParaRPr lang="pt-BR" sz="1000" dirty="0">
              <a:solidFill>
                <a:srgbClr val="92D050"/>
              </a:solidFill>
              <a:latin typeface="Tahoma"/>
              <a:cs typeface="Tahoma"/>
            </a:endParaRPr>
          </a:p>
          <a:p>
            <a:pPr marL="377825" indent="-342900" algn="just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Utilização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do endividamento como mecanismo de subtração de recursos e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não para o financiamento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dos Estados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 algn="just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Se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reproduz internacionalmente e internamente, em âmbito dos estados e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municípios: CRISE EM DIVERSOS ENTES FEDERADOS BRASILEIROS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Dívidas sem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   contrapartida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Maior beneficiário: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     Setor financeiro</a:t>
            </a:r>
            <a:endParaRPr lang="pt-BR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1245883"/>
              </p:ext>
            </p:extLst>
          </p:nvPr>
        </p:nvGraphicFramePr>
        <p:xfrm>
          <a:off x="3944888" y="3501008"/>
          <a:ext cx="5616624" cy="3212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9118682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algn="ctr" defTabSz="449263" eaLnBrk="0" hangingPunct="0">
              <a:spcBef>
                <a:spcPts val="800"/>
              </a:spcBef>
              <a:buClr>
                <a:srgbClr val="FFFF00"/>
              </a:buClr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3314" name="Text Box 9"/>
          <p:cNvSpPr txBox="1">
            <a:spLocks noChangeArrowheads="1"/>
          </p:cNvSpPr>
          <p:nvPr/>
        </p:nvSpPr>
        <p:spPr bwMode="auto">
          <a:xfrm>
            <a:off x="200025" y="214313"/>
            <a:ext cx="9705976" cy="172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Escandaloso crescimento do lucro dos bancos…</a:t>
            </a: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en-GB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-258" y="149"/>
            <a:ext cx="184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13317" name="Retângulo 2"/>
          <p:cNvSpPr>
            <a:spLocks noChangeArrowheads="1"/>
          </p:cNvSpPr>
          <p:nvPr/>
        </p:nvSpPr>
        <p:spPr bwMode="auto">
          <a:xfrm>
            <a:off x="776536" y="6525344"/>
            <a:ext cx="8351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pt-BR" sz="1600" b="0" dirty="0">
                <a:solidFill>
                  <a:schemeClr val="tx1"/>
                </a:solidFill>
              </a:rPr>
              <a:t>Fonte: </a:t>
            </a:r>
            <a:r>
              <a:rPr lang="pt-BR" sz="1600" b="0" dirty="0">
                <a:solidFill>
                  <a:schemeClr val="tx1"/>
                </a:solidFill>
                <a:hlinkClick r:id="rId3"/>
              </a:rPr>
              <a:t>http://www4.bcb.gov.br/top50/port/top50.asp</a:t>
            </a:r>
            <a:r>
              <a:rPr lang="pt-BR" sz="1600" b="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836712"/>
            <a:ext cx="8352928" cy="56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2720" y="1556792"/>
            <a:ext cx="2921653" cy="1525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298706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763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O 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que está provocando rombo nas contas públicas é o custo dos mecanismos que geram “dívida” sem contrapartida alguma:</a:t>
            </a:r>
          </a:p>
          <a:p>
            <a:pPr marL="377825" lvl="0" indent="-342900">
              <a:buFont typeface="Arial"/>
              <a:buChar char="•"/>
            </a:pPr>
            <a:r>
              <a:rPr lang="pt-BR" sz="2200" dirty="0">
                <a:solidFill>
                  <a:schemeClr val="accent1"/>
                </a:solidFill>
                <a:latin typeface="Tahoma"/>
                <a:cs typeface="Tahoma"/>
              </a:rPr>
              <a:t>Elevadíssimas taxas de juros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: praticadas sem justificativa técnica, jurídica, econômica ou política, configurando-se uma transferência de renda e receita ao setor financeiro privado;</a:t>
            </a:r>
          </a:p>
          <a:p>
            <a:pPr marL="377825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A ilegal prática do </a:t>
            </a:r>
            <a:r>
              <a:rPr lang="pt-BR" sz="2200" dirty="0">
                <a:solidFill>
                  <a:srgbClr val="94C600"/>
                </a:solidFill>
                <a:latin typeface="Tahoma"/>
                <a:cs typeface="Tahoma"/>
              </a:rPr>
              <a:t>anatocismo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: incidência contínua de juros sobre juros, que promove a multiplicação da dívida por ela mesma; </a:t>
            </a:r>
          </a:p>
          <a:p>
            <a:pPr marL="377825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As escandalosas operações de </a:t>
            </a:r>
            <a:r>
              <a:rPr lang="pt-BR" sz="2200" dirty="0">
                <a:solidFill>
                  <a:srgbClr val="94C600"/>
                </a:solidFill>
                <a:latin typeface="Tahoma"/>
                <a:cs typeface="Tahoma"/>
              </a:rPr>
              <a:t>swap cambial 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realizadas pelo Banco Central, que correspondem à garantia do risco de variação do dólar paga pelo BC principalmente aos bancos e a grandes empresas nacionais e estrangeiras, provocando prejuízo de centenas de bilhões em 2014/2015;</a:t>
            </a:r>
          </a:p>
          <a:p>
            <a:pPr marL="377825" lvl="0" indent="-342900">
              <a:buFont typeface="Arial"/>
              <a:buChar char="•"/>
            </a:pPr>
            <a:r>
              <a:rPr lang="pt-BR" sz="2200" dirty="0">
                <a:solidFill>
                  <a:srgbClr val="94C600"/>
                </a:solidFill>
                <a:latin typeface="Tahoma"/>
                <a:cs typeface="Tahoma"/>
              </a:rPr>
              <a:t>Remuneração da sobra do caixa dos bancos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 por meio das “operações compromissadas”, realizadas pelo BC com os bancos, sem a devida transparência. Estima-se gasto de pelo menos R$200 bilhões em 2015. </a:t>
            </a:r>
          </a:p>
          <a:p>
            <a:pPr algn="ctr"/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O ajuste </a:t>
            </a: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fiscal e os cortes devem ser feitos nos juros abusivos e mecanismos financeiros.</a:t>
            </a:r>
          </a:p>
          <a:p>
            <a:pPr marL="206375" indent="-171450"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Tx/>
              <a:buChar char="•"/>
            </a:pPr>
            <a:endParaRPr lang="pt-BR" sz="800" dirty="0">
              <a:solidFill>
                <a:schemeClr val="tx1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58022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41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“Sistema da Dívida”</a:t>
            </a:r>
          </a:p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altLang="ja-JP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Como opera</a:t>
            </a:r>
            <a:endParaRPr lang="pt-BR" sz="800" dirty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Modelo Econômico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Privilégios Financeiros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Sistema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Legal 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Sistema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Político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Corrupção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Grande Mídia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Organismos Internacionais</a:t>
            </a:r>
            <a:endParaRPr lang="pt-BR" sz="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>
              <a:lnSpc>
                <a:spcPct val="110000"/>
              </a:lnSpc>
              <a:spcAft>
                <a:spcPts val="1200"/>
              </a:spcAft>
            </a:pPr>
            <a:endParaRPr lang="pt-BR" sz="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>
              <a:lnSpc>
                <a:spcPct val="110000"/>
              </a:lnSpc>
              <a:spcAft>
                <a:spcPts val="1200"/>
              </a:spcAft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Dominação </a:t>
            </a: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financeira e graves consequências </a:t>
            </a: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sociais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984" y="1556792"/>
            <a:ext cx="4960600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23465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9561512" cy="650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70000"/>
              </a:lnSpc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endParaRPr lang="pt-BR" sz="2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lnSpc>
                <a:spcPct val="70000"/>
              </a:lnSpc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OMISSÃO DE ÓRGÃOS DE CONTROLE</a:t>
            </a:r>
          </a:p>
          <a:p>
            <a:pPr algn="ctr">
              <a:lnSpc>
                <a:spcPct val="70000"/>
              </a:lnSpc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endParaRPr lang="pt-BR" sz="5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Congresso Nacional</a:t>
            </a:r>
          </a:p>
          <a:p>
            <a:pPr marL="1085850" lvl="1" indent="-34290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Senado </a:t>
            </a:r>
          </a:p>
          <a:p>
            <a:pPr marL="1085850" lvl="1" indent="-34290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Câmara</a:t>
            </a: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Tribunal de Contas da União</a:t>
            </a: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Controladoria Geral da União</a:t>
            </a: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Ministério Público Federal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59914817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2"/>
          <p:cNvSpPr txBox="1">
            <a:spLocks noChangeArrowheads="1"/>
          </p:cNvSpPr>
          <p:nvPr/>
        </p:nvSpPr>
        <p:spPr bwMode="auto">
          <a:xfrm>
            <a:off x="128464" y="260648"/>
            <a:ext cx="10009112" cy="7956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0"/>
              </a:spcBef>
              <a:buClr>
                <a:srgbClr val="FF9900"/>
              </a:buClr>
              <a:buFont typeface="Times New Roman" charset="0"/>
              <a:buNone/>
            </a:pPr>
            <a:endParaRPr lang="pt-BR" sz="5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6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DESCUMPRIMENTO DE PRINCÍPIOS CONSTITUCIONAIS</a:t>
            </a:r>
          </a:p>
          <a:p>
            <a:pPr marL="457200" indent="-457200" algn="ctr">
              <a:lnSpc>
                <a:spcPct val="70000"/>
              </a:lnSpc>
              <a:spcBef>
                <a:spcPts val="18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TRANSPARÊNCIA</a:t>
            </a:r>
          </a:p>
          <a:p>
            <a:pPr marL="457200" indent="-457200" algn="ctr">
              <a:lnSpc>
                <a:spcPct val="70000"/>
              </a:lnSpc>
              <a:spcBef>
                <a:spcPts val="18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MOTIVAÇÃO</a:t>
            </a:r>
          </a:p>
          <a:p>
            <a:pPr marL="457200" indent="-457200" algn="ctr">
              <a:lnSpc>
                <a:spcPct val="70000"/>
              </a:lnSpc>
              <a:spcBef>
                <a:spcPts val="1800"/>
              </a:spcBef>
              <a:buClr>
                <a:srgbClr val="FF9900"/>
              </a:buClr>
              <a:buFont typeface="Wingdings" charset="2"/>
              <a:buChar char="ü"/>
            </a:pPr>
            <a:endParaRPr lang="pt-BR" sz="5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Quem são os detentores dos títulos da dívida brasileira?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Por quê compramos títulos da dívida externa antecipadamente e com ágio que chegou a 70%?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Quais dívidas externas privadas foram transformadas em dívida pública?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Quem são os beneficiários dos contratos de </a:t>
            </a:r>
            <a:r>
              <a:rPr lang="pt-BR" b="0" i="1" dirty="0" smtClean="0">
                <a:solidFill>
                  <a:schemeClr val="tx1"/>
                </a:solidFill>
                <a:latin typeface="Tahoma"/>
                <a:cs typeface="Tahoma"/>
              </a:rPr>
              <a:t>swap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? Qual o fundamento legal para se oferecer ração mensal ao mercado?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Quem são os beneficiários das operações de mercado aberto? Quais as condições financeiras oferecidas?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e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tc...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etc.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..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etc... etc... etc... etc... etc... etc..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.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etc... etc...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58119948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500063"/>
            <a:ext cx="553085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15925" y="11113"/>
            <a:ext cx="9490075" cy="6906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8" algn="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r>
              <a:rPr lang="pt-BR" sz="2800" dirty="0">
                <a:solidFill>
                  <a:srgbClr val="92D050"/>
                </a:solidFill>
                <a:latin typeface="Tahoma" charset="0"/>
              </a:rPr>
              <a:t>PARADOXO BRASIL</a:t>
            </a:r>
            <a:r>
              <a:rPr lang="pt-BR" sz="3200" dirty="0">
                <a:solidFill>
                  <a:srgbClr val="92D050"/>
                </a:solidFill>
                <a:latin typeface="Tahoma" charset="0"/>
              </a:rPr>
              <a:t>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Estamos muito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>
                <a:solidFill>
                  <a:srgbClr val="92D050"/>
                </a:solidFill>
                <a:latin typeface="Tahoma" charset="0"/>
              </a:rPr>
              <a:t>d</a:t>
            </a: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istantes do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Brasil que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>
                <a:solidFill>
                  <a:srgbClr val="92D050"/>
                </a:solidFill>
                <a:latin typeface="Tahoma" charset="0"/>
              </a:rPr>
              <a:t>q</a:t>
            </a: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ueremos</a:t>
            </a:r>
          </a:p>
          <a:p>
            <a:pPr lvl="8" algn="ctr">
              <a:spcBef>
                <a:spcPts val="1800"/>
              </a:spcBef>
              <a:buClr>
                <a:srgbClr val="FF9900"/>
              </a:buClr>
            </a:pPr>
            <a:endParaRPr lang="pt-BR" i="1" dirty="0" smtClean="0">
              <a:solidFill>
                <a:srgbClr val="92D050"/>
              </a:solidFill>
              <a:latin typeface="Tahoma" charset="0"/>
            </a:endParaRPr>
          </a:p>
          <a:p>
            <a:pPr marL="342900" indent="-342900">
              <a:spcBef>
                <a:spcPts val="18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9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ª ECONOMIA MUNDIAL</a:t>
            </a:r>
          </a:p>
          <a:p>
            <a:pPr marL="342900" indent="-342900">
              <a:spcBef>
                <a:spcPts val="18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Pior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distribuição de renda do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mundo </a:t>
            </a:r>
            <a:r>
              <a:rPr lang="pt-BR" sz="800" dirty="0">
                <a:solidFill>
                  <a:srgbClr val="FFFFFF"/>
                </a:solidFill>
                <a:latin typeface="Tahoma" charset="0"/>
                <a:hlinkClick r:id="rId3"/>
              </a:rPr>
              <a:t>http://iepecdg.com.br/uploads/artigos/SSRN-id2479685.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  <a:hlinkClick r:id="rId3"/>
              </a:rPr>
              <a:t>pdf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</a:rPr>
              <a:t> 							COMPARADO COM </a:t>
            </a:r>
            <a:r>
              <a:rPr lang="pt-BR" sz="800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  <a:hlinkClick r:id="rId4"/>
              </a:rPr>
              <a:t>GINI </a:t>
            </a:r>
            <a:r>
              <a:rPr lang="pt-BR" sz="800" dirty="0">
                <a:solidFill>
                  <a:srgbClr val="FFFFFF"/>
                </a:solidFill>
                <a:latin typeface="Tahoma" charset="0"/>
                <a:hlinkClick r:id="rId4"/>
              </a:rPr>
              <a:t>index | Data | Table</a:t>
            </a:r>
            <a:endParaRPr lang="pt-BR" sz="800" dirty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 79º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no ranking de respeito aos Direitos 	Humanos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– IDH</a:t>
            </a: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Penúltimo no ranking da Educação </a:t>
            </a:r>
            <a:r>
              <a:rPr lang="pt-BR" sz="800" dirty="0">
                <a:solidFill>
                  <a:srgbClr val="FFFFFF"/>
                </a:solidFill>
                <a:latin typeface="Tahoma" charset="0"/>
              </a:rPr>
              <a:t>(Índice Global de Habilidades Cognitivas e Realizações Educacionais )</a:t>
            </a:r>
            <a:endParaRPr lang="pt-BR" dirty="0" smtClean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128</a:t>
            </a:r>
            <a:r>
              <a:rPr lang="pt-BR" baseline="30000" dirty="0" smtClean="0">
                <a:solidFill>
                  <a:srgbClr val="FFFFFF"/>
                </a:solidFill>
                <a:latin typeface="Tahoma" charset="0"/>
              </a:rPr>
              <a:t>o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 no ranking do crescimento econômico</a:t>
            </a:r>
            <a:endParaRPr lang="pt-BR" dirty="0">
              <a:solidFill>
                <a:srgbClr val="FFFFFF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666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188641"/>
            <a:ext cx="9633520" cy="6885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Cenário de Escassez: DÉFICIT</a:t>
            </a:r>
          </a:p>
          <a:p>
            <a:r>
              <a:rPr lang="pt-BR" dirty="0"/>
              <a:t>	</a:t>
            </a:r>
            <a:endParaRPr lang="pt-BR" dirty="0" smtClean="0"/>
          </a:p>
          <a:p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2016 </a:t>
            </a:r>
          </a:p>
          <a:p>
            <a:r>
              <a:rPr lang="pt-BR" sz="2800" b="0" smtClean="0">
                <a:solidFill>
                  <a:schemeClr val="tx1"/>
                </a:solidFill>
                <a:latin typeface="Tahoma"/>
                <a:cs typeface="Tahoma"/>
              </a:rPr>
              <a:t>Projeção </a:t>
            </a:r>
            <a:r>
              <a:rPr lang="pt-BR" sz="2800" b="0" dirty="0" smtClean="0">
                <a:solidFill>
                  <a:schemeClr val="tx1"/>
                </a:solidFill>
                <a:latin typeface="Tahoma"/>
                <a:cs typeface="Tahoma"/>
              </a:rPr>
              <a:t>de </a:t>
            </a:r>
            <a:r>
              <a:rPr lang="pt-BR" sz="2800" b="0" dirty="0">
                <a:solidFill>
                  <a:srgbClr val="92D050"/>
                </a:solidFill>
                <a:latin typeface="Tahoma"/>
                <a:cs typeface="Tahoma"/>
              </a:rPr>
              <a:t>déficit de R$170,5 bilhões </a:t>
            </a:r>
            <a:r>
              <a:rPr lang="pt-BR" sz="2800" b="0" dirty="0">
                <a:solidFill>
                  <a:schemeClr val="tx1"/>
                </a:solidFill>
                <a:latin typeface="Tahoma"/>
                <a:cs typeface="Tahoma"/>
              </a:rPr>
              <a:t>nas contas do Setor Público Consolidado (que engloba os orçamentos do Tesouro Nacional, Banco Central e Previdência Social).</a:t>
            </a:r>
          </a:p>
          <a:p>
            <a:endParaRPr lang="pt-BR" sz="2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2015 </a:t>
            </a:r>
          </a:p>
          <a:p>
            <a:r>
              <a:rPr lang="pt-BR" sz="2800" b="0" dirty="0" smtClean="0">
                <a:solidFill>
                  <a:schemeClr val="tx1"/>
                </a:solidFill>
                <a:latin typeface="Tahoma"/>
                <a:cs typeface="Tahoma"/>
              </a:rPr>
              <a:t>No </a:t>
            </a:r>
            <a:r>
              <a:rPr lang="pt-BR" sz="2800" b="0" dirty="0">
                <a:solidFill>
                  <a:schemeClr val="tx1"/>
                </a:solidFill>
                <a:latin typeface="Tahoma"/>
                <a:cs typeface="Tahoma"/>
              </a:rPr>
              <a:t>ano de 2015, o mesmo Setor Público Consolidado fechou em </a:t>
            </a:r>
            <a:r>
              <a:rPr lang="pt-BR" sz="2800" b="0" dirty="0">
                <a:solidFill>
                  <a:srgbClr val="92D050"/>
                </a:solidFill>
                <a:latin typeface="Tahoma"/>
                <a:cs typeface="Tahoma"/>
              </a:rPr>
              <a:t>déficit de </a:t>
            </a:r>
            <a:r>
              <a:rPr lang="pt-BR" sz="2800" b="0" dirty="0" err="1">
                <a:solidFill>
                  <a:srgbClr val="92D050"/>
                </a:solidFill>
                <a:latin typeface="Tahoma"/>
                <a:cs typeface="Tahoma"/>
              </a:rPr>
              <a:t>R</a:t>
            </a:r>
            <a:r>
              <a:rPr lang="pt-BR" sz="2800" b="0" dirty="0">
                <a:solidFill>
                  <a:srgbClr val="92D050"/>
                </a:solidFill>
                <a:latin typeface="Tahoma"/>
                <a:cs typeface="Tahoma"/>
              </a:rPr>
              <a:t>$ 111,2 bilhões</a:t>
            </a:r>
            <a:r>
              <a:rPr lang="pt-BR" sz="2800" b="0" dirty="0">
                <a:solidFill>
                  <a:schemeClr val="tx1"/>
                </a:solidFill>
                <a:latin typeface="Tahoma"/>
                <a:cs typeface="Tahoma"/>
              </a:rPr>
              <a:t>, como amplamente noticiado.</a:t>
            </a:r>
          </a:p>
          <a:p>
            <a:pPr>
              <a:lnSpc>
                <a:spcPct val="120000"/>
              </a:lnSpc>
            </a:pPr>
            <a:endParaRPr lang="pt-BR" sz="2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Que déficit é esse?</a:t>
            </a:r>
          </a:p>
          <a:p>
            <a:pPr>
              <a:lnSpc>
                <a:spcPct val="120000"/>
              </a:lnSpc>
            </a:pPr>
            <a:endParaRPr lang="pt-BR" sz="2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>
              <a:lnSpc>
                <a:spcPct val="120000"/>
              </a:lnSpc>
            </a:pPr>
            <a:endParaRPr lang="pt-BR" sz="2800" b="0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95932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95300" y="0"/>
            <a:ext cx="9163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DA DÍVIDA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81000" y="1143000"/>
            <a:ext cx="952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8138" indent="-338138" algn="ctr" eaLnBrk="0" hangingPunct="0">
              <a:lnSpc>
                <a:spcPct val="80000"/>
              </a:lnSpc>
              <a:spcBef>
                <a:spcPts val="2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1000" dirty="0" smtClean="0">
              <a:solidFill>
                <a:srgbClr val="FFFF00"/>
              </a:solidFill>
            </a:endParaRPr>
          </a:p>
          <a:p>
            <a:pPr marL="338138" indent="-338138" algn="just" eaLnBrk="0" hangingPunct="0">
              <a:lnSpc>
                <a:spcPct val="80000"/>
              </a:lnSpc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Prevista na Constituição Federal de 1988</a:t>
            </a:r>
          </a:p>
          <a:p>
            <a:pPr marL="338138" indent="-338138" algn="just" eaLnBrk="0" hangingPunct="0">
              <a:lnSpc>
                <a:spcPct val="80000"/>
              </a:lnSpc>
              <a:spcBef>
                <a:spcPts val="375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just" eaLnBrk="0" hangingPunct="0"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Plebiscito popular ano 2000: mais de seis milhões de votos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8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CIDADÃ DA DÍVIDA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  <a:hlinkClick r:id="rId3"/>
              </a:rPr>
              <a:t>www.auditoriacidada.org.br</a:t>
            </a:r>
            <a:endParaRPr lang="pt-BR" sz="32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9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CPI da Dívida Pública</a:t>
            </a: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Passo importante, mas ainda não significa o cumprimento da Constituição</a:t>
            </a:r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63426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2"/>
          <p:cNvSpPr txBox="1">
            <a:spLocks noChangeArrowheads="1"/>
          </p:cNvSpPr>
          <p:nvPr/>
        </p:nvSpPr>
        <p:spPr bwMode="auto">
          <a:xfrm>
            <a:off x="344488" y="357188"/>
            <a:ext cx="9290050" cy="7724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buFont typeface="Times New Roman" charset="0"/>
              <a:buNone/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CPI DA DÍVIDA – CÂMARA DOS DEPUTADOS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Criada em Dez/2008 e Instalada em </a:t>
            </a:r>
            <a:r>
              <a:rPr lang="pt-BR" b="0" dirty="0" err="1">
                <a:solidFill>
                  <a:srgbClr val="FFFFFF"/>
                </a:solidFill>
                <a:latin typeface="Tahoma" charset="0"/>
                <a:cs typeface="Tahoma" charset="0"/>
              </a:rPr>
              <a:t>Ago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/2009, por iniciativa do Dep. Ivan Valente (PSOL/SP)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 Concluída em 11 de maio de 2010 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 Identificação de graves indícios de ilegalidade da dívida pública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Relatórios (oficial e alternativo) entregues ao Ministério Público Federal em maio/2010</a:t>
            </a:r>
          </a:p>
          <a:p>
            <a:endParaRPr lang="pt-BR" sz="2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Procedimentos Administrativos 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n</a:t>
            </a:r>
            <a:r>
              <a:rPr lang="pt-BR" sz="2800" baseline="30000" dirty="0">
                <a:solidFill>
                  <a:srgbClr val="92D050"/>
                </a:solidFill>
                <a:latin typeface="Tahoma" charset="0"/>
                <a:cs typeface="Tahoma" charset="0"/>
              </a:rPr>
              <a:t>o</a:t>
            </a:r>
          </a:p>
          <a:p>
            <a:pPr algn="ctr"/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1.00.000.005612/2010-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13</a:t>
            </a: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/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1.00.000.003703/2012-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86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 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endParaRPr lang="es-EC" sz="3000" dirty="0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16794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027"/>
          <p:cNvSpPr txBox="1">
            <a:spLocks noChangeArrowheads="1"/>
          </p:cNvSpPr>
          <p:nvPr/>
        </p:nvSpPr>
        <p:spPr bwMode="auto">
          <a:xfrm>
            <a:off x="166688" y="214313"/>
            <a:ext cx="9575800" cy="657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EQUADOR: </a:t>
            </a:r>
            <a:r>
              <a:rPr lang="pt-BR" sz="2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Lição de </a:t>
            </a:r>
            <a:r>
              <a:rPr lang="pt-BR" sz="2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Ética e Soberania</a:t>
            </a: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1200"/>
              </a:spcBef>
            </a:pPr>
            <a:endParaRPr lang="pt-BR" sz="5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pt-BR" sz="2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Comissão de Auditoria Oficial criada por </a:t>
            </a:r>
            <a:r>
              <a:rPr lang="pt-BR" sz="2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Decreto</a:t>
            </a: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sz="2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Em 2009:</a:t>
            </a:r>
            <a:r>
              <a:rPr lang="pt-BR" sz="28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Proposta Soberana de reconhecimento de no máximo 30% da dívida externa representada pelos Bônus 2012 e 2030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95 % dos detentores aceitaram a proposta equatoriana, o que significou anulação de 70% dessa dívida com os bancos privados internacionais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Economia de US$ 7,7 bilhões nos próximos 20 anos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Aumento gastos sociais, principalmente Saúde e Educação</a:t>
            </a:r>
          </a:p>
          <a:p>
            <a:pPr algn="ctr">
              <a:spcBef>
                <a:spcPct val="50000"/>
              </a:spcBef>
            </a:pP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683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2 Marcador de contenido"/>
          <p:cNvSpPr>
            <a:spLocks noGrp="1"/>
          </p:cNvSpPr>
          <p:nvPr>
            <p:ph sz="quarter" idx="1"/>
          </p:nvPr>
        </p:nvSpPr>
        <p:spPr>
          <a:xfrm>
            <a:off x="1928664" y="1214439"/>
            <a:ext cx="7482037" cy="49418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s-ES" sz="2500" dirty="0" smtClean="0">
                <a:latin typeface="Calibri" charset="0"/>
              </a:rPr>
              <a:t>.</a:t>
            </a:r>
            <a:endParaRPr lang="es-ES" sz="2500" dirty="0">
              <a:latin typeface="Calibri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384551" y="6356351"/>
            <a:ext cx="3136900" cy="365125"/>
          </a:xfrm>
        </p:spPr>
        <p:txBody>
          <a:bodyPr rtlCol="0"/>
          <a:lstStyle/>
          <a:p>
            <a:pPr algn="ctr">
              <a:defRPr/>
            </a:pPr>
            <a:fld id="{A9CA60AB-34FA-8D45-9C88-097B5A71F169}" type="slidenum">
              <a:rPr lang="es-EC" smtClean="0">
                <a:solidFill>
                  <a:schemeClr val="tx1">
                    <a:tint val="75000"/>
                  </a:schemeClr>
                </a:solidFill>
                <a:ea typeface="+mn-ea"/>
              </a:rPr>
              <a:pPr algn="ctr">
                <a:defRPr/>
              </a:pPr>
              <a:t>43</a:t>
            </a:fld>
            <a:endParaRPr lang="es-EC">
              <a:solidFill>
                <a:schemeClr val="tx1">
                  <a:tint val="75000"/>
                </a:schemeClr>
              </a:solidFill>
              <a:ea typeface="+mn-ea"/>
            </a:endParaRP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692696"/>
            <a:ext cx="9126934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CuadroTexto 1"/>
          <p:cNvSpPr txBox="1">
            <a:spLocks noChangeArrowheads="1"/>
          </p:cNvSpPr>
          <p:nvPr/>
        </p:nvSpPr>
        <p:spPr bwMode="auto">
          <a:xfrm>
            <a:off x="-1288124" y="4167189"/>
            <a:ext cx="195190" cy="38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88" tIns="47894" rIns="95788" bIns="4789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s-ES" sz="1900"/>
          </a:p>
        </p:txBody>
      </p:sp>
      <p:sp>
        <p:nvSpPr>
          <p:cNvPr id="2" name="TextBox 1"/>
          <p:cNvSpPr txBox="1"/>
          <p:nvPr/>
        </p:nvSpPr>
        <p:spPr>
          <a:xfrm>
            <a:off x="416496" y="188640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EQUADOR: Resultado da Auditoria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744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60400" y="214313"/>
            <a:ext cx="9045128" cy="6586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lvl="1" algn="ctr">
              <a:spcBef>
                <a:spcPts val="2400"/>
              </a:spcBef>
              <a:buClr>
                <a:srgbClr val="FF9900"/>
              </a:buClr>
            </a:pPr>
            <a:r>
              <a:rPr lang="pt-BR" altLang="pt-BR" sz="2800" dirty="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ESTRATÉGIAS DE AÇÃO</a:t>
            </a:r>
          </a:p>
          <a:p>
            <a:pPr lvl="1" algn="just">
              <a:spcBef>
                <a:spcPts val="2400"/>
              </a:spcBef>
              <a:buClr>
                <a:srgbClr val="FF9900"/>
              </a:buClr>
            </a:pP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CONHECIMENTO DA REALIDADE </a:t>
            </a:r>
          </a:p>
          <a:p>
            <a:pPr lvl="1" algn="just">
              <a:spcBef>
                <a:spcPts val="2400"/>
              </a:spcBef>
              <a:buClr>
                <a:srgbClr val="FF9900"/>
              </a:buClr>
            </a:pP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MOBILIZAÇÃO SOCIAL CONSCIENTE</a:t>
            </a:r>
          </a:p>
          <a:p>
            <a:pPr lvl="1" algn="just">
              <a:spcBef>
                <a:spcPts val="2400"/>
              </a:spcBef>
              <a:buClr>
                <a:srgbClr val="FF9900"/>
              </a:buClr>
            </a:pP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AÇOES CONCRETAS</a:t>
            </a:r>
          </a:p>
          <a:p>
            <a:pPr lvl="4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0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sz="2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Frente Parlamentar Mista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para realizar Auditoria da Dívida com Participação Social</a:t>
            </a:r>
          </a:p>
          <a:p>
            <a:pPr lvl="4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Participação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em </a:t>
            </a:r>
            <a:r>
              <a:rPr lang="pt-BR" altLang="pt-BR" sz="2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NÚCLEOS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da Auditoria 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da Dívida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Pública e no </a:t>
            </a:r>
            <a:r>
              <a:rPr lang="pt-BR" altLang="pt-BR" sz="2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CURSO</a:t>
            </a:r>
          </a:p>
          <a:p>
            <a:pPr lvl="4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Reivindicar a AUDITORIA DA DÍVIDA COM PARTICIPAÇÃO CIDADÃ 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para desmascarar o </a:t>
            </a:r>
            <a:r>
              <a:rPr lang="pt-BR" altLang="en-US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Sistema da Dívida</a:t>
            </a:r>
            <a:r>
              <a:rPr lang="pt-BR" altLang="en-US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e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redirecionar a aplicação dos recursos </a:t>
            </a:r>
          </a:p>
          <a:p>
            <a:pPr lvl="4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Sair do cenário de escassez para viver a realidade de abundância, garantindo vida digna para todas as pessoas. </a:t>
            </a:r>
            <a:endParaRPr lang="pt-BR" altLang="pt-BR" sz="22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726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ChangeArrowheads="1"/>
          </p:cNvSpPr>
          <p:nvPr/>
        </p:nvSpPr>
        <p:spPr bwMode="auto">
          <a:xfrm>
            <a:off x="0" y="1219200"/>
            <a:ext cx="10425608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28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dirty="0" smtClean="0">
                <a:solidFill>
                  <a:srgbClr val="92D050"/>
                </a:solidFill>
                <a:latin typeface="Verdana" charset="0"/>
              </a:rPr>
              <a:t>Muito grata</a:t>
            </a:r>
            <a:endParaRPr lang="pt-BR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800" i="1" dirty="0" smtClean="0">
                <a:solidFill>
                  <a:srgbClr val="92D050"/>
                </a:solidFill>
                <a:latin typeface="Verdana" charset="0"/>
              </a:rPr>
              <a:t>Maria </a:t>
            </a:r>
            <a:r>
              <a:rPr lang="pt-BR" sz="1800" i="1" dirty="0">
                <a:solidFill>
                  <a:srgbClr val="92D050"/>
                </a:solidFill>
                <a:latin typeface="Verdana" charset="0"/>
              </a:rPr>
              <a:t>Lucia </a:t>
            </a:r>
            <a:r>
              <a:rPr lang="pt-BR" sz="1800" i="1" dirty="0" smtClean="0">
                <a:solidFill>
                  <a:srgbClr val="92D050"/>
                </a:solidFill>
                <a:latin typeface="Verdana" charset="0"/>
              </a:rPr>
              <a:t>Fattorelli</a:t>
            </a:r>
            <a:endParaRPr lang="pt-BR" sz="1800" dirty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800" b="0" dirty="0" smtClean="0">
                <a:solidFill>
                  <a:srgbClr val="FFFFFF"/>
                </a:solidFill>
                <a:latin typeface="Verdana" charset="0"/>
                <a:hlinkClick r:id="rId3"/>
              </a:rPr>
              <a:t>www.auditoriacidada.org.br</a:t>
            </a:r>
            <a:endParaRPr lang="pt-BR" sz="1800" b="0" dirty="0" smtClean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8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www.facebook.com</a:t>
            </a:r>
            <a:r>
              <a:rPr lang="pt-BR" sz="1800" b="0" dirty="0">
                <a:solidFill>
                  <a:srgbClr val="FFFFFF"/>
                </a:solidFill>
                <a:latin typeface="Verdana" charset="0"/>
                <a:hlinkClick r:id="rId4"/>
              </a:rPr>
              <a:t>/</a:t>
            </a:r>
            <a:r>
              <a:rPr lang="pt-BR" sz="18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auditoriacidada.pagina</a:t>
            </a:r>
            <a:endParaRPr lang="pt-BR" sz="1800" b="0" dirty="0" smtClean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528" y="0"/>
            <a:ext cx="9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0" i="1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b="0" i="1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pic>
        <p:nvPicPr>
          <p:cNvPr id="4" name="Picture 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2060848"/>
            <a:ext cx="9127639" cy="31669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72480" y="188640"/>
            <a:ext cx="9633520" cy="2182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800" dirty="0">
                <a:solidFill>
                  <a:schemeClr val="tx1"/>
                </a:solidFill>
                <a:latin typeface="Verdana"/>
                <a:cs typeface="Verdana"/>
              </a:rPr>
              <a:t>A apenas 15 quilômetros do Palácio do Planalto, centenas de brasileiros e brasileiras, inclusive idosos e crianças, disputam o lixo de </a:t>
            </a:r>
            <a:r>
              <a:rPr lang="pt-BR" sz="1800" dirty="0" smtClean="0">
                <a:solidFill>
                  <a:schemeClr val="tx1"/>
                </a:solidFill>
                <a:latin typeface="Verdana"/>
                <a:cs typeface="Verdana"/>
              </a:rPr>
              <a:t>Brasília para sobreviver. Isso é consequência do Sistema da Dívida. Precisamos sair desse cenário de escassez. </a:t>
            </a:r>
            <a:r>
              <a:rPr lang="en-GB" sz="1800" dirty="0" err="1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É</a:t>
            </a:r>
            <a:r>
              <a:rPr lang="en-GB" sz="1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URGENTE </a:t>
            </a:r>
            <a:r>
              <a:rPr lang="en-GB" sz="1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REALIZAR AUDITORIA </a:t>
            </a:r>
            <a:r>
              <a:rPr lang="en-GB" sz="1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DA </a:t>
            </a:r>
            <a:r>
              <a:rPr lang="en-GB" sz="1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DÍVIDA COM </a:t>
            </a:r>
            <a:r>
              <a:rPr lang="en-GB" sz="1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PARTICIPAÇÃO SOCIAL</a:t>
            </a:r>
          </a:p>
          <a:p>
            <a:pPr algn="ctr">
              <a:lnSpc>
                <a:spcPct val="110000"/>
              </a:lnSpc>
            </a:pPr>
            <a:endParaRPr lang="pt-BR" sz="1800" dirty="0">
              <a:solidFill>
                <a:schemeClr val="tx1"/>
              </a:solidFill>
              <a:latin typeface="Verdana"/>
              <a:cs typeface="Verdan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978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188640"/>
            <a:ext cx="963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Qual é a principal determinante da CRISE FISCAL?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72" y="692696"/>
            <a:ext cx="9705528" cy="25202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093296"/>
            <a:ext cx="10137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94C600"/>
                </a:solidFill>
                <a:latin typeface="Tahoma"/>
                <a:cs typeface="Tahoma"/>
              </a:rPr>
              <a:t>DÍVIDA INTERNA CRESCEU 732 BILHÕES </a:t>
            </a: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em 11 meses de 2015</a:t>
            </a:r>
          </a:p>
          <a:p>
            <a:pPr algn="ctr"/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Qual é  a contrapartida dessa dívida?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72" y="3284984"/>
            <a:ext cx="9705528" cy="280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62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188641"/>
            <a:ext cx="9793088" cy="6189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Projetos </a:t>
            </a:r>
            <a:r>
              <a:rPr lang="pt-BR" sz="3200" dirty="0">
                <a:solidFill>
                  <a:srgbClr val="94C600"/>
                </a:solidFill>
                <a:latin typeface="Tahoma"/>
                <a:cs typeface="Tahoma"/>
              </a:rPr>
              <a:t>cortam direitos sociais para destinar recursos para a dívida</a:t>
            </a:r>
          </a:p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	Diversos projetos reduzem investimentos sociais para destinar mais recursos ao pagamento de juros da chamada dívida pública, por exemplo:</a:t>
            </a:r>
          </a:p>
          <a:p>
            <a:pPr marL="457200" lvl="0" indent="-457200">
              <a:lnSpc>
                <a:spcPct val="120000"/>
              </a:lnSpc>
              <a:spcAft>
                <a:spcPts val="1800"/>
              </a:spcAft>
              <a:buFont typeface="Arial"/>
              <a:buChar char="•"/>
            </a:pP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PLP 257/2016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: faz um verdadeiro desmonte do estado brasileiro para servir ao pagamento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da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dívida nunca auditada </a:t>
            </a:r>
            <a:r>
              <a:rPr lang="pt-BR" sz="1600" b="0" dirty="0" smtClean="0">
                <a:solidFill>
                  <a:schemeClr val="tx1"/>
                </a:solidFill>
                <a:latin typeface="Tahoma"/>
                <a:cs typeface="Tahoma"/>
              </a:rPr>
              <a:t>(</a:t>
            </a:r>
            <a:r>
              <a:rPr lang="pt-BR" sz="1600" b="0" u="sng" dirty="0" smtClean="0">
                <a:solidFill>
                  <a:schemeClr val="tx1"/>
                </a:solidFill>
                <a:latin typeface="Tahoma"/>
                <a:cs typeface="Tahoma"/>
                <a:hlinkClick r:id="rId2"/>
              </a:rPr>
              <a:t>http</a:t>
            </a:r>
            <a:r>
              <a:rPr lang="pt-BR" sz="1600" b="0" u="sng" dirty="0">
                <a:solidFill>
                  <a:schemeClr val="tx1"/>
                </a:solidFill>
                <a:latin typeface="Tahoma"/>
                <a:cs typeface="Tahoma"/>
                <a:hlinkClick r:id="rId2"/>
              </a:rPr>
              <a:t>://goo.gl/</a:t>
            </a:r>
            <a:r>
              <a:rPr lang="pt-BR" sz="1600" b="0" u="sng" dirty="0" smtClean="0">
                <a:solidFill>
                  <a:schemeClr val="tx1"/>
                </a:solidFill>
                <a:latin typeface="Tahoma"/>
                <a:cs typeface="Tahoma"/>
                <a:hlinkClick r:id="rId2"/>
              </a:rPr>
              <a:t>yCCpue</a:t>
            </a:r>
            <a:r>
              <a:rPr lang="pt-BR" sz="1600" b="0" dirty="0" smtClean="0">
                <a:solidFill>
                  <a:schemeClr val="tx1"/>
                </a:solidFill>
                <a:latin typeface="Tahoma"/>
                <a:cs typeface="Tahoma"/>
              </a:rPr>
              <a:t>) </a:t>
            </a:r>
            <a:endParaRPr lang="pt-BR" sz="16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457200" lvl="0" indent="-457200">
              <a:lnSpc>
                <a:spcPct val="120000"/>
              </a:lnSpc>
              <a:spcAft>
                <a:spcPts val="1800"/>
              </a:spcAft>
              <a:buFont typeface="Arial"/>
              <a:buChar char="•"/>
            </a:pP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PEC 143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/2015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: representa a morte do SUS </a:t>
            </a:r>
            <a:r>
              <a:rPr lang="pt-BR" sz="1600" b="0" dirty="0" smtClean="0">
                <a:solidFill>
                  <a:schemeClr val="tx1"/>
                </a:solidFill>
                <a:latin typeface="Tahoma"/>
                <a:cs typeface="Tahoma"/>
              </a:rPr>
              <a:t>(</a:t>
            </a:r>
            <a:r>
              <a:rPr lang="pt-BR" sz="1600" b="0" u="sng" dirty="0" smtClean="0">
                <a:solidFill>
                  <a:schemeClr val="tx1"/>
                </a:solidFill>
                <a:latin typeface="Tahoma"/>
                <a:cs typeface="Tahoma"/>
                <a:hlinkClick r:id="rId3"/>
              </a:rPr>
              <a:t>http://goo.gl/3X9LVf</a:t>
            </a:r>
            <a:r>
              <a:rPr lang="pt-BR" sz="1600" b="0" dirty="0" smtClean="0">
                <a:solidFill>
                  <a:schemeClr val="tx1"/>
                </a:solidFill>
                <a:latin typeface="Tahoma"/>
                <a:cs typeface="Tahoma"/>
              </a:rPr>
              <a:t>)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</a:p>
          <a:p>
            <a:pPr marL="457200" lvl="0" indent="-457200">
              <a:lnSpc>
                <a:spcPct val="120000"/>
              </a:lnSpc>
              <a:spcAft>
                <a:spcPts val="1800"/>
              </a:spcAft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Propostas de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contrarreforma da previdência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, que aumenta idade para aposentadoria e subtrai direitos </a:t>
            </a:r>
            <a:r>
              <a:rPr lang="pt-BR" sz="1600" b="0" dirty="0" smtClean="0">
                <a:solidFill>
                  <a:schemeClr val="tx1"/>
                </a:solidFill>
                <a:latin typeface="Tahoma"/>
                <a:cs typeface="Tahoma"/>
              </a:rPr>
              <a:t>(</a:t>
            </a:r>
            <a:r>
              <a:rPr lang="pt-BR" sz="1600" b="0" u="sng" dirty="0" smtClean="0">
                <a:solidFill>
                  <a:schemeClr val="tx1"/>
                </a:solidFill>
                <a:latin typeface="Tahoma"/>
                <a:cs typeface="Tahoma"/>
                <a:hlinkClick r:id="rId4"/>
              </a:rPr>
              <a:t>http://goo.gl/uu9Opc</a:t>
            </a:r>
            <a:r>
              <a:rPr lang="pt-BR" sz="1600" b="0" dirty="0" smtClean="0">
                <a:solidFill>
                  <a:schemeClr val="tx1"/>
                </a:solidFill>
                <a:latin typeface="Tahoma"/>
                <a:cs typeface="Tahoma"/>
              </a:rPr>
              <a:t>)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,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trabalhista, e aumento da DRU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– Desvinculação das Receitas da União. </a:t>
            </a: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627656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188640"/>
            <a:ext cx="9361040" cy="2603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POLÍTICA MONETÁRIA TRAVA O PAÍS </a:t>
            </a:r>
          </a:p>
          <a:p>
            <a:pPr algn="ctr"/>
            <a:endParaRPr lang="pt-BR" sz="2800" dirty="0">
              <a:solidFill>
                <a:srgbClr val="94C600"/>
              </a:solidFill>
              <a:latin typeface="Tahoma"/>
              <a:cs typeface="Tahoma"/>
            </a:endParaRPr>
          </a:p>
          <a:p>
            <a:pPr>
              <a:lnSpc>
                <a:spcPct val="90000"/>
              </a:lnSpc>
            </a:pPr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JUROS ABUSIVOS</a:t>
            </a:r>
          </a:p>
          <a:p>
            <a:pPr>
              <a:lnSpc>
                <a:spcPct val="90000"/>
              </a:lnSpc>
            </a:pPr>
            <a:endParaRPr lang="en-US" sz="800" b="0" dirty="0">
              <a:solidFill>
                <a:srgbClr val="94C600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90000"/>
              </a:lnSpc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Taxa Básica (SELIC) 14,25%</a:t>
            </a:r>
          </a:p>
          <a:p>
            <a:pPr>
              <a:lnSpc>
                <a:spcPct val="90000"/>
              </a:lnSpc>
            </a:pPr>
            <a:endParaRPr lang="pt-BR" sz="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90000"/>
              </a:lnSpc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Títulos negociados a 16,81% em 21/01/2016</a:t>
            </a:r>
          </a:p>
          <a:p>
            <a:pPr algn="ctr"/>
            <a:endParaRPr lang="en-US" sz="2800" dirty="0" smtClean="0">
              <a:solidFill>
                <a:srgbClr val="94C600"/>
              </a:solidFill>
              <a:latin typeface="Tahoma"/>
              <a:cs typeface="Tahom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4488" y="2708920"/>
            <a:ext cx="936104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CONTROLE INFLACIONÁRIO ???</a:t>
            </a:r>
          </a:p>
          <a:p>
            <a:endParaRPr lang="pt-BR" sz="500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pPr marL="342900" indent="-342900">
              <a:buFont typeface="Wingdings" charset="2"/>
              <a:buChar char="Ø"/>
            </a:pPr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JUROS ELEVADOS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não servem para controlar a inflação brasileira</a:t>
            </a:r>
          </a:p>
          <a:p>
            <a:endParaRPr lang="pt-BR" sz="5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>
              <a:buFont typeface="Wingdings" charset="2"/>
              <a:buChar char="Ø"/>
            </a:pPr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BASE MONETÁRIA RESTRITA</a:t>
            </a:r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,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inferior a 5% do PIB no Brasil (enquanto em todas as demais grandes economias mundiais é de cerca de 40% do PIB) estimula aumento das taxas de juros de mercado. Deixamos de emitir moeda, mas emitimos dívida, que paga os juros mais elevados do mundo.  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8544" y="5373216"/>
            <a:ext cx="86409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r>
              <a:rPr lang="en-US" dirty="0" smtClean="0">
                <a:solidFill>
                  <a:srgbClr val="94C600"/>
                </a:solidFill>
                <a:latin typeface="Tahoma"/>
                <a:cs typeface="Tahoma"/>
              </a:rPr>
              <a:t>“</a:t>
            </a:r>
            <a:r>
              <a:rPr lang="pt-PT" dirty="0" smtClean="0">
                <a:solidFill>
                  <a:srgbClr val="94C600"/>
                </a:solidFill>
                <a:latin typeface="Tahoma"/>
                <a:cs typeface="Tahoma"/>
              </a:rPr>
              <a:t>O Banco Central está suicidando o Brasil</a:t>
            </a:r>
            <a:r>
              <a:rPr lang="en-US" dirty="0" smtClean="0">
                <a:solidFill>
                  <a:srgbClr val="94C600"/>
                </a:solidFill>
                <a:latin typeface="Tahoma"/>
                <a:cs typeface="Tahoma"/>
              </a:rPr>
              <a:t>”</a:t>
            </a:r>
            <a:endParaRPr lang="en-US" dirty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r>
              <a:rPr lang="en-US" sz="1400" b="0" dirty="0">
                <a:hlinkClick r:id="rId2"/>
              </a:rPr>
              <a:t>http://www.gazetadopovo.com.br/opiniao/artigos/o-banco-central-esta-suicidando-o-brasil-</a:t>
            </a:r>
            <a:r>
              <a:rPr lang="en-US" sz="1400" b="0" dirty="0" smtClean="0">
                <a:hlinkClick r:id="rId2"/>
              </a:rPr>
              <a:t>dh5s162swds5080e0d20jsmpc</a:t>
            </a:r>
            <a:r>
              <a:rPr lang="en-US" sz="1400" dirty="0" smtClean="0"/>
              <a:t> 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04970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899451" cy="1187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Quem está pensando o BRASIL ?</a:t>
            </a:r>
          </a:p>
          <a:p>
            <a:pPr algn="ctr">
              <a:spcBef>
                <a:spcPts val="600"/>
              </a:spcBef>
            </a:pP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0"/>
              </a:spcBef>
            </a:pPr>
            <a:endParaRPr lang="pt-BR" sz="5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>
              <a:spcBef>
                <a:spcPts val="0"/>
              </a:spcBef>
            </a:pPr>
            <a:endParaRPr lang="pt-BR" sz="500" dirty="0" smtClean="0">
              <a:solidFill>
                <a:schemeClr val="tx1"/>
              </a:solidFill>
              <a:latin typeface="Tahoma" charset="0"/>
              <a:ea typeface="ＭＳ Ｐゴシック" charset="0"/>
              <a:cs typeface="Tahom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600" y="836712"/>
            <a:ext cx="7704856" cy="537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4783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971459" cy="68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s-EC" sz="10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Recomendações do FMI: Política Monetária </a:t>
            </a:r>
            <a:endParaRPr lang="pt-BR" sz="2000" dirty="0" smtClean="0"/>
          </a:p>
          <a:p>
            <a:endParaRPr lang="pt-BR" sz="1000" b="0" dirty="0" smtClean="0">
              <a:solidFill>
                <a:srgbClr val="FFFFFF"/>
              </a:solidFill>
              <a:latin typeface="Tahoma" charset="0"/>
              <a:ea typeface="Arial" charset="0"/>
              <a:cs typeface="Tahoma" charset="0"/>
            </a:endParaRP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Aprovação de lei assegurando a “autonomia” do Banco Central, especificamente garantindo mandato para diretores, como uma política monetária objetiva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Perseverança com a politica de controle inflacionário com metas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Responsabilidade Fiscal </a:t>
            </a:r>
            <a:r>
              <a:rPr lang="pt-BR" sz="2100" b="0" dirty="0">
                <a:solidFill>
                  <a:srgbClr val="FFFFFF"/>
                </a:solidFill>
                <a:latin typeface="Tahoma" charset="0"/>
                <a:cs typeface="Tahoma" charset="0"/>
              </a:rPr>
              <a:t>e</a:t>
            </a: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ao mesmo tempo liberdade monetária </a:t>
            </a:r>
            <a:r>
              <a:rPr lang="pt-BR" sz="2100" b="0" dirty="0">
                <a:solidFill>
                  <a:srgbClr val="FFFFFF"/>
                </a:solidFill>
                <a:latin typeface="Tahoma" charset="0"/>
                <a:cs typeface="Tahoma" charset="0"/>
              </a:rPr>
              <a:t>e</a:t>
            </a: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câmbio flutuante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Redução da presença do setor público </a:t>
            </a:r>
            <a:r>
              <a:rPr lang="pt-BR" sz="2100" b="0" dirty="0">
                <a:solidFill>
                  <a:srgbClr val="FFFFFF"/>
                </a:solidFill>
                <a:latin typeface="Tahoma" charset="0"/>
                <a:cs typeface="Tahoma" charset="0"/>
              </a:rPr>
              <a:t>e</a:t>
            </a: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aumento da participação da banca estrangeira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Implantação urgente de ERM – Empresa para Gerenciar Risco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Fundos de pensão: para atingir padrão internacional </a:t>
            </a:r>
            <a:r>
              <a:rPr lang="pt-BR" sz="2100" b="0" dirty="0">
                <a:solidFill>
                  <a:srgbClr val="FFFFFF"/>
                </a:solidFill>
                <a:latin typeface="Tahoma" charset="0"/>
                <a:cs typeface="Tahoma" charset="0"/>
              </a:rPr>
              <a:t>e</a:t>
            </a: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cooperação, recomenda fortemente “Memorando de Entendimento” com jurisdições estrangeiras. Garantia de remuneração para administradores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Fundo Garantidor de Crédito: Linha de crédito sem garantias a partir do BC ou governo, a taxas de mercado, em caso de crise sistêmica 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err="1" smtClean="0">
                <a:solidFill>
                  <a:srgbClr val="FFFFFF"/>
                </a:solidFill>
                <a:latin typeface="Tahoma" charset="0"/>
                <a:cs typeface="Tahoma" charset="0"/>
              </a:rPr>
              <a:t>Empoderar</a:t>
            </a: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o BC para fornecer </a:t>
            </a:r>
            <a:r>
              <a:rPr lang="pt-BR" sz="21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recursos para </a:t>
            </a:r>
            <a:r>
              <a:rPr lang="pt-BR" sz="2100" dirty="0" err="1" smtClean="0">
                <a:solidFill>
                  <a:srgbClr val="FFFFFF"/>
                </a:solidFill>
                <a:latin typeface="Tahoma" charset="0"/>
                <a:cs typeface="Tahoma" charset="0"/>
              </a:rPr>
              <a:t>recapitalização</a:t>
            </a:r>
            <a:r>
              <a:rPr lang="pt-BR" sz="21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da banca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Retirar exigências legais </a:t>
            </a:r>
            <a:r>
              <a:rPr lang="pt-BR" sz="2100" b="0" dirty="0">
                <a:solidFill>
                  <a:srgbClr val="FFFFFF"/>
                </a:solidFill>
                <a:latin typeface="Tahoma" charset="0"/>
                <a:cs typeface="Tahoma" charset="0"/>
              </a:rPr>
              <a:t>e</a:t>
            </a: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trabalhistas em caso de fusão, incorporação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Estimular participação privada em financiamentos imobiliários (CCI)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Bovespa deveria rever o Mecanismo de Compensação de investidores contra perdas no mercado de capitais devido a erros operacionais</a:t>
            </a:r>
          </a:p>
          <a:p>
            <a:pPr marL="1085850" lvl="1" indent="-342900">
              <a:buFont typeface="Arial"/>
              <a:buChar char="•"/>
            </a:pPr>
            <a:endParaRPr lang="pt-BR" sz="14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14183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ul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42705</TotalTime>
  <Words>3026</Words>
  <Application>Microsoft Macintosh PowerPoint</Application>
  <PresentationFormat>A4 Paper (210x297 mm)</PresentationFormat>
  <Paragraphs>702</Paragraphs>
  <Slides>45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Pulso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Maria Lúcia F. Carneiro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Maria Lucia Fattorelli</cp:lastModifiedBy>
  <cp:revision>1860</cp:revision>
  <cp:lastPrinted>2008-11-20T19:12:03Z</cp:lastPrinted>
  <dcterms:created xsi:type="dcterms:W3CDTF">2001-11-19T18:24:28Z</dcterms:created>
  <dcterms:modified xsi:type="dcterms:W3CDTF">2016-06-03T20:08:17Z</dcterms:modified>
</cp:coreProperties>
</file>