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1453" r:id="rId2"/>
    <p:sldId id="1418" r:id="rId3"/>
    <p:sldId id="1445" r:id="rId4"/>
    <p:sldId id="1503" r:id="rId5"/>
    <p:sldId id="1420" r:id="rId6"/>
    <p:sldId id="1504" r:id="rId7"/>
    <p:sldId id="1421" r:id="rId8"/>
    <p:sldId id="1422" r:id="rId9"/>
    <p:sldId id="1423" r:id="rId10"/>
    <p:sldId id="1438" r:id="rId11"/>
    <p:sldId id="1431" r:id="rId12"/>
    <p:sldId id="1446" r:id="rId13"/>
    <p:sldId id="1466" r:id="rId14"/>
    <p:sldId id="1463" r:id="rId15"/>
    <p:sldId id="1467" r:id="rId16"/>
    <p:sldId id="1464" r:id="rId17"/>
    <p:sldId id="1484" r:id="rId18"/>
    <p:sldId id="1485" r:id="rId19"/>
    <p:sldId id="1486" r:id="rId20"/>
    <p:sldId id="1487" r:id="rId21"/>
    <p:sldId id="1488" r:id="rId22"/>
    <p:sldId id="1489" r:id="rId23"/>
    <p:sldId id="1490" r:id="rId24"/>
    <p:sldId id="1491" r:id="rId25"/>
    <p:sldId id="1492" r:id="rId26"/>
    <p:sldId id="1493" r:id="rId27"/>
    <p:sldId id="1494" r:id="rId28"/>
    <p:sldId id="1495" r:id="rId29"/>
    <p:sldId id="1496" r:id="rId30"/>
    <p:sldId id="1497" r:id="rId31"/>
    <p:sldId id="1498" r:id="rId32"/>
    <p:sldId id="1500" r:id="rId33"/>
    <p:sldId id="1501" r:id="rId34"/>
    <p:sldId id="1502" r:id="rId35"/>
    <p:sldId id="1439" r:id="rId36"/>
    <p:sldId id="1425" r:id="rId37"/>
    <p:sldId id="1426" r:id="rId38"/>
    <p:sldId id="1448" r:id="rId39"/>
    <p:sldId id="1458" r:id="rId40"/>
    <p:sldId id="1459" r:id="rId41"/>
    <p:sldId id="1460" r:id="rId42"/>
    <p:sldId id="1461" r:id="rId43"/>
    <p:sldId id="1436" r:id="rId44"/>
    <p:sldId id="1443" r:id="rId4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40" y="-20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85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D4517D32-B1C8-5146-8698-BDCF9F838B4A}" type="presOf" srcId="{6F5795CA-FCF7-3D49-92E8-4F066CD012F3}" destId="{2C4EA2EF-7032-994A-8CDA-D08E93AE0AB3}" srcOrd="0" destOrd="0" presId="urn:microsoft.com/office/officeart/2009/3/layout/CircleRelationship"/>
    <dgm:cxn modelId="{92FA3180-48FB-F240-B148-1C5DD97CA1B3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82054D60-F697-3345-8F38-27E0DE36134D}" type="presOf" srcId="{738A3422-D32A-114F-8E34-8A2257CE464B}" destId="{EAA19F38-080A-2445-9C24-BF5FCF5EAE4A}" srcOrd="0" destOrd="0" presId="urn:microsoft.com/office/officeart/2009/3/layout/CircleRelationship"/>
    <dgm:cxn modelId="{B1DFCB20-B43A-DE4B-AE38-A181501F53ED}" type="presOf" srcId="{20780591-29E4-CF48-87F7-3F6B004E709A}" destId="{5C929E12-B5A9-524E-8637-7BDE97CEB999}" srcOrd="0" destOrd="0" presId="urn:microsoft.com/office/officeart/2009/3/layout/CircleRelationship"/>
    <dgm:cxn modelId="{D643E479-819B-DD40-8BD8-A15F49F0CE11}" type="presOf" srcId="{96ED5622-202F-C947-BC45-A5FA037D119B}" destId="{3B8012C6-BDB5-5E42-AD5B-3E946D617566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3AA956D8-4D6D-4C42-B501-E9720CEE56CE}" type="presOf" srcId="{86D17B7E-E696-8941-8E58-7886025557FE}" destId="{C1B0984E-E3E0-C943-AF18-A37F5C5D8942}" srcOrd="0" destOrd="0" presId="urn:microsoft.com/office/officeart/2009/3/layout/CircleRelationship"/>
    <dgm:cxn modelId="{1EA78DC1-AD28-924B-B892-AEC6D88B4F52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D5C42A3-CA21-A940-8FF6-C3AB3406350C}" type="presParOf" srcId="{12638A83-E4F5-674B-9467-240AA0C5FB0A}" destId="{CD68683C-D877-F146-989D-683FF92CCE28}" srcOrd="0" destOrd="0" presId="urn:microsoft.com/office/officeart/2009/3/layout/CircleRelationship"/>
    <dgm:cxn modelId="{044DC6D8-C71A-4147-9E3C-97D12FBC33CA}" type="presParOf" srcId="{12638A83-E4F5-674B-9467-240AA0C5FB0A}" destId="{58D9F01F-9E18-A346-A934-8987F4284017}" srcOrd="1" destOrd="0" presId="urn:microsoft.com/office/officeart/2009/3/layout/CircleRelationship"/>
    <dgm:cxn modelId="{8769A09B-13FC-3447-855E-6F6E2C84C02D}" type="presParOf" srcId="{12638A83-E4F5-674B-9467-240AA0C5FB0A}" destId="{FEF05A9F-2AAC-074D-BD7A-9196CC8F387E}" srcOrd="2" destOrd="0" presId="urn:microsoft.com/office/officeart/2009/3/layout/CircleRelationship"/>
    <dgm:cxn modelId="{F836300E-5F00-5E4B-9D3A-A931DBC1B849}" type="presParOf" srcId="{12638A83-E4F5-674B-9467-240AA0C5FB0A}" destId="{3E2BC93E-E0ED-0A4C-904E-34FEB557D6B3}" srcOrd="3" destOrd="0" presId="urn:microsoft.com/office/officeart/2009/3/layout/CircleRelationship"/>
    <dgm:cxn modelId="{D7E66CEA-BFDB-8446-BA10-1AAC90ADA837}" type="presParOf" srcId="{12638A83-E4F5-674B-9467-240AA0C5FB0A}" destId="{9AE0C5AB-F05E-C54F-946F-524451D97D6A}" srcOrd="4" destOrd="0" presId="urn:microsoft.com/office/officeart/2009/3/layout/CircleRelationship"/>
    <dgm:cxn modelId="{29FEC92E-3A12-DA4C-8164-5C3D7ECC7BA6}" type="presParOf" srcId="{12638A83-E4F5-674B-9467-240AA0C5FB0A}" destId="{9B818891-721B-E249-A46D-3F104437D69C}" srcOrd="5" destOrd="0" presId="urn:microsoft.com/office/officeart/2009/3/layout/CircleRelationship"/>
    <dgm:cxn modelId="{CEE1C555-10A8-F24B-ADA3-D66C9D7050C7}" type="presParOf" srcId="{12638A83-E4F5-674B-9467-240AA0C5FB0A}" destId="{3B8012C6-BDB5-5E42-AD5B-3E946D617566}" srcOrd="6" destOrd="0" presId="urn:microsoft.com/office/officeart/2009/3/layout/CircleRelationship"/>
    <dgm:cxn modelId="{2EA95DCB-1D95-C844-8C07-5120261CE653}" type="presParOf" srcId="{12638A83-E4F5-674B-9467-240AA0C5FB0A}" destId="{BB4D3749-C5A6-1F42-BA2E-174FCD75366C}" srcOrd="7" destOrd="0" presId="urn:microsoft.com/office/officeart/2009/3/layout/CircleRelationship"/>
    <dgm:cxn modelId="{1BF0CE14-4C43-A94D-93F8-C5BE0E699952}" type="presParOf" srcId="{BB4D3749-C5A6-1F42-BA2E-174FCD75366C}" destId="{307D2AE0-B61B-3F49-AF65-492CC44B7E00}" srcOrd="0" destOrd="0" presId="urn:microsoft.com/office/officeart/2009/3/layout/CircleRelationship"/>
    <dgm:cxn modelId="{72E6CF93-1F73-CC45-8115-CBE2182152FA}" type="presParOf" srcId="{12638A83-E4F5-674B-9467-240AA0C5FB0A}" destId="{6B05C13D-FEEA-C64C-B5AB-429A48D8019E}" srcOrd="8" destOrd="0" presId="urn:microsoft.com/office/officeart/2009/3/layout/CircleRelationship"/>
    <dgm:cxn modelId="{B5A47542-D515-414D-A374-69A37DC9E46F}" type="presParOf" srcId="{6B05C13D-FEEA-C64C-B5AB-429A48D8019E}" destId="{B46D02DE-DFD9-264A-9122-1B111364DA6D}" srcOrd="0" destOrd="0" presId="urn:microsoft.com/office/officeart/2009/3/layout/CircleRelationship"/>
    <dgm:cxn modelId="{043FC108-A1C9-2147-8EF9-4B26CEFA5177}" type="presParOf" srcId="{12638A83-E4F5-674B-9467-240AA0C5FB0A}" destId="{5C929E12-B5A9-524E-8637-7BDE97CEB999}" srcOrd="9" destOrd="0" presId="urn:microsoft.com/office/officeart/2009/3/layout/CircleRelationship"/>
    <dgm:cxn modelId="{60B71643-C02B-6E4B-B6D0-C0462D764971}" type="presParOf" srcId="{12638A83-E4F5-674B-9467-240AA0C5FB0A}" destId="{A458321B-FFC0-BD4F-9287-F448D405C256}" srcOrd="10" destOrd="0" presId="urn:microsoft.com/office/officeart/2009/3/layout/CircleRelationship"/>
    <dgm:cxn modelId="{C9F70F9C-F054-6944-A477-E9B30637045E}" type="presParOf" srcId="{A458321B-FFC0-BD4F-9287-F448D405C256}" destId="{CBAE351A-2575-EB4E-BDFE-AC8C89AB19F6}" srcOrd="0" destOrd="0" presId="urn:microsoft.com/office/officeart/2009/3/layout/CircleRelationship"/>
    <dgm:cxn modelId="{2EDFB8CA-FE04-F845-993C-3E1968EA8963}" type="presParOf" srcId="{12638A83-E4F5-674B-9467-240AA0C5FB0A}" destId="{A5B4C08C-AA14-F94A-9115-1C7612570EC3}" srcOrd="11" destOrd="0" presId="urn:microsoft.com/office/officeart/2009/3/layout/CircleRelationship"/>
    <dgm:cxn modelId="{08F7E0AE-957C-0743-AAA0-3272BE7D5B24}" type="presParOf" srcId="{A5B4C08C-AA14-F94A-9115-1C7612570EC3}" destId="{E87B16E0-7609-B741-ADEC-7ED3166C467B}" srcOrd="0" destOrd="0" presId="urn:microsoft.com/office/officeart/2009/3/layout/CircleRelationship"/>
    <dgm:cxn modelId="{B51F91A4-22D0-9841-B650-9A628DF2BB2C}" type="presParOf" srcId="{12638A83-E4F5-674B-9467-240AA0C5FB0A}" destId="{04321634-7EAA-C442-9E3C-6235F031E2D1}" srcOrd="12" destOrd="0" presId="urn:microsoft.com/office/officeart/2009/3/layout/CircleRelationship"/>
    <dgm:cxn modelId="{545D965A-7F5A-9C4C-ABE5-A075DE69DB88}" type="presParOf" srcId="{04321634-7EAA-C442-9E3C-6235F031E2D1}" destId="{A27AE5E0-C77F-1548-B6AC-19A721F18551}" srcOrd="0" destOrd="0" presId="urn:microsoft.com/office/officeart/2009/3/layout/CircleRelationship"/>
    <dgm:cxn modelId="{92594A1A-44CE-7346-B7E0-D9CB5C3FDC2C}" type="presParOf" srcId="{12638A83-E4F5-674B-9467-240AA0C5FB0A}" destId="{2C4EA2EF-7032-994A-8CDA-D08E93AE0AB3}" srcOrd="13" destOrd="0" presId="urn:microsoft.com/office/officeart/2009/3/layout/CircleRelationship"/>
    <dgm:cxn modelId="{FFFAFAEA-BC9C-B549-83D3-B4B2B2EB5D94}" type="presParOf" srcId="{12638A83-E4F5-674B-9467-240AA0C5FB0A}" destId="{20931715-7EAE-D343-813D-4E75C341ED7C}" srcOrd="14" destOrd="0" presId="urn:microsoft.com/office/officeart/2009/3/layout/CircleRelationship"/>
    <dgm:cxn modelId="{E83D4FEE-5E64-394A-B87C-4B0446BFF998}" type="presParOf" srcId="{20931715-7EAE-D343-813D-4E75C341ED7C}" destId="{233E81BF-6756-1A46-9ADA-2C3EBEC9678C}" srcOrd="0" destOrd="0" presId="urn:microsoft.com/office/officeart/2009/3/layout/CircleRelationship"/>
    <dgm:cxn modelId="{189F9AD3-4616-2D44-9780-436AAB53CBF4}" type="presParOf" srcId="{12638A83-E4F5-674B-9467-240AA0C5FB0A}" destId="{EAA19F38-080A-2445-9C24-BF5FCF5EAE4A}" srcOrd="15" destOrd="0" presId="urn:microsoft.com/office/officeart/2009/3/layout/CircleRelationship"/>
    <dgm:cxn modelId="{60A9C7C0-FBF6-FF41-BD4E-8B41D36FAF35}" type="presParOf" srcId="{12638A83-E4F5-674B-9467-240AA0C5FB0A}" destId="{4E3A32DE-4BB9-3148-B3A6-B205618EB141}" srcOrd="16" destOrd="0" presId="urn:microsoft.com/office/officeart/2009/3/layout/CircleRelationship"/>
    <dgm:cxn modelId="{699246C0-2902-AD4D-9D83-4E5D76E77D77}" type="presParOf" srcId="{4E3A32DE-4BB9-3148-B3A6-B205618EB141}" destId="{3B2A56C1-B96B-2340-9B03-CA89F8A21E79}" srcOrd="0" destOrd="0" presId="urn:microsoft.com/office/officeart/2009/3/layout/CircleRelationship"/>
    <dgm:cxn modelId="{03D531F6-9D4D-9348-A614-A4778615954F}" type="presParOf" srcId="{12638A83-E4F5-674B-9467-240AA0C5FB0A}" destId="{C1B0984E-E3E0-C943-AF18-A37F5C5D8942}" srcOrd="17" destOrd="0" presId="urn:microsoft.com/office/officeart/2009/3/layout/CircleRelationship"/>
    <dgm:cxn modelId="{FDC25F6E-22C4-6C4A-8202-592D543D94CF}" type="presParOf" srcId="{12638A83-E4F5-674B-9467-240AA0C5FB0A}" destId="{9EAD5373-AAF2-584E-A784-9920C80F048E}" srcOrd="18" destOrd="0" presId="urn:microsoft.com/office/officeart/2009/3/layout/CircleRelationship"/>
    <dgm:cxn modelId="{43BB727C-D909-2E4E-A858-60FA3645D9F2}" type="presParOf" srcId="{9EAD5373-AAF2-584E-A784-9920C80F048E}" destId="{6F43751C-A657-5641-8282-9805A3E00C8B}" srcOrd="0" destOrd="0" presId="urn:microsoft.com/office/officeart/2009/3/layout/CircleRelationship"/>
    <dgm:cxn modelId="{7718A556-9BA4-7A4F-9C89-D9526F2D0AE4}" type="presParOf" srcId="{12638A83-E4F5-674B-9467-240AA0C5FB0A}" destId="{D9700332-47BC-454C-8230-0816D8CE441B}" srcOrd="19" destOrd="0" presId="urn:microsoft.com/office/officeart/2009/3/layout/CircleRelationship"/>
    <dgm:cxn modelId="{A467E8CE-50C4-C94E-9CD5-68587C99181F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15/06/16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3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divida-auditoriacidada.org.b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Organiza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ção do Núcleo Pernambucano da Auditoria Cidadã da Dívida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Recife,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30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maio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 dos Estados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Ameaça aos Direitos Sociais e Trabalhistas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3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</a:t>
            </a:r>
            <a:r>
              <a:rPr lang="pt-BR" sz="2200" b="0" dirty="0" smtClean="0">
                <a:solidFill>
                  <a:schemeClr val="tx1"/>
                </a:solidFill>
              </a:rPr>
              <a:t>teriam </a:t>
            </a:r>
            <a:r>
              <a:rPr lang="pt-BR" sz="2200" b="0" dirty="0">
                <a:solidFill>
                  <a:schemeClr val="tx1"/>
                </a:solidFill>
              </a:rPr>
              <a:t>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</a:t>
            </a:r>
            <a:r>
              <a:rPr lang="pt-BR" sz="2200" b="0" dirty="0" smtClean="0">
                <a:solidFill>
                  <a:schemeClr val="tx1"/>
                </a:solidFill>
              </a:rPr>
              <a:t>contribuições sociais </a:t>
            </a:r>
            <a:r>
              <a:rPr lang="pt-BR" sz="2200" b="0" dirty="0">
                <a:solidFill>
                  <a:schemeClr val="tx1"/>
                </a:solidFill>
              </a:rPr>
              <a:t>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9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Pernambuco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3933056"/>
            <a:ext cx="9906000" cy="2809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4" y="1196752"/>
            <a:ext cx="9613900" cy="223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472" y="6926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1997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2481" y="34290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 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38903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4533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2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ALONGAMENTO DÍVIDA ESTADOS</a:t>
            </a:r>
          </a:p>
          <a:p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Assinatura prévia de aditivo contratual oneroso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Condicionado à adoção de rigoroso ajuste fiscal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desistência de ações judiciais relacionadas à dívida ou aos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contratos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Põe fim ao limite da Receita Líquida Real, que impede que a destinação de recursos para a dívida supere os 15%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Desconto” de até 40% nas prestações por até 24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meses condicionado a medidas adicionais de ajuste fiscal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além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não rever os erros cometidos anteriormente ainda joga o problema para o futuro.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42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INTENSO ATAQUE AOS DIREITOS DOS SERVIDORES E INTERVENÇÃO NO CONTROLE MEDIANTE MONITORAMENTO E AVALIAÇÃO DOS ESTADOS </a:t>
            </a: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não conceder vantagem, aumento, reajustes ou adequação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remunerações;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limitar o crescimento das outras despesas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correntes;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vedar concessão ou ampliação de incentivo ou benefício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tributário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financeiro;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suspender admissão ou contratação de pessoal;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reduzir em 10% a despesa mensal com cargos de livre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provimento (/junho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2014);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instituição do regime de previdência complementar na modalidade de contribuição definida;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instituição de monitoramento fiscal contínuo para a manutenção do equilíbrio fiscal;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instituição de critérios para avaliação periódica dos programas e dos projetos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com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vistas a aferir a qualidade, a eficiência e a pertinência da sua manutenção, bem como a relação entre custos e benefícios de suas políticas públicas, devendo o resultado da avaliação ser tornado público;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elevação das alíquotas de contribuição previdenciária dos servidores e patronal ao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regime próprio de previdência social para 14% e 28% respectivamente; 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reforma do regime jurídico dos servidores ativos e inativos, civis e militares, para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limitar os benefícios, as progressões e as vantagens ao que é estabelecido para os servidores da União;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 - definição de limite máximo para acréscimo da despesa orçamentária não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financeira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998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6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UNIÃO PODERÁ RECEBER BENS, DIREITOS E PARTICIPAÇÕES ACIONÁRIAS EM SOCIEDADES EMPRESÁRIAS, CONTROLADAS POR ESTADOS E DF, COMO CONTRAPARTIDA À AMORTIZAÇÃO PARA PRIVATIZÁ-LAS EM SEGUIDA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Dispositivo relacionado a quais “sociedades empresárias”?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Estaria relacionado às S/A criadas para emitir debentures? 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6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CONSIDERA APOSENTADORIAS E PENSÕES COMO “DESPESAS DE PESSOAL”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Exposição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motivos:</a:t>
            </a:r>
          </a:p>
          <a:p>
            <a:pPr lvl="1">
              <a:lnSpc>
                <a:spcPct val="11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Vale destacar alterações no art. 18 da LRF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para deixar mais claro que os gastos com pensionistas e aposentados devem ser computados como outras despesas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bem como aqueles relacionados à terceirização de mão-de-obra ou qualquer forma de contratação de pessoal de forma indireta, inclusive por posto de trabalho, que atue substituindo servidores e empregados públicos. Ainda nesse sentido especifica-se que na apuração da despesa total com pessoal deverá ser observada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 remuneração bruta do servidor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nela incluídos os valores retidos para pagamento de tributos.</a:t>
            </a:r>
          </a:p>
        </p:txBody>
      </p:sp>
    </p:spTree>
    <p:extLst>
      <p:ext uri="{BB962C8B-B14F-4D97-AF65-F5344CB8AC3E}">
        <p14:creationId xmlns:p14="http://schemas.microsoft.com/office/powerpoint/2010/main" val="308556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188640"/>
            <a:ext cx="9937104" cy="64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POSSIBILITA REGIME ESPECIAL DE CONTINGENCIAMENTO</a:t>
            </a:r>
          </a:p>
          <a:p>
            <a:pPr>
              <a:lnSpc>
                <a:spcPct val="120000"/>
              </a:lnSpc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31. Nesse Regime Especial,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Poder Executivo contingenciará a totalidade da despesa pública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no entanto, preservando aquelas relativas a investimentos em fase final de execução ou que sejam considerados prioritários e aquelas consideradas essenciais pelos órgãos para a manutenção das suas atividades e prestação de serviços públicos. Dessa forma, mantém-se o compromisso com a responsabilidade fiscal sem comprometer a prestação de serviços públicos essenciais e dando continuidade a investimentos importantes para a recuperação da economia.</a:t>
            </a:r>
          </a:p>
        </p:txBody>
      </p:sp>
    </p:spTree>
    <p:extLst>
      <p:ext uri="{BB962C8B-B14F-4D97-AF65-F5344CB8AC3E}">
        <p14:creationId xmlns:p14="http://schemas.microsoft.com/office/powerpoint/2010/main" val="1516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A CADA 4 ANOS NO PPA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propõe-se que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limite do gasto público primário seja definido como um percentual do PIB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ser redefinido a cada quatro anos na aprovação do Plano Plurianual. Além disso, a adoção desse limite busca uma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aciclicidade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gasto,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permitindo que em períodos de expansão da receita, o Estado consiga gerar superávits fiscais para a redução da sua dívida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enquanto que em período de queda de receita, o gasto público possa contribuir para a manutenção da demanda agregada da economia, suavizando as crises.</a:t>
            </a:r>
          </a:p>
        </p:txBody>
      </p:sp>
    </p:spTree>
    <p:extLst>
      <p:ext uri="{BB962C8B-B14F-4D97-AF65-F5344CB8AC3E}">
        <p14:creationId xmlns:p14="http://schemas.microsoft.com/office/powerpoint/2010/main" val="4616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2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DESPESA. 1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ESTÁGIO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“38. As ações do primeiro estágio seriam em linhas gerais: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criação de cargos, empregos e funções ou alteração da estrutura de carreiras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impliquem aumento de despesa;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suspensão da admissão ou contratação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qualquer título, ressalvadas a reposição decorrente de aposentadoria ou falecimento, aquelas que não impliquem em aumento de gastos e as temporárias para atender ao interesse público;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concessão de aumentos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de servidores acima do índice de inflação oficial prevista;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real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para as despesas de custeio, exceto despesa obrigatória, e discricionárias em geral;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redução em pelo menos dez por cento das despesas com cargos de livre provimento.” </a:t>
            </a:r>
          </a:p>
          <a:p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18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65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2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“39. Caso as restrições apresentadas no primeiro estágio não sejam suficientes para manter o gasto público primário abaixo do limite estipulado, o segundo estágio se faz necessário com as seguintes medidas: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aumentos nominais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dos servidores públicos, ressalvado o disposto no inciso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X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art. 37 da Constituição Federal;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ampliação de despesa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com subsídio ou subvenção em relação ao valor empenhado no ano anterior, exceto se a ampliação for decorrente de operações já contratadas;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nominal para as despesas de custeio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exceto despesa obrigatória, e discricionárias em geral;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nova redução de pelo menos dez por cento das despesas com cargos de livre provimento.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pt-BR" b="0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9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3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40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 Por fim, se os dois estágios anteriores ainda não forem suficientes para adequar o gasto público primário ao limite estabelecido, novas medidas serão ativadas, configurando o terceiro estágio: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reajuste do salário mínimo limitado à reposição da inflação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redução em até 30% dos gastos com servidores públicos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decorrentes de parcelas indenizatórias e vantagens de natureza transitória;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implementação de programas de desligamento voluntário e licença incentivada de servidores e empregados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representem redução de despesa.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endParaRPr lang="pt-BR" sz="800" b="0" i="1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“63. (...) Por fim, considerando o fortalecimento institucional que resultará da aprovação do Projeto de Lei Complementar, entende-se que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as medidas ora propostas irão contribuir para a retomada da confiança dos investidores e irão demonstrar o compromisso do governo federal com a responsabilidade fiscal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42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GARANTIA DE REMUNERAÇÃO </a:t>
            </a: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SOBRA DE CAIXA DE BANCOS </a:t>
            </a:r>
          </a:p>
          <a:p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Tal benesse está colocada de forma muito sutil, quase imperceptível, no art. 16 do PLP 257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. 16. A Lei nº 4.595, de 31 de dezembro de 1964, passa a vigorar com as seguintes alterações: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“Art. 10.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(...)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XII - Efetuar, como instrumento de política monetária, operações de compra e venda de títulos públicos federais e o </a:t>
            </a:r>
            <a:r>
              <a:rPr lang="pt-BR" sz="200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recebimento de depósitos remunerados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; (...)</a:t>
            </a:r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endParaRPr lang="pt-BR" sz="800" b="0" i="1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O “recebimento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depósitos remunerados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 significa, na prática,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garantia de remuneração de toda a sobra de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caixa dos bancos, sendo que esses poderão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simplesmente depositar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BC e, sem risco algum, receber a remuneração desejada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A UNIÃO EM SEGURADORA INTERNACIONAL PARA INVESTIDORES NACIONAIS E ESTRANGEIROS</a:t>
            </a:r>
          </a:p>
          <a:p>
            <a:endParaRPr lang="pt-BR" b="0" dirty="0" smtClean="0"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poderá dar garantias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financeiras a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entidades privadas nacionais e estrangeiras, Estados estrangeiros, agências oficiais de crédito à exportação e organismos financeiros multilaterais quanto às operações de garantia de crédito à exportação, de seguro de crédito à exportação, e de</a:t>
            </a:r>
            <a:r>
              <a:rPr lang="pt-BR" b="0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seguro de investimento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hipóteses nas quais a União está autorizada a efetuar o pagamento de indenizações de acordo com o cronograma de pagamento da operação coberta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.”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Dispositivo semelhante já aprovado na recente Medida Provisória 701/2016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Desde 2012 foi criada a ABGF  </a:t>
            </a:r>
            <a:endParaRPr lang="pt-BR" sz="2800" dirty="0">
              <a:solidFill>
                <a:schemeClr val="accent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733256"/>
            <a:ext cx="3619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MP 726 e 727 editadas no 1º dia do governo Temer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7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404664"/>
            <a:ext cx="9633520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Afinal, que dívidas são essas que estão servindo de justificativa para todo esse sacrifício social e comprometimento do Estado?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É urgente realizar a AUDITORIA DA DÍVIDA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Uma AUDITORIA poderá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responder, por exemplo:</a:t>
            </a: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origem da dívida pública? O país recebeu toda a soma de dinheiro contratada? Em que foram investidos os recursos? Quem são os beneficiários desses empréstimos? Com que propósito?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mecanismos e processos geraram dívidas públicas?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dívidas privadas foram transformadas em dívida pública? Qual é o impacto destes débitos privados no orçamento do Estado?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Quanta dívida pública foi emitida para salvamento bancário?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responsabilidade dos bancos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centrais, organismos multilaterais e bancos privados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processo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endividamento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1422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2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NECESSIDADE DE REALIZAR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PARTICIPAÇÃO SOCIAL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45883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1868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20" y="1556792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8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80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59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060848"/>
            <a:ext cx="9127639" cy="31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Precisamos sair desse cenário de escassez. </a:t>
            </a:r>
            <a:r>
              <a:rPr lang="en-GB" sz="18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URGENTE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REALIZAR AUDITORIA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COM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PARTICIPAÇÃO SOCIAL</a:t>
            </a: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793088" cy="618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Projetos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cortam direitos sociais para destinar recursos para a dívida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Diversos projetos reduzem investimentos sociais para destinar mais recursos ao pagamento de juros da chamada dívida pública, por exemplo: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dívida nunca auditada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://goo.gl/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yCCpue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/2015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representa a morte do SUS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trabalhista, e 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Desvinculação das Receitas da União.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765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42299</TotalTime>
  <Words>3019</Words>
  <Application>Microsoft Macintosh PowerPoint</Application>
  <PresentationFormat>A4 Paper (210x297 mm)</PresentationFormat>
  <Paragraphs>700</Paragraphs>
  <Slides>44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1856</cp:revision>
  <cp:lastPrinted>2008-11-20T19:12:03Z</cp:lastPrinted>
  <dcterms:created xsi:type="dcterms:W3CDTF">2001-11-19T18:24:28Z</dcterms:created>
  <dcterms:modified xsi:type="dcterms:W3CDTF">2016-06-15T21:47:57Z</dcterms:modified>
</cp:coreProperties>
</file>