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693" r:id="rId2"/>
    <p:sldId id="1430" r:id="rId3"/>
    <p:sldId id="1442" r:id="rId4"/>
    <p:sldId id="1441" r:id="rId5"/>
    <p:sldId id="1438" r:id="rId6"/>
    <p:sldId id="1439" r:id="rId7"/>
    <p:sldId id="1463" r:id="rId8"/>
    <p:sldId id="1420" r:id="rId9"/>
    <p:sldId id="1462" r:id="rId10"/>
    <p:sldId id="1443" r:id="rId11"/>
    <p:sldId id="1416" r:id="rId12"/>
    <p:sldId id="1417" r:id="rId13"/>
    <p:sldId id="1385" r:id="rId14"/>
    <p:sldId id="1386" r:id="rId15"/>
    <p:sldId id="1392" r:id="rId16"/>
    <p:sldId id="1378" r:id="rId17"/>
    <p:sldId id="1465" r:id="rId18"/>
    <p:sldId id="1464" r:id="rId19"/>
    <p:sldId id="1418" r:id="rId20"/>
    <p:sldId id="1279" r:id="rId21"/>
    <p:sldId id="1329" r:id="rId22"/>
    <p:sldId id="1219" r:id="rId23"/>
    <p:sldId id="1466" r:id="rId24"/>
    <p:sldId id="1467" r:id="rId25"/>
    <p:sldId id="1468" r:id="rId26"/>
    <p:sldId id="1451" r:id="rId27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6" y="-7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0450F943-4B12-3D47-88E0-3FD741A0ABC6}" type="presOf" srcId="{67399531-B4AD-494A-92F2-504158F3E707}" destId="{CD68683C-D877-F146-989D-683FF92CCE28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1E9C30F9-59C2-A140-A728-402D5B2CC954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D5DDE9D1-6748-E44A-B288-C11F9379EFCD}" type="presOf" srcId="{86D17B7E-E696-8941-8E58-7886025557FE}" destId="{C1B0984E-E3E0-C943-AF18-A37F5C5D8942}" srcOrd="0" destOrd="0" presId="urn:microsoft.com/office/officeart/2009/3/layout/CircleRelationship"/>
    <dgm:cxn modelId="{1A99D6BF-83A3-8346-94C0-DBD515DCE790}" type="presOf" srcId="{96ED5622-202F-C947-BC45-A5FA037D119B}" destId="{3B8012C6-BDB5-5E42-AD5B-3E946D617566}" srcOrd="0" destOrd="0" presId="urn:microsoft.com/office/officeart/2009/3/layout/CircleRelationship"/>
    <dgm:cxn modelId="{DE7628B9-B736-2048-BC67-F3B1144D91AF}" type="presOf" srcId="{6F5795CA-FCF7-3D49-92E8-4F066CD012F3}" destId="{2C4EA2EF-7032-994A-8CDA-D08E93AE0AB3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CC36A511-A6B2-7B4E-8BBD-FE45CB0C77E6}" type="presOf" srcId="{738A3422-D32A-114F-8E34-8A2257CE464B}" destId="{EAA19F38-080A-2445-9C24-BF5FCF5EAE4A}" srcOrd="0" destOrd="0" presId="urn:microsoft.com/office/officeart/2009/3/layout/CircleRelationship"/>
    <dgm:cxn modelId="{AE0042EE-121A-D64A-B842-3D8E7163CD25}" type="presOf" srcId="{91032682-16C8-8746-92ED-AF58BF7EB348}" destId="{12638A83-E4F5-674B-9467-240AA0C5FB0A}" srcOrd="0" destOrd="0" presId="urn:microsoft.com/office/officeart/2009/3/layout/CircleRelationship"/>
    <dgm:cxn modelId="{48454FBE-9429-A14F-ABFA-8D20BF602899}" type="presParOf" srcId="{12638A83-E4F5-674B-9467-240AA0C5FB0A}" destId="{CD68683C-D877-F146-989D-683FF92CCE28}" srcOrd="0" destOrd="0" presId="urn:microsoft.com/office/officeart/2009/3/layout/CircleRelationship"/>
    <dgm:cxn modelId="{083295B1-AD5F-7544-A1F9-9D6B139628BE}" type="presParOf" srcId="{12638A83-E4F5-674B-9467-240AA0C5FB0A}" destId="{58D9F01F-9E18-A346-A934-8987F4284017}" srcOrd="1" destOrd="0" presId="urn:microsoft.com/office/officeart/2009/3/layout/CircleRelationship"/>
    <dgm:cxn modelId="{209EFD71-D3CB-CA4E-B08B-C72A9CE73492}" type="presParOf" srcId="{12638A83-E4F5-674B-9467-240AA0C5FB0A}" destId="{FEF05A9F-2AAC-074D-BD7A-9196CC8F387E}" srcOrd="2" destOrd="0" presId="urn:microsoft.com/office/officeart/2009/3/layout/CircleRelationship"/>
    <dgm:cxn modelId="{3617F24F-A192-1A45-B7BB-D89A1B9E2F68}" type="presParOf" srcId="{12638A83-E4F5-674B-9467-240AA0C5FB0A}" destId="{3E2BC93E-E0ED-0A4C-904E-34FEB557D6B3}" srcOrd="3" destOrd="0" presId="urn:microsoft.com/office/officeart/2009/3/layout/CircleRelationship"/>
    <dgm:cxn modelId="{BB73B25E-2DC7-8042-9C90-F54C0CA31C68}" type="presParOf" srcId="{12638A83-E4F5-674B-9467-240AA0C5FB0A}" destId="{9AE0C5AB-F05E-C54F-946F-524451D97D6A}" srcOrd="4" destOrd="0" presId="urn:microsoft.com/office/officeart/2009/3/layout/CircleRelationship"/>
    <dgm:cxn modelId="{CB5E7A82-8555-F046-9585-6B3C3990C6D6}" type="presParOf" srcId="{12638A83-E4F5-674B-9467-240AA0C5FB0A}" destId="{9B818891-721B-E249-A46D-3F104437D69C}" srcOrd="5" destOrd="0" presId="urn:microsoft.com/office/officeart/2009/3/layout/CircleRelationship"/>
    <dgm:cxn modelId="{0B5A4B80-761E-6545-AFBF-EF93E3AC527A}" type="presParOf" srcId="{12638A83-E4F5-674B-9467-240AA0C5FB0A}" destId="{3B8012C6-BDB5-5E42-AD5B-3E946D617566}" srcOrd="6" destOrd="0" presId="urn:microsoft.com/office/officeart/2009/3/layout/CircleRelationship"/>
    <dgm:cxn modelId="{6B800B1D-CAD7-F649-BF7E-37D4CC0B5B3C}" type="presParOf" srcId="{12638A83-E4F5-674B-9467-240AA0C5FB0A}" destId="{BB4D3749-C5A6-1F42-BA2E-174FCD75366C}" srcOrd="7" destOrd="0" presId="urn:microsoft.com/office/officeart/2009/3/layout/CircleRelationship"/>
    <dgm:cxn modelId="{582E68BA-F84D-5A4D-AF99-E32FAD17D35E}" type="presParOf" srcId="{BB4D3749-C5A6-1F42-BA2E-174FCD75366C}" destId="{307D2AE0-B61B-3F49-AF65-492CC44B7E00}" srcOrd="0" destOrd="0" presId="urn:microsoft.com/office/officeart/2009/3/layout/CircleRelationship"/>
    <dgm:cxn modelId="{348DC596-648F-7D42-8CDE-7DE9F0E6DADA}" type="presParOf" srcId="{12638A83-E4F5-674B-9467-240AA0C5FB0A}" destId="{6B05C13D-FEEA-C64C-B5AB-429A48D8019E}" srcOrd="8" destOrd="0" presId="urn:microsoft.com/office/officeart/2009/3/layout/CircleRelationship"/>
    <dgm:cxn modelId="{58D93168-3C9E-3543-BA11-9E074AFEADF6}" type="presParOf" srcId="{6B05C13D-FEEA-C64C-B5AB-429A48D8019E}" destId="{B46D02DE-DFD9-264A-9122-1B111364DA6D}" srcOrd="0" destOrd="0" presId="urn:microsoft.com/office/officeart/2009/3/layout/CircleRelationship"/>
    <dgm:cxn modelId="{A5332655-2E05-EC42-A237-A9C49652FAE1}" type="presParOf" srcId="{12638A83-E4F5-674B-9467-240AA0C5FB0A}" destId="{5C929E12-B5A9-524E-8637-7BDE97CEB999}" srcOrd="9" destOrd="0" presId="urn:microsoft.com/office/officeart/2009/3/layout/CircleRelationship"/>
    <dgm:cxn modelId="{F44400B1-A432-2248-B77D-DC3B47A9300B}" type="presParOf" srcId="{12638A83-E4F5-674B-9467-240AA0C5FB0A}" destId="{A458321B-FFC0-BD4F-9287-F448D405C256}" srcOrd="10" destOrd="0" presId="urn:microsoft.com/office/officeart/2009/3/layout/CircleRelationship"/>
    <dgm:cxn modelId="{E0D6C95E-11CC-4C40-9A07-BEECF099A721}" type="presParOf" srcId="{A458321B-FFC0-BD4F-9287-F448D405C256}" destId="{CBAE351A-2575-EB4E-BDFE-AC8C89AB19F6}" srcOrd="0" destOrd="0" presId="urn:microsoft.com/office/officeart/2009/3/layout/CircleRelationship"/>
    <dgm:cxn modelId="{1568EFBE-0267-C044-9562-F7D76AD97C8D}" type="presParOf" srcId="{12638A83-E4F5-674B-9467-240AA0C5FB0A}" destId="{A5B4C08C-AA14-F94A-9115-1C7612570EC3}" srcOrd="11" destOrd="0" presId="urn:microsoft.com/office/officeart/2009/3/layout/CircleRelationship"/>
    <dgm:cxn modelId="{5AABEBCD-78D2-E145-B50D-7625A969E28C}" type="presParOf" srcId="{A5B4C08C-AA14-F94A-9115-1C7612570EC3}" destId="{E87B16E0-7609-B741-ADEC-7ED3166C467B}" srcOrd="0" destOrd="0" presId="urn:microsoft.com/office/officeart/2009/3/layout/CircleRelationship"/>
    <dgm:cxn modelId="{343E9008-B43C-7D45-8BA1-7E9359C12D01}" type="presParOf" srcId="{12638A83-E4F5-674B-9467-240AA0C5FB0A}" destId="{04321634-7EAA-C442-9E3C-6235F031E2D1}" srcOrd="12" destOrd="0" presId="urn:microsoft.com/office/officeart/2009/3/layout/CircleRelationship"/>
    <dgm:cxn modelId="{813AF00C-27AE-BC4D-8C95-DBA71A2BD75A}" type="presParOf" srcId="{04321634-7EAA-C442-9E3C-6235F031E2D1}" destId="{A27AE5E0-C77F-1548-B6AC-19A721F18551}" srcOrd="0" destOrd="0" presId="urn:microsoft.com/office/officeart/2009/3/layout/CircleRelationship"/>
    <dgm:cxn modelId="{C1F544DA-EB30-154E-8800-C795DC744F19}" type="presParOf" srcId="{12638A83-E4F5-674B-9467-240AA0C5FB0A}" destId="{2C4EA2EF-7032-994A-8CDA-D08E93AE0AB3}" srcOrd="13" destOrd="0" presId="urn:microsoft.com/office/officeart/2009/3/layout/CircleRelationship"/>
    <dgm:cxn modelId="{D7075332-F117-4049-B391-9821C847E383}" type="presParOf" srcId="{12638A83-E4F5-674B-9467-240AA0C5FB0A}" destId="{20931715-7EAE-D343-813D-4E75C341ED7C}" srcOrd="14" destOrd="0" presId="urn:microsoft.com/office/officeart/2009/3/layout/CircleRelationship"/>
    <dgm:cxn modelId="{EEB31D4B-B235-CB40-BD3A-05EF2699B37A}" type="presParOf" srcId="{20931715-7EAE-D343-813D-4E75C341ED7C}" destId="{233E81BF-6756-1A46-9ADA-2C3EBEC9678C}" srcOrd="0" destOrd="0" presId="urn:microsoft.com/office/officeart/2009/3/layout/CircleRelationship"/>
    <dgm:cxn modelId="{CE1F7693-F154-2B4A-96C6-47C068464C20}" type="presParOf" srcId="{12638A83-E4F5-674B-9467-240AA0C5FB0A}" destId="{EAA19F38-080A-2445-9C24-BF5FCF5EAE4A}" srcOrd="15" destOrd="0" presId="urn:microsoft.com/office/officeart/2009/3/layout/CircleRelationship"/>
    <dgm:cxn modelId="{C10F0D16-3DC2-7E46-88FB-42A71A2B2C79}" type="presParOf" srcId="{12638A83-E4F5-674B-9467-240AA0C5FB0A}" destId="{4E3A32DE-4BB9-3148-B3A6-B205618EB141}" srcOrd="16" destOrd="0" presId="urn:microsoft.com/office/officeart/2009/3/layout/CircleRelationship"/>
    <dgm:cxn modelId="{7263AB04-E3C9-D04E-A340-3E86E66667A1}" type="presParOf" srcId="{4E3A32DE-4BB9-3148-B3A6-B205618EB141}" destId="{3B2A56C1-B96B-2340-9B03-CA89F8A21E79}" srcOrd="0" destOrd="0" presId="urn:microsoft.com/office/officeart/2009/3/layout/CircleRelationship"/>
    <dgm:cxn modelId="{2CDD96F9-4730-5149-9D66-8D6B245C30C6}" type="presParOf" srcId="{12638A83-E4F5-674B-9467-240AA0C5FB0A}" destId="{C1B0984E-E3E0-C943-AF18-A37F5C5D8942}" srcOrd="17" destOrd="0" presId="urn:microsoft.com/office/officeart/2009/3/layout/CircleRelationship"/>
    <dgm:cxn modelId="{B56B0C54-2DF9-5049-860B-C5AE53F44EEA}" type="presParOf" srcId="{12638A83-E4F5-674B-9467-240AA0C5FB0A}" destId="{9EAD5373-AAF2-584E-A784-9920C80F048E}" srcOrd="18" destOrd="0" presId="urn:microsoft.com/office/officeart/2009/3/layout/CircleRelationship"/>
    <dgm:cxn modelId="{CD3434E1-DAD7-CF4D-BEA2-11DB500B215B}" type="presParOf" srcId="{9EAD5373-AAF2-584E-A784-9920C80F048E}" destId="{6F43751C-A657-5641-8282-9805A3E00C8B}" srcOrd="0" destOrd="0" presId="urn:microsoft.com/office/officeart/2009/3/layout/CircleRelationship"/>
    <dgm:cxn modelId="{17C64B27-CAA8-8F4C-BC6F-8485FDB3BB0F}" type="presParOf" srcId="{12638A83-E4F5-674B-9467-240AA0C5FB0A}" destId="{D9700332-47BC-454C-8230-0816D8CE441B}" srcOrd="19" destOrd="0" presId="urn:microsoft.com/office/officeart/2009/3/layout/CircleRelationship"/>
    <dgm:cxn modelId="{46D0CCED-C537-B54A-87CD-E05949680282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22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25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26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por-que-os-juros-sao-tao-elevados-no-brasil/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cic.unb.br/~rezende/trabs/fraudeac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6663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“Comiss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ão de Legislação Participativa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 </a:t>
            </a:r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Legisla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ção Participativa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Câmara Federal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22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outubro de 2015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5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5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5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Por uma Sociedade mais Justa</a:t>
            </a: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Enfrentando o Sistema da D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ívida 				e o Modelo Tributário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96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41310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1224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1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Seminário Nacional em SP dias 30 e 31 de outubro 2015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6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79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7577969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5551413" cy="65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2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Externa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US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554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bilhões </a:t>
            </a:r>
            <a:r>
              <a:rPr lang="pt-BR" b="0" dirty="0">
                <a:solidFill>
                  <a:schemeClr val="tx1"/>
                </a:solidFill>
                <a:latin typeface="Tahoma" charset="0"/>
              </a:rPr>
              <a:t>(</a:t>
            </a:r>
            <a:r>
              <a:rPr lang="pt-BR" sz="2200" b="0" dirty="0" err="1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$ 1,476 trilhão, utilizando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</a:rPr>
              <a:t>-se a cotação do dólar a 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$2,66)</a:t>
            </a:r>
            <a:endParaRPr lang="pt-BR" sz="22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Interna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rgbClr val="FFFFFF"/>
                </a:solidFill>
                <a:latin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3,301 trilhões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300" dirty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</a:rPr>
              <a:t>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Brasileira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dirty="0">
                <a:solidFill>
                  <a:schemeClr val="tx1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chemeClr val="tx1"/>
                </a:solidFill>
                <a:latin typeface="Tahoma" charset="0"/>
              </a:rPr>
              <a:t>4,777 trilhões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86,5% do PIB 2014 divulgado pelo IBGE, de </a:t>
            </a:r>
            <a:r>
              <a:rPr lang="pt-BR" dirty="0" err="1" smtClean="0">
                <a:solidFill>
                  <a:srgbClr val="92D050"/>
                </a:solidFill>
                <a:latin typeface="Tahoma" charset="0"/>
              </a:rPr>
              <a:t>R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$ 5,52 trilhões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480" y="3420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Números 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Dívida em 31/12/2014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96" y="731130"/>
            <a:ext cx="3960440" cy="56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509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871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692696"/>
            <a:ext cx="9361040" cy="594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TRIBUTÁRIO CONCENTRADOR DE RENDA</a:t>
            </a:r>
          </a:p>
          <a:p>
            <a:pPr>
              <a:lnSpc>
                <a:spcPct val="130000"/>
              </a:lnSpc>
            </a:pPr>
            <a:endParaRPr lang="pt-BR" sz="12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Privilégios: 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endParaRPr lang="pt-BR" dirty="0" smtClean="0">
              <a:solidFill>
                <a:srgbClr val="FFFFFF"/>
              </a:solidFill>
              <a:latin typeface="Tahoma"/>
              <a:ea typeface="ＭＳ Ｐゴシック" charset="0"/>
              <a:cs typeface="Tahoma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Baixa </a:t>
            </a:r>
            <a:r>
              <a:rPr lang="pt-BR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tributação sobre lucros exorbitantes, fortunas, heranças, latifúndios, rentistas, bens supérfluos de </a:t>
            </a: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luxo</a:t>
            </a:r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Isenção sobre lucros e dividendos distribuídos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Isenção nas remessas para o exterior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Isenção para exportações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endParaRPr lang="pt-BR" sz="1200" dirty="0">
              <a:solidFill>
                <a:srgbClr val="FFFFFF"/>
              </a:solidFill>
              <a:latin typeface="Tahoma"/>
              <a:ea typeface="ＭＳ Ｐゴシック" charset="0"/>
              <a:cs typeface="Tahoma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Aberrações: 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Dedução </a:t>
            </a:r>
            <a:r>
              <a:rPr lang="pt-BR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dos juros sobre o capital </a:t>
            </a:r>
            <a:r>
              <a:rPr lang="pt-BR" dirty="0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próprio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dirty="0" err="1" smtClean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</a:rPr>
              <a:t>Impunibilidade</a:t>
            </a:r>
            <a:endParaRPr lang="pt-BR" dirty="0">
              <a:solidFill>
                <a:srgbClr val="FFFFFF"/>
              </a:solidFill>
              <a:latin typeface="Tahoma"/>
              <a:ea typeface="ＭＳ Ｐゴシック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707057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692696"/>
            <a:ext cx="9361040" cy="581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RENDA NO BRASIL </a:t>
            </a:r>
          </a:p>
          <a:p>
            <a:r>
              <a:rPr lang="pt-BR" sz="2000" dirty="0"/>
              <a:t> </a:t>
            </a:r>
            <a:endParaRPr lang="pt-BR" sz="2000" dirty="0" smtClean="0"/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0,05%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da população economicamente ativa no Brasil concentra: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14% da renda total e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22,7% de toda riqueza declarada em bens e ativos financeiros. </a:t>
            </a:r>
          </a:p>
          <a:p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0,5%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da população ativa (renda acima de  40 salários mínimos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mensais,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$ 325 mil anuais) concentra: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30% da renda total e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43% de toda riqueza declarada em bens e ativos financeiros. 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 algn="r"/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r"/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Fonte: IPEA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- Sérgio </a:t>
            </a:r>
            <a:r>
              <a:rPr lang="pt-BR" sz="2000" b="0" dirty="0" err="1">
                <a:solidFill>
                  <a:srgbClr val="FFFFFF"/>
                </a:solidFill>
                <a:latin typeface="Tahoma"/>
                <a:cs typeface="Tahoma"/>
              </a:rPr>
              <a:t>Wulff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 err="1">
                <a:solidFill>
                  <a:srgbClr val="FFFFFF"/>
                </a:solidFill>
                <a:latin typeface="Tahoma"/>
                <a:cs typeface="Tahoma"/>
              </a:rPr>
              <a:t>Gobetti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e Rodrigo Octávio </a:t>
            </a:r>
            <a:r>
              <a:rPr lang="pt-BR" sz="2000" b="0" dirty="0" err="1">
                <a:solidFill>
                  <a:srgbClr val="FFFFFF"/>
                </a:solidFill>
                <a:latin typeface="Tahoma"/>
                <a:cs typeface="Tahoma"/>
              </a:rPr>
              <a:t>Orair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– com base em dados divulgados pela Receita Federal do Brasil</a:t>
            </a:r>
          </a:p>
        </p:txBody>
      </p:sp>
    </p:spTree>
    <p:extLst>
      <p:ext uri="{BB962C8B-B14F-4D97-AF65-F5344CB8AC3E}">
        <p14:creationId xmlns:p14="http://schemas.microsoft.com/office/powerpoint/2010/main" val="12092100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Gênese em Carta de Intenções com o FMI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lvl="1" indent="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Condições onerosas empurram para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bancos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privados internacionais para pagar à União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Ilegalidades. Ilegitimidades. Abusos. Fraudes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12" y="2708920"/>
            <a:ext cx="2144688" cy="29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684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89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9ª Maior Economia Mundial</a:t>
            </a: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IMENSAS POTENCIALIDADES - ABUNDÂNCIA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reserva de Nióbio do mundo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Terceira maior reserva de petróleo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reserva de água potável do mundo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área agriculturável do mundo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Riquezas minerais diversas e Terras Raras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iquezas biológicas: fauna e flora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Extensão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territorial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 mesmo idioma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Clima favorável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Potencial energético, industrial e comercial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Riqueza humana e cultural</a:t>
            </a:r>
          </a:p>
        </p:txBody>
      </p:sp>
    </p:spTree>
    <p:extLst>
      <p:ext uri="{BB962C8B-B14F-4D97-AF65-F5344CB8AC3E}">
        <p14:creationId xmlns:p14="http://schemas.microsoft.com/office/powerpoint/2010/main" val="20956304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>
                <a:solidFill>
                  <a:srgbClr val="FFFFFF"/>
                </a:solidFill>
                <a:latin typeface="Verdana" charset="0"/>
                <a:hlinkClick r:id="rId4"/>
              </a:rPr>
              <a:t>www.facebook.com/auditoriacidada.pagina</a:t>
            </a:r>
            <a:endParaRPr lang="pt-BR" b="0" dirty="0">
              <a:solidFill>
                <a:srgbClr val="FFFFFF"/>
              </a:solidFill>
              <a:latin typeface="Verdan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640"/>
            <a:ext cx="9937104" cy="658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Aft>
                <a:spcPts val="1200"/>
              </a:spcAft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PROPOSTAS DE AÇÕES LEGISLATIVAS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SEPARAR O ORÇAMENTO DA SEGURIDADE SOCIAL CONSAGRADO NA CONSTITUIÇÃO FEDERAL </a:t>
            </a:r>
          </a:p>
          <a:p>
            <a:pPr marL="1085850" lvl="1" indent="-342900" algn="just">
              <a:spcAft>
                <a:spcPts val="12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GARANTIR A DESTINAÇÃO DE RECURSOS PARA SAÚDE, PREVIDÊNCIA E ASSISTÊNCIA SOCIAL</a:t>
            </a:r>
          </a:p>
          <a:p>
            <a:pPr marL="342900" lvl="0" indent="-342900" algn="just">
              <a:spcAft>
                <a:spcPts val="1200"/>
              </a:spcAft>
              <a:buFont typeface="Wingdings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CUMPRIR O ART. 6º DA CONSTITUIÇÃO FEDERAL</a:t>
            </a:r>
          </a:p>
          <a:p>
            <a:pPr marL="1085850" lvl="1" indent="-342900" algn="just">
              <a:spcAft>
                <a:spcPts val="12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PRIORIZAR INVESTIMENTOS EM DIREITOS SOCIAIS</a:t>
            </a:r>
          </a:p>
          <a:p>
            <a:pPr marL="342900" lvl="0" indent="-342900" algn="just">
              <a:spcAft>
                <a:spcPts val="1200"/>
              </a:spcAft>
              <a:buFont typeface="Wingdings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REGULAMENTAR ART. 192 E ESTABELECER LIMITE PARA JUROS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AUMENTAR A BASE MONETÁRIA</a:t>
            </a:r>
          </a:p>
          <a:p>
            <a:pPr marL="1085850" lvl="1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Base monetária no Brasil inferior a 5%. China, Japão, Europa e Estados Unidos 40%.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085850" lvl="1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Acabamos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emitindo dívida, em vez de emitir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moeda</a:t>
            </a:r>
          </a:p>
          <a:p>
            <a:pPr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spcAft>
                <a:spcPts val="1200"/>
              </a:spcAft>
              <a:buFont typeface="Wingdings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REVER REGIME DE METAS DE INFLAÇÃO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928462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640"/>
            <a:ext cx="9937104" cy="701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PROPOSTAS para uma TRIBUTAÇÃO JUSTA 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lvl="0" indent="-342900">
              <a:spcAft>
                <a:spcPts val="300"/>
              </a:spcAft>
              <a:buFont typeface="Wingdings" charset="2"/>
              <a:buChar char="ü"/>
            </a:pPr>
            <a:r>
              <a:rPr lang="pt-BR" sz="2200" b="0" dirty="0">
                <a:solidFill>
                  <a:schemeClr val="tx1"/>
                </a:solidFill>
              </a:rPr>
              <a:t>Atualização da tabela do imposto de renda das pessoas físicas; aumento da progressividade de alíquotas (iniciando a incidência acima do mínimo existencial e distanciando as faixas de renda).</a:t>
            </a:r>
          </a:p>
          <a:p>
            <a:pPr marL="342900" lvl="0" indent="-342900">
              <a:spcAft>
                <a:spcPts val="300"/>
              </a:spcAft>
              <a:buFont typeface="Wingdings" charset="2"/>
              <a:buChar char="ü"/>
            </a:pPr>
            <a:r>
              <a:rPr lang="pt-BR" sz="2200" b="0" dirty="0">
                <a:solidFill>
                  <a:schemeClr val="tx1"/>
                </a:solidFill>
              </a:rPr>
              <a:t>Possibilitar deduções relativas a pagamentos de outros tributos, medicamentos, moradia</a:t>
            </a:r>
          </a:p>
          <a:p>
            <a:pPr marL="342900" lvl="0" indent="-342900">
              <a:spcAft>
                <a:spcPts val="300"/>
              </a:spcAft>
              <a:buFont typeface="Wingdings" charset="2"/>
              <a:buChar char="ü"/>
            </a:pPr>
            <a:r>
              <a:rPr lang="pt-BR" sz="2200" b="0" dirty="0">
                <a:solidFill>
                  <a:schemeClr val="tx1"/>
                </a:solidFill>
              </a:rPr>
              <a:t>Regulamentar a tributação sobre grandes fortunas</a:t>
            </a:r>
          </a:p>
          <a:p>
            <a:pPr marL="342900" lvl="0" indent="-342900">
              <a:spcAft>
                <a:spcPts val="300"/>
              </a:spcAft>
              <a:buFont typeface="Wingdings" charset="2"/>
              <a:buChar char="ü"/>
            </a:pPr>
            <a:r>
              <a:rPr lang="pt-BR" sz="2200" b="0" dirty="0">
                <a:solidFill>
                  <a:schemeClr val="tx1"/>
                </a:solidFill>
              </a:rPr>
              <a:t>Aumentar a alíquota de imposto sobre heranças</a:t>
            </a:r>
          </a:p>
          <a:p>
            <a:pPr marL="342900" lvl="0" indent="-342900">
              <a:spcAft>
                <a:spcPts val="300"/>
              </a:spcAft>
              <a:buFont typeface="Wingdings" charset="2"/>
              <a:buChar char="ü"/>
            </a:pPr>
            <a:r>
              <a:rPr lang="pt-BR" sz="2200" b="0" dirty="0">
                <a:solidFill>
                  <a:schemeClr val="tx1"/>
                </a:solidFill>
              </a:rPr>
              <a:t>Revogação do privilégio da dedução dos juros sobre o capital próprio</a:t>
            </a:r>
          </a:p>
          <a:p>
            <a:pPr marL="342900" lvl="0" indent="-342900">
              <a:spcAft>
                <a:spcPts val="300"/>
              </a:spcAft>
              <a:buFont typeface="Wingdings" charset="2"/>
              <a:buChar char="ü"/>
            </a:pPr>
            <a:r>
              <a:rPr lang="pt-BR" sz="2200" b="0" dirty="0">
                <a:solidFill>
                  <a:schemeClr val="tx1"/>
                </a:solidFill>
              </a:rPr>
              <a:t>Revogação da isenção de Imposto de Renda sobre a distribuição de lucros e remessas ao exterior</a:t>
            </a:r>
          </a:p>
          <a:p>
            <a:pPr marL="342900" lvl="0" indent="-342900">
              <a:spcAft>
                <a:spcPts val="300"/>
              </a:spcAft>
              <a:buFont typeface="Wingdings" charset="2"/>
              <a:buChar char="ü"/>
            </a:pPr>
            <a:r>
              <a:rPr lang="pt-BR" sz="2200" b="0" dirty="0">
                <a:solidFill>
                  <a:schemeClr val="tx1"/>
                </a:solidFill>
              </a:rPr>
              <a:t>Revogação da isenção de Imposto de Renda sobre os ganhos dos estrangeiros com títulos da dívida interna e isenção de IOF para rentistas estrangeiros</a:t>
            </a:r>
          </a:p>
          <a:p>
            <a:pPr marL="342900" lvl="0" indent="-342900">
              <a:spcAft>
                <a:spcPts val="300"/>
              </a:spcAft>
              <a:buFont typeface="Wingdings" charset="2"/>
              <a:buChar char="ü"/>
            </a:pPr>
            <a:r>
              <a:rPr lang="pt-BR" sz="2200" b="0" dirty="0">
                <a:solidFill>
                  <a:schemeClr val="tx1"/>
                </a:solidFill>
              </a:rPr>
              <a:t>Revogação da isenção de ICMS e outros tributos para os exportadores (danos aos estados com a Lei Kandir), além de incentivos fiscais</a:t>
            </a:r>
          </a:p>
          <a:p>
            <a:pPr marL="342900" lvl="0" indent="-342900">
              <a:spcAft>
                <a:spcPts val="300"/>
              </a:spcAft>
              <a:buFont typeface="Wingdings" charset="2"/>
              <a:buChar char="ü"/>
            </a:pPr>
            <a:r>
              <a:rPr lang="pt-BR" sz="2200" b="0" dirty="0">
                <a:solidFill>
                  <a:schemeClr val="tx1"/>
                </a:solidFill>
              </a:rPr>
              <a:t>Rever a tributação do ITR, pois a legislação atual arrecada pouquíssimo e beneficia a acumulação de terras e </a:t>
            </a:r>
            <a:r>
              <a:rPr lang="pt-BR" sz="2200" b="0" dirty="0" smtClean="0">
                <a:solidFill>
                  <a:schemeClr val="tx1"/>
                </a:solidFill>
              </a:rPr>
              <a:t>latifúndios</a:t>
            </a:r>
          </a:p>
          <a:p>
            <a:pPr marL="342900" lvl="0" indent="-342900">
              <a:spcAft>
                <a:spcPts val="300"/>
              </a:spcAft>
              <a:buFont typeface="Wingdings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FORTALECER A ADMINISTRAÇÃO TRIBUTÁRIA e estabelecer mecanismos para controle de capitais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805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</a:t>
            </a:r>
            <a:r>
              <a:rPr lang="en-GB" sz="36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PÚBLICA</a:t>
            </a:r>
            <a:endParaRPr lang="en-GB" sz="36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ctr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ctr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eaLnBrk="0" hangingPunct="0">
              <a:spcBef>
                <a:spcPts val="800"/>
              </a:spcBef>
              <a:buFont typeface="Arial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Fortalecer a Subcomissão da Dívida Pública no âmbito da CFT da Câmara</a:t>
            </a:r>
          </a:p>
          <a:p>
            <a:pPr marL="342900" indent="-342900" algn="just" eaLnBrk="0" hangingPunct="0">
              <a:spcBef>
                <a:spcPts val="800"/>
              </a:spcBef>
              <a:buFont typeface="Arial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eaLnBrk="0" hangingPunct="0">
              <a:spcBef>
                <a:spcPts val="800"/>
              </a:spcBef>
              <a:buFont typeface="Arial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Criar Frente Parlamentar Mista para Auditoria da Dívida com Participação Cidadã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429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Agradecimentos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3200" b="0" i="1" dirty="0" smtClean="0">
                <a:solidFill>
                  <a:srgbClr val="FFFFFF"/>
                </a:solidFill>
                <a:latin typeface="Tahoma"/>
                <a:cs typeface="Tahoma"/>
              </a:rPr>
              <a:t>“A emancipação dos oprimidos será obra deles mesmos.”</a:t>
            </a:r>
          </a:p>
          <a:p>
            <a:pPr algn="r"/>
            <a:r>
              <a:rPr lang="pt-BR" sz="3200" i="1" dirty="0" smtClean="0">
                <a:solidFill>
                  <a:srgbClr val="FFFFFF"/>
                </a:solidFill>
                <a:latin typeface="Tahoma"/>
                <a:cs typeface="Tahoma"/>
              </a:rPr>
              <a:t>Karl Marx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431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89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CONJUNTURA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 2015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CRISES</a:t>
            </a:r>
          </a:p>
          <a:p>
            <a:pPr marL="1371600" lvl="2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Econômica seletiva</a:t>
            </a:r>
          </a:p>
          <a:p>
            <a:pPr marL="2057400" lvl="3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Desindustrialização</a:t>
            </a:r>
          </a:p>
          <a:p>
            <a:pPr marL="2057400" lvl="3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Queda da atividade comercial </a:t>
            </a:r>
          </a:p>
          <a:p>
            <a:pPr marL="2057400" lvl="3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Desemprego</a:t>
            </a:r>
          </a:p>
          <a:p>
            <a:pPr marL="2057400" lvl="3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Perdas salariais</a:t>
            </a:r>
          </a:p>
          <a:p>
            <a:pPr marL="2057400" lvl="3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Privatizações: 2ª Fase do PIL</a:t>
            </a:r>
          </a:p>
          <a:p>
            <a:pPr marL="2057400" lvl="3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Encolhimento do PIB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1371600" lvl="2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Social</a:t>
            </a:r>
            <a:endParaRPr lang="pt-BR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1371600" lvl="2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Política</a:t>
            </a:r>
            <a:endParaRPr lang="pt-BR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AJUSTE FISCAL: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Corte de investimentos e gastos sociais; aumento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tributos para a classe média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pobre; privatizações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>
              <a:solidFill>
                <a:schemeClr val="accent1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sz="2800" dirty="0">
                <a:solidFill>
                  <a:schemeClr val="accent1"/>
                </a:solidFill>
                <a:latin typeface="Tahoma" charset="0"/>
                <a:cs typeface="Tahoma" charset="0"/>
              </a:rPr>
              <a:t>Crescimento acelerado da Dívida </a:t>
            </a: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Pública</a:t>
            </a:r>
            <a:endParaRPr lang="pt-BR" sz="2800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556792"/>
            <a:ext cx="3512840" cy="264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710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74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Ambiente de Crise para a Economia Real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vanço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oncessões ao Capital Financeiro</a:t>
            </a:r>
          </a:p>
          <a:p>
            <a:pPr marL="120015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das taxas 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de juros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 patamares absurdamente elevados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justificativa,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pois não 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servem para reduzir o tipo de inflação que temos no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Brasil</a:t>
            </a:r>
          </a:p>
          <a:p>
            <a:pPr marL="120015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do lucros dos bancos</a:t>
            </a:r>
          </a:p>
          <a:p>
            <a:pPr marL="120015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financeiros, por exemplo “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swap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”, operações “compromissadas”</a:t>
            </a:r>
          </a:p>
          <a:p>
            <a:pPr marL="120015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rivatizações</a:t>
            </a:r>
          </a:p>
          <a:p>
            <a:pPr marL="120015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Contra reformas</a:t>
            </a:r>
          </a:p>
          <a:p>
            <a:pPr marL="1200150" lvl="1" indent="-4572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Benesses tributárias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ara ricos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r>
              <a:rPr lang="pt-BR" sz="8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</a:p>
          <a:p>
            <a:pPr marL="1200150" lvl="1" indent="-4572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Acordos internacionais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 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feitos com EUA em 2015</a:t>
            </a: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68" y="3858586"/>
            <a:ext cx="5225909" cy="2727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6611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4C600"/>
                </a:solidFill>
                <a:latin typeface="Tahoma"/>
                <a:cs typeface="Tahoma"/>
              </a:rPr>
              <a:t>ROMBO NAS CONTAS PÚBLICAS: DÍVIDA PÚBLICA</a:t>
            </a:r>
            <a:endParaRPr lang="en-US" sz="28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906000" cy="2740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3056"/>
            <a:ext cx="9906000" cy="20143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0472" y="6133100"/>
            <a:ext cx="9705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94C600"/>
                </a:solidFill>
                <a:latin typeface="Tahoma"/>
                <a:cs typeface="Tahoma"/>
              </a:rPr>
              <a:t>DÍVIDA INTERNA 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CRESCEU QUASE MEIO TRILHÃO EM 8 MESES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2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4C600"/>
                </a:solidFill>
                <a:latin typeface="Tahoma"/>
                <a:cs typeface="Tahoma"/>
              </a:rPr>
              <a:t>ROMBO NAS CONTAS PÚBLICAS: DÍVIDA PÚBLICA</a:t>
            </a:r>
          </a:p>
          <a:p>
            <a:pPr algn="ctr"/>
            <a:endParaRPr lang="en-US" sz="10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Taxa Básica (SELIC) 14,25%</a:t>
            </a:r>
          </a:p>
          <a:p>
            <a:pPr algn="ctr"/>
            <a:endParaRPr lang="pt-BR" sz="1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Títulos negociados a 16,4%</a:t>
            </a:r>
          </a:p>
          <a:p>
            <a:pPr algn="ctr"/>
            <a:endParaRPr lang="en-US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280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en-US" sz="28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4509120"/>
            <a:ext cx="93610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Brasil mantém BASE MONETÁRIA inferior a 5% do PIB, enquanto em todas as demais grandes economias mundiais é de cerca de 40% do PIB. Deixamos de emitir moeda, mas emitimos dívida, que paga os juros mais elevados do mundo. </a:t>
            </a:r>
          </a:p>
          <a:p>
            <a:endParaRPr lang="pt-BR" sz="1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Ver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 artigo:  “Por que os juros são tão elevados no Brasil”</a:t>
            </a:r>
          </a:p>
          <a:p>
            <a:r>
              <a:rPr lang="pt-BR" sz="1800" b="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http://www.auditoriacidada.org.br/por-que-os-juros-sao-tao-elevados-no-brasil/</a:t>
            </a:r>
            <a:r>
              <a:rPr lang="pt-BR" sz="1800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/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988840"/>
            <a:ext cx="9361040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7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19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CONGRESSO NACIONAL NÃO INTERFERE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patamar dos juros 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na destinação brutal de recursos para a dívida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0512" y="1844824"/>
            <a:ext cx="90730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Art. 166, parágrafo 3º, inciso II, letra “</a:t>
            </a:r>
            <a:r>
              <a:rPr lang="pt-BR" dirty="0" err="1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”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Impede apresentação de emendas sobre o “serviço da dívida”</a:t>
            </a:r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Ver o estudo:  “Anatomia de uma fraude à Constituição”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http://www.cic.unb.br/~rezende/trabs/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fraudeac.html</a:t>
            </a:r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000" b="0" dirty="0">
              <a:solidFill>
                <a:srgbClr val="FFFFFF"/>
              </a:solidFill>
            </a:endParaRPr>
          </a:p>
          <a:p>
            <a:pPr algn="ctr"/>
            <a:endParaRPr lang="pt-BR" sz="26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Congresso Nacional tem o poder de fiscalizar atos do Executivo</a:t>
            </a:r>
          </a:p>
          <a:p>
            <a:pPr algn="ctr"/>
            <a:endParaRPr lang="pt-BR" sz="26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3040" y="980728"/>
            <a:ext cx="4592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11032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58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260648"/>
            <a:ext cx="10009112" cy="79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DE PRINCÍPIOS CONSTITUCIONAIS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TRANSPARÊNCIA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MOTIVAÇÃO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detentores dos títulos da dívida brasileira?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quê compramos títulos da dívida externa antecipadamente e com ágio que chegou a 70%?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Quais dívidas externas privadas foram transformadas em dívida pública?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dos contratos de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? Qual o fundamento legal para se oferecer ração mensal ao mercado?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das operações de mercado aberto? Quais as condições financeiras oferecidas?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tc... </a:t>
            </a:r>
            <a:r>
              <a:rPr lang="pt-BR" b="0" dirty="0" err="1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err="1" smtClean="0">
                <a:solidFill>
                  <a:schemeClr val="tx1"/>
                </a:solidFill>
                <a:latin typeface="Tahoma"/>
                <a:cs typeface="Tahoma"/>
              </a:rPr>
              <a:t>ct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</a:t>
            </a:r>
            <a:r>
              <a:rPr lang="pt-BR" b="0" dirty="0" err="1">
                <a:solidFill>
                  <a:schemeClr val="tx1"/>
                </a:solidFill>
                <a:latin typeface="Tahoma"/>
                <a:cs typeface="Tahoma"/>
              </a:rPr>
              <a:t>ect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... etc... </a:t>
            </a:r>
            <a:r>
              <a:rPr lang="pt-BR" b="0" dirty="0" err="1">
                <a:solidFill>
                  <a:schemeClr val="tx1"/>
                </a:solidFill>
                <a:latin typeface="Tahoma"/>
                <a:cs typeface="Tahoma"/>
              </a:rPr>
              <a:t>ect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... etc... </a:t>
            </a:r>
            <a:r>
              <a:rPr lang="pt-BR" b="0" dirty="0" err="1">
                <a:solidFill>
                  <a:schemeClr val="tx1"/>
                </a:solidFill>
                <a:latin typeface="Tahoma"/>
                <a:cs typeface="Tahoma"/>
              </a:rPr>
              <a:t>ect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..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</a:t>
            </a:r>
            <a:r>
              <a:rPr lang="pt-BR" b="0" dirty="0" err="1">
                <a:solidFill>
                  <a:schemeClr val="tx1"/>
                </a:solidFill>
                <a:latin typeface="Tahoma"/>
                <a:cs typeface="Tahoma"/>
              </a:rPr>
              <a:t>ect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...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84617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51020</TotalTime>
  <Words>1675</Words>
  <Application>Microsoft Macintosh PowerPoint</Application>
  <PresentationFormat>A4 Paper (210x297 mm)</PresentationFormat>
  <Paragraphs>457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1875</cp:revision>
  <cp:lastPrinted>2008-11-20T19:12:03Z</cp:lastPrinted>
  <dcterms:created xsi:type="dcterms:W3CDTF">2001-11-19T18:24:28Z</dcterms:created>
  <dcterms:modified xsi:type="dcterms:W3CDTF">2015-10-22T16:05:38Z</dcterms:modified>
</cp:coreProperties>
</file>