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693" r:id="rId2"/>
    <p:sldId id="1443" r:id="rId3"/>
    <p:sldId id="1292" r:id="rId4"/>
    <p:sldId id="1383" r:id="rId5"/>
    <p:sldId id="1440" r:id="rId6"/>
    <p:sldId id="1441" r:id="rId7"/>
    <p:sldId id="1442" r:id="rId8"/>
    <p:sldId id="1378" r:id="rId9"/>
    <p:sldId id="1391" r:id="rId10"/>
    <p:sldId id="1393" r:id="rId11"/>
    <p:sldId id="1444" r:id="rId12"/>
    <p:sldId id="1415" r:id="rId13"/>
    <p:sldId id="1416" r:id="rId14"/>
    <p:sldId id="1392" r:id="rId15"/>
    <p:sldId id="1279" r:id="rId16"/>
    <p:sldId id="1329" r:id="rId17"/>
    <p:sldId id="1219" r:id="rId18"/>
    <p:sldId id="1347" r:id="rId19"/>
    <p:sldId id="1220" r:id="rId20"/>
    <p:sldId id="1285" r:id="rId21"/>
    <p:sldId id="1418" r:id="rId22"/>
    <p:sldId id="1417" r:id="rId23"/>
    <p:sldId id="1409" r:id="rId24"/>
    <p:sldId id="1362" r:id="rId25"/>
    <p:sldId id="1407" r:id="rId26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" y="-368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944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718F7307-D3D0-DB44-8411-1BA4313BFA23}" type="presOf" srcId="{96ED5622-202F-C947-BC45-A5FA037D119B}" destId="{3B8012C6-BDB5-5E42-AD5B-3E946D617566}" srcOrd="0" destOrd="0" presId="urn:microsoft.com/office/officeart/2009/3/layout/CircleRelationship"/>
    <dgm:cxn modelId="{0315F255-4ACC-1E4B-B99E-25D5A7DE7F0F}" type="presOf" srcId="{20780591-29E4-CF48-87F7-3F6B004E709A}" destId="{5C929E12-B5A9-524E-8637-7BDE97CEB999}" srcOrd="0" destOrd="0" presId="urn:microsoft.com/office/officeart/2009/3/layout/CircleRelationship"/>
    <dgm:cxn modelId="{4B9E869A-DBE3-9B46-B10E-CBF576FA935E}" type="presOf" srcId="{738A3422-D32A-114F-8E34-8A2257CE464B}" destId="{EAA19F38-080A-2445-9C24-BF5FCF5EAE4A}" srcOrd="0" destOrd="0" presId="urn:microsoft.com/office/officeart/2009/3/layout/CircleRelationship"/>
    <dgm:cxn modelId="{68746322-34D1-CB43-9F6B-C50F39C4F5E7}" type="presOf" srcId="{67399531-B4AD-494A-92F2-504158F3E707}" destId="{CD68683C-D877-F146-989D-683FF92CCE28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EDD544C0-F549-6442-8E68-3F355E589259}" type="presOf" srcId="{86D17B7E-E696-8941-8E58-7886025557FE}" destId="{C1B0984E-E3E0-C943-AF18-A37F5C5D8942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007F438B-B772-A64B-ACE4-A80658BFE3E6}" type="presOf" srcId="{6F5795CA-FCF7-3D49-92E8-4F066CD012F3}" destId="{2C4EA2EF-7032-994A-8CDA-D08E93AE0AB3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C1C0E94C-2016-EC43-9909-C19FD3E2ED46}" type="presOf" srcId="{91032682-16C8-8746-92ED-AF58BF7EB348}" destId="{12638A83-E4F5-674B-9467-240AA0C5FB0A}" srcOrd="0" destOrd="0" presId="urn:microsoft.com/office/officeart/2009/3/layout/CircleRelationship"/>
    <dgm:cxn modelId="{E462BFEB-C079-7546-B32F-44020F9A3D64}" type="presParOf" srcId="{12638A83-E4F5-674B-9467-240AA0C5FB0A}" destId="{CD68683C-D877-F146-989D-683FF92CCE28}" srcOrd="0" destOrd="0" presId="urn:microsoft.com/office/officeart/2009/3/layout/CircleRelationship"/>
    <dgm:cxn modelId="{FC2B5FE5-D922-8848-9342-EC1D12B8C185}" type="presParOf" srcId="{12638A83-E4F5-674B-9467-240AA0C5FB0A}" destId="{58D9F01F-9E18-A346-A934-8987F4284017}" srcOrd="1" destOrd="0" presId="urn:microsoft.com/office/officeart/2009/3/layout/CircleRelationship"/>
    <dgm:cxn modelId="{5FA3BFAE-EEA1-D143-8917-DC1CEE587475}" type="presParOf" srcId="{12638A83-E4F5-674B-9467-240AA0C5FB0A}" destId="{FEF05A9F-2AAC-074D-BD7A-9196CC8F387E}" srcOrd="2" destOrd="0" presId="urn:microsoft.com/office/officeart/2009/3/layout/CircleRelationship"/>
    <dgm:cxn modelId="{40687A89-50B3-FF4F-B5A1-6B2898CF10C5}" type="presParOf" srcId="{12638A83-E4F5-674B-9467-240AA0C5FB0A}" destId="{3E2BC93E-E0ED-0A4C-904E-34FEB557D6B3}" srcOrd="3" destOrd="0" presId="urn:microsoft.com/office/officeart/2009/3/layout/CircleRelationship"/>
    <dgm:cxn modelId="{FA018B91-D84B-7144-974C-F59027D735A1}" type="presParOf" srcId="{12638A83-E4F5-674B-9467-240AA0C5FB0A}" destId="{9AE0C5AB-F05E-C54F-946F-524451D97D6A}" srcOrd="4" destOrd="0" presId="urn:microsoft.com/office/officeart/2009/3/layout/CircleRelationship"/>
    <dgm:cxn modelId="{A934F47E-BA51-0A45-984B-BF235FF6FF87}" type="presParOf" srcId="{12638A83-E4F5-674B-9467-240AA0C5FB0A}" destId="{9B818891-721B-E249-A46D-3F104437D69C}" srcOrd="5" destOrd="0" presId="urn:microsoft.com/office/officeart/2009/3/layout/CircleRelationship"/>
    <dgm:cxn modelId="{2829AA7B-7586-0340-8502-F6E1F524CBA8}" type="presParOf" srcId="{12638A83-E4F5-674B-9467-240AA0C5FB0A}" destId="{3B8012C6-BDB5-5E42-AD5B-3E946D617566}" srcOrd="6" destOrd="0" presId="urn:microsoft.com/office/officeart/2009/3/layout/CircleRelationship"/>
    <dgm:cxn modelId="{0BA906D2-FA59-DC45-A797-63ABFD567C01}" type="presParOf" srcId="{12638A83-E4F5-674B-9467-240AA0C5FB0A}" destId="{BB4D3749-C5A6-1F42-BA2E-174FCD75366C}" srcOrd="7" destOrd="0" presId="urn:microsoft.com/office/officeart/2009/3/layout/CircleRelationship"/>
    <dgm:cxn modelId="{BCBC0205-E2AA-4B47-B4FB-2555A7EDD182}" type="presParOf" srcId="{BB4D3749-C5A6-1F42-BA2E-174FCD75366C}" destId="{307D2AE0-B61B-3F49-AF65-492CC44B7E00}" srcOrd="0" destOrd="0" presId="urn:microsoft.com/office/officeart/2009/3/layout/CircleRelationship"/>
    <dgm:cxn modelId="{7CF6ACB8-05F4-7243-95CD-C4E274092D2A}" type="presParOf" srcId="{12638A83-E4F5-674B-9467-240AA0C5FB0A}" destId="{6B05C13D-FEEA-C64C-B5AB-429A48D8019E}" srcOrd="8" destOrd="0" presId="urn:microsoft.com/office/officeart/2009/3/layout/CircleRelationship"/>
    <dgm:cxn modelId="{789ECFA1-F827-8344-BFB0-D7A4C76F0E3F}" type="presParOf" srcId="{6B05C13D-FEEA-C64C-B5AB-429A48D8019E}" destId="{B46D02DE-DFD9-264A-9122-1B111364DA6D}" srcOrd="0" destOrd="0" presId="urn:microsoft.com/office/officeart/2009/3/layout/CircleRelationship"/>
    <dgm:cxn modelId="{B0FFDE02-6E2B-884C-9B85-80ED769FAF9F}" type="presParOf" srcId="{12638A83-E4F5-674B-9467-240AA0C5FB0A}" destId="{5C929E12-B5A9-524E-8637-7BDE97CEB999}" srcOrd="9" destOrd="0" presId="urn:microsoft.com/office/officeart/2009/3/layout/CircleRelationship"/>
    <dgm:cxn modelId="{5E452534-3D11-A147-BF18-19A63E61B178}" type="presParOf" srcId="{12638A83-E4F5-674B-9467-240AA0C5FB0A}" destId="{A458321B-FFC0-BD4F-9287-F448D405C256}" srcOrd="10" destOrd="0" presId="urn:microsoft.com/office/officeart/2009/3/layout/CircleRelationship"/>
    <dgm:cxn modelId="{5223BB1C-4F93-8A4D-9C81-B3F92092EE31}" type="presParOf" srcId="{A458321B-FFC0-BD4F-9287-F448D405C256}" destId="{CBAE351A-2575-EB4E-BDFE-AC8C89AB19F6}" srcOrd="0" destOrd="0" presId="urn:microsoft.com/office/officeart/2009/3/layout/CircleRelationship"/>
    <dgm:cxn modelId="{5DCB5DD4-00A2-1047-AF26-3E4FB21B052C}" type="presParOf" srcId="{12638A83-E4F5-674B-9467-240AA0C5FB0A}" destId="{A5B4C08C-AA14-F94A-9115-1C7612570EC3}" srcOrd="11" destOrd="0" presId="urn:microsoft.com/office/officeart/2009/3/layout/CircleRelationship"/>
    <dgm:cxn modelId="{F350CCDE-32C5-F047-8C16-69A0A86E0B7B}" type="presParOf" srcId="{A5B4C08C-AA14-F94A-9115-1C7612570EC3}" destId="{E87B16E0-7609-B741-ADEC-7ED3166C467B}" srcOrd="0" destOrd="0" presId="urn:microsoft.com/office/officeart/2009/3/layout/CircleRelationship"/>
    <dgm:cxn modelId="{2D727FF4-1A78-4C49-9A1B-36AC7F071F91}" type="presParOf" srcId="{12638A83-E4F5-674B-9467-240AA0C5FB0A}" destId="{04321634-7EAA-C442-9E3C-6235F031E2D1}" srcOrd="12" destOrd="0" presId="urn:microsoft.com/office/officeart/2009/3/layout/CircleRelationship"/>
    <dgm:cxn modelId="{9BBDB00F-6EA0-8B4F-97E2-44849C4CDB79}" type="presParOf" srcId="{04321634-7EAA-C442-9E3C-6235F031E2D1}" destId="{A27AE5E0-C77F-1548-B6AC-19A721F18551}" srcOrd="0" destOrd="0" presId="urn:microsoft.com/office/officeart/2009/3/layout/CircleRelationship"/>
    <dgm:cxn modelId="{5932C0D3-8C87-344B-9489-1530D71E53AB}" type="presParOf" srcId="{12638A83-E4F5-674B-9467-240AA0C5FB0A}" destId="{2C4EA2EF-7032-994A-8CDA-D08E93AE0AB3}" srcOrd="13" destOrd="0" presId="urn:microsoft.com/office/officeart/2009/3/layout/CircleRelationship"/>
    <dgm:cxn modelId="{74F654CB-B868-2B47-AFE2-A60A4320C0A3}" type="presParOf" srcId="{12638A83-E4F5-674B-9467-240AA0C5FB0A}" destId="{20931715-7EAE-D343-813D-4E75C341ED7C}" srcOrd="14" destOrd="0" presId="urn:microsoft.com/office/officeart/2009/3/layout/CircleRelationship"/>
    <dgm:cxn modelId="{A4600ED4-8D85-2D46-8D58-9FBA503811A3}" type="presParOf" srcId="{20931715-7EAE-D343-813D-4E75C341ED7C}" destId="{233E81BF-6756-1A46-9ADA-2C3EBEC9678C}" srcOrd="0" destOrd="0" presId="urn:microsoft.com/office/officeart/2009/3/layout/CircleRelationship"/>
    <dgm:cxn modelId="{6D19D0E4-26D3-3C48-801D-8968E78429A6}" type="presParOf" srcId="{12638A83-E4F5-674B-9467-240AA0C5FB0A}" destId="{EAA19F38-080A-2445-9C24-BF5FCF5EAE4A}" srcOrd="15" destOrd="0" presId="urn:microsoft.com/office/officeart/2009/3/layout/CircleRelationship"/>
    <dgm:cxn modelId="{CBE25CDE-8856-844E-BAB7-20BB3AB17F76}" type="presParOf" srcId="{12638A83-E4F5-674B-9467-240AA0C5FB0A}" destId="{4E3A32DE-4BB9-3148-B3A6-B205618EB141}" srcOrd="16" destOrd="0" presId="urn:microsoft.com/office/officeart/2009/3/layout/CircleRelationship"/>
    <dgm:cxn modelId="{75F9B1B3-3F57-7646-BCB1-DBED18262ADE}" type="presParOf" srcId="{4E3A32DE-4BB9-3148-B3A6-B205618EB141}" destId="{3B2A56C1-B96B-2340-9B03-CA89F8A21E79}" srcOrd="0" destOrd="0" presId="urn:microsoft.com/office/officeart/2009/3/layout/CircleRelationship"/>
    <dgm:cxn modelId="{AD734EDD-24C1-6D4F-9361-0D6C0856E9CF}" type="presParOf" srcId="{12638A83-E4F5-674B-9467-240AA0C5FB0A}" destId="{C1B0984E-E3E0-C943-AF18-A37F5C5D8942}" srcOrd="17" destOrd="0" presId="urn:microsoft.com/office/officeart/2009/3/layout/CircleRelationship"/>
    <dgm:cxn modelId="{F179ED37-1898-7E4E-A013-33148B28E096}" type="presParOf" srcId="{12638A83-E4F5-674B-9467-240AA0C5FB0A}" destId="{9EAD5373-AAF2-584E-A784-9920C80F048E}" srcOrd="18" destOrd="0" presId="urn:microsoft.com/office/officeart/2009/3/layout/CircleRelationship"/>
    <dgm:cxn modelId="{58FD4B31-5910-C94B-AD03-DFFF36D82964}" type="presParOf" srcId="{9EAD5373-AAF2-584E-A784-9920C80F048E}" destId="{6F43751C-A657-5641-8282-9805A3E00C8B}" srcOrd="0" destOrd="0" presId="urn:microsoft.com/office/officeart/2009/3/layout/CircleRelationship"/>
    <dgm:cxn modelId="{6BAC974F-B5BD-3041-900D-09128F596EEB}" type="presParOf" srcId="{12638A83-E4F5-674B-9467-240AA0C5FB0A}" destId="{D9700332-47BC-454C-8230-0816D8CE441B}" srcOrd="19" destOrd="0" presId="urn:microsoft.com/office/officeart/2009/3/layout/CircleRelationship"/>
    <dgm:cxn modelId="{33F1469A-6095-F947-A070-421C70415AA3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16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17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20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22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25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24/09/15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09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divida-auditoriacidada.org.br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rRQHG5kd-Q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6663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ASOC - FIOCRUZ</a:t>
            </a:r>
            <a:endParaRPr lang="pt-BR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Rio de Janeiro, </a:t>
            </a:r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24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setembro de 2015</a:t>
            </a:r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488504" y="2636912"/>
            <a:ext cx="94174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Sistema da Dívida 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 os Impactos no Servi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ço Público e nas Políticas Sociais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836712"/>
            <a:ext cx="8352928" cy="56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2140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Quem perde e quem ganha</a:t>
            </a:r>
          </a:p>
          <a:p>
            <a:pPr lvl="1" indent="0">
              <a:spcBef>
                <a:spcPts val="1800"/>
              </a:spcBef>
            </a:pPr>
            <a:endParaRPr lang="pt-BR" dirty="0" smtClean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lvl="1" indent="0">
              <a:spcBef>
                <a:spcPts val="1800"/>
              </a:spcBef>
            </a:pPr>
            <a:endParaRPr lang="pt-BR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05239"/>
              </p:ext>
            </p:extLst>
          </p:nvPr>
        </p:nvGraphicFramePr>
        <p:xfrm>
          <a:off x="272480" y="692696"/>
          <a:ext cx="9633520" cy="574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7061"/>
                <a:gridCol w="4906459"/>
              </a:tblGrid>
              <a:tr h="7757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SALÁRIOS DOS SERVIDORES</a:t>
                      </a:r>
                      <a:endParaRPr lang="en-US" sz="2400" dirty="0">
                        <a:solidFill>
                          <a:schemeClr val="bg2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JUROS DA DÍVIDA PÚBLICA</a:t>
                      </a:r>
                      <a:endParaRPr lang="en-US" sz="2400" dirty="0">
                        <a:solidFill>
                          <a:schemeClr val="bg2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491290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Perda salarial histórica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Reajuste de 5% de 2011 a 2015, que sequer repõe a inflação. Proposta: 5,5%</a:t>
                      </a:r>
                      <a:r>
                        <a:rPr lang="pt-BR" sz="2000" baseline="0" noProof="0" dirty="0" smtClean="0"/>
                        <a:t> (</a:t>
                      </a:r>
                      <a:r>
                        <a:rPr lang="pt-BR" sz="2000" noProof="0" dirty="0" smtClean="0"/>
                        <a:t>2016), 4,75% (2017), 4,75% (2018) e 4,5% (2019).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Nem com greve servidores têm conseguido repor perdas inflacionárias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Defasagem da Tabela do Imposto de Renda na ordem de 64%  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Contínua retirada de direitos de ativos, aposentados e pensionistas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noProof="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Risco de absorção de papéis podres por</a:t>
                      </a:r>
                      <a:r>
                        <a:rPr lang="pt-BR" sz="2000" baseline="0" noProof="0" dirty="0" smtClean="0"/>
                        <a:t> fundos de pensão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r>
                        <a:rPr lang="pt-BR" sz="2000" noProof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noProof="0" dirty="0" smtClean="0"/>
                        <a:t>Maiores</a:t>
                      </a:r>
                      <a:r>
                        <a:rPr lang="pt-BR" sz="2000" baseline="0" noProof="0" dirty="0" smtClean="0"/>
                        <a:t> juros do mundo, historicamente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SELIC em </a:t>
                      </a:r>
                      <a:r>
                        <a:rPr lang="pt-BR" sz="2000" b="1" baseline="0" noProof="0" dirty="0" smtClean="0">
                          <a:solidFill>
                            <a:srgbClr val="FF0000"/>
                          </a:solidFill>
                        </a:rPr>
                        <a:t>14,25%</a:t>
                      </a:r>
                      <a:r>
                        <a:rPr lang="pt-BR" sz="2000" baseline="0" noProof="0" dirty="0" smtClean="0"/>
                        <a:t>. Já subiu 30% desde as eleições! Títulos sendo vendidos a taxas ainda mais elevadas.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Dívida tem atualização monetária mensal, cumulativa, e em cima desta, os maiores juros reais do mundo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Isenções fiscais e anistias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Crescentes privilégios financeiros, garantidos pelo SISTEMA DA DÍVIDA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pt-BR" sz="2000" baseline="0" noProof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pt-BR" sz="2000" baseline="0" noProof="0" dirty="0" smtClean="0"/>
                        <a:t>Criação de produtos financeiros estruturados que se transformam em papéis podres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72480" y="6453336"/>
            <a:ext cx="9633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buFont typeface="Arial"/>
              <a:buNone/>
            </a:pPr>
            <a:r>
              <a:rPr lang="pt-BR" dirty="0" err="1">
                <a:solidFill>
                  <a:schemeClr val="accent1"/>
                </a:solidFill>
              </a:rPr>
              <a:t>www.auditoriacidada.org.br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378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7988"/>
            <a:ext cx="9073007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16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0" y="548680"/>
            <a:ext cx="8867234" cy="57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22175510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5551413" cy="65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2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Externa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US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554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bilhões </a:t>
            </a:r>
            <a:r>
              <a:rPr lang="pt-BR" b="0" dirty="0">
                <a:solidFill>
                  <a:schemeClr val="tx1"/>
                </a:solidFill>
                <a:latin typeface="Tahoma" charset="0"/>
              </a:rPr>
              <a:t>(</a:t>
            </a:r>
            <a:r>
              <a:rPr lang="pt-BR" sz="2200" b="0" dirty="0" err="1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$ 1,476 trilhão, utilizando</a:t>
            </a:r>
            <a:r>
              <a:rPr lang="pt-BR" sz="2200" b="0" dirty="0">
                <a:solidFill>
                  <a:schemeClr val="tx1"/>
                </a:solidFill>
                <a:latin typeface="Tahoma" charset="0"/>
              </a:rPr>
              <a:t>-se a cotação do dólar a 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$2,66)</a:t>
            </a:r>
            <a:endParaRPr lang="pt-BR" sz="22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Interna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rgbClr val="FFFFFF"/>
                </a:solidFill>
                <a:latin typeface="Tahoma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3,301 trilhões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300" dirty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</a:rPr>
              <a:t>Dívida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Brasileira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dirty="0">
                <a:solidFill>
                  <a:schemeClr val="tx1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chemeClr val="tx1"/>
                </a:solidFill>
                <a:latin typeface="Tahoma" charset="0"/>
              </a:rPr>
              <a:t>4,777 trilhões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86,5% do PIB 2014 divulgado pelo IBGE, de </a:t>
            </a:r>
            <a:r>
              <a:rPr lang="pt-BR" dirty="0" err="1" smtClean="0">
                <a:solidFill>
                  <a:srgbClr val="92D050"/>
                </a:solidFill>
                <a:latin typeface="Tahoma" charset="0"/>
              </a:rPr>
              <a:t>R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$ 5,52 trilhões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540" y="764704"/>
            <a:ext cx="4152900" cy="572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80" y="3420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Números da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Dívida em 31/12/2014</a:t>
            </a:r>
            <a:endParaRPr lang="pt-BR" sz="2800" dirty="0">
              <a:solidFill>
                <a:srgbClr val="92D05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509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14389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468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698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 2015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3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</a:t>
            </a:r>
          </a:p>
          <a:p>
            <a:pPr>
              <a:spcBef>
                <a:spcPts val="3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Aprofundamento da Crise </a:t>
            </a:r>
          </a:p>
          <a:p>
            <a:pPr marL="1371600" lvl="2" indent="-457200"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Econômica seletiva: </a:t>
            </a:r>
          </a:p>
          <a:p>
            <a:pPr marL="2057400" lvl="3" indent="-457200">
              <a:spcBef>
                <a:spcPts val="3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DESINDUSTRIALIZAÇÃO</a:t>
            </a:r>
          </a:p>
          <a:p>
            <a:pPr marL="2057400" lvl="3" indent="-457200">
              <a:spcBef>
                <a:spcPts val="3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FINANCEIRIZAÇÃO</a:t>
            </a:r>
            <a:endParaRPr lang="pt-BR" b="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1371600" lvl="2" indent="-457200"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Social</a:t>
            </a:r>
            <a:endParaRPr lang="pt-BR" b="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1371600" lvl="2" indent="-457200"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Política</a:t>
            </a:r>
            <a:endParaRPr lang="pt-BR" b="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3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Avanço das concessões ao Capital</a:t>
            </a:r>
          </a:p>
          <a:p>
            <a:pPr marL="1200150" lvl="1" indent="-457200"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dos juros e dos lucros dos bancos</a:t>
            </a:r>
          </a:p>
          <a:p>
            <a:pPr marL="1200150" lvl="1" indent="-457200"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Mecanismos financeiros, por exemplo “</a:t>
            </a:r>
            <a:r>
              <a:rPr lang="pt-BR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swap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</a:p>
          <a:p>
            <a:pPr marL="1200150" lvl="1" indent="-457200"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Aceleração de privatizações e contra reformas</a:t>
            </a:r>
          </a:p>
          <a:p>
            <a:pPr marL="1200150" lvl="1" indent="-457200"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Acordos internacionais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 feitos com EUA em 2015</a:t>
            </a:r>
          </a:p>
          <a:p>
            <a:pPr>
              <a:spcBef>
                <a:spcPts val="30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>
              <a:spcBef>
                <a:spcPts val="300"/>
              </a:spcBef>
            </a:pP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Aumento de tributos para a classe média e pobre</a:t>
            </a:r>
            <a:endParaRPr lang="pt-BR" sz="500" dirty="0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>
              <a:spcBef>
                <a:spcPts val="300"/>
              </a:spcBef>
            </a:pPr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Crescimento acelerado da Dívida </a:t>
            </a: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Pública</a:t>
            </a:r>
          </a:p>
          <a:p>
            <a:pPr>
              <a:spcBef>
                <a:spcPts val="300"/>
              </a:spcBef>
            </a:pP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Encolhimento do PIB</a:t>
            </a:r>
            <a:endParaRPr lang="pt-BR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24" y="692696"/>
            <a:ext cx="3512840" cy="264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5354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20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9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6736" y="476672"/>
            <a:ext cx="7128792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AUDITORIA DA DÍVIDA NA GRÉCIA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78600"/>
            <a:ext cx="1872208" cy="1205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496" y="1412776"/>
            <a:ext cx="94895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/>
                <a:cs typeface="Tahoma"/>
              </a:rPr>
              <a:t>Inauguração em 04/04/2015. Início dos trabalhos em 04/05/2015. Relatório preliminar apresentado em 17 e 18/06/2015.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/>
                <a:cs typeface="Tahoma"/>
              </a:rPr>
              <a:t>Trabalho preliminar: foco no período a partir de 2010 (</a:t>
            </a:r>
            <a:r>
              <a:rPr lang="pt-BR" sz="2200" b="0" i="1" dirty="0" err="1" smtClean="0">
                <a:solidFill>
                  <a:srgbClr val="FFFFFF"/>
                </a:solidFill>
                <a:latin typeface="Tahoma"/>
                <a:cs typeface="Tahoma"/>
              </a:rPr>
              <a:t>Troika</a:t>
            </a:r>
            <a:r>
              <a:rPr lang="pt-BR" sz="2200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/>
                <a:cs typeface="Tahoma"/>
              </a:rPr>
              <a:t>Acordos analisados:</a:t>
            </a:r>
          </a:p>
          <a:p>
            <a:pPr marL="800100" lvl="1" indent="-342900">
              <a:spcAft>
                <a:spcPts val="1200"/>
              </a:spcAft>
              <a:buFont typeface="Courier New"/>
              <a:buChar char="o"/>
            </a:pPr>
            <a:r>
              <a:rPr lang="pt-BR" sz="2200" b="0" dirty="0" smtClean="0">
                <a:solidFill>
                  <a:srgbClr val="FFFFFF"/>
                </a:solidFill>
                <a:latin typeface="Tahoma"/>
                <a:cs typeface="Tahoma"/>
              </a:rPr>
              <a:t>2010 (conhecido como acordo “Bilateral”)</a:t>
            </a:r>
          </a:p>
          <a:p>
            <a:pPr marL="800100" lvl="1" indent="-342900">
              <a:spcAft>
                <a:spcPts val="1200"/>
              </a:spcAft>
              <a:buFont typeface="Courier New"/>
              <a:buChar char="o"/>
            </a:pPr>
            <a:r>
              <a:rPr lang="pt-BR" sz="2200" b="0" dirty="0" smtClean="0">
                <a:solidFill>
                  <a:srgbClr val="FFFFFF"/>
                </a:solidFill>
                <a:latin typeface="Tahoma"/>
                <a:cs typeface="Tahoma"/>
              </a:rPr>
              <a:t>2012 (acordo com EFSF, companhia não-financeira de Luxemburgo, Sociedade Anônima)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/>
                <a:cs typeface="Tahoma"/>
              </a:rPr>
              <a:t>GRÉCIA NÃO FOI BENEFICIADA. ILEGALIDADES E ILEGITIMIDADES. ESQUEMA PARA BENEFICIAR BANCOS PRIVADOS.</a:t>
            </a:r>
          </a:p>
          <a:p>
            <a:pPr>
              <a:spcAft>
                <a:spcPts val="1200"/>
              </a:spcAft>
            </a:pPr>
            <a:r>
              <a:rPr lang="pt-BR" sz="2200" b="0" dirty="0" smtClean="0">
                <a:solidFill>
                  <a:srgbClr val="FFFFFF"/>
                </a:solidFill>
                <a:latin typeface="Tahoma"/>
                <a:cs typeface="Tahoma"/>
              </a:rPr>
              <a:t>Ver: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/>
                <a:cs typeface="Tahoma"/>
              </a:rPr>
              <a:t> Artigo “Tragédia Grega esconde segredo de bancos privados”</a:t>
            </a:r>
          </a:p>
          <a:p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http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://</a:t>
            </a:r>
            <a:r>
              <a:rPr lang="pt-BR" sz="1600" b="0" dirty="0" err="1">
                <a:solidFill>
                  <a:schemeClr val="accent3"/>
                </a:solidFill>
                <a:latin typeface="Tahoma"/>
                <a:cs typeface="Tahoma"/>
              </a:rPr>
              <a:t>www.ihu.unisinos.br</a:t>
            </a:r>
            <a:r>
              <a:rPr lang="pt-BR" sz="1600" b="0" dirty="0">
                <a:solidFill>
                  <a:schemeClr val="accent3"/>
                </a:solidFill>
                <a:latin typeface="Tahoma"/>
                <a:cs typeface="Tahoma"/>
              </a:rPr>
              <a:t>/noticias/544075-tragedia-grega-esconde-segredo-de-bancos-privados</a:t>
            </a:r>
            <a:endParaRPr lang="pt-BR" sz="1600" b="0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r>
              <a:rPr lang="pt-BR" sz="2000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25101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045128" cy="652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os </a:t>
            </a:r>
            <a:r>
              <a:rPr lang="pt-BR" alt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Construir o Seminário Nacional 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 2015: </a:t>
            </a:r>
            <a:endParaRPr lang="pt-BR" altLang="pt-BR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</a:pP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“A 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Corrupção e o Sistema da 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 </a:t>
            </a:r>
            <a:r>
              <a:rPr lang="pt-BR" alt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https://www.youtube.com/watch?v=rRQHG5kd-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Q0</a:t>
            </a:r>
            <a:r>
              <a:rPr lang="pt-BR" alt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t-BR" alt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0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27384"/>
            <a:ext cx="9633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1032" y="0"/>
            <a:ext cx="4664968" cy="238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pt-BR" sz="2800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A Corrupção </a:t>
            </a:r>
          </a:p>
          <a:p>
            <a:pPr algn="r">
              <a:lnSpc>
                <a:spcPct val="110000"/>
              </a:lnSpc>
            </a:pPr>
            <a:r>
              <a:rPr lang="pt-BR" sz="2800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e o Sistema da Dívida</a:t>
            </a:r>
          </a:p>
          <a:p>
            <a:pPr algn="r">
              <a:lnSpc>
                <a:spcPct val="110000"/>
              </a:lnSpc>
            </a:pPr>
            <a:r>
              <a:rPr lang="pt-BR" sz="2800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30 e 31/10/2015</a:t>
            </a:r>
          </a:p>
          <a:p>
            <a:pPr algn="r">
              <a:lnSpc>
                <a:spcPct val="110000"/>
              </a:lnSpc>
            </a:pPr>
            <a:r>
              <a:rPr lang="pt-BR" sz="2800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São Paulo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25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92D050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tx1"/>
                </a:solidFill>
                <a:latin typeface="Andale Mono" charset="0"/>
                <a:cs typeface="Andale Mono" charset="0"/>
              </a:rPr>
              <a:t>WWW.INOVEEDITORA.COM.BR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4" y="3212976"/>
            <a:ext cx="2262034" cy="295232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908720"/>
            <a:ext cx="2304256" cy="28803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356992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736"/>
            <a:ext cx="216024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23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Obrigada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i="1" dirty="0">
                <a:solidFill>
                  <a:srgbClr val="92D050"/>
                </a:solidFill>
                <a:latin typeface="Verdana" charset="0"/>
              </a:rPr>
              <a:t>Maria Lucia </a:t>
            </a:r>
            <a:r>
              <a:rPr lang="pt-BR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3200" b="0" i="1" dirty="0" smtClean="0">
                <a:solidFill>
                  <a:srgbClr val="FFFFFF"/>
                </a:solidFill>
                <a:latin typeface="Tahoma"/>
                <a:cs typeface="Tahoma"/>
              </a:rPr>
              <a:t>“A emancipação dos oprimidos será obra deles mesmos.”</a:t>
            </a:r>
          </a:p>
          <a:p>
            <a:pPr algn="r"/>
            <a:r>
              <a:rPr lang="pt-BR" sz="3200" i="1" dirty="0" smtClean="0">
                <a:solidFill>
                  <a:srgbClr val="FFFFFF"/>
                </a:solidFill>
                <a:latin typeface="Tahoma"/>
                <a:cs typeface="Tahoma"/>
              </a:rPr>
              <a:t>Karl Marx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362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0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REVELADA PELA AUDITORIA CIDADÃ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Sistema da Dívida”</a:t>
            </a:r>
          </a:p>
          <a:p>
            <a:pPr marL="377825" indent="-342900" algn="ctr">
              <a:lnSpc>
                <a:spcPct val="11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1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 marL="377825" indent="-342900">
              <a:lnSpc>
                <a:spcPct val="11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487245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925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62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10000"/>
              </a:lnSpc>
              <a:spcAft>
                <a:spcPts val="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Seminário Nacional em SP dias 30 e 31 de outubro 2015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952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53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640"/>
            <a:ext cx="9937104" cy="691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MECANISMOS QUE GERAM DÍVIDA SEM CONTRAPARTIDA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Emissão de títulos da dívida para pagar juros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Estabelecimento de abusivas taxas de juros. SELIC subiu 30% desde as eleições, saltando de 11 para 14.25% a.a.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Juros sobre juros: ANATOCISMO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200" b="0" i="1" dirty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cambial realizadas pelo Banco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Central: de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setembro/2014 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julho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/2015 os resultados negativos somaram R$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158 bilhões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“compromissadas” ou de “mercado aberto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”: remuneração da sobra de caixa de bancos em cerca de </a:t>
            </a:r>
            <a:r>
              <a:rPr lang="pt-BR" sz="2200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$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1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 trilhão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emissão de títulos da dívida interna para a compra de dólares (quando se encontrava em franca desvalorização), empregados na compra de títulos da dívida norte-americana, que não rendem quase nada ao país;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cobertura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bilionários prejuízos operacionais do BC, por exemplo, R$147,7 bilhões em 2009, </a:t>
            </a:r>
            <a:r>
              <a:rPr lang="pt-BR" sz="2200" b="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$ 48,5 bilhões em 2010, que, segundo a Lei de Responsabilidade Fiscal devem ser arcados pelo Tesouro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Nacional;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Remanejamento estatístico de dívida interna para externa, gerando obrigação referente à variação cambial.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 corrupção institucionalizada no Sistema da Dívida amarra o Brasil</a:t>
            </a:r>
          </a:p>
        </p:txBody>
      </p:sp>
    </p:spTree>
    <p:extLst>
      <p:ext uri="{BB962C8B-B14F-4D97-AF65-F5344CB8AC3E}">
        <p14:creationId xmlns:p14="http://schemas.microsoft.com/office/powerpoint/2010/main" val="4343004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200472" y="188640"/>
            <a:ext cx="9937104" cy="654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POLÍTICA MONETÁRIA EQUIVOCADA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RESPONSABILIDADE DO BANCO CENTRAL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Regime de Metas de Inflação</a:t>
            </a:r>
          </a:p>
          <a:p>
            <a:pPr marL="1943100" lvl="3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Juros elevados</a:t>
            </a:r>
          </a:p>
          <a:p>
            <a:pPr marL="1943100" lvl="3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Restrição da base monetária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Não controla o tipo de inflação existente no Brasil, decorrente de aumento de preços administrados e alimentos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Juros mais elevados do mundo impedem investimentos produtivos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Base monetária no Brasil inferior a 5%. China, Japão, Europa e Estados Unidos 40%. Emissão de títulos da dívida para pagar juros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Acabamos emitindo dívida, em vez de emitir moeda</a:t>
            </a:r>
          </a:p>
        </p:txBody>
      </p:sp>
    </p:spTree>
    <p:extLst>
      <p:ext uri="{BB962C8B-B14F-4D97-AF65-F5344CB8AC3E}">
        <p14:creationId xmlns:p14="http://schemas.microsoft.com/office/powerpoint/2010/main" val="34398479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67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PRIVILÉGIOS FINANCEIROS DO </a:t>
            </a: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“SISTEMA </a:t>
            </a:r>
            <a:r>
              <a:rPr lang="pt-BR" sz="2800" dirty="0">
                <a:solidFill>
                  <a:schemeClr val="accent1"/>
                </a:solidFill>
                <a:latin typeface="Tahoma" charset="0"/>
                <a:cs typeface="Tahoma" charset="0"/>
              </a:rPr>
              <a:t>DA </a:t>
            </a: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DÍVIDA”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Juros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elevadíssimos mensais e cumulativos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Atualização monetária mensal e cumulativa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de Superávit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Primário: cortes de gastos e investimentos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sociais,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contingenciamentos, congelamentos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salariais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etc., para priorizar o pagamento dos juros da dívida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pública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Lucros das estatais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Resultado de privatizações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DRU – Desvinculação das Receitas da União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Desvinculação de recursos específicos de outras áreas  (MP 435 e 450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Pagamentos de dívidas de Estados e Municípios à União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Emissão de títulos para pagar juros (Desp. Corrente. Fere art. 167 CF)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Emissão de títulos para cobrir prejuízos do BC (Direitos sociais NÃO)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limites para custo da política monetária (LRF não limita)</a:t>
            </a:r>
          </a:p>
        </p:txBody>
      </p:sp>
    </p:spTree>
    <p:extLst>
      <p:ext uri="{BB962C8B-B14F-4D97-AF65-F5344CB8AC3E}">
        <p14:creationId xmlns:p14="http://schemas.microsoft.com/office/powerpoint/2010/main" val="38638801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4871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717550"/>
            <a:ext cx="8564563" cy="555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5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0" dirty="0" smtClean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pt-BR" altLang="ja-JP" sz="1400" b="0" dirty="0" smtClean="0">
                <a:solidFill>
                  <a:srgbClr val="FFFFFF"/>
                </a:solidFill>
              </a:rPr>
              <a:t>“refinanciamento” da Dívida, pois a CPI da Dívida constatou que boa parte dos juros são contabilizados como tal.</a:t>
            </a:r>
            <a:endParaRPr lang="pt-BR" altLang="ja-JP" sz="1400" b="0" dirty="0">
              <a:solidFill>
                <a:srgbClr val="FFFFFF"/>
              </a:solidFill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722015" y="217371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Juros e amortizações da dívida</a:t>
            </a:r>
            <a:endParaRPr lang="pt-BR" sz="200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08538" y="3709535"/>
            <a:ext cx="425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92D050"/>
                </a:solidFill>
              </a:rPr>
              <a:t>Previdência e Assistência Social</a:t>
            </a:r>
            <a:endParaRPr lang="pt-BR" sz="2000">
              <a:solidFill>
                <a:srgbClr val="92D05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02266" y="4355589"/>
            <a:ext cx="3891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7030A0"/>
                </a:solidFill>
              </a:rPr>
              <a:t>Pessoal e Encargos Sociais</a:t>
            </a:r>
            <a:endParaRPr lang="pt-BR" sz="2000">
              <a:solidFill>
                <a:srgbClr val="7030A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21152" y="4812774"/>
            <a:ext cx="2582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FF0000"/>
                </a:solidFill>
              </a:rPr>
              <a:t>Saúde e Saneamento</a:t>
            </a:r>
            <a:endParaRPr lang="pt-BR" sz="200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15201" y="5207913"/>
            <a:ext cx="281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Educação e Cultura</a:t>
            </a:r>
            <a:endParaRPr lang="pt-BR" sz="200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480" y="116632"/>
            <a:ext cx="9633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Evolução de gastos selecionados - 1995 a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1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48857</TotalTime>
  <Words>1743</Words>
  <Application>Microsoft Macintosh PowerPoint</Application>
  <PresentationFormat>A4 Paper (210x297 mm)</PresentationFormat>
  <Paragraphs>358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1826</cp:revision>
  <cp:lastPrinted>2008-11-20T19:12:03Z</cp:lastPrinted>
  <dcterms:created xsi:type="dcterms:W3CDTF">2001-11-19T18:24:28Z</dcterms:created>
  <dcterms:modified xsi:type="dcterms:W3CDTF">2015-09-24T12:06:15Z</dcterms:modified>
</cp:coreProperties>
</file>