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693" r:id="rId2"/>
    <p:sldId id="1419" r:id="rId3"/>
    <p:sldId id="1409" r:id="rId4"/>
    <p:sldId id="1378" r:id="rId5"/>
    <p:sldId id="1391" r:id="rId6"/>
    <p:sldId id="1385" r:id="rId7"/>
    <p:sldId id="1386" r:id="rId8"/>
    <p:sldId id="1392" r:id="rId9"/>
    <p:sldId id="1408" r:id="rId10"/>
    <p:sldId id="1405" r:id="rId11"/>
    <p:sldId id="1406" r:id="rId12"/>
    <p:sldId id="1418" r:id="rId13"/>
    <p:sldId id="1410" r:id="rId14"/>
    <p:sldId id="1402" r:id="rId15"/>
    <p:sldId id="1407" r:id="rId16"/>
    <p:sldId id="1279" r:id="rId17"/>
    <p:sldId id="1329" r:id="rId18"/>
    <p:sldId id="1219" r:id="rId19"/>
    <p:sldId id="1347" r:id="rId20"/>
    <p:sldId id="1413" r:id="rId21"/>
    <p:sldId id="1414" r:id="rId22"/>
    <p:sldId id="1417" r:id="rId23"/>
    <p:sldId id="1362" r:id="rId24"/>
    <p:sldId id="1416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52" y="-2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B2109A83-0C74-8040-8A86-87A91A69380D}" type="presOf" srcId="{86D17B7E-E696-8941-8E58-7886025557FE}" destId="{C1B0984E-E3E0-C943-AF18-A37F5C5D8942}" srcOrd="0" destOrd="0" presId="urn:microsoft.com/office/officeart/2009/3/layout/CircleRelationship"/>
    <dgm:cxn modelId="{ED67A7C7-3DAD-E74A-ACC9-EF3F0E8EE070}" type="presOf" srcId="{91032682-16C8-8746-92ED-AF58BF7EB348}" destId="{12638A83-E4F5-674B-9467-240AA0C5FB0A}" srcOrd="0" destOrd="0" presId="urn:microsoft.com/office/officeart/2009/3/layout/CircleRelationship"/>
    <dgm:cxn modelId="{2B79D594-62BF-344E-9D33-475FBB4E73F2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CC46A019-4A89-AF46-A78D-4644CCAA190E}" type="presOf" srcId="{738A3422-D32A-114F-8E34-8A2257CE464B}" destId="{EAA19F38-080A-2445-9C24-BF5FCF5EAE4A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5B26325B-F3B6-954A-9673-7E273075AF0B}" type="presOf" srcId="{96ED5622-202F-C947-BC45-A5FA037D119B}" destId="{3B8012C6-BDB5-5E42-AD5B-3E946D617566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634C5620-CCB5-B14D-93A3-BF5F534BC548}" type="presOf" srcId="{6F5795CA-FCF7-3D49-92E8-4F066CD012F3}" destId="{2C4EA2EF-7032-994A-8CDA-D08E93AE0AB3}" srcOrd="0" destOrd="0" presId="urn:microsoft.com/office/officeart/2009/3/layout/CircleRelationship"/>
    <dgm:cxn modelId="{C53A323E-797E-6744-8479-93EBC9A36D5E}" type="presOf" srcId="{67399531-B4AD-494A-92F2-504158F3E707}" destId="{CD68683C-D877-F146-989D-683FF92CCE28}" srcOrd="0" destOrd="0" presId="urn:microsoft.com/office/officeart/2009/3/layout/CircleRelationship"/>
    <dgm:cxn modelId="{0DC94D81-1275-FC45-9F42-51FDE2FDF88C}" type="presParOf" srcId="{12638A83-E4F5-674B-9467-240AA0C5FB0A}" destId="{CD68683C-D877-F146-989D-683FF92CCE28}" srcOrd="0" destOrd="0" presId="urn:microsoft.com/office/officeart/2009/3/layout/CircleRelationship"/>
    <dgm:cxn modelId="{AC09F736-4350-524D-AD68-CF26A65F6B32}" type="presParOf" srcId="{12638A83-E4F5-674B-9467-240AA0C5FB0A}" destId="{58D9F01F-9E18-A346-A934-8987F4284017}" srcOrd="1" destOrd="0" presId="urn:microsoft.com/office/officeart/2009/3/layout/CircleRelationship"/>
    <dgm:cxn modelId="{A77AE1BE-E466-2740-82C2-B3254EA5FD19}" type="presParOf" srcId="{12638A83-E4F5-674B-9467-240AA0C5FB0A}" destId="{FEF05A9F-2AAC-074D-BD7A-9196CC8F387E}" srcOrd="2" destOrd="0" presId="urn:microsoft.com/office/officeart/2009/3/layout/CircleRelationship"/>
    <dgm:cxn modelId="{9E11AD2C-1FB2-8D49-A6FF-C47E02FC4DE7}" type="presParOf" srcId="{12638A83-E4F5-674B-9467-240AA0C5FB0A}" destId="{3E2BC93E-E0ED-0A4C-904E-34FEB557D6B3}" srcOrd="3" destOrd="0" presId="urn:microsoft.com/office/officeart/2009/3/layout/CircleRelationship"/>
    <dgm:cxn modelId="{B6CF5DDB-CAF7-FC4E-842D-7FE9A48C42E9}" type="presParOf" srcId="{12638A83-E4F5-674B-9467-240AA0C5FB0A}" destId="{9AE0C5AB-F05E-C54F-946F-524451D97D6A}" srcOrd="4" destOrd="0" presId="urn:microsoft.com/office/officeart/2009/3/layout/CircleRelationship"/>
    <dgm:cxn modelId="{44D003D7-1DD0-F94F-A23E-63AB04C6BB04}" type="presParOf" srcId="{12638A83-E4F5-674B-9467-240AA0C5FB0A}" destId="{9B818891-721B-E249-A46D-3F104437D69C}" srcOrd="5" destOrd="0" presId="urn:microsoft.com/office/officeart/2009/3/layout/CircleRelationship"/>
    <dgm:cxn modelId="{D1F9651C-C618-1D42-8623-3D0916306174}" type="presParOf" srcId="{12638A83-E4F5-674B-9467-240AA0C5FB0A}" destId="{3B8012C6-BDB5-5E42-AD5B-3E946D617566}" srcOrd="6" destOrd="0" presId="urn:microsoft.com/office/officeart/2009/3/layout/CircleRelationship"/>
    <dgm:cxn modelId="{D7CD6E45-929E-A348-AC14-C03DCC8C428B}" type="presParOf" srcId="{12638A83-E4F5-674B-9467-240AA0C5FB0A}" destId="{BB4D3749-C5A6-1F42-BA2E-174FCD75366C}" srcOrd="7" destOrd="0" presId="urn:microsoft.com/office/officeart/2009/3/layout/CircleRelationship"/>
    <dgm:cxn modelId="{647A727E-9B1B-E64D-A2F6-9EE7B8D4AF39}" type="presParOf" srcId="{BB4D3749-C5A6-1F42-BA2E-174FCD75366C}" destId="{307D2AE0-B61B-3F49-AF65-492CC44B7E00}" srcOrd="0" destOrd="0" presId="urn:microsoft.com/office/officeart/2009/3/layout/CircleRelationship"/>
    <dgm:cxn modelId="{67B018A6-876A-2949-9119-269403D87840}" type="presParOf" srcId="{12638A83-E4F5-674B-9467-240AA0C5FB0A}" destId="{6B05C13D-FEEA-C64C-B5AB-429A48D8019E}" srcOrd="8" destOrd="0" presId="urn:microsoft.com/office/officeart/2009/3/layout/CircleRelationship"/>
    <dgm:cxn modelId="{A4B92866-33E4-7B42-B45A-1F9A6FC2974A}" type="presParOf" srcId="{6B05C13D-FEEA-C64C-B5AB-429A48D8019E}" destId="{B46D02DE-DFD9-264A-9122-1B111364DA6D}" srcOrd="0" destOrd="0" presId="urn:microsoft.com/office/officeart/2009/3/layout/CircleRelationship"/>
    <dgm:cxn modelId="{18E86C45-B5B9-4840-9A43-0F266D1AB4E9}" type="presParOf" srcId="{12638A83-E4F5-674B-9467-240AA0C5FB0A}" destId="{5C929E12-B5A9-524E-8637-7BDE97CEB999}" srcOrd="9" destOrd="0" presId="urn:microsoft.com/office/officeart/2009/3/layout/CircleRelationship"/>
    <dgm:cxn modelId="{7BD8F53F-3A66-814B-A1E3-0C4A29A7BF80}" type="presParOf" srcId="{12638A83-E4F5-674B-9467-240AA0C5FB0A}" destId="{A458321B-FFC0-BD4F-9287-F448D405C256}" srcOrd="10" destOrd="0" presId="urn:microsoft.com/office/officeart/2009/3/layout/CircleRelationship"/>
    <dgm:cxn modelId="{D46A474E-8037-7340-838A-F78F0461DC7A}" type="presParOf" srcId="{A458321B-FFC0-BD4F-9287-F448D405C256}" destId="{CBAE351A-2575-EB4E-BDFE-AC8C89AB19F6}" srcOrd="0" destOrd="0" presId="urn:microsoft.com/office/officeart/2009/3/layout/CircleRelationship"/>
    <dgm:cxn modelId="{DCE0D178-0FF6-0041-964A-4D6D829033BC}" type="presParOf" srcId="{12638A83-E4F5-674B-9467-240AA0C5FB0A}" destId="{A5B4C08C-AA14-F94A-9115-1C7612570EC3}" srcOrd="11" destOrd="0" presId="urn:microsoft.com/office/officeart/2009/3/layout/CircleRelationship"/>
    <dgm:cxn modelId="{243CADC8-C6FB-5044-AD21-789727C8A87A}" type="presParOf" srcId="{A5B4C08C-AA14-F94A-9115-1C7612570EC3}" destId="{E87B16E0-7609-B741-ADEC-7ED3166C467B}" srcOrd="0" destOrd="0" presId="urn:microsoft.com/office/officeart/2009/3/layout/CircleRelationship"/>
    <dgm:cxn modelId="{C326449E-6760-7F40-AC86-EA7417009CDA}" type="presParOf" srcId="{12638A83-E4F5-674B-9467-240AA0C5FB0A}" destId="{04321634-7EAA-C442-9E3C-6235F031E2D1}" srcOrd="12" destOrd="0" presId="urn:microsoft.com/office/officeart/2009/3/layout/CircleRelationship"/>
    <dgm:cxn modelId="{7520E01E-67B1-DC4A-912B-F7160270DEAB}" type="presParOf" srcId="{04321634-7EAA-C442-9E3C-6235F031E2D1}" destId="{A27AE5E0-C77F-1548-B6AC-19A721F18551}" srcOrd="0" destOrd="0" presId="urn:microsoft.com/office/officeart/2009/3/layout/CircleRelationship"/>
    <dgm:cxn modelId="{9EBDA258-B600-B74D-8288-38035DA215E3}" type="presParOf" srcId="{12638A83-E4F5-674B-9467-240AA0C5FB0A}" destId="{2C4EA2EF-7032-994A-8CDA-D08E93AE0AB3}" srcOrd="13" destOrd="0" presId="urn:microsoft.com/office/officeart/2009/3/layout/CircleRelationship"/>
    <dgm:cxn modelId="{A3209325-3F45-F04C-AD9D-56244E082B0F}" type="presParOf" srcId="{12638A83-E4F5-674B-9467-240AA0C5FB0A}" destId="{20931715-7EAE-D343-813D-4E75C341ED7C}" srcOrd="14" destOrd="0" presId="urn:microsoft.com/office/officeart/2009/3/layout/CircleRelationship"/>
    <dgm:cxn modelId="{CDC467C5-B55F-2B4C-A767-252A0028A292}" type="presParOf" srcId="{20931715-7EAE-D343-813D-4E75C341ED7C}" destId="{233E81BF-6756-1A46-9ADA-2C3EBEC9678C}" srcOrd="0" destOrd="0" presId="urn:microsoft.com/office/officeart/2009/3/layout/CircleRelationship"/>
    <dgm:cxn modelId="{F626B687-3028-6943-BF00-EF8D38E490AD}" type="presParOf" srcId="{12638A83-E4F5-674B-9467-240AA0C5FB0A}" destId="{EAA19F38-080A-2445-9C24-BF5FCF5EAE4A}" srcOrd="15" destOrd="0" presId="urn:microsoft.com/office/officeart/2009/3/layout/CircleRelationship"/>
    <dgm:cxn modelId="{F40F3ADB-2E4C-7B46-9CCA-656E870C58BF}" type="presParOf" srcId="{12638A83-E4F5-674B-9467-240AA0C5FB0A}" destId="{4E3A32DE-4BB9-3148-B3A6-B205618EB141}" srcOrd="16" destOrd="0" presId="urn:microsoft.com/office/officeart/2009/3/layout/CircleRelationship"/>
    <dgm:cxn modelId="{184715C0-1E94-E443-87A9-7AA89FA5D8BC}" type="presParOf" srcId="{4E3A32DE-4BB9-3148-B3A6-B205618EB141}" destId="{3B2A56C1-B96B-2340-9B03-CA89F8A21E79}" srcOrd="0" destOrd="0" presId="urn:microsoft.com/office/officeart/2009/3/layout/CircleRelationship"/>
    <dgm:cxn modelId="{0FAF9615-AAE0-5B41-9CCA-0B07DE1D11FC}" type="presParOf" srcId="{12638A83-E4F5-674B-9467-240AA0C5FB0A}" destId="{C1B0984E-E3E0-C943-AF18-A37F5C5D8942}" srcOrd="17" destOrd="0" presId="urn:microsoft.com/office/officeart/2009/3/layout/CircleRelationship"/>
    <dgm:cxn modelId="{D3132E7B-A6D0-F64E-9005-6627D7FAA0D6}" type="presParOf" srcId="{12638A83-E4F5-674B-9467-240AA0C5FB0A}" destId="{9EAD5373-AAF2-584E-A784-9920C80F048E}" srcOrd="18" destOrd="0" presId="urn:microsoft.com/office/officeart/2009/3/layout/CircleRelationship"/>
    <dgm:cxn modelId="{B5CEDAE9-CE06-3147-8FC5-9439C8F26462}" type="presParOf" srcId="{9EAD5373-AAF2-584E-A784-9920C80F048E}" destId="{6F43751C-A657-5641-8282-9805A3E00C8B}" srcOrd="0" destOrd="0" presId="urn:microsoft.com/office/officeart/2009/3/layout/CircleRelationship"/>
    <dgm:cxn modelId="{8E3495FA-BE15-7343-B7CF-1056B369CB26}" type="presParOf" srcId="{12638A83-E4F5-674B-9467-240AA0C5FB0A}" destId="{D9700332-47BC-454C-8230-0816D8CE441B}" srcOrd="19" destOrd="0" presId="urn:microsoft.com/office/officeart/2009/3/layout/CircleRelationship"/>
    <dgm:cxn modelId="{5E8A8D69-A420-D448-A535-9AF94BA1B5C2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21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21/09/15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733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ivida-auditoriacidada.org.b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wp-content/uploads/2014/06/Report-Greek-Truth-Committee.pdf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937104" cy="70326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x-none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Evento realizado pela AFBNDES:</a:t>
            </a:r>
          </a:p>
          <a:p>
            <a:pPr algn="ctr"/>
            <a:r>
              <a:rPr lang="x-none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de Gente: Humana, Cidad</a:t>
            </a:r>
            <a:r>
              <a:rPr lang="x-none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ã e Social</a:t>
            </a:r>
            <a:endParaRPr lang="x-none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Janeiro, 21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setembro de 2015 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560512" y="2924944"/>
            <a:ext cx="934548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Cidad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ã e o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</a:t>
            </a:r>
            <a:endParaRPr lang="pt-BR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74539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916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10000"/>
              </a:lnSpc>
              <a:spcAft>
                <a:spcPts val="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78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5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POLÍTICA MONETÁRIA EQUIVOCADA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RESPONSABILIDADE DO BANCO CENTRAL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Regime de Metas de Inflação</a:t>
            </a:r>
          </a:p>
          <a:p>
            <a:pPr marL="1943100" lvl="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elevados</a:t>
            </a:r>
          </a:p>
          <a:p>
            <a:pPr marL="1943100" lvl="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Restrição da base monetária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controla o tipo de inflação existente no Brasil, decorrente de aumento de preços administrados e alimentos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mais elevados do mundo impedem investimentos produtivos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Base monetária no Brasil inferior a 5%. China, Japão, Europa e Estados Unidos 40%. Emissão de títulos da dívida para pagar juros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Acabamos emitindo dívida, em vez de emitir moeda</a:t>
            </a:r>
          </a:p>
        </p:txBody>
      </p:sp>
    </p:spTree>
    <p:extLst>
      <p:ext uri="{BB962C8B-B14F-4D97-AF65-F5344CB8AC3E}">
        <p14:creationId xmlns:p14="http://schemas.microsoft.com/office/powerpoint/2010/main" val="12926362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"/>
            <a:ext cx="9865866" cy="70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PORQUE OS JUROS SÃO TÃO ELEVADOS NO BRASIL </a:t>
            </a: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Não existe justificativa técnica, econômica, política ou moral para a cobrança de taxas tão elevadas </a:t>
            </a: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RESPONSABILIDADE DO BANCO CENTRAL</a:t>
            </a: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convoca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 realiza as reuniões com investidores que irão influenciar a decisão sobre a taxa Selic - taxa básica de juros - pelo COPOM</a:t>
            </a:r>
          </a:p>
          <a:p>
            <a:pPr marL="1085850" lvl="1" indent="-342900">
              <a:buFont typeface="Courier New"/>
              <a:buChar char="o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Conflito de interesses</a:t>
            </a:r>
          </a:p>
          <a:p>
            <a:pPr marL="1085850" lvl="1" indent="-342900"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SELIC 14,25%</a:t>
            </a:r>
          </a:p>
          <a:p>
            <a:pPr lvl="1" indent="0"/>
            <a:endParaRPr lang="pt-BR" sz="1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realiza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os leilões para a venda dos títulos da dívida interna emitidos pelo Tesouro Nacional. </a:t>
            </a:r>
            <a:r>
              <a:rPr lang="pt-BR" sz="2000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Dealers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só compram os títulos quando as taxas alcançam o patamar que desejam. </a:t>
            </a: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endParaRPr lang="pt-BR" sz="1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BC absorve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todo o excesso de moeda que os bancos têm em caixa, entregando-lhes, em troca, títulos da dívida interna que rendem os maiores juros do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mundo: “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operação compromissada” ou “operação de mercado aberto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marL="1085850" lvl="1" indent="-342900"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Atualmente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cerca de </a:t>
            </a:r>
            <a:r>
              <a:rPr lang="pt-BR" sz="20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$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trilhão em títulos da dívida estão sendo utilizados nessas operações. </a:t>
            </a:r>
            <a:endParaRPr lang="pt-BR" sz="2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Significa, na prática, garantia de remuneração de toda sobra de caixa dos bancos, provocando aumento dos juros de mercado</a:t>
            </a:r>
          </a:p>
          <a:p>
            <a:pPr lvl="1" indent="0"/>
            <a:endParaRPr lang="pt-BR" sz="1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INFLACIONÁRIO EQUIVOCADO: eleva juros e não combate inflação.</a:t>
            </a: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1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Pagamentos de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ívidas de Estados e Municípios à União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(Desp. Corrente. Fere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art. 167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CF)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(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Direitos sociais N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ÃO)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monetária (LRF n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ão limita)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99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67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0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	</a:t>
            </a: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 		</a:t>
            </a:r>
            <a:endParaRPr lang="pt-BR" sz="22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SALARIAL RESTRITIVA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75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21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4488" y="214313"/>
            <a:ext cx="9561512" cy="684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 algn="ctr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			AUDITORIA </a:t>
            </a:r>
            <a:r>
              <a:rPr lang="pt-BR" sz="2800" dirty="0">
                <a:solidFill>
                  <a:schemeClr val="tx1"/>
                </a:solidFill>
                <a:latin typeface="Tahoma"/>
                <a:cs typeface="Tahoma"/>
              </a:rPr>
              <a:t>DA DÍVIDA NA </a:t>
            </a:r>
            <a:r>
              <a:rPr lang="pt-BR" sz="2800" dirty="0" smtClean="0">
                <a:solidFill>
                  <a:schemeClr val="tx1"/>
                </a:solidFill>
                <a:latin typeface="Tahoma"/>
                <a:cs typeface="Tahoma"/>
              </a:rPr>
              <a:t>GRÉCIA</a:t>
            </a:r>
          </a:p>
          <a:p>
            <a:pPr lvl="1"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rgbClr val="92D050"/>
              </a:solidFill>
              <a:latin typeface="Verdana" pitchFamily="34" charset="0"/>
              <a:cs typeface="Tahoma" pitchFamily="34" charset="0"/>
            </a:endParaRP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Iniciativa do Parlamento: Comité da Verdade sobre a Dívida Pública para realizar AUDITORIA DA DÍVIDA </a:t>
            </a: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Relatório </a:t>
            </a: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Preliminar apresentado em 17 e 18/06/2015 </a:t>
            </a:r>
            <a:r>
              <a:rPr lang="pt-BR" sz="1400" b="0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http://www.auditoriacidada.org.br/wp-content/uploads/2014/06/Report-Greek-Truth-Committee.pdf</a:t>
            </a:r>
            <a:r>
              <a:rPr lang="pt-BR" sz="1400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1400" b="0" dirty="0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Ilegalidades e Ilegitimidades</a:t>
            </a: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Esquemas para beneficiar o setor financeiro privado. Grécia não recebe dinheiro vivo.</a:t>
            </a: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Imensurável custo social: crise humanitária</a:t>
            </a: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Referendo de 05/07/2015: “NÃO”</a:t>
            </a:r>
          </a:p>
          <a:p>
            <a:pPr marL="914400" lvl="1" indent="-457200" defTabSz="449263" eaLnBrk="0" hangingPunct="0">
              <a:spcBef>
                <a:spcPts val="1200"/>
              </a:spcBef>
              <a:buClr>
                <a:srgbClr val="FF9900"/>
              </a:buClr>
              <a:buFont typeface="Wingdings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err="1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Tsipras</a:t>
            </a:r>
            <a:r>
              <a:rPr lang="pt-BR" b="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assina o acordo apesar do “NÃO” e renuncia em 20/08/2015</a:t>
            </a:r>
          </a:p>
          <a:p>
            <a:pPr lvl="1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00" b="0" dirty="0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Ver artigo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Tragédia Grega esconde segredo de bancos privados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www.ihu.unisinos.br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/noticias/544075-tragedia-grega-esconde-segredo-de-bancos-</a:t>
            </a:r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privados</a:t>
            </a:r>
            <a:endParaRPr lang="pt-BR" sz="16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66" y="116632"/>
            <a:ext cx="2184245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344488" y="1219200"/>
            <a:ext cx="936104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chemeClr val="tx1"/>
                </a:solidFill>
                <a:latin typeface="Verdana" charset="0"/>
              </a:rPr>
              <a:t>“</a:t>
            </a:r>
            <a:r>
              <a:rPr lang="pt-BR" sz="3000" dirty="0" smtClean="0">
                <a:solidFill>
                  <a:schemeClr val="tx1"/>
                </a:solidFill>
                <a:latin typeface="Verdana" charset="0"/>
              </a:rPr>
              <a:t>A emancipa</a:t>
            </a:r>
            <a:r>
              <a:rPr lang="pt-BR" sz="3000" dirty="0" smtClean="0">
                <a:solidFill>
                  <a:schemeClr val="tx1"/>
                </a:solidFill>
                <a:latin typeface="Verdana" charset="0"/>
              </a:rPr>
              <a:t>ção dos oprimidos será obra deles mesmos.”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 smtClean="0">
                <a:solidFill>
                  <a:schemeClr val="tx1"/>
                </a:solidFill>
                <a:latin typeface="Verdana" charset="0"/>
              </a:rPr>
              <a:t>Karl Marx</a:t>
            </a:r>
            <a:endParaRPr lang="pt-BR" sz="3000" i="1" dirty="0" smtClean="0">
              <a:solidFill>
                <a:schemeClr val="tx1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2015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</a:t>
            </a:r>
          </a:p>
          <a:p>
            <a:pPr>
              <a:spcBef>
                <a:spcPts val="3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Aprofundamento da Crise </a:t>
            </a: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Econômica seletiva: </a:t>
            </a:r>
          </a:p>
          <a:p>
            <a:pPr marL="2057400" lvl="3" indent="-457200">
              <a:spcBef>
                <a:spcPts val="3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2057400" lvl="3" indent="-457200">
              <a:spcBef>
                <a:spcPts val="3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FINANCEIRIZAÇÃO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Social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Política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das concessões ao Capital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 dos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lucros dos bancos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Mecanismos financeiros, por exemplo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swap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Aceleração de privatizações e contra reformas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Acordos internacionais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feitos com EUA em 2015</a:t>
            </a:r>
          </a:p>
          <a:p>
            <a:pPr>
              <a:spcBef>
                <a:spcPts val="30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Aumento de tributos para a classe média e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pobre</a:t>
            </a: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Pública</a:t>
            </a: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Encolhimento do PIB</a:t>
            </a:r>
            <a:endParaRPr lang="pt-BR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4" y="692696"/>
            <a:ext cx="3512840" cy="26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143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 err="1">
                <a:solidFill>
                  <a:srgbClr val="FFFFFF"/>
                </a:solidFill>
              </a:rPr>
              <a:t>Fonte</a:t>
            </a:r>
            <a:r>
              <a:rPr lang="en-US" sz="1400" b="0" dirty="0">
                <a:solidFill>
                  <a:srgbClr val="FFFFFF"/>
                </a:solidFill>
              </a:rPr>
              <a:t>: </a:t>
            </a:r>
            <a:r>
              <a:rPr lang="en-US" sz="1400" b="0" dirty="0" err="1">
                <a:solidFill>
                  <a:srgbClr val="FFFFFF"/>
                </a:solidFill>
              </a:rPr>
              <a:t>Secretaria</a:t>
            </a:r>
            <a:r>
              <a:rPr lang="en-US" sz="1400" b="0" dirty="0">
                <a:solidFill>
                  <a:srgbClr val="FFFFFF"/>
                </a:solidFill>
              </a:rPr>
              <a:t> do </a:t>
            </a:r>
            <a:r>
              <a:rPr lang="en-US" sz="1400" b="0" dirty="0" err="1">
                <a:solidFill>
                  <a:srgbClr val="FFFFFF"/>
                </a:solidFill>
              </a:rPr>
              <a:t>Tesouro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en-US" sz="1400" b="0" dirty="0" err="1">
                <a:solidFill>
                  <a:srgbClr val="FFFFFF"/>
                </a:solidFill>
              </a:rPr>
              <a:t>Nacional</a:t>
            </a:r>
            <a:r>
              <a:rPr lang="en-US" sz="1400" b="0" dirty="0">
                <a:solidFill>
                  <a:srgbClr val="FFFFFF"/>
                </a:solidFill>
              </a:rPr>
              <a:t> - SIAFI. </a:t>
            </a:r>
            <a:r>
              <a:rPr lang="en-US" sz="1400" b="0" dirty="0" err="1">
                <a:solidFill>
                  <a:srgbClr val="FFFFFF"/>
                </a:solidFill>
              </a:rPr>
              <a:t>Inclui</a:t>
            </a:r>
            <a:r>
              <a:rPr lang="en-US" sz="1400" b="0" dirty="0">
                <a:solidFill>
                  <a:srgbClr val="FFFFFF"/>
                </a:solidFill>
              </a:rPr>
              <a:t> a </a:t>
            </a:r>
            <a:r>
              <a:rPr lang="en-US" sz="1400" b="0" dirty="0" err="1">
                <a:solidFill>
                  <a:srgbClr val="FFFFFF"/>
                </a:solidFill>
              </a:rPr>
              <a:t>rolagem</a:t>
            </a:r>
            <a:r>
              <a:rPr lang="en-US" sz="1400" b="0" dirty="0">
                <a:solidFill>
                  <a:srgbClr val="FFFFFF"/>
                </a:solidFill>
              </a:rPr>
              <a:t>, </a:t>
            </a:r>
            <a:r>
              <a:rPr lang="en-US" sz="1400" b="0" dirty="0" err="1">
                <a:solidFill>
                  <a:srgbClr val="FFFFFF"/>
                </a:solidFill>
              </a:rPr>
              <a:t>ou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ja-JP" altLang="en-US" sz="1400" b="0" dirty="0">
                <a:solidFill>
                  <a:srgbClr val="FFFFFF"/>
                </a:solidFill>
              </a:rPr>
              <a:t>“</a:t>
            </a:r>
            <a:r>
              <a:rPr lang="en-US" altLang="ja-JP" sz="1400" b="0" dirty="0" err="1">
                <a:solidFill>
                  <a:srgbClr val="FFFFFF"/>
                </a:solidFill>
              </a:rPr>
              <a:t>refinanciamento</a:t>
            </a:r>
            <a:r>
              <a:rPr lang="ja-JP" altLang="en-US" sz="1400" b="0" dirty="0">
                <a:solidFill>
                  <a:srgbClr val="FFFFFF"/>
                </a:solidFill>
              </a:rPr>
              <a:t>”</a:t>
            </a:r>
            <a:r>
              <a:rPr lang="en-US" altLang="ja-JP" sz="1400" b="0" dirty="0">
                <a:solidFill>
                  <a:srgbClr val="FFFFFF"/>
                </a:solidFill>
              </a:rPr>
              <a:t> da </a:t>
            </a:r>
            <a:r>
              <a:rPr lang="en-US" altLang="ja-JP" sz="1400" b="0" dirty="0" err="1">
                <a:solidFill>
                  <a:srgbClr val="FFFFFF"/>
                </a:solidFill>
              </a:rPr>
              <a:t>Dívida</a:t>
            </a:r>
            <a:r>
              <a:rPr lang="en-US" altLang="ja-JP" sz="1400" b="0" dirty="0">
                <a:solidFill>
                  <a:srgbClr val="FFFFFF"/>
                </a:solidFill>
              </a:rPr>
              <a:t>, </a:t>
            </a:r>
            <a:r>
              <a:rPr lang="pt-BR" altLang="ja-JP" sz="1400" b="0" dirty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9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juros. SELIC subiu 30% desde as eleições, saltando de 11 para 14.25% a.a.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julho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R$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158 bilhões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 trilhão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interna para a compra de dólares (quando se encontrava em franca desvalorização), empregados na compra de títulos da dívida norte-americana, que não rendem quase nada ao país;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Remanejamento estatístico de dívida interna para externa, gerando obrigação referente à variação cambial.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1483274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44393</TotalTime>
  <Words>1576</Words>
  <Application>Microsoft Macintosh PowerPoint</Application>
  <PresentationFormat>A4 Paper (210x297 mm)</PresentationFormat>
  <Paragraphs>358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1768</cp:revision>
  <cp:lastPrinted>2008-11-20T19:12:03Z</cp:lastPrinted>
  <dcterms:created xsi:type="dcterms:W3CDTF">2001-11-19T18:24:28Z</dcterms:created>
  <dcterms:modified xsi:type="dcterms:W3CDTF">2015-09-21T14:59:19Z</dcterms:modified>
</cp:coreProperties>
</file>