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693" r:id="rId2"/>
    <p:sldId id="1404" r:id="rId3"/>
    <p:sldId id="1403" r:id="rId4"/>
    <p:sldId id="1412" r:id="rId5"/>
    <p:sldId id="1413" r:id="rId6"/>
    <p:sldId id="1411" r:id="rId7"/>
    <p:sldId id="1381" r:id="rId8"/>
    <p:sldId id="1396" r:id="rId9"/>
    <p:sldId id="1409" r:id="rId10"/>
    <p:sldId id="1279" r:id="rId11"/>
    <p:sldId id="1378" r:id="rId12"/>
    <p:sldId id="1408" r:id="rId13"/>
    <p:sldId id="1385" r:id="rId14"/>
    <p:sldId id="1386" r:id="rId15"/>
    <p:sldId id="1392" r:id="rId16"/>
    <p:sldId id="1405" r:id="rId17"/>
    <p:sldId id="1406" r:id="rId18"/>
    <p:sldId id="1402" r:id="rId19"/>
    <p:sldId id="1407" r:id="rId20"/>
    <p:sldId id="1329" r:id="rId21"/>
    <p:sldId id="1391" r:id="rId22"/>
    <p:sldId id="1219" r:id="rId23"/>
    <p:sldId id="1362" r:id="rId24"/>
    <p:sldId id="1377" r:id="rId2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96" y="-36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B2109A83-0C74-8040-8A86-87A91A69380D}" type="presOf" srcId="{86D17B7E-E696-8941-8E58-7886025557FE}" destId="{C1B0984E-E3E0-C943-AF18-A37F5C5D8942}" srcOrd="0" destOrd="0" presId="urn:microsoft.com/office/officeart/2009/3/layout/CircleRelationship"/>
    <dgm:cxn modelId="{ED67A7C7-3DAD-E74A-ACC9-EF3F0E8EE070}" type="presOf" srcId="{91032682-16C8-8746-92ED-AF58BF7EB348}" destId="{12638A83-E4F5-674B-9467-240AA0C5FB0A}" srcOrd="0" destOrd="0" presId="urn:microsoft.com/office/officeart/2009/3/layout/CircleRelationship"/>
    <dgm:cxn modelId="{2B79D594-62BF-344E-9D33-475FBB4E73F2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CC46A019-4A89-AF46-A78D-4644CCAA190E}" type="presOf" srcId="{738A3422-D32A-114F-8E34-8A2257CE464B}" destId="{EAA19F38-080A-2445-9C24-BF5FCF5EAE4A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5B26325B-F3B6-954A-9673-7E273075AF0B}" type="presOf" srcId="{96ED5622-202F-C947-BC45-A5FA037D119B}" destId="{3B8012C6-BDB5-5E42-AD5B-3E946D617566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634C5620-CCB5-B14D-93A3-BF5F534BC548}" type="presOf" srcId="{6F5795CA-FCF7-3D49-92E8-4F066CD012F3}" destId="{2C4EA2EF-7032-994A-8CDA-D08E93AE0AB3}" srcOrd="0" destOrd="0" presId="urn:microsoft.com/office/officeart/2009/3/layout/CircleRelationship"/>
    <dgm:cxn modelId="{C53A323E-797E-6744-8479-93EBC9A36D5E}" type="presOf" srcId="{67399531-B4AD-494A-92F2-504158F3E707}" destId="{CD68683C-D877-F146-989D-683FF92CCE28}" srcOrd="0" destOrd="0" presId="urn:microsoft.com/office/officeart/2009/3/layout/CircleRelationship"/>
    <dgm:cxn modelId="{0DC94D81-1275-FC45-9F42-51FDE2FDF88C}" type="presParOf" srcId="{12638A83-E4F5-674B-9467-240AA0C5FB0A}" destId="{CD68683C-D877-F146-989D-683FF92CCE28}" srcOrd="0" destOrd="0" presId="urn:microsoft.com/office/officeart/2009/3/layout/CircleRelationship"/>
    <dgm:cxn modelId="{AC09F736-4350-524D-AD68-CF26A65F6B32}" type="presParOf" srcId="{12638A83-E4F5-674B-9467-240AA0C5FB0A}" destId="{58D9F01F-9E18-A346-A934-8987F4284017}" srcOrd="1" destOrd="0" presId="urn:microsoft.com/office/officeart/2009/3/layout/CircleRelationship"/>
    <dgm:cxn modelId="{A77AE1BE-E466-2740-82C2-B3254EA5FD19}" type="presParOf" srcId="{12638A83-E4F5-674B-9467-240AA0C5FB0A}" destId="{FEF05A9F-2AAC-074D-BD7A-9196CC8F387E}" srcOrd="2" destOrd="0" presId="urn:microsoft.com/office/officeart/2009/3/layout/CircleRelationship"/>
    <dgm:cxn modelId="{9E11AD2C-1FB2-8D49-A6FF-C47E02FC4DE7}" type="presParOf" srcId="{12638A83-E4F5-674B-9467-240AA0C5FB0A}" destId="{3E2BC93E-E0ED-0A4C-904E-34FEB557D6B3}" srcOrd="3" destOrd="0" presId="urn:microsoft.com/office/officeart/2009/3/layout/CircleRelationship"/>
    <dgm:cxn modelId="{B6CF5DDB-CAF7-FC4E-842D-7FE9A48C42E9}" type="presParOf" srcId="{12638A83-E4F5-674B-9467-240AA0C5FB0A}" destId="{9AE0C5AB-F05E-C54F-946F-524451D97D6A}" srcOrd="4" destOrd="0" presId="urn:microsoft.com/office/officeart/2009/3/layout/CircleRelationship"/>
    <dgm:cxn modelId="{44D003D7-1DD0-F94F-A23E-63AB04C6BB04}" type="presParOf" srcId="{12638A83-E4F5-674B-9467-240AA0C5FB0A}" destId="{9B818891-721B-E249-A46D-3F104437D69C}" srcOrd="5" destOrd="0" presId="urn:microsoft.com/office/officeart/2009/3/layout/CircleRelationship"/>
    <dgm:cxn modelId="{D1F9651C-C618-1D42-8623-3D0916306174}" type="presParOf" srcId="{12638A83-E4F5-674B-9467-240AA0C5FB0A}" destId="{3B8012C6-BDB5-5E42-AD5B-3E946D617566}" srcOrd="6" destOrd="0" presId="urn:microsoft.com/office/officeart/2009/3/layout/CircleRelationship"/>
    <dgm:cxn modelId="{D7CD6E45-929E-A348-AC14-C03DCC8C428B}" type="presParOf" srcId="{12638A83-E4F5-674B-9467-240AA0C5FB0A}" destId="{BB4D3749-C5A6-1F42-BA2E-174FCD75366C}" srcOrd="7" destOrd="0" presId="urn:microsoft.com/office/officeart/2009/3/layout/CircleRelationship"/>
    <dgm:cxn modelId="{647A727E-9B1B-E64D-A2F6-9EE7B8D4AF39}" type="presParOf" srcId="{BB4D3749-C5A6-1F42-BA2E-174FCD75366C}" destId="{307D2AE0-B61B-3F49-AF65-492CC44B7E00}" srcOrd="0" destOrd="0" presId="urn:microsoft.com/office/officeart/2009/3/layout/CircleRelationship"/>
    <dgm:cxn modelId="{67B018A6-876A-2949-9119-269403D87840}" type="presParOf" srcId="{12638A83-E4F5-674B-9467-240AA0C5FB0A}" destId="{6B05C13D-FEEA-C64C-B5AB-429A48D8019E}" srcOrd="8" destOrd="0" presId="urn:microsoft.com/office/officeart/2009/3/layout/CircleRelationship"/>
    <dgm:cxn modelId="{A4B92866-33E4-7B42-B45A-1F9A6FC2974A}" type="presParOf" srcId="{6B05C13D-FEEA-C64C-B5AB-429A48D8019E}" destId="{B46D02DE-DFD9-264A-9122-1B111364DA6D}" srcOrd="0" destOrd="0" presId="urn:microsoft.com/office/officeart/2009/3/layout/CircleRelationship"/>
    <dgm:cxn modelId="{18E86C45-B5B9-4840-9A43-0F266D1AB4E9}" type="presParOf" srcId="{12638A83-E4F5-674B-9467-240AA0C5FB0A}" destId="{5C929E12-B5A9-524E-8637-7BDE97CEB999}" srcOrd="9" destOrd="0" presId="urn:microsoft.com/office/officeart/2009/3/layout/CircleRelationship"/>
    <dgm:cxn modelId="{7BD8F53F-3A66-814B-A1E3-0C4A29A7BF80}" type="presParOf" srcId="{12638A83-E4F5-674B-9467-240AA0C5FB0A}" destId="{A458321B-FFC0-BD4F-9287-F448D405C256}" srcOrd="10" destOrd="0" presId="urn:microsoft.com/office/officeart/2009/3/layout/CircleRelationship"/>
    <dgm:cxn modelId="{D46A474E-8037-7340-838A-F78F0461DC7A}" type="presParOf" srcId="{A458321B-FFC0-BD4F-9287-F448D405C256}" destId="{CBAE351A-2575-EB4E-BDFE-AC8C89AB19F6}" srcOrd="0" destOrd="0" presId="urn:microsoft.com/office/officeart/2009/3/layout/CircleRelationship"/>
    <dgm:cxn modelId="{DCE0D178-0FF6-0041-964A-4D6D829033BC}" type="presParOf" srcId="{12638A83-E4F5-674B-9467-240AA0C5FB0A}" destId="{A5B4C08C-AA14-F94A-9115-1C7612570EC3}" srcOrd="11" destOrd="0" presId="urn:microsoft.com/office/officeart/2009/3/layout/CircleRelationship"/>
    <dgm:cxn modelId="{243CADC8-C6FB-5044-AD21-789727C8A87A}" type="presParOf" srcId="{A5B4C08C-AA14-F94A-9115-1C7612570EC3}" destId="{E87B16E0-7609-B741-ADEC-7ED3166C467B}" srcOrd="0" destOrd="0" presId="urn:microsoft.com/office/officeart/2009/3/layout/CircleRelationship"/>
    <dgm:cxn modelId="{C326449E-6760-7F40-AC86-EA7417009CDA}" type="presParOf" srcId="{12638A83-E4F5-674B-9467-240AA0C5FB0A}" destId="{04321634-7EAA-C442-9E3C-6235F031E2D1}" srcOrd="12" destOrd="0" presId="urn:microsoft.com/office/officeart/2009/3/layout/CircleRelationship"/>
    <dgm:cxn modelId="{7520E01E-67B1-DC4A-912B-F7160270DEAB}" type="presParOf" srcId="{04321634-7EAA-C442-9E3C-6235F031E2D1}" destId="{A27AE5E0-C77F-1548-B6AC-19A721F18551}" srcOrd="0" destOrd="0" presId="urn:microsoft.com/office/officeart/2009/3/layout/CircleRelationship"/>
    <dgm:cxn modelId="{9EBDA258-B600-B74D-8288-38035DA215E3}" type="presParOf" srcId="{12638A83-E4F5-674B-9467-240AA0C5FB0A}" destId="{2C4EA2EF-7032-994A-8CDA-D08E93AE0AB3}" srcOrd="13" destOrd="0" presId="urn:microsoft.com/office/officeart/2009/3/layout/CircleRelationship"/>
    <dgm:cxn modelId="{A3209325-3F45-F04C-AD9D-56244E082B0F}" type="presParOf" srcId="{12638A83-E4F5-674B-9467-240AA0C5FB0A}" destId="{20931715-7EAE-D343-813D-4E75C341ED7C}" srcOrd="14" destOrd="0" presId="urn:microsoft.com/office/officeart/2009/3/layout/CircleRelationship"/>
    <dgm:cxn modelId="{CDC467C5-B55F-2B4C-A767-252A0028A292}" type="presParOf" srcId="{20931715-7EAE-D343-813D-4E75C341ED7C}" destId="{233E81BF-6756-1A46-9ADA-2C3EBEC9678C}" srcOrd="0" destOrd="0" presId="urn:microsoft.com/office/officeart/2009/3/layout/CircleRelationship"/>
    <dgm:cxn modelId="{F626B687-3028-6943-BF00-EF8D38E490AD}" type="presParOf" srcId="{12638A83-E4F5-674B-9467-240AA0C5FB0A}" destId="{EAA19F38-080A-2445-9C24-BF5FCF5EAE4A}" srcOrd="15" destOrd="0" presId="urn:microsoft.com/office/officeart/2009/3/layout/CircleRelationship"/>
    <dgm:cxn modelId="{F40F3ADB-2E4C-7B46-9CCA-656E870C58BF}" type="presParOf" srcId="{12638A83-E4F5-674B-9467-240AA0C5FB0A}" destId="{4E3A32DE-4BB9-3148-B3A6-B205618EB141}" srcOrd="16" destOrd="0" presId="urn:microsoft.com/office/officeart/2009/3/layout/CircleRelationship"/>
    <dgm:cxn modelId="{184715C0-1E94-E443-87A9-7AA89FA5D8BC}" type="presParOf" srcId="{4E3A32DE-4BB9-3148-B3A6-B205618EB141}" destId="{3B2A56C1-B96B-2340-9B03-CA89F8A21E79}" srcOrd="0" destOrd="0" presId="urn:microsoft.com/office/officeart/2009/3/layout/CircleRelationship"/>
    <dgm:cxn modelId="{0FAF9615-AAE0-5B41-9CCA-0B07DE1D11FC}" type="presParOf" srcId="{12638A83-E4F5-674B-9467-240AA0C5FB0A}" destId="{C1B0984E-E3E0-C943-AF18-A37F5C5D8942}" srcOrd="17" destOrd="0" presId="urn:microsoft.com/office/officeart/2009/3/layout/CircleRelationship"/>
    <dgm:cxn modelId="{D3132E7B-A6D0-F64E-9005-6627D7FAA0D6}" type="presParOf" srcId="{12638A83-E4F5-674B-9467-240AA0C5FB0A}" destId="{9EAD5373-AAF2-584E-A784-9920C80F048E}" srcOrd="18" destOrd="0" presId="urn:microsoft.com/office/officeart/2009/3/layout/CircleRelationship"/>
    <dgm:cxn modelId="{B5CEDAE9-CE06-3147-8FC5-9439C8F26462}" type="presParOf" srcId="{9EAD5373-AAF2-584E-A784-9920C80F048E}" destId="{6F43751C-A657-5641-8282-9805A3E00C8B}" srcOrd="0" destOrd="0" presId="urn:microsoft.com/office/officeart/2009/3/layout/CircleRelationship"/>
    <dgm:cxn modelId="{8E3495FA-BE15-7343-B7CF-1056B369CB26}" type="presParOf" srcId="{12638A83-E4F5-674B-9467-240AA0C5FB0A}" destId="{D9700332-47BC-454C-8230-0816D8CE441B}" srcOrd="19" destOrd="0" presId="urn:microsoft.com/office/officeart/2009/3/layout/CircleRelationship"/>
    <dgm:cxn modelId="{5E8A8D69-A420-D448-A535-9AF94BA1B5C2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22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dirty="0">
              <a:latin typeface="Times New Roman" charset="0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75FF0D-8A7D-D14D-9299-51880BD0EBFA}" type="slidenum">
              <a:rPr lang="pt-BR" sz="1200" b="0">
                <a:solidFill>
                  <a:schemeClr val="tx1"/>
                </a:solidFill>
              </a:rPr>
              <a:pPr/>
              <a:t>8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divida-auditoriacidada.org.b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937104" cy="70326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XXI Congresso Brasileiro de Economia </a:t>
            </a:r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“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 apropriação e a distribuição da riqueza 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- desafios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para o século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XXI”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Curitiba,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0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setembro de 2015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560512" y="2924944"/>
            <a:ext cx="934548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Taxação de Heranças e de Grandes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Fortunas</a:t>
            </a: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71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640"/>
            <a:ext cx="9937104" cy="64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MECANISMOS QUE GERAM DÍVIDA SEM CONTRAPARTIDA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para pagar juros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Estabelecimento de abusivas taxas de juros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Juros sobre juros: ANATOCISMO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swap cambial realizadas pelo Banco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Central: de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setembro/2014 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julho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/2015 os resultados negativos somaram R$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158 bilhões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“compromissadas” ou de “mercado aberto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”: remuneração da sobra de caixa de bancos em cerca de </a:t>
            </a:r>
            <a:r>
              <a:rPr lang="pt-BR" sz="22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 trilhão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interna para a compra de dólares (quando se encontrava em franca desvalorização), empregados na compra de títulos da dívida norte-americana, que não rendem quase nada ao país;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cobertura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bilionários prejuízos operacionais do BC, por exemplo, R$147,7 bilhões em 2009,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$ 48,5 bilhões em 2010, que, segundo a Lei de Responsabilidade Fiscal devem ser arcados pelo Tesouro Nacional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 corrupção institucionalizada no Sistema da Dívida amarra o Brasil</a:t>
            </a:r>
          </a:p>
        </p:txBody>
      </p:sp>
    </p:spTree>
    <p:extLst>
      <p:ext uri="{BB962C8B-B14F-4D97-AF65-F5344CB8AC3E}">
        <p14:creationId xmlns:p14="http://schemas.microsoft.com/office/powerpoint/2010/main" val="14832746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79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72680" y="1484785"/>
            <a:ext cx="3240360" cy="2585323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rgbClr val="C00000"/>
                </a:solidFill>
                <a:latin typeface="Arial" charset="0"/>
                <a:cs typeface="Arial" charset="0"/>
              </a:rPr>
              <a:t>Falta de </a:t>
            </a:r>
            <a:r>
              <a:rPr lang="pt-BR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transparência</a:t>
            </a:r>
          </a:p>
          <a:p>
            <a:pPr algn="ctr">
              <a:spcBef>
                <a:spcPct val="50000"/>
              </a:spcBef>
            </a:pPr>
            <a:r>
              <a:rPr lang="pt-BR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Mecanismos</a:t>
            </a:r>
            <a:endParaRPr lang="pt-BR" sz="1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969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5551413" cy="6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Externa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US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554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bilhões </a:t>
            </a:r>
            <a:r>
              <a:rPr lang="pt-BR" b="0" dirty="0">
                <a:solidFill>
                  <a:schemeClr val="tx1"/>
                </a:solidFill>
                <a:latin typeface="Tahoma" charset="0"/>
              </a:rPr>
              <a:t>(</a:t>
            </a:r>
            <a:r>
              <a:rPr lang="pt-BR" sz="2200" b="0" dirty="0" err="1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$ 1,476 trilhão, utilizando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</a:rPr>
              <a:t>-se a cotação do dólar a 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$2,66)</a:t>
            </a:r>
            <a:endParaRPr lang="pt-BR" sz="22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Interna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3,301 trilhões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300" dirty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Brasileira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chemeClr val="tx1"/>
                </a:solidFill>
                <a:latin typeface="Tahoma" charset="0"/>
              </a:rPr>
              <a:t>4,777 trilhões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86,5% do PIB 2014 divulgado pelo IBGE, de </a:t>
            </a:r>
            <a:r>
              <a:rPr lang="pt-BR" dirty="0" err="1" smtClean="0">
                <a:solidFill>
                  <a:srgbClr val="92D050"/>
                </a:solidFill>
                <a:latin typeface="Tahoma" charset="0"/>
              </a:rPr>
              <a:t>R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$ 5,52 trilhões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40" y="764704"/>
            <a:ext cx="4152900" cy="572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342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Dívida em 31/12/2014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0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74539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19163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62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10000"/>
              </a:lnSpc>
              <a:spcAft>
                <a:spcPts val="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Seminário Nacional em SP dias 30 e 31 de outubro 2015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52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78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PRIVILÉGIOS FINANCEIROS DO 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“SISTEMA </a:t>
            </a: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DA </a:t>
            </a: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DÍVIDA”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Juros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elevadíssimos mensais e cumulativos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Atualização monetária mensal e cumulativa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de Superávit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Primário: cortes de gastos e investimentos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sociais,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contingenciamentos, congelamentos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salariais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etc., para priorizar o pagamento dos juros da dívida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das estatais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Resultado de privatizações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DRU – Desvinculação das Receitas da União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Desvinculação de recursos específicos de outras áreas  (MP 435 e 450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pagar juros (Fere art. 167 da CF)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cobrir prejuízos do BC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limites para custo da política monetária</a:t>
            </a:r>
          </a:p>
        </p:txBody>
      </p:sp>
    </p:spTree>
    <p:extLst>
      <p:ext uri="{BB962C8B-B14F-4D97-AF65-F5344CB8AC3E}">
        <p14:creationId xmlns:p14="http://schemas.microsoft.com/office/powerpoint/2010/main" val="1377999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670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41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Taxação de Heranças e de Grandes </a:t>
            </a: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Fortunas</a:t>
            </a:r>
          </a:p>
          <a:p>
            <a:pPr algn="ctr"/>
            <a:endParaRPr lang="pt-BR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Heranças:</a:t>
            </a: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ITCD - Tributo de competência dos Estados e Distrito Federal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Constituição Federal – art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 155,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I</a:t>
            </a: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Alíquota máxima 8% </a:t>
            </a: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(</a:t>
            </a:r>
            <a:r>
              <a:rPr lang="pt-BR" sz="1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Resolução </a:t>
            </a: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9/1992</a:t>
            </a:r>
            <a:r>
              <a:rPr lang="pt-BR" sz="1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do Senado </a:t>
            </a: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Federal)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</a:t>
            </a: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3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Fortunas:</a:t>
            </a: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IDF - Tributo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competência F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ederal 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Constituição Federal – art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 153, VII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NUNCA CHEGOU A SER REGULAMENTADO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Projeto de FHC em 1989, quando era Senador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38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717550"/>
            <a:ext cx="8564563" cy="5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5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 dirty="0" err="1">
                <a:solidFill>
                  <a:srgbClr val="FFFFFF"/>
                </a:solidFill>
              </a:rPr>
              <a:t>Fonte</a:t>
            </a:r>
            <a:r>
              <a:rPr lang="en-US" sz="1400" b="0" dirty="0">
                <a:solidFill>
                  <a:srgbClr val="FFFFFF"/>
                </a:solidFill>
              </a:rPr>
              <a:t>: </a:t>
            </a:r>
            <a:r>
              <a:rPr lang="en-US" sz="1400" b="0" dirty="0" err="1">
                <a:solidFill>
                  <a:srgbClr val="FFFFFF"/>
                </a:solidFill>
              </a:rPr>
              <a:t>Secretaria</a:t>
            </a:r>
            <a:r>
              <a:rPr lang="en-US" sz="1400" b="0" dirty="0">
                <a:solidFill>
                  <a:srgbClr val="FFFFFF"/>
                </a:solidFill>
              </a:rPr>
              <a:t> do </a:t>
            </a:r>
            <a:r>
              <a:rPr lang="en-US" sz="1400" b="0" dirty="0" err="1">
                <a:solidFill>
                  <a:srgbClr val="FFFFFF"/>
                </a:solidFill>
              </a:rPr>
              <a:t>Tesouro</a:t>
            </a:r>
            <a:r>
              <a:rPr lang="en-US" sz="1400" b="0" dirty="0">
                <a:solidFill>
                  <a:srgbClr val="FFFFFF"/>
                </a:solidFill>
              </a:rPr>
              <a:t> </a:t>
            </a:r>
            <a:r>
              <a:rPr lang="en-US" sz="1400" b="0" dirty="0" err="1">
                <a:solidFill>
                  <a:srgbClr val="FFFFFF"/>
                </a:solidFill>
              </a:rPr>
              <a:t>Nacional</a:t>
            </a:r>
            <a:r>
              <a:rPr lang="en-US" sz="1400" b="0" dirty="0">
                <a:solidFill>
                  <a:srgbClr val="FFFFFF"/>
                </a:solidFill>
              </a:rPr>
              <a:t> - SIAFI. </a:t>
            </a:r>
            <a:r>
              <a:rPr lang="en-US" sz="1400" b="0" dirty="0" err="1">
                <a:solidFill>
                  <a:srgbClr val="FFFFFF"/>
                </a:solidFill>
              </a:rPr>
              <a:t>Inclui</a:t>
            </a:r>
            <a:r>
              <a:rPr lang="en-US" sz="1400" b="0" dirty="0">
                <a:solidFill>
                  <a:srgbClr val="FFFFFF"/>
                </a:solidFill>
              </a:rPr>
              <a:t> a </a:t>
            </a:r>
            <a:r>
              <a:rPr lang="en-US" sz="1400" b="0" dirty="0" err="1">
                <a:solidFill>
                  <a:srgbClr val="FFFFFF"/>
                </a:solidFill>
              </a:rPr>
              <a:t>rolagem</a:t>
            </a:r>
            <a:r>
              <a:rPr lang="en-US" sz="1400" b="0" dirty="0">
                <a:solidFill>
                  <a:srgbClr val="FFFFFF"/>
                </a:solidFill>
              </a:rPr>
              <a:t>, </a:t>
            </a:r>
            <a:r>
              <a:rPr lang="en-US" sz="1400" b="0" dirty="0" err="1">
                <a:solidFill>
                  <a:srgbClr val="FFFFFF"/>
                </a:solidFill>
              </a:rPr>
              <a:t>ou</a:t>
            </a:r>
            <a:r>
              <a:rPr lang="en-US" sz="1400" b="0" dirty="0">
                <a:solidFill>
                  <a:srgbClr val="FFFFFF"/>
                </a:solidFill>
              </a:rPr>
              <a:t> </a:t>
            </a:r>
            <a:r>
              <a:rPr lang="ja-JP" altLang="en-US" sz="1400" b="0" dirty="0">
                <a:solidFill>
                  <a:srgbClr val="FFFFFF"/>
                </a:solidFill>
              </a:rPr>
              <a:t>“</a:t>
            </a:r>
            <a:r>
              <a:rPr lang="en-US" altLang="ja-JP" sz="1400" b="0" dirty="0" err="1">
                <a:solidFill>
                  <a:srgbClr val="FFFFFF"/>
                </a:solidFill>
              </a:rPr>
              <a:t>refinanciamento</a:t>
            </a:r>
            <a:r>
              <a:rPr lang="ja-JP" altLang="en-US" sz="1400" b="0" dirty="0">
                <a:solidFill>
                  <a:srgbClr val="FFFFFF"/>
                </a:solidFill>
              </a:rPr>
              <a:t>”</a:t>
            </a:r>
            <a:r>
              <a:rPr lang="en-US" altLang="ja-JP" sz="1400" b="0" dirty="0">
                <a:solidFill>
                  <a:srgbClr val="FFFFFF"/>
                </a:solidFill>
              </a:rPr>
              <a:t> da </a:t>
            </a:r>
            <a:r>
              <a:rPr lang="en-US" altLang="ja-JP" sz="1400" b="0" dirty="0" err="1">
                <a:solidFill>
                  <a:srgbClr val="FFFFFF"/>
                </a:solidFill>
              </a:rPr>
              <a:t>Dívida</a:t>
            </a:r>
            <a:r>
              <a:rPr lang="en-US" altLang="ja-JP" sz="1400" b="0" dirty="0">
                <a:solidFill>
                  <a:srgbClr val="FFFFFF"/>
                </a:solidFill>
              </a:rPr>
              <a:t>, </a:t>
            </a:r>
            <a:r>
              <a:rPr lang="pt-BR" altLang="ja-JP" sz="1400" b="0" dirty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22015" y="217371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Juros e amortizações da dívida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8538" y="3709535"/>
            <a:ext cx="425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92D050"/>
                </a:solidFill>
              </a:rPr>
              <a:t>Previdência e Assistência Social</a:t>
            </a:r>
            <a:endParaRPr lang="pt-BR" sz="2000">
              <a:solidFill>
                <a:srgbClr val="92D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02266" y="4355589"/>
            <a:ext cx="389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Pessoal e Encargos Sociais</a:t>
            </a:r>
            <a:endParaRPr lang="pt-BR" sz="200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1152" y="4812774"/>
            <a:ext cx="258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FF0000"/>
                </a:solidFill>
              </a:rPr>
              <a:t>Saúde e Saneamento</a:t>
            </a:r>
            <a:endParaRPr lang="pt-BR" sz="200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5201" y="5207913"/>
            <a:ext cx="281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Educação e Cultura</a:t>
            </a:r>
            <a:endParaRPr lang="pt-BR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1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735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692696"/>
            <a:ext cx="9361040" cy="581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RENDA NO BRASIL </a:t>
            </a:r>
          </a:p>
          <a:p>
            <a:r>
              <a:rPr lang="pt-BR" sz="2000" dirty="0"/>
              <a:t> </a:t>
            </a:r>
            <a:endParaRPr lang="pt-BR" sz="2000" dirty="0" smtClean="0"/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0,05%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economicamente ativa no Brasil concentra: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14% da renda total e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22,7% de toda riqueza declarada em bens e ativos financeiros. </a:t>
            </a:r>
          </a:p>
          <a:p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0,5%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ativa (renda acima de  40 salários mínimos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mensais,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$ 325 mil anuais) concentra: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30% da renda total e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43% de toda riqueza declarada em bens e ativos financeiros.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 algn="r"/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r"/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Fonte: IPEA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Sérgio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Wulff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Gobetti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e Rodrigo Octávio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Orair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– com base em dados divulgados pela Receita Federal do Brasil</a:t>
            </a:r>
          </a:p>
        </p:txBody>
      </p:sp>
    </p:spTree>
    <p:extLst>
      <p:ext uri="{BB962C8B-B14F-4D97-AF65-F5344CB8AC3E}">
        <p14:creationId xmlns:p14="http://schemas.microsoft.com/office/powerpoint/2010/main" val="19773156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692696"/>
            <a:ext cx="9361040" cy="68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IMPOSTO SOBRE GRANDES FORTUNAS </a:t>
            </a:r>
          </a:p>
          <a:p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ESTIMATIVA DE RECEITA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sz="2000" dirty="0"/>
              <a:t> </a:t>
            </a:r>
            <a:endParaRPr lang="pt-BR" sz="2000" dirty="0" smtClean="0"/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Alíquota de 5% sobre a parcela da riqueza acumulada excedente a </a:t>
            </a:r>
            <a:r>
              <a:rPr lang="pt-BR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$ 50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milhões</a:t>
            </a:r>
          </a:p>
          <a:p>
            <a:pPr marL="342900" indent="-342900">
              <a:buFont typeface="Arial"/>
              <a:buChar char="•"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Arrecadação de </a:t>
            </a:r>
            <a:r>
              <a:rPr lang="pt-BR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$ 90 bilhões por ano</a:t>
            </a:r>
          </a:p>
          <a:p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Atlas da Exclusão Social (organizado por Márcio Pochmann): as 5 mil famílias mais ricas do Brasil  têm patrimônio correspondente a 42% do PIB. Considerando-se o PIB de 2013 (</a:t>
            </a:r>
            <a:r>
              <a:rPr lang="pt-BR" sz="2000" b="0" dirty="0" err="1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$ 4,844 trilhões), cada uma destas 5 mil famílias detém, em média, </a:t>
            </a:r>
            <a:r>
              <a:rPr lang="pt-BR" sz="2000" b="0" dirty="0" err="1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$ 407 milhões em fortunas.</a:t>
            </a:r>
          </a:p>
          <a:p>
            <a:pPr marL="342900" indent="-342900">
              <a:buFont typeface="Wingdings" charset="2"/>
              <a:buChar char="Ø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Parcela excedente a </a:t>
            </a:r>
            <a:r>
              <a:rPr lang="pt-BR" sz="2000" b="0" dirty="0" err="1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$ 50 milhões = </a:t>
            </a:r>
            <a:r>
              <a:rPr lang="pt-BR" sz="2000" b="0" dirty="0" err="1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$ 357 milhões</a:t>
            </a:r>
          </a:p>
          <a:p>
            <a:pPr marL="342900" indent="-342900">
              <a:buFont typeface="Wingdings" charset="2"/>
              <a:buChar char="Ø"/>
            </a:pPr>
            <a:r>
              <a:rPr lang="pt-BR" sz="2000" b="0" dirty="0" err="1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$ 357 milhões </a:t>
            </a:r>
            <a:r>
              <a:rPr lang="pt-BR" sz="2000" b="0" dirty="0" err="1">
                <a:solidFill>
                  <a:schemeClr val="accent1"/>
                </a:solidFill>
                <a:latin typeface="Tahoma"/>
                <a:cs typeface="Tahoma"/>
              </a:rPr>
              <a:t>X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 5.000 </a:t>
            </a:r>
            <a:r>
              <a:rPr lang="pt-BR" sz="2000" b="0" dirty="0" err="1">
                <a:solidFill>
                  <a:schemeClr val="accent1"/>
                </a:solidFill>
                <a:latin typeface="Tahoma"/>
                <a:cs typeface="Tahoma"/>
              </a:rPr>
              <a:t>X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 0,05 = </a:t>
            </a:r>
            <a:r>
              <a:rPr lang="pt-BR" sz="2000" b="0" dirty="0" err="1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$ 89,25 BILHÕES</a:t>
            </a:r>
          </a:p>
          <a:p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 algn="r">
              <a:buFont typeface="Arial"/>
              <a:buChar char="•"/>
            </a:pP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15760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692696"/>
            <a:ext cx="9361040" cy="59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TRIBUTÁRIO CONCENTRADOR DE RENDA</a:t>
            </a:r>
          </a:p>
          <a:p>
            <a:pPr>
              <a:lnSpc>
                <a:spcPct val="130000"/>
              </a:lnSpc>
            </a:pPr>
            <a:endParaRPr lang="pt-BR" sz="12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Privilégios: 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endParaRPr lang="pt-BR" dirty="0" smtClean="0">
              <a:solidFill>
                <a:srgbClr val="FFFFFF"/>
              </a:solidFill>
              <a:latin typeface="Tahoma"/>
              <a:ea typeface="ＭＳ Ｐゴシック" charset="0"/>
              <a:cs typeface="Tahoma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Baixa </a:t>
            </a:r>
            <a:r>
              <a:rPr lang="pt-BR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tributação sobre lucros exorbitantes, fortunas, heranças, latifúndios, rentistas, bens supérfluos de </a:t>
            </a: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luxo</a:t>
            </a: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Isenção sobre lucros e dividendos distribuídos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Isenção nas remessas para o exterior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Isenção para exportações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endParaRPr lang="pt-BR" sz="1200" dirty="0">
              <a:solidFill>
                <a:srgbClr val="FFFFFF"/>
              </a:solidFill>
              <a:latin typeface="Tahoma"/>
              <a:ea typeface="ＭＳ Ｐゴシック" charset="0"/>
              <a:cs typeface="Tahoma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Aberrações: 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Dedução </a:t>
            </a:r>
            <a:r>
              <a:rPr lang="pt-BR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dos juros sobre o capital </a:t>
            </a: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próprio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err="1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Impunibilidade</a:t>
            </a:r>
            <a:endParaRPr lang="pt-BR" dirty="0">
              <a:solidFill>
                <a:srgbClr val="FFFFFF"/>
              </a:solidFill>
              <a:latin typeface="Tahoma"/>
              <a:ea typeface="ＭＳ Ｐゴシック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932763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9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	</a:t>
            </a: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 			</a:t>
            </a:r>
            <a:endParaRPr lang="pt-BR" sz="22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direitos sociais (educação, saúde, segurança, assistência), infraestrutura, reforma agrária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SALARIAL RESTRITIVA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698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913"/>
            <a:ext cx="9865866" cy="674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TRIBUTÁRIO REGRESSIVO E INJUSTO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ELEVADA CARGA TRIBUTÁRIA = 36% do PIB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PRINCÍPIOS TRIBUTÁRIOS DESRESPEITADOS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Capacidade Contributiva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Progressividade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DA ARRECADAÇÃO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Federal = 71,8%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Estadual = 22,7%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Municipal = 5,5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%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pt-BR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DISTORÇÕES 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e Aberrações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endParaRPr lang="pt-BR" b="0" dirty="0">
              <a:solidFill>
                <a:srgbClr val="94C60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4C600"/>
                </a:solidFill>
                <a:latin typeface="Tahoma" charset="0"/>
                <a:cs typeface="Tahoma" charset="0"/>
              </a:rPr>
              <a:t>SONEGAÇÃO FISCAL</a:t>
            </a:r>
            <a:endParaRPr lang="pt-BR" b="0" dirty="0" smtClean="0">
              <a:solidFill>
                <a:srgbClr val="94C600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Evidente necessidade de fortalecimento d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Administração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Tributária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730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464" y="188913"/>
            <a:ext cx="9777535" cy="576262"/>
          </a:xfrm>
          <a:prstGeom prst="rect">
            <a:avLst/>
          </a:prstGeom>
        </p:spPr>
        <p:txBody>
          <a:bodyPr/>
          <a:lstStyle/>
          <a:p>
            <a:r>
              <a:rPr lang="pt-BR" sz="2800" b="1" kern="1200" dirty="0" smtClean="0">
                <a:solidFill>
                  <a:srgbClr val="92D050"/>
                </a:solidFill>
                <a:latin typeface="Tahoma" charset="0"/>
                <a:ea typeface="ＭＳ Ｐゴシック" charset="0"/>
                <a:cs typeface="Tahoma" charset="0"/>
              </a:rPr>
              <a:t>BASE TRIBUTÁRIA:  Quem financia o Estado</a:t>
            </a:r>
            <a:r>
              <a:rPr lang="en-GB" sz="2800" b="1" kern="1200" dirty="0" smtClean="0">
                <a:solidFill>
                  <a:srgbClr val="92D050"/>
                </a:solidFill>
                <a:latin typeface="Tahoma" charset="0"/>
                <a:ea typeface="ＭＳ Ｐゴシック" charset="0"/>
                <a:cs typeface="Tahoma" charset="0"/>
              </a:rPr>
              <a:t>?</a:t>
            </a:r>
            <a:endParaRPr lang="pt-BR" sz="2800" b="1" kern="1200" dirty="0">
              <a:solidFill>
                <a:srgbClr val="92D050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381000" y="928688"/>
            <a:ext cx="9167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Carga tributária por tipo de tributo </a:t>
            </a:r>
            <a:r>
              <a:rPr lang="pt-BR" sz="2000">
                <a:solidFill>
                  <a:schemeClr val="tx1"/>
                </a:solidFill>
                <a:latin typeface="Tahoma"/>
                <a:cs typeface="Tahoma"/>
              </a:rPr>
              <a:t>– </a:t>
            </a:r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2012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(Total</a:t>
            </a:r>
            <a:r>
              <a:rPr lang="pt-BR" sz="200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34,54%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do </a:t>
            </a:r>
            <a:r>
              <a:rPr lang="pt-BR" sz="2000">
                <a:solidFill>
                  <a:schemeClr val="tx1"/>
                </a:solidFill>
                <a:latin typeface="Tahoma"/>
                <a:cs typeface="Tahoma"/>
              </a:rPr>
              <a:t>PIB</a:t>
            </a:r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algn="ctr"/>
            <a:r>
              <a:rPr lang="pt-BR" sz="2000" smtClean="0">
                <a:solidFill>
                  <a:schemeClr val="tx1"/>
                </a:solidFill>
                <a:latin typeface="Tahoma"/>
                <a:cs typeface="Tahoma"/>
              </a:rPr>
              <a:t>Esferas Federal, Estadual e Municipal</a:t>
            </a:r>
            <a:endParaRPr lang="pt-BR" sz="2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452438" y="6519863"/>
            <a:ext cx="9167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Fonte: Secretaria da Receita Federal e CONFAZ. Elaboração: Auditoria Cidadã da Dívida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74" y="1636574"/>
            <a:ext cx="7176282" cy="488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4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9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 2015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</a:t>
            </a:r>
          </a:p>
          <a:p>
            <a:pPr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Aprofundamento da Crise </a:t>
            </a:r>
          </a:p>
          <a:p>
            <a:pPr marL="1371600" lvl="2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Econômica seletiva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1371600" lvl="2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Social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1371600" lvl="2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Política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Avanço das concessões ao Capital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de juros e lucros dos bancos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Mecanismos financeiros, por exemplo “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swap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Aceleração de privatizações e contra reformas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Acordos internacionais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feitos com EUA em 2015</a:t>
            </a: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AJUSTE FISCAL: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Corte de gastos sociais e aumento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tributos para a classe média e pobre</a:t>
            </a:r>
          </a:p>
          <a:p>
            <a:pPr>
              <a:spcBef>
                <a:spcPts val="0"/>
              </a:spcBef>
            </a:pPr>
            <a:endParaRPr lang="pt-BR" sz="500" dirty="0">
              <a:solidFill>
                <a:schemeClr val="accent1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Crescimento acelerado da Dívida </a:t>
            </a: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Pública</a:t>
            </a:r>
            <a:endParaRPr lang="pt-BR" sz="2800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24" y="692696"/>
            <a:ext cx="3512840" cy="264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143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43943</TotalTime>
  <Words>1287</Words>
  <Application>Microsoft Macintosh PowerPoint</Application>
  <PresentationFormat>A4 Paper (210x297 mm)</PresentationFormat>
  <Paragraphs>397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TRIBUTÁRIA:  Quem financia o Estado?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1765</cp:revision>
  <cp:lastPrinted>2008-11-20T19:12:03Z</cp:lastPrinted>
  <dcterms:created xsi:type="dcterms:W3CDTF">2001-11-19T18:24:28Z</dcterms:created>
  <dcterms:modified xsi:type="dcterms:W3CDTF">2015-09-10T18:01:25Z</dcterms:modified>
</cp:coreProperties>
</file>