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693" r:id="rId2"/>
    <p:sldId id="1389" r:id="rId3"/>
    <p:sldId id="1403" r:id="rId4"/>
    <p:sldId id="1378" r:id="rId5"/>
    <p:sldId id="1391" r:id="rId6"/>
    <p:sldId id="1292" r:id="rId7"/>
    <p:sldId id="1383" r:id="rId8"/>
    <p:sldId id="1410" r:id="rId9"/>
    <p:sldId id="1412" r:id="rId10"/>
    <p:sldId id="1414" r:id="rId11"/>
    <p:sldId id="1415" r:id="rId12"/>
    <p:sldId id="1392" r:id="rId13"/>
    <p:sldId id="1279" r:id="rId14"/>
    <p:sldId id="1329" r:id="rId15"/>
    <p:sldId id="1393" r:id="rId16"/>
    <p:sldId id="1219" r:id="rId17"/>
    <p:sldId id="1347" r:id="rId18"/>
    <p:sldId id="1220" r:id="rId19"/>
    <p:sldId id="1285" r:id="rId20"/>
    <p:sldId id="1405" r:id="rId21"/>
    <p:sldId id="1362" r:id="rId22"/>
    <p:sldId id="1413" r:id="rId23"/>
    <p:sldId id="1411" r:id="rId24"/>
    <p:sldId id="1407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008" y="-41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18F7307-D3D0-DB44-8411-1BA4313BFA23}" type="presOf" srcId="{96ED5622-202F-C947-BC45-A5FA037D119B}" destId="{3B8012C6-BDB5-5E42-AD5B-3E946D617566}" srcOrd="0" destOrd="0" presId="urn:microsoft.com/office/officeart/2009/3/layout/CircleRelationship"/>
    <dgm:cxn modelId="{0315F255-4ACC-1E4B-B99E-25D5A7DE7F0F}" type="presOf" srcId="{20780591-29E4-CF48-87F7-3F6B004E709A}" destId="{5C929E12-B5A9-524E-8637-7BDE97CEB999}" srcOrd="0" destOrd="0" presId="urn:microsoft.com/office/officeart/2009/3/layout/CircleRelationship"/>
    <dgm:cxn modelId="{4B9E869A-DBE3-9B46-B10E-CBF576FA935E}" type="presOf" srcId="{738A3422-D32A-114F-8E34-8A2257CE464B}" destId="{EAA19F38-080A-2445-9C24-BF5FCF5EAE4A}" srcOrd="0" destOrd="0" presId="urn:microsoft.com/office/officeart/2009/3/layout/CircleRelationship"/>
    <dgm:cxn modelId="{68746322-34D1-CB43-9F6B-C50F39C4F5E7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DD544C0-F549-6442-8E68-3F355E589259}" type="presOf" srcId="{86D17B7E-E696-8941-8E58-7886025557FE}" destId="{C1B0984E-E3E0-C943-AF18-A37F5C5D8942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07F438B-B772-A64B-ACE4-A80658BFE3E6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1C0E94C-2016-EC43-9909-C19FD3E2ED46}" type="presOf" srcId="{91032682-16C8-8746-92ED-AF58BF7EB348}" destId="{12638A83-E4F5-674B-9467-240AA0C5FB0A}" srcOrd="0" destOrd="0" presId="urn:microsoft.com/office/officeart/2009/3/layout/CircleRelationship"/>
    <dgm:cxn modelId="{E462BFEB-C079-7546-B32F-44020F9A3D64}" type="presParOf" srcId="{12638A83-E4F5-674B-9467-240AA0C5FB0A}" destId="{CD68683C-D877-F146-989D-683FF92CCE28}" srcOrd="0" destOrd="0" presId="urn:microsoft.com/office/officeart/2009/3/layout/CircleRelationship"/>
    <dgm:cxn modelId="{FC2B5FE5-D922-8848-9342-EC1D12B8C185}" type="presParOf" srcId="{12638A83-E4F5-674B-9467-240AA0C5FB0A}" destId="{58D9F01F-9E18-A346-A934-8987F4284017}" srcOrd="1" destOrd="0" presId="urn:microsoft.com/office/officeart/2009/3/layout/CircleRelationship"/>
    <dgm:cxn modelId="{5FA3BFAE-EEA1-D143-8917-DC1CEE587475}" type="presParOf" srcId="{12638A83-E4F5-674B-9467-240AA0C5FB0A}" destId="{FEF05A9F-2AAC-074D-BD7A-9196CC8F387E}" srcOrd="2" destOrd="0" presId="urn:microsoft.com/office/officeart/2009/3/layout/CircleRelationship"/>
    <dgm:cxn modelId="{40687A89-50B3-FF4F-B5A1-6B2898CF10C5}" type="presParOf" srcId="{12638A83-E4F5-674B-9467-240AA0C5FB0A}" destId="{3E2BC93E-E0ED-0A4C-904E-34FEB557D6B3}" srcOrd="3" destOrd="0" presId="urn:microsoft.com/office/officeart/2009/3/layout/CircleRelationship"/>
    <dgm:cxn modelId="{FA018B91-D84B-7144-974C-F59027D735A1}" type="presParOf" srcId="{12638A83-E4F5-674B-9467-240AA0C5FB0A}" destId="{9AE0C5AB-F05E-C54F-946F-524451D97D6A}" srcOrd="4" destOrd="0" presId="urn:microsoft.com/office/officeart/2009/3/layout/CircleRelationship"/>
    <dgm:cxn modelId="{A934F47E-BA51-0A45-984B-BF235FF6FF87}" type="presParOf" srcId="{12638A83-E4F5-674B-9467-240AA0C5FB0A}" destId="{9B818891-721B-E249-A46D-3F104437D69C}" srcOrd="5" destOrd="0" presId="urn:microsoft.com/office/officeart/2009/3/layout/CircleRelationship"/>
    <dgm:cxn modelId="{2829AA7B-7586-0340-8502-F6E1F524CBA8}" type="presParOf" srcId="{12638A83-E4F5-674B-9467-240AA0C5FB0A}" destId="{3B8012C6-BDB5-5E42-AD5B-3E946D617566}" srcOrd="6" destOrd="0" presId="urn:microsoft.com/office/officeart/2009/3/layout/CircleRelationship"/>
    <dgm:cxn modelId="{0BA906D2-FA59-DC45-A797-63ABFD567C01}" type="presParOf" srcId="{12638A83-E4F5-674B-9467-240AA0C5FB0A}" destId="{BB4D3749-C5A6-1F42-BA2E-174FCD75366C}" srcOrd="7" destOrd="0" presId="urn:microsoft.com/office/officeart/2009/3/layout/CircleRelationship"/>
    <dgm:cxn modelId="{BCBC0205-E2AA-4B47-B4FB-2555A7EDD182}" type="presParOf" srcId="{BB4D3749-C5A6-1F42-BA2E-174FCD75366C}" destId="{307D2AE0-B61B-3F49-AF65-492CC44B7E00}" srcOrd="0" destOrd="0" presId="urn:microsoft.com/office/officeart/2009/3/layout/CircleRelationship"/>
    <dgm:cxn modelId="{7CF6ACB8-05F4-7243-95CD-C4E274092D2A}" type="presParOf" srcId="{12638A83-E4F5-674B-9467-240AA0C5FB0A}" destId="{6B05C13D-FEEA-C64C-B5AB-429A48D8019E}" srcOrd="8" destOrd="0" presId="urn:microsoft.com/office/officeart/2009/3/layout/CircleRelationship"/>
    <dgm:cxn modelId="{789ECFA1-F827-8344-BFB0-D7A4C76F0E3F}" type="presParOf" srcId="{6B05C13D-FEEA-C64C-B5AB-429A48D8019E}" destId="{B46D02DE-DFD9-264A-9122-1B111364DA6D}" srcOrd="0" destOrd="0" presId="urn:microsoft.com/office/officeart/2009/3/layout/CircleRelationship"/>
    <dgm:cxn modelId="{B0FFDE02-6E2B-884C-9B85-80ED769FAF9F}" type="presParOf" srcId="{12638A83-E4F5-674B-9467-240AA0C5FB0A}" destId="{5C929E12-B5A9-524E-8637-7BDE97CEB999}" srcOrd="9" destOrd="0" presId="urn:microsoft.com/office/officeart/2009/3/layout/CircleRelationship"/>
    <dgm:cxn modelId="{5E452534-3D11-A147-BF18-19A63E61B178}" type="presParOf" srcId="{12638A83-E4F5-674B-9467-240AA0C5FB0A}" destId="{A458321B-FFC0-BD4F-9287-F448D405C256}" srcOrd="10" destOrd="0" presId="urn:microsoft.com/office/officeart/2009/3/layout/CircleRelationship"/>
    <dgm:cxn modelId="{5223BB1C-4F93-8A4D-9C81-B3F92092EE31}" type="presParOf" srcId="{A458321B-FFC0-BD4F-9287-F448D405C256}" destId="{CBAE351A-2575-EB4E-BDFE-AC8C89AB19F6}" srcOrd="0" destOrd="0" presId="urn:microsoft.com/office/officeart/2009/3/layout/CircleRelationship"/>
    <dgm:cxn modelId="{5DCB5DD4-00A2-1047-AF26-3E4FB21B052C}" type="presParOf" srcId="{12638A83-E4F5-674B-9467-240AA0C5FB0A}" destId="{A5B4C08C-AA14-F94A-9115-1C7612570EC3}" srcOrd="11" destOrd="0" presId="urn:microsoft.com/office/officeart/2009/3/layout/CircleRelationship"/>
    <dgm:cxn modelId="{F350CCDE-32C5-F047-8C16-69A0A86E0B7B}" type="presParOf" srcId="{A5B4C08C-AA14-F94A-9115-1C7612570EC3}" destId="{E87B16E0-7609-B741-ADEC-7ED3166C467B}" srcOrd="0" destOrd="0" presId="urn:microsoft.com/office/officeart/2009/3/layout/CircleRelationship"/>
    <dgm:cxn modelId="{2D727FF4-1A78-4C49-9A1B-36AC7F071F91}" type="presParOf" srcId="{12638A83-E4F5-674B-9467-240AA0C5FB0A}" destId="{04321634-7EAA-C442-9E3C-6235F031E2D1}" srcOrd="12" destOrd="0" presId="urn:microsoft.com/office/officeart/2009/3/layout/CircleRelationship"/>
    <dgm:cxn modelId="{9BBDB00F-6EA0-8B4F-97E2-44849C4CDB79}" type="presParOf" srcId="{04321634-7EAA-C442-9E3C-6235F031E2D1}" destId="{A27AE5E0-C77F-1548-B6AC-19A721F18551}" srcOrd="0" destOrd="0" presId="urn:microsoft.com/office/officeart/2009/3/layout/CircleRelationship"/>
    <dgm:cxn modelId="{5932C0D3-8C87-344B-9489-1530D71E53AB}" type="presParOf" srcId="{12638A83-E4F5-674B-9467-240AA0C5FB0A}" destId="{2C4EA2EF-7032-994A-8CDA-D08E93AE0AB3}" srcOrd="13" destOrd="0" presId="urn:microsoft.com/office/officeart/2009/3/layout/CircleRelationship"/>
    <dgm:cxn modelId="{74F654CB-B868-2B47-AFE2-A60A4320C0A3}" type="presParOf" srcId="{12638A83-E4F5-674B-9467-240AA0C5FB0A}" destId="{20931715-7EAE-D343-813D-4E75C341ED7C}" srcOrd="14" destOrd="0" presId="urn:microsoft.com/office/officeart/2009/3/layout/CircleRelationship"/>
    <dgm:cxn modelId="{A4600ED4-8D85-2D46-8D58-9FBA503811A3}" type="presParOf" srcId="{20931715-7EAE-D343-813D-4E75C341ED7C}" destId="{233E81BF-6756-1A46-9ADA-2C3EBEC9678C}" srcOrd="0" destOrd="0" presId="urn:microsoft.com/office/officeart/2009/3/layout/CircleRelationship"/>
    <dgm:cxn modelId="{6D19D0E4-26D3-3C48-801D-8968E78429A6}" type="presParOf" srcId="{12638A83-E4F5-674B-9467-240AA0C5FB0A}" destId="{EAA19F38-080A-2445-9C24-BF5FCF5EAE4A}" srcOrd="15" destOrd="0" presId="urn:microsoft.com/office/officeart/2009/3/layout/CircleRelationship"/>
    <dgm:cxn modelId="{CBE25CDE-8856-844E-BAB7-20BB3AB17F76}" type="presParOf" srcId="{12638A83-E4F5-674B-9467-240AA0C5FB0A}" destId="{4E3A32DE-4BB9-3148-B3A6-B205618EB141}" srcOrd="16" destOrd="0" presId="urn:microsoft.com/office/officeart/2009/3/layout/CircleRelationship"/>
    <dgm:cxn modelId="{75F9B1B3-3F57-7646-BCB1-DBED18262ADE}" type="presParOf" srcId="{4E3A32DE-4BB9-3148-B3A6-B205618EB141}" destId="{3B2A56C1-B96B-2340-9B03-CA89F8A21E79}" srcOrd="0" destOrd="0" presId="urn:microsoft.com/office/officeart/2009/3/layout/CircleRelationship"/>
    <dgm:cxn modelId="{AD734EDD-24C1-6D4F-9361-0D6C0856E9CF}" type="presParOf" srcId="{12638A83-E4F5-674B-9467-240AA0C5FB0A}" destId="{C1B0984E-E3E0-C943-AF18-A37F5C5D8942}" srcOrd="17" destOrd="0" presId="urn:microsoft.com/office/officeart/2009/3/layout/CircleRelationship"/>
    <dgm:cxn modelId="{F179ED37-1898-7E4E-A013-33148B28E096}" type="presParOf" srcId="{12638A83-E4F5-674B-9467-240AA0C5FB0A}" destId="{9EAD5373-AAF2-584E-A784-9920C80F048E}" srcOrd="18" destOrd="0" presId="urn:microsoft.com/office/officeart/2009/3/layout/CircleRelationship"/>
    <dgm:cxn modelId="{58FD4B31-5910-C94B-AD03-DFFF36D82964}" type="presParOf" srcId="{9EAD5373-AAF2-584E-A784-9920C80F048E}" destId="{6F43751C-A657-5641-8282-9805A3E00C8B}" srcOrd="0" destOrd="0" presId="urn:microsoft.com/office/officeart/2009/3/layout/CircleRelationship"/>
    <dgm:cxn modelId="{6BAC974F-B5BD-3041-900D-09128F596EEB}" type="presParOf" srcId="{12638A83-E4F5-674B-9467-240AA0C5FB0A}" destId="{D9700332-47BC-454C-8230-0816D8CE441B}" srcOrd="19" destOrd="0" presId="urn:microsoft.com/office/officeart/2009/3/layout/CircleRelationship"/>
    <dgm:cxn modelId="{33F1469A-6095-F947-A070-421C70415AA3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92292" y="662811"/>
          <a:ext cx="1958385" cy="19587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9091" y="949659"/>
        <a:ext cx="1384787" cy="1385025"/>
      </dsp:txXfrm>
    </dsp:sp>
    <dsp:sp modelId="{58D9F01F-9E18-A346-A934-8987F4284017}">
      <dsp:nvSpPr>
        <dsp:cNvPr id="0" name=""/>
        <dsp:cNvSpPr/>
      </dsp:nvSpPr>
      <dsp:spPr>
        <a:xfrm>
          <a:off x="1794470" y="2475924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276817" y="1457710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522387" y="2643934"/>
          <a:ext cx="217732" cy="21806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38659" y="882975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41732" y="1786381"/>
          <a:ext cx="157875" cy="15785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177846" y="895761"/>
          <a:ext cx="1331444" cy="1037443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372831" y="1047691"/>
        <a:ext cx="941474" cy="733583"/>
      </dsp:txXfrm>
    </dsp:sp>
    <dsp:sp modelId="{307D2AE0-B61B-3F49-AF65-492CC44B7E00}">
      <dsp:nvSpPr>
        <dsp:cNvPr id="0" name=""/>
        <dsp:cNvSpPr/>
      </dsp:nvSpPr>
      <dsp:spPr>
        <a:xfrm>
          <a:off x="2089734" y="889975"/>
          <a:ext cx="217732" cy="21806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655192" y="2045747"/>
          <a:ext cx="393685" cy="39377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157321" y="524666"/>
          <a:ext cx="1185443" cy="1030586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330925" y="675592"/>
        <a:ext cx="838235" cy="728734"/>
      </dsp:txXfrm>
    </dsp:sp>
    <dsp:sp modelId="{CBAE351A-2575-EB4E-BDFE-AC8C89AB19F6}">
      <dsp:nvSpPr>
        <dsp:cNvPr id="0" name=""/>
        <dsp:cNvSpPr/>
      </dsp:nvSpPr>
      <dsp:spPr>
        <a:xfrm>
          <a:off x="2996416" y="1191344"/>
          <a:ext cx="217732" cy="21806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505351" y="251442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78486" y="2289712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376770" y="1933971"/>
          <a:ext cx="1495352" cy="96384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595759" y="2075123"/>
        <a:ext cx="1057374" cy="681544"/>
      </dsp:txXfrm>
    </dsp:sp>
    <dsp:sp modelId="{233E81BF-6756-1A46-9ADA-2C3EBEC9678C}">
      <dsp:nvSpPr>
        <dsp:cNvPr id="0" name=""/>
        <dsp:cNvSpPr/>
      </dsp:nvSpPr>
      <dsp:spPr>
        <a:xfrm>
          <a:off x="3501780" y="1990093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250193" y="2576842"/>
          <a:ext cx="1177736" cy="104109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22668" y="2729306"/>
        <a:ext cx="832786" cy="736162"/>
      </dsp:txXfrm>
    </dsp:sp>
    <dsp:sp modelId="{3B2A56C1-B96B-2340-9B03-CA89F8A21E79}">
      <dsp:nvSpPr>
        <dsp:cNvPr id="0" name=""/>
        <dsp:cNvSpPr/>
      </dsp:nvSpPr>
      <dsp:spPr>
        <a:xfrm>
          <a:off x="2152001" y="267228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86246" y="-117714"/>
          <a:ext cx="1224131" cy="10223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165516" y="32008"/>
        <a:ext cx="865591" cy="722925"/>
      </dsp:txXfrm>
    </dsp:sp>
    <dsp:sp modelId="{6F43751C-A657-5641-8282-9805A3E00C8B}">
      <dsp:nvSpPr>
        <dsp:cNvPr id="0" name=""/>
        <dsp:cNvSpPr/>
      </dsp:nvSpPr>
      <dsp:spPr>
        <a:xfrm>
          <a:off x="1218404" y="858473"/>
          <a:ext cx="157875" cy="15785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056674" y="191331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19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24/08/15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ivida-auditoriacidada.org.b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rRQHG5kd-Q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70326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Seminário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organizado pelo Sindicat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dos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dvogados de S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ão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Paulo</a:t>
            </a: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Faculdade de Direito da USP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aulo,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26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agosto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no Brasil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6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248185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14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19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0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 		</a:t>
            </a:r>
            <a:endParaRPr lang="pt-BR" sz="22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SALARIAL RESTRITIVA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736" y="476672"/>
            <a:ext cx="712879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AUDITORIA DA DÍVIDA NA GRÉCIA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78600"/>
            <a:ext cx="1872208" cy="120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96" y="1412776"/>
            <a:ext cx="94895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Iniciativa do Parlamento Grego: Comité da Verdade sobre a Dívida Pública com o objetivo de realizar AUDITORIA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Inauguração em 04/04/2015. Início dos trabalhos em 04/05/2015. Relatório preliminar apresentado em 17 e 18/06/2015.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Trabalho preliminar: foco no período a partir de 2010 (</a:t>
            </a:r>
            <a:r>
              <a:rPr lang="pt-BR" sz="2000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Troika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Acordos analisados: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2010 (conhecido como acordo “Bilateral”)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2012 (acordo com EFSF, companhia </a:t>
            </a:r>
            <a:r>
              <a:rPr lang="pt-BR" sz="2000" b="0" smtClean="0">
                <a:solidFill>
                  <a:srgbClr val="FFFFFF"/>
                </a:solidFill>
                <a:latin typeface="Tahoma"/>
                <a:cs typeface="Tahoma"/>
              </a:rPr>
              <a:t>não financeira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Luxemburgo, S/A)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GRÉCIA NÃO FOI BENEFICIADA. ILEGALIDADES E ILEGITIMIDADES. ESQUEMA PARA BENEFICIAR BANCOS PRIVADOS. 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Ver: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Artigo “Tragédia Grega esconde segredo de bancos privados”</a:t>
            </a:r>
          </a:p>
          <a:p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www.ihu.unisinos.br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/noticias/544075-tragedia-grega-esconde-segredo-de-bancos-privados</a:t>
            </a:r>
            <a:endParaRPr lang="pt-BR" sz="1600" b="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14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</a:t>
            </a:r>
            <a:r>
              <a:rPr lang="pt-BR" alt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Construir o Seminário Nacional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2015: </a:t>
            </a:r>
            <a:endParaRPr lang="pt-BR" alt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“A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Corrupção e o Sistema da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https://www.youtube.com/watch?v=rRQHG5kd-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Q0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6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7384"/>
            <a:ext cx="9633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1032" y="0"/>
            <a:ext cx="4664968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 Corrupção 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e o Sistema da Dívida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30 e 31/10/2015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São Paulo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7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“Quando se trava uma luta, não se deve ter a preocupação com o resultado, mas se é algo pelo qual vale a pena lutar. Sou feliz por achar que cumpri com meu dever.”</a:t>
            </a:r>
          </a:p>
          <a:p>
            <a:pPr algn="r"/>
            <a:r>
              <a:rPr lang="pt-BR" sz="3200" i="1" dirty="0" smtClean="0">
                <a:solidFill>
                  <a:srgbClr val="FFFFFF"/>
                </a:solidFill>
                <a:latin typeface="Tahoma"/>
                <a:cs typeface="Tahoma"/>
              </a:rPr>
              <a:t>Barbosa Lima Sobrinho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72480" y="1"/>
            <a:ext cx="9793858" cy="68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 2015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de tarifas </a:t>
            </a:r>
          </a:p>
          <a:p>
            <a:pPr marL="8572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preços administrados: energia, telefonia, água, combustível, transporte provocam aumento dos preços de produtos e serviços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Elevação da inflação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dos juros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(sob a justificativa de combater inflação)</a:t>
            </a:r>
          </a:p>
          <a:p>
            <a:pPr marL="8572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SELIC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(das eleições de 2014 até agora a SELIC já aumentou 30%, saltando de 11 para 14,25% a.a.)</a:t>
            </a:r>
          </a:p>
          <a:p>
            <a:pPr marL="8572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Taxas de mercado: superam 300% a.a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de tributos para consumidores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trabalhadores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públicos, direitos sociais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investimentos para destinar recursos para pagar juros;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continuidade das Privatizações (Folha federais, Petrobrás Distribuidora, CEF,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PIL 2ª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Fase: portos, aeroportos, estradas etc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PIB: crescimento nulo e previsão negativa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r>
              <a:rPr lang="pt-BR" sz="20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Essa conjuntura é pontual ou está estruturada pelo modelo econômico?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r>
              <a:rPr lang="pt-BR" sz="20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é a perspectiva de avanço de direitos sociais nessa conjuntura?</a:t>
            </a:r>
          </a:p>
        </p:txBody>
      </p:sp>
    </p:spTree>
    <p:extLst>
      <p:ext uri="{BB962C8B-B14F-4D97-AF65-F5344CB8AC3E}">
        <p14:creationId xmlns:p14="http://schemas.microsoft.com/office/powerpoint/2010/main" val="3773126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 dirty="0" smtClean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pt-BR" altLang="ja-JP" sz="1400" b="0" dirty="0" smtClean="0">
                <a:solidFill>
                  <a:srgbClr val="FFFFFF"/>
                </a:solidFill>
              </a:rPr>
              <a:t>“refinanciamento” da Dívida, pois a CPI da Dívida constatou que boa parte dos juros são contabilizados como tal.</a:t>
            </a:r>
            <a:endParaRPr lang="pt-BR" altLang="ja-JP" sz="1400" b="0" dirty="0">
              <a:solidFill>
                <a:srgbClr val="FFFFFF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480" y="116632"/>
            <a:ext cx="963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Evolução de gastos selecionados - 1995 a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81172"/>
              </p:ext>
            </p:extLst>
          </p:nvPr>
        </p:nvGraphicFramePr>
        <p:xfrm>
          <a:off x="4721424" y="3212976"/>
          <a:ext cx="5184576" cy="350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10000"/>
              </a:lnSpc>
              <a:spcAft>
                <a:spcPts val="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705529" cy="65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 DENUNCIADAS PELA CPI DA DÍVIDA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Graves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deficiências de controle e registro do endividamento público; descumprimento de normas legais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Descumprimento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atribuições legais e constitucionais pelos órgãos de controle do endividamento público federal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Danos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patrimoniais às finanças do país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 expressas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Desrespeito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aos Direitos Humanos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2184372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INDÍCIOS DE ILEGALIDADES NA DÍVIDA ATUAL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sobre juros: ANATOCISMO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automática, mensal e cumulativa da dívida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Contabilização de parte dos juros como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Geração de dívida pública sem contrapartida real ao país</a:t>
            </a:r>
          </a:p>
          <a:p>
            <a:pPr marL="108585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perações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swap cambial realizadas pelo Banco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Central: de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setembro/2014 a junho/2015 os resultados negativos somaram R$128,03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bilhões</a:t>
            </a:r>
          </a:p>
          <a:p>
            <a:pPr marL="108585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perações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“compromissadas” ou de “mercado aberto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superam </a:t>
            </a:r>
            <a:r>
              <a:rPr lang="pt-BR" sz="20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$ 1,1 trilhão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Conflito de interesses no estabelecimento da Taxa Selic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Descumprimento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atribuições legais e constitucionais pelos órgãos de controle do endividamento público federal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Desrespeito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aos Direitos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Humanos</a:t>
            </a: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3555175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47689</TotalTime>
  <Words>1473</Words>
  <Application>Microsoft Macintosh PowerPoint</Application>
  <PresentationFormat>A4 Paper (210x297 mm)</PresentationFormat>
  <Paragraphs>325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1777</cp:revision>
  <cp:lastPrinted>2008-11-20T19:12:03Z</cp:lastPrinted>
  <dcterms:created xsi:type="dcterms:W3CDTF">2001-11-19T18:24:28Z</dcterms:created>
  <dcterms:modified xsi:type="dcterms:W3CDTF">2015-08-26T17:04:39Z</dcterms:modified>
</cp:coreProperties>
</file>