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5"/>
  </p:notesMasterIdLst>
  <p:handoutMasterIdLst>
    <p:handoutMasterId r:id="rId36"/>
  </p:handoutMasterIdLst>
  <p:sldIdLst>
    <p:sldId id="1453" r:id="rId2"/>
    <p:sldId id="1418" r:id="rId3"/>
    <p:sldId id="1445" r:id="rId4"/>
    <p:sldId id="1420" r:id="rId5"/>
    <p:sldId id="1421" r:id="rId6"/>
    <p:sldId id="1422" r:id="rId7"/>
    <p:sldId id="1423" r:id="rId8"/>
    <p:sldId id="1438" r:id="rId9"/>
    <p:sldId id="1447" r:id="rId10"/>
    <p:sldId id="1440" r:id="rId11"/>
    <p:sldId id="1431" r:id="rId12"/>
    <p:sldId id="1446" r:id="rId13"/>
    <p:sldId id="1441" r:id="rId14"/>
    <p:sldId id="1439" r:id="rId15"/>
    <p:sldId id="1444" r:id="rId16"/>
    <p:sldId id="1451" r:id="rId17"/>
    <p:sldId id="1425" r:id="rId18"/>
    <p:sldId id="1426" r:id="rId19"/>
    <p:sldId id="1449" r:id="rId20"/>
    <p:sldId id="1450" r:id="rId21"/>
    <p:sldId id="1457" r:id="rId22"/>
    <p:sldId id="1454" r:id="rId23"/>
    <p:sldId id="1455" r:id="rId24"/>
    <p:sldId id="1406" r:id="rId25"/>
    <p:sldId id="1456" r:id="rId26"/>
    <p:sldId id="1448" r:id="rId27"/>
    <p:sldId id="1458" r:id="rId28"/>
    <p:sldId id="1459" r:id="rId29"/>
    <p:sldId id="1460" r:id="rId30"/>
    <p:sldId id="1461" r:id="rId31"/>
    <p:sldId id="1436" r:id="rId32"/>
    <p:sldId id="1452" r:id="rId33"/>
    <p:sldId id="1443" r:id="rId34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178" y="-636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9896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32682-16C8-8746-92ED-AF58BF7EB348}" type="doc">
      <dgm:prSet loTypeId="urn:microsoft.com/office/officeart/2009/3/layout/CircleRelationship" loCatId="" qsTypeId="urn:microsoft.com/office/officeart/2005/8/quickstyle/3D9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6ED5622-202F-C947-BC45-A5FA037D119B}">
      <dgm:prSet phldrT="[Text]" custT="1"/>
      <dgm:spPr>
        <a:xfrm>
          <a:off x="511962" y="787507"/>
          <a:ext cx="1170537" cy="912066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gm:t>
    </dgm:pt>
    <dgm:pt modelId="{E230E4B1-C9C5-ED4E-B84D-26A8BAEADC6C}" type="parTrans" cxnId="{F059A85B-C569-7E4F-897B-B077F4F4470B}">
      <dgm:prSet/>
      <dgm:spPr/>
      <dgm:t>
        <a:bodyPr/>
        <a:lstStyle/>
        <a:p>
          <a:endParaRPr lang="en-US"/>
        </a:p>
      </dgm:t>
    </dgm:pt>
    <dgm:pt modelId="{E4F4EB83-3590-8248-B329-387F9D96E311}" type="sibTrans" cxnId="{F059A85B-C569-7E4F-897B-B077F4F4470B}">
      <dgm:prSet/>
      <dgm:spPr/>
      <dgm:t>
        <a:bodyPr/>
        <a:lstStyle/>
        <a:p>
          <a:endParaRPr lang="en-US"/>
        </a:p>
      </dgm:t>
    </dgm:pt>
    <dgm:pt modelId="{20780591-29E4-CF48-87F7-3F6B004E709A}">
      <dgm:prSet phldrT="[Text]" custT="1"/>
      <dgm:spPr>
        <a:xfrm>
          <a:off x="3131363" y="461259"/>
          <a:ext cx="1042180" cy="906038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gm:t>
    </dgm:pt>
    <dgm:pt modelId="{0D47A167-53AC-4249-9B81-E9FF53A09617}" type="parTrans" cxnId="{E3E4A945-C415-4A45-B7A6-1384E55746C6}">
      <dgm:prSet/>
      <dgm:spPr/>
      <dgm:t>
        <a:bodyPr/>
        <a:lstStyle/>
        <a:p>
          <a:endParaRPr lang="en-US"/>
        </a:p>
      </dgm:t>
    </dgm:pt>
    <dgm:pt modelId="{D28437DB-9B3D-BB42-9DB0-B4A5CC3AF0E1}" type="sibTrans" cxnId="{E3E4A945-C415-4A45-B7A6-1384E55746C6}">
      <dgm:prSet/>
      <dgm:spPr/>
      <dgm:t>
        <a:bodyPr/>
        <a:lstStyle/>
        <a:p>
          <a:endParaRPr lang="en-US"/>
        </a:p>
      </dgm:t>
    </dgm:pt>
    <dgm:pt modelId="{6F5795CA-FCF7-3D49-92E8-4F066CD012F3}">
      <dgm:prSet phldrT="[Text]" custT="1"/>
      <dgm:spPr>
        <a:xfrm>
          <a:off x="3324291" y="1700246"/>
          <a:ext cx="1314636" cy="847366"/>
        </a:xfr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gm:t>
    </dgm:pt>
    <dgm:pt modelId="{D32074AE-8981-D846-BE20-9A86BCE378CB}" type="parTrans" cxnId="{1EC7D450-F28F-844C-947B-C231073515C8}">
      <dgm:prSet/>
      <dgm:spPr/>
      <dgm:t>
        <a:bodyPr/>
        <a:lstStyle/>
        <a:p>
          <a:endParaRPr lang="en-US"/>
        </a:p>
      </dgm:t>
    </dgm:pt>
    <dgm:pt modelId="{C32EE8AA-1E3E-EC45-A170-141FE8D7DE35}" type="sibTrans" cxnId="{1EC7D450-F28F-844C-947B-C231073515C8}">
      <dgm:prSet/>
      <dgm:spPr/>
      <dgm:t>
        <a:bodyPr/>
        <a:lstStyle/>
        <a:p>
          <a:endParaRPr lang="en-US"/>
        </a:p>
      </dgm:t>
    </dgm:pt>
    <dgm:pt modelId="{738A3422-D32A-114F-8E34-8A2257CE464B}">
      <dgm:prSet phldrT="[Text]" custT="1"/>
      <dgm:spPr>
        <a:xfrm>
          <a:off x="1454714" y="2265426"/>
          <a:ext cx="1035404" cy="915272"/>
        </a:xfr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gm:t>
    </dgm:pt>
    <dgm:pt modelId="{0994D024-3CCB-BA47-80DB-451363439951}" type="parTrans" cxnId="{4A517BE4-C95D-DC44-967E-C03C94EE7A1E}">
      <dgm:prSet/>
      <dgm:spPr/>
      <dgm:t>
        <a:bodyPr/>
        <a:lstStyle/>
        <a:p>
          <a:endParaRPr lang="en-US"/>
        </a:p>
      </dgm:t>
    </dgm:pt>
    <dgm:pt modelId="{D846E938-A38E-3B49-BF0E-9614AE17F3AC}" type="sibTrans" cxnId="{4A517BE4-C95D-DC44-967E-C03C94EE7A1E}">
      <dgm:prSet/>
      <dgm:spPr/>
      <dgm:t>
        <a:bodyPr/>
        <a:lstStyle/>
        <a:p>
          <a:endParaRPr lang="en-US"/>
        </a:p>
      </dgm:t>
    </dgm:pt>
    <dgm:pt modelId="{86D17B7E-E696-8941-8E58-7886025557FE}">
      <dgm:prSet phldrT="[Text]" custT="1"/>
      <dgm:spPr>
        <a:xfrm>
          <a:off x="2101814" y="-103488"/>
          <a:ext cx="1076193" cy="898813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en-US" sz="10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gm:t>
    </dgm:pt>
    <dgm:pt modelId="{F2345D15-0A8A-884F-8066-05E2A55D3EF7}" type="parTrans" cxnId="{9FD33811-CF00-4241-BFA8-2214647983D2}">
      <dgm:prSet/>
      <dgm:spPr/>
      <dgm:t>
        <a:bodyPr/>
        <a:lstStyle/>
        <a:p>
          <a:endParaRPr lang="en-US"/>
        </a:p>
      </dgm:t>
    </dgm:pt>
    <dgm:pt modelId="{00F9EB27-3617-714D-BF1E-476277FE6591}" type="sibTrans" cxnId="{9FD33811-CF00-4241-BFA8-2214647983D2}">
      <dgm:prSet/>
      <dgm:spPr/>
      <dgm:t>
        <a:bodyPr/>
        <a:lstStyle/>
        <a:p>
          <a:endParaRPr lang="en-US"/>
        </a:p>
      </dgm:t>
    </dgm:pt>
    <dgm:pt modelId="{67399531-B4AD-494A-92F2-504158F3E707}">
      <dgm:prSet phldrT="[Text]" custT="1"/>
      <dgm:spPr>
        <a:xfrm>
          <a:off x="1403811" y="582709"/>
          <a:ext cx="1721710" cy="172200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r>
            <a:rPr lang="pt-BR" sz="18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gm:t>
    </dgm:pt>
    <dgm:pt modelId="{345BC62B-246C-6849-9929-177D18BF5EBF}" type="sibTrans" cxnId="{3F708B0D-1A69-9C40-BCD4-0BB24A0C1FB2}">
      <dgm:prSet/>
      <dgm:spPr/>
      <dgm:t>
        <a:bodyPr/>
        <a:lstStyle/>
        <a:p>
          <a:endParaRPr lang="en-US"/>
        </a:p>
      </dgm:t>
    </dgm:pt>
    <dgm:pt modelId="{E6DD8C2A-1363-3945-B76D-0B1AC5DD50DB}" type="parTrans" cxnId="{3F708B0D-1A69-9C40-BCD4-0BB24A0C1FB2}">
      <dgm:prSet/>
      <dgm:spPr/>
      <dgm:t>
        <a:bodyPr/>
        <a:lstStyle/>
        <a:p>
          <a:endParaRPr lang="en-US"/>
        </a:p>
      </dgm:t>
    </dgm:pt>
    <dgm:pt modelId="{12638A83-E4F5-674B-9467-240AA0C5FB0A}" type="pres">
      <dgm:prSet presAssocID="{91032682-16C8-8746-92ED-AF58BF7EB348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D68683C-D877-F146-989D-683FF92CCE28}" type="pres">
      <dgm:prSet presAssocID="{67399531-B4AD-494A-92F2-504158F3E707}" presName="Parent" presStyleLbl="node0" presStyleIdx="0" presStyleCnt="1">
        <dgm:presLayoutVars>
          <dgm:chMax val="5"/>
          <dgm:chPref val="5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58D9F01F-9E18-A346-A934-8987F4284017}" type="pres">
      <dgm:prSet presAssocID="{67399531-B4AD-494A-92F2-504158F3E707}" presName="Accent2" presStyleLbl="node1" presStyleIdx="0" presStyleCnt="19"/>
      <dgm:spPr>
        <a:xfrm>
          <a:off x="1933215" y="2176704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FEF05A9F-2AAC-074D-BD7A-9196CC8F387E}" type="pres">
      <dgm:prSet presAssocID="{67399531-B4AD-494A-92F2-504158F3E707}" presName="Accent3" presStyleLbl="node1" presStyleIdx="1" presStyleCnt="19"/>
      <dgm:spPr>
        <a:xfrm>
          <a:off x="3236417" y="1281543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E2BC93E-E0ED-0A4C-904E-34FEB557D6B3}" type="pres">
      <dgm:prSet presAssocID="{67399531-B4AD-494A-92F2-504158F3E707}" presName="Accent4" presStyleLbl="node1" presStyleIdx="2" presStyleCnt="19"/>
      <dgm:spPr>
        <a:xfrm>
          <a:off x="2573161" y="2324410"/>
          <a:ext cx="191418" cy="19171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AE0C5AB-F05E-C54F-946F-524451D97D6A}" type="pres">
      <dgm:prSet presAssocID="{67399531-B4AD-494A-92F2-504158F3E707}" presName="Accent5" presStyleLbl="node1" presStyleIdx="3" presStyleCnt="19"/>
      <dgm:spPr>
        <a:xfrm>
          <a:off x="1972064" y="776265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9B818891-721B-E249-A46D-3F104437D69C}" type="pres">
      <dgm:prSet presAssocID="{67399531-B4AD-494A-92F2-504158F3E707}" presName="Accent6" presStyleLbl="node1" presStyleIdx="4" presStyleCnt="19"/>
      <dgm:spPr>
        <a:xfrm>
          <a:off x="1535191" y="1570493"/>
          <a:ext cx="138796" cy="138782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3B8012C6-BDB5-5E42-AD5B-3E946D617566}" type="pres">
      <dgm:prSet presAssocID="{96ED5622-202F-C947-BC45-A5FA037D119B}" presName="Child1" presStyleLbl="node1" presStyleIdx="5" presStyleCnt="19" custScaleX="167223" custScaleY="130283" custLinFactNeighborX="-16906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B4D3749-C5A6-1F42-BA2E-174FCD75366C}" type="pres">
      <dgm:prSet presAssocID="{96ED5622-202F-C947-BC45-A5FA037D119B}" presName="Accent7" presStyleCnt="0"/>
      <dgm:spPr/>
    </dgm:pt>
    <dgm:pt modelId="{307D2AE0-B61B-3F49-AF65-492CC44B7E00}" type="pres">
      <dgm:prSet presAssocID="{96ED5622-202F-C947-BC45-A5FA037D119B}" presName="AccentHold1" presStyleLbl="node1" presStyleIdx="6" presStyleCnt="19"/>
      <dgm:spPr>
        <a:xfrm>
          <a:off x="2192796" y="782420"/>
          <a:ext cx="191418" cy="191710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6B05C13D-FEEA-C64C-B5AB-429A48D8019E}" type="pres">
      <dgm:prSet presAssocID="{96ED5622-202F-C947-BC45-A5FA037D119B}" presName="Accent8" presStyleCnt="0"/>
      <dgm:spPr/>
    </dgm:pt>
    <dgm:pt modelId="{B46D02DE-DFD9-264A-9122-1B111364DA6D}" type="pres">
      <dgm:prSet presAssocID="{96ED5622-202F-C947-BC45-A5FA037D119B}" presName="AccentHold2" presStyleLbl="node1" presStyleIdx="7" presStyleCnt="19"/>
      <dgm:spPr>
        <a:xfrm>
          <a:off x="931621" y="1798514"/>
          <a:ext cx="346107" cy="346186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5C929E12-B5A9-524E-8637-7BDE97CEB999}" type="pres">
      <dgm:prSet presAssocID="{20780591-29E4-CF48-87F7-3F6B004E709A}" presName="Child2" presStyleLbl="node1" presStyleIdx="8" presStyleCnt="19" custScaleX="148886" custScaleY="129422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458321B-FFC0-BD4F-9287-F448D405C256}" type="pres">
      <dgm:prSet presAssocID="{20780591-29E4-CF48-87F7-3F6B004E709A}" presName="Accent9" presStyleCnt="0"/>
      <dgm:spPr/>
    </dgm:pt>
    <dgm:pt modelId="{CBAE351A-2575-EB4E-BDFE-AC8C89AB19F6}" type="pres">
      <dgm:prSet presAssocID="{20780591-29E4-CF48-87F7-3F6B004E709A}" presName="AccentHold1" presStyleLbl="node1" presStyleIdx="9" presStyleCnt="19"/>
      <dgm:spPr>
        <a:xfrm>
          <a:off x="2989904" y="1047368"/>
          <a:ext cx="191418" cy="191710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A5B4C08C-AA14-F94A-9115-1C7612570EC3}" type="pres">
      <dgm:prSet presAssocID="{20780591-29E4-CF48-87F7-3F6B004E709A}" presName="Accent10" presStyleCnt="0"/>
      <dgm:spPr/>
    </dgm:pt>
    <dgm:pt modelId="{E87B16E0-7609-B741-ADEC-7ED3166C467B}" type="pres">
      <dgm:prSet presAssocID="{20780591-29E4-CF48-87F7-3F6B004E709A}" presName="AccentHold2" presStyleLbl="node1" presStyleIdx="10" presStyleCnt="19"/>
      <dgm:spPr>
        <a:xfrm>
          <a:off x="799888" y="2210553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04321634-7EAA-C442-9E3C-6235F031E2D1}" type="pres">
      <dgm:prSet presAssocID="{20780591-29E4-CF48-87F7-3F6B004E709A}" presName="Accent11" presStyleCnt="0"/>
      <dgm:spPr/>
    </dgm:pt>
    <dgm:pt modelId="{A27AE5E0-C77F-1548-B6AC-19A721F18551}" type="pres">
      <dgm:prSet presAssocID="{20780591-29E4-CF48-87F7-3F6B004E709A}" presName="AccentHold3" presStyleLbl="node1" presStyleIdx="11" presStyleCnt="19"/>
      <dgm:spPr>
        <a:xfrm>
          <a:off x="2182907" y="2012996"/>
          <a:ext cx="138796" cy="138782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2C4EA2EF-7032-994A-8CDA-D08E93AE0AB3}" type="pres">
      <dgm:prSet presAssocID="{6F5795CA-FCF7-3D49-92E8-4F066CD012F3}" presName="Child3" presStyleLbl="node1" presStyleIdx="12" presStyleCnt="19" custScaleX="187809" custScaleY="1210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0931715-7EAE-D343-813D-4E75C341ED7C}" type="pres">
      <dgm:prSet presAssocID="{6F5795CA-FCF7-3D49-92E8-4F066CD012F3}" presName="Accent12" presStyleCnt="0"/>
      <dgm:spPr/>
    </dgm:pt>
    <dgm:pt modelId="{233E81BF-6756-1A46-9ADA-2C3EBEC9678C}" type="pres">
      <dgm:prSet presAssocID="{6F5795CA-FCF7-3D49-92E8-4F066CD012F3}" presName="AccentHold1" presStyleLbl="node1" presStyleIdx="13" presStyleCnt="19"/>
      <dgm:spPr>
        <a:xfrm>
          <a:off x="3434193" y="1749587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EAA19F38-080A-2445-9C24-BF5FCF5EAE4A}" type="pres">
      <dgm:prSet presAssocID="{738A3422-D32A-114F-8E34-8A2257CE464B}" presName="Child4" presStyleLbl="node1" presStyleIdx="14" presStyleCnt="19" custScaleX="147918" custScaleY="130741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E3A32DE-4BB9-3148-B3A6-B205618EB141}" type="pres">
      <dgm:prSet presAssocID="{738A3422-D32A-114F-8E34-8A2257CE464B}" presName="Accent13" presStyleCnt="0"/>
      <dgm:spPr/>
    </dgm:pt>
    <dgm:pt modelId="{3B2A56C1-B96B-2340-9B03-CA89F8A21E79}" type="pres">
      <dgm:prSet presAssocID="{738A3422-D32A-114F-8E34-8A2257CE464B}" presName="AccentHold1" presStyleLbl="node1" presStyleIdx="15" presStyleCnt="19"/>
      <dgm:spPr>
        <a:xfrm>
          <a:off x="2247537" y="2349335"/>
          <a:ext cx="138796" cy="13878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C1B0984E-E3E0-C943-AF18-A37F5C5D8942}" type="pres">
      <dgm:prSet presAssocID="{86D17B7E-E696-8941-8E58-7886025557FE}" presName="Child5" presStyleLbl="node1" presStyleIdx="16" presStyleCnt="19" custScaleX="153745" custScaleY="128390">
        <dgm:presLayoutVars>
          <dgm:chMax val="0"/>
          <dgm:chPref val="0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EAD5373-AAF2-584E-A784-9920C80F048E}" type="pres">
      <dgm:prSet presAssocID="{86D17B7E-E696-8941-8E58-7886025557FE}" presName="Accent15" presStyleCnt="0"/>
      <dgm:spPr/>
    </dgm:pt>
    <dgm:pt modelId="{6F43751C-A657-5641-8282-9805A3E00C8B}" type="pres">
      <dgm:prSet presAssocID="{86D17B7E-E696-8941-8E58-7886025557FE}" presName="AccentHold2" presStyleLbl="node1" presStyleIdx="17" presStyleCnt="19"/>
      <dgm:spPr>
        <a:xfrm>
          <a:off x="1426767" y="754725"/>
          <a:ext cx="138796" cy="138782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  <dgm:pt modelId="{D9700332-47BC-454C-8230-0816D8CE441B}" type="pres">
      <dgm:prSet presAssocID="{86D17B7E-E696-8941-8E58-7886025557FE}" presName="Accent16" presStyleCnt="0"/>
      <dgm:spPr/>
    </dgm:pt>
    <dgm:pt modelId="{86BA5D87-5D53-8E4A-A093-EA2F4CD7FEE5}" type="pres">
      <dgm:prSet presAssocID="{86D17B7E-E696-8941-8E58-7886025557FE}" presName="AccentHold3" presStyleLbl="node1" presStyleIdx="18" presStyleCnt="19"/>
      <dgm:spPr>
        <a:xfrm>
          <a:off x="3042879" y="168209"/>
          <a:ext cx="138796" cy="138782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gm:spPr>
      <dgm:t>
        <a:bodyPr/>
        <a:lstStyle/>
        <a:p>
          <a:endParaRPr lang="en-US"/>
        </a:p>
      </dgm:t>
    </dgm:pt>
  </dgm:ptLst>
  <dgm:cxnLst>
    <dgm:cxn modelId="{A4C4D916-99C7-1942-8456-4B1FAFC20DA4}" type="presOf" srcId="{738A3422-D32A-114F-8E34-8A2257CE464B}" destId="{EAA19F38-080A-2445-9C24-BF5FCF5EAE4A}" srcOrd="0" destOrd="0" presId="urn:microsoft.com/office/officeart/2009/3/layout/CircleRelationship"/>
    <dgm:cxn modelId="{3F708B0D-1A69-9C40-BCD4-0BB24A0C1FB2}" srcId="{91032682-16C8-8746-92ED-AF58BF7EB348}" destId="{67399531-B4AD-494A-92F2-504158F3E707}" srcOrd="0" destOrd="0" parTransId="{E6DD8C2A-1363-3945-B76D-0B1AC5DD50DB}" sibTransId="{345BC62B-246C-6849-9929-177D18BF5EBF}"/>
    <dgm:cxn modelId="{6175623E-BFDD-804F-B8AE-447571D1AB7F}" type="presOf" srcId="{67399531-B4AD-494A-92F2-504158F3E707}" destId="{CD68683C-D877-F146-989D-683FF92CCE28}" srcOrd="0" destOrd="0" presId="urn:microsoft.com/office/officeart/2009/3/layout/CircleRelationship"/>
    <dgm:cxn modelId="{9FD33811-CF00-4241-BFA8-2214647983D2}" srcId="{67399531-B4AD-494A-92F2-504158F3E707}" destId="{86D17B7E-E696-8941-8E58-7886025557FE}" srcOrd="4" destOrd="0" parTransId="{F2345D15-0A8A-884F-8066-05E2A55D3EF7}" sibTransId="{00F9EB27-3617-714D-BF1E-476277FE6591}"/>
    <dgm:cxn modelId="{1EC7D450-F28F-844C-947B-C231073515C8}" srcId="{67399531-B4AD-494A-92F2-504158F3E707}" destId="{6F5795CA-FCF7-3D49-92E8-4F066CD012F3}" srcOrd="2" destOrd="0" parTransId="{D32074AE-8981-D846-BE20-9A86BCE378CB}" sibTransId="{C32EE8AA-1E3E-EC45-A170-141FE8D7DE35}"/>
    <dgm:cxn modelId="{01743E7E-420F-1D47-B10C-47DB0FF7A211}" type="presOf" srcId="{86D17B7E-E696-8941-8E58-7886025557FE}" destId="{C1B0984E-E3E0-C943-AF18-A37F5C5D8942}" srcOrd="0" destOrd="0" presId="urn:microsoft.com/office/officeart/2009/3/layout/CircleRelationship"/>
    <dgm:cxn modelId="{F059A85B-C569-7E4F-897B-B077F4F4470B}" srcId="{67399531-B4AD-494A-92F2-504158F3E707}" destId="{96ED5622-202F-C947-BC45-A5FA037D119B}" srcOrd="0" destOrd="0" parTransId="{E230E4B1-C9C5-ED4E-B84D-26A8BAEADC6C}" sibTransId="{E4F4EB83-3590-8248-B329-387F9D96E311}"/>
    <dgm:cxn modelId="{D776F1F4-B087-BC46-8CAF-7A469BBB396A}" type="presOf" srcId="{91032682-16C8-8746-92ED-AF58BF7EB348}" destId="{12638A83-E4F5-674B-9467-240AA0C5FB0A}" srcOrd="0" destOrd="0" presId="urn:microsoft.com/office/officeart/2009/3/layout/CircleRelationship"/>
    <dgm:cxn modelId="{79E4BCBA-2233-8E4F-A85E-880E0D1C3CB6}" type="presOf" srcId="{20780591-29E4-CF48-87F7-3F6B004E709A}" destId="{5C929E12-B5A9-524E-8637-7BDE97CEB999}" srcOrd="0" destOrd="0" presId="urn:microsoft.com/office/officeart/2009/3/layout/CircleRelationship"/>
    <dgm:cxn modelId="{4A517BE4-C95D-DC44-967E-C03C94EE7A1E}" srcId="{67399531-B4AD-494A-92F2-504158F3E707}" destId="{738A3422-D32A-114F-8E34-8A2257CE464B}" srcOrd="3" destOrd="0" parTransId="{0994D024-3CCB-BA47-80DB-451363439951}" sibTransId="{D846E938-A38E-3B49-BF0E-9614AE17F3AC}"/>
    <dgm:cxn modelId="{0B0EF3EA-1E53-0B4E-8874-091C656BC7D8}" type="presOf" srcId="{6F5795CA-FCF7-3D49-92E8-4F066CD012F3}" destId="{2C4EA2EF-7032-994A-8CDA-D08E93AE0AB3}" srcOrd="0" destOrd="0" presId="urn:microsoft.com/office/officeart/2009/3/layout/CircleRelationship"/>
    <dgm:cxn modelId="{BBF9236E-3814-A448-8B85-5BE04A9B4983}" type="presOf" srcId="{96ED5622-202F-C947-BC45-A5FA037D119B}" destId="{3B8012C6-BDB5-5E42-AD5B-3E946D617566}" srcOrd="0" destOrd="0" presId="urn:microsoft.com/office/officeart/2009/3/layout/CircleRelationship"/>
    <dgm:cxn modelId="{E3E4A945-C415-4A45-B7A6-1384E55746C6}" srcId="{67399531-B4AD-494A-92F2-504158F3E707}" destId="{20780591-29E4-CF48-87F7-3F6B004E709A}" srcOrd="1" destOrd="0" parTransId="{0D47A167-53AC-4249-9B81-E9FF53A09617}" sibTransId="{D28437DB-9B3D-BB42-9DB0-B4A5CC3AF0E1}"/>
    <dgm:cxn modelId="{033A9F28-035D-EE44-A828-A70B514CCB4E}" type="presParOf" srcId="{12638A83-E4F5-674B-9467-240AA0C5FB0A}" destId="{CD68683C-D877-F146-989D-683FF92CCE28}" srcOrd="0" destOrd="0" presId="urn:microsoft.com/office/officeart/2009/3/layout/CircleRelationship"/>
    <dgm:cxn modelId="{2CAA9C00-F8CB-C04F-AC2A-742ABDFF2180}" type="presParOf" srcId="{12638A83-E4F5-674B-9467-240AA0C5FB0A}" destId="{58D9F01F-9E18-A346-A934-8987F4284017}" srcOrd="1" destOrd="0" presId="urn:microsoft.com/office/officeart/2009/3/layout/CircleRelationship"/>
    <dgm:cxn modelId="{30EF4E20-46C0-1141-9062-7447800499D8}" type="presParOf" srcId="{12638A83-E4F5-674B-9467-240AA0C5FB0A}" destId="{FEF05A9F-2AAC-074D-BD7A-9196CC8F387E}" srcOrd="2" destOrd="0" presId="urn:microsoft.com/office/officeart/2009/3/layout/CircleRelationship"/>
    <dgm:cxn modelId="{CB5AA040-F6D5-D749-BB01-D0473ABD3E1B}" type="presParOf" srcId="{12638A83-E4F5-674B-9467-240AA0C5FB0A}" destId="{3E2BC93E-E0ED-0A4C-904E-34FEB557D6B3}" srcOrd="3" destOrd="0" presId="urn:microsoft.com/office/officeart/2009/3/layout/CircleRelationship"/>
    <dgm:cxn modelId="{1498D074-7FB5-F648-9004-0A9B6CAC3142}" type="presParOf" srcId="{12638A83-E4F5-674B-9467-240AA0C5FB0A}" destId="{9AE0C5AB-F05E-C54F-946F-524451D97D6A}" srcOrd="4" destOrd="0" presId="urn:microsoft.com/office/officeart/2009/3/layout/CircleRelationship"/>
    <dgm:cxn modelId="{5748F1E5-676D-7940-8143-7497C0488F39}" type="presParOf" srcId="{12638A83-E4F5-674B-9467-240AA0C5FB0A}" destId="{9B818891-721B-E249-A46D-3F104437D69C}" srcOrd="5" destOrd="0" presId="urn:microsoft.com/office/officeart/2009/3/layout/CircleRelationship"/>
    <dgm:cxn modelId="{7E36BE14-C632-FD41-BFCA-694D25AA9D5C}" type="presParOf" srcId="{12638A83-E4F5-674B-9467-240AA0C5FB0A}" destId="{3B8012C6-BDB5-5E42-AD5B-3E946D617566}" srcOrd="6" destOrd="0" presId="urn:microsoft.com/office/officeart/2009/3/layout/CircleRelationship"/>
    <dgm:cxn modelId="{B9DA4D29-BC47-0B4D-B9B7-8072FD1D5F1E}" type="presParOf" srcId="{12638A83-E4F5-674B-9467-240AA0C5FB0A}" destId="{BB4D3749-C5A6-1F42-BA2E-174FCD75366C}" srcOrd="7" destOrd="0" presId="urn:microsoft.com/office/officeart/2009/3/layout/CircleRelationship"/>
    <dgm:cxn modelId="{E5099D72-A3EB-C940-8913-DC4EBAD61701}" type="presParOf" srcId="{BB4D3749-C5A6-1F42-BA2E-174FCD75366C}" destId="{307D2AE0-B61B-3F49-AF65-492CC44B7E00}" srcOrd="0" destOrd="0" presId="urn:microsoft.com/office/officeart/2009/3/layout/CircleRelationship"/>
    <dgm:cxn modelId="{F8B5D721-DB37-1E4C-AE68-77D67EA05206}" type="presParOf" srcId="{12638A83-E4F5-674B-9467-240AA0C5FB0A}" destId="{6B05C13D-FEEA-C64C-B5AB-429A48D8019E}" srcOrd="8" destOrd="0" presId="urn:microsoft.com/office/officeart/2009/3/layout/CircleRelationship"/>
    <dgm:cxn modelId="{681160F9-84DA-4B40-BC1A-9D7F37EF79DB}" type="presParOf" srcId="{6B05C13D-FEEA-C64C-B5AB-429A48D8019E}" destId="{B46D02DE-DFD9-264A-9122-1B111364DA6D}" srcOrd="0" destOrd="0" presId="urn:microsoft.com/office/officeart/2009/3/layout/CircleRelationship"/>
    <dgm:cxn modelId="{9687C976-9C93-544A-A212-118E54DAB346}" type="presParOf" srcId="{12638A83-E4F5-674B-9467-240AA0C5FB0A}" destId="{5C929E12-B5A9-524E-8637-7BDE97CEB999}" srcOrd="9" destOrd="0" presId="urn:microsoft.com/office/officeart/2009/3/layout/CircleRelationship"/>
    <dgm:cxn modelId="{4CB01332-15CF-8E40-B4C5-10581A998799}" type="presParOf" srcId="{12638A83-E4F5-674B-9467-240AA0C5FB0A}" destId="{A458321B-FFC0-BD4F-9287-F448D405C256}" srcOrd="10" destOrd="0" presId="urn:microsoft.com/office/officeart/2009/3/layout/CircleRelationship"/>
    <dgm:cxn modelId="{373EBADC-61AF-6048-89AD-20C91CFBB71D}" type="presParOf" srcId="{A458321B-FFC0-BD4F-9287-F448D405C256}" destId="{CBAE351A-2575-EB4E-BDFE-AC8C89AB19F6}" srcOrd="0" destOrd="0" presId="urn:microsoft.com/office/officeart/2009/3/layout/CircleRelationship"/>
    <dgm:cxn modelId="{7300A656-FEB0-504E-81AF-C0FDA4F4E3CF}" type="presParOf" srcId="{12638A83-E4F5-674B-9467-240AA0C5FB0A}" destId="{A5B4C08C-AA14-F94A-9115-1C7612570EC3}" srcOrd="11" destOrd="0" presId="urn:microsoft.com/office/officeart/2009/3/layout/CircleRelationship"/>
    <dgm:cxn modelId="{0846CA8B-6689-5045-ADE2-FB79A6021441}" type="presParOf" srcId="{A5B4C08C-AA14-F94A-9115-1C7612570EC3}" destId="{E87B16E0-7609-B741-ADEC-7ED3166C467B}" srcOrd="0" destOrd="0" presId="urn:microsoft.com/office/officeart/2009/3/layout/CircleRelationship"/>
    <dgm:cxn modelId="{DE9DB444-D978-0F44-9CD6-3723701AFD40}" type="presParOf" srcId="{12638A83-E4F5-674B-9467-240AA0C5FB0A}" destId="{04321634-7EAA-C442-9E3C-6235F031E2D1}" srcOrd="12" destOrd="0" presId="urn:microsoft.com/office/officeart/2009/3/layout/CircleRelationship"/>
    <dgm:cxn modelId="{6E56AC9B-2879-6A4D-BA2F-E0FFFC96CEA1}" type="presParOf" srcId="{04321634-7EAA-C442-9E3C-6235F031E2D1}" destId="{A27AE5E0-C77F-1548-B6AC-19A721F18551}" srcOrd="0" destOrd="0" presId="urn:microsoft.com/office/officeart/2009/3/layout/CircleRelationship"/>
    <dgm:cxn modelId="{C128700C-BF61-D849-88CC-A7C42C107263}" type="presParOf" srcId="{12638A83-E4F5-674B-9467-240AA0C5FB0A}" destId="{2C4EA2EF-7032-994A-8CDA-D08E93AE0AB3}" srcOrd="13" destOrd="0" presId="urn:microsoft.com/office/officeart/2009/3/layout/CircleRelationship"/>
    <dgm:cxn modelId="{698DE5AA-3D7A-1046-8E42-C55BF8101B87}" type="presParOf" srcId="{12638A83-E4F5-674B-9467-240AA0C5FB0A}" destId="{20931715-7EAE-D343-813D-4E75C341ED7C}" srcOrd="14" destOrd="0" presId="urn:microsoft.com/office/officeart/2009/3/layout/CircleRelationship"/>
    <dgm:cxn modelId="{DE396CDF-3A61-B841-935E-3F1728633780}" type="presParOf" srcId="{20931715-7EAE-D343-813D-4E75C341ED7C}" destId="{233E81BF-6756-1A46-9ADA-2C3EBEC9678C}" srcOrd="0" destOrd="0" presId="urn:microsoft.com/office/officeart/2009/3/layout/CircleRelationship"/>
    <dgm:cxn modelId="{0D589ACD-D4D3-6B43-8E77-265360B17E86}" type="presParOf" srcId="{12638A83-E4F5-674B-9467-240AA0C5FB0A}" destId="{EAA19F38-080A-2445-9C24-BF5FCF5EAE4A}" srcOrd="15" destOrd="0" presId="urn:microsoft.com/office/officeart/2009/3/layout/CircleRelationship"/>
    <dgm:cxn modelId="{7EE28582-5ACF-2A45-9DDC-1859D443F9F9}" type="presParOf" srcId="{12638A83-E4F5-674B-9467-240AA0C5FB0A}" destId="{4E3A32DE-4BB9-3148-B3A6-B205618EB141}" srcOrd="16" destOrd="0" presId="urn:microsoft.com/office/officeart/2009/3/layout/CircleRelationship"/>
    <dgm:cxn modelId="{00387214-4226-9748-A691-C318A2CA519F}" type="presParOf" srcId="{4E3A32DE-4BB9-3148-B3A6-B205618EB141}" destId="{3B2A56C1-B96B-2340-9B03-CA89F8A21E79}" srcOrd="0" destOrd="0" presId="urn:microsoft.com/office/officeart/2009/3/layout/CircleRelationship"/>
    <dgm:cxn modelId="{2D759854-6D15-A74F-B24D-B94B0272ACB6}" type="presParOf" srcId="{12638A83-E4F5-674B-9467-240AA0C5FB0A}" destId="{C1B0984E-E3E0-C943-AF18-A37F5C5D8942}" srcOrd="17" destOrd="0" presId="urn:microsoft.com/office/officeart/2009/3/layout/CircleRelationship"/>
    <dgm:cxn modelId="{9EE16C5B-DFE0-8E4C-B50E-095EF80968D4}" type="presParOf" srcId="{12638A83-E4F5-674B-9467-240AA0C5FB0A}" destId="{9EAD5373-AAF2-584E-A784-9920C80F048E}" srcOrd="18" destOrd="0" presId="urn:microsoft.com/office/officeart/2009/3/layout/CircleRelationship"/>
    <dgm:cxn modelId="{2A2E7B23-789D-B349-A4F7-9E22361B3E77}" type="presParOf" srcId="{9EAD5373-AAF2-584E-A784-9920C80F048E}" destId="{6F43751C-A657-5641-8282-9805A3E00C8B}" srcOrd="0" destOrd="0" presId="urn:microsoft.com/office/officeart/2009/3/layout/CircleRelationship"/>
    <dgm:cxn modelId="{C0136F61-CCCF-D04D-8E49-FD77AA844F57}" type="presParOf" srcId="{12638A83-E4F5-674B-9467-240AA0C5FB0A}" destId="{D9700332-47BC-454C-8230-0816D8CE441B}" srcOrd="19" destOrd="0" presId="urn:microsoft.com/office/officeart/2009/3/layout/CircleRelationship"/>
    <dgm:cxn modelId="{9CDFD135-0F4C-CB46-B883-885B0EC98497}" type="presParOf" srcId="{D9700332-47BC-454C-8230-0816D8CE441B}" destId="{86BA5D87-5D53-8E4A-A093-EA2F4CD7FEE5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68683C-D877-F146-989D-683FF92CCE28}">
      <dsp:nvSpPr>
        <dsp:cNvPr id="0" name=""/>
        <dsp:cNvSpPr/>
      </dsp:nvSpPr>
      <dsp:spPr>
        <a:xfrm>
          <a:off x="1523521" y="608268"/>
          <a:ext cx="1797230" cy="17975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noProof="0" dirty="0" smtClean="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Sistema da Dívida</a:t>
          </a:r>
          <a:endParaRPr lang="pt-BR" sz="1800" kern="1200" noProof="0" dirty="0">
            <a:solidFill>
              <a:sysClr val="window" lastClr="FFFFFF"/>
            </a:solidFill>
            <a:latin typeface="Cambria"/>
            <a:ea typeface="+mn-ea"/>
            <a:cs typeface="+mn-cs"/>
          </a:endParaRPr>
        </a:p>
      </dsp:txBody>
      <dsp:txXfrm>
        <a:off x="1523521" y="608268"/>
        <a:ext cx="1797230" cy="1797539"/>
      </dsp:txXfrm>
    </dsp:sp>
    <dsp:sp modelId="{58D9F01F-9E18-A346-A934-8987F4284017}">
      <dsp:nvSpPr>
        <dsp:cNvPr id="0" name=""/>
        <dsp:cNvSpPr/>
      </dsp:nvSpPr>
      <dsp:spPr>
        <a:xfrm>
          <a:off x="2076146" y="2272181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F05A9F-2AAC-074D-BD7A-9196CC8F387E}">
      <dsp:nvSpPr>
        <dsp:cNvPr id="0" name=""/>
        <dsp:cNvSpPr/>
      </dsp:nvSpPr>
      <dsp:spPr>
        <a:xfrm>
          <a:off x="3436511" y="1337756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BC93E-E0ED-0A4C-904E-34FEB557D6B3}">
      <dsp:nvSpPr>
        <dsp:cNvPr id="0" name=""/>
        <dsp:cNvSpPr/>
      </dsp:nvSpPr>
      <dsp:spPr>
        <a:xfrm>
          <a:off x="2744163" y="2426366"/>
          <a:ext cx="199815" cy="20011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E0C5AB-F05E-C54F-946F-524451D97D6A}">
      <dsp:nvSpPr>
        <dsp:cNvPr id="0" name=""/>
        <dsp:cNvSpPr/>
      </dsp:nvSpPr>
      <dsp:spPr>
        <a:xfrm>
          <a:off x="2116699" y="810315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18891-721B-E249-A46D-3F104437D69C}">
      <dsp:nvSpPr>
        <dsp:cNvPr id="0" name=""/>
        <dsp:cNvSpPr/>
      </dsp:nvSpPr>
      <dsp:spPr>
        <a:xfrm>
          <a:off x="1660664" y="1639380"/>
          <a:ext cx="144884" cy="14486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012C6-BDB5-5E42-AD5B-3E946D617566}">
      <dsp:nvSpPr>
        <dsp:cNvPr id="0" name=""/>
        <dsp:cNvSpPr/>
      </dsp:nvSpPr>
      <dsp:spPr>
        <a:xfrm>
          <a:off x="592553" y="822049"/>
          <a:ext cx="1221880" cy="95207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Mecanismos que Geram Dívida</a:t>
          </a:r>
        </a:p>
      </dsp:txBody>
      <dsp:txXfrm>
        <a:off x="592553" y="822049"/>
        <a:ext cx="1221880" cy="952072"/>
      </dsp:txXfrm>
    </dsp:sp>
    <dsp:sp modelId="{307D2AE0-B61B-3F49-AF65-492CC44B7E00}">
      <dsp:nvSpPr>
        <dsp:cNvPr id="0" name=""/>
        <dsp:cNvSpPr/>
      </dsp:nvSpPr>
      <dsp:spPr>
        <a:xfrm>
          <a:off x="2347113" y="816739"/>
          <a:ext cx="199815" cy="20011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6D02DE-DFD9-264A-9122-1B111364DA6D}">
      <dsp:nvSpPr>
        <dsp:cNvPr id="0" name=""/>
        <dsp:cNvSpPr/>
      </dsp:nvSpPr>
      <dsp:spPr>
        <a:xfrm>
          <a:off x="1030619" y="1877403"/>
          <a:ext cx="361289" cy="361370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929E12-B5A9-524E-8637-7BDE97CEB999}">
      <dsp:nvSpPr>
        <dsp:cNvPr id="0" name=""/>
        <dsp:cNvSpPr/>
      </dsp:nvSpPr>
      <dsp:spPr>
        <a:xfrm>
          <a:off x="3326849" y="481491"/>
          <a:ext cx="1087893" cy="945780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Interferência do FMI</a:t>
          </a:r>
        </a:p>
      </dsp:txBody>
      <dsp:txXfrm>
        <a:off x="3326849" y="481491"/>
        <a:ext cx="1087893" cy="945780"/>
      </dsp:txXfrm>
    </dsp:sp>
    <dsp:sp modelId="{CBAE351A-2575-EB4E-BDFE-AC8C89AB19F6}">
      <dsp:nvSpPr>
        <dsp:cNvPr id="0" name=""/>
        <dsp:cNvSpPr/>
      </dsp:nvSpPr>
      <dsp:spPr>
        <a:xfrm>
          <a:off x="3179185" y="1093308"/>
          <a:ext cx="199815" cy="2001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7B16E0-7609-B741-ADEC-7ED3166C467B}">
      <dsp:nvSpPr>
        <dsp:cNvPr id="0" name=""/>
        <dsp:cNvSpPr/>
      </dsp:nvSpPr>
      <dsp:spPr>
        <a:xfrm>
          <a:off x="893108" y="2307515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AE5E0-C77F-1548-B6AC-19A721F18551}">
      <dsp:nvSpPr>
        <dsp:cNvPr id="0" name=""/>
        <dsp:cNvSpPr/>
      </dsp:nvSpPr>
      <dsp:spPr>
        <a:xfrm>
          <a:off x="2336791" y="2101292"/>
          <a:ext cx="144884" cy="144869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A2EF-7032-994A-8CDA-D08E93AE0AB3}">
      <dsp:nvSpPr>
        <dsp:cNvPr id="0" name=""/>
        <dsp:cNvSpPr/>
      </dsp:nvSpPr>
      <dsp:spPr>
        <a:xfrm>
          <a:off x="3528239" y="1774825"/>
          <a:ext cx="1372300" cy="884534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Privilégios Legais, Políticos, Financeiros e Econômicos</a:t>
          </a:r>
        </a:p>
      </dsp:txBody>
      <dsp:txXfrm>
        <a:off x="3528239" y="1774825"/>
        <a:ext cx="1372300" cy="884534"/>
      </dsp:txXfrm>
    </dsp:sp>
    <dsp:sp modelId="{233E81BF-6756-1A46-9ADA-2C3EBEC9678C}">
      <dsp:nvSpPr>
        <dsp:cNvPr id="0" name=""/>
        <dsp:cNvSpPr/>
      </dsp:nvSpPr>
      <dsp:spPr>
        <a:xfrm>
          <a:off x="3642962" y="1826329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A19F38-080A-2445-9C24-BF5FCF5EAE4A}">
      <dsp:nvSpPr>
        <dsp:cNvPr id="0" name=""/>
        <dsp:cNvSpPr/>
      </dsp:nvSpPr>
      <dsp:spPr>
        <a:xfrm>
          <a:off x="1576657" y="2364795"/>
          <a:ext cx="1080820" cy="955419"/>
        </a:xfrm>
        <a:prstGeom prst="ellipse">
          <a:avLst/>
        </a:prstGeom>
        <a:solidFill>
          <a:srgbClr val="F7964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Influência do Poder Financeiro </a:t>
          </a:r>
        </a:p>
      </dsp:txBody>
      <dsp:txXfrm>
        <a:off x="1576657" y="2364795"/>
        <a:ext cx="1080820" cy="955419"/>
      </dsp:txXfrm>
    </dsp:sp>
    <dsp:sp modelId="{3B2A56C1-B96B-2340-9B03-CA89F8A21E79}">
      <dsp:nvSpPr>
        <dsp:cNvPr id="0" name=""/>
        <dsp:cNvSpPr/>
      </dsp:nvSpPr>
      <dsp:spPr>
        <a:xfrm>
          <a:off x="2404256" y="2452384"/>
          <a:ext cx="144884" cy="144869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0984E-E3E0-C943-AF18-A37F5C5D8942}">
      <dsp:nvSpPr>
        <dsp:cNvPr id="0" name=""/>
        <dsp:cNvSpPr/>
      </dsp:nvSpPr>
      <dsp:spPr>
        <a:xfrm>
          <a:off x="2252141" y="-108028"/>
          <a:ext cx="1123398" cy="938238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p3d extrusionH="28000" prstMaterial="matte"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>
              <a:solidFill>
                <a:sysClr val="window" lastClr="FFFFFF"/>
              </a:solidFill>
              <a:latin typeface="Cambria"/>
              <a:ea typeface="+mn-ea"/>
              <a:cs typeface="+mn-cs"/>
            </a:rPr>
            <a:t>Salvamento Bancário</a:t>
          </a:r>
        </a:p>
      </dsp:txBody>
      <dsp:txXfrm>
        <a:off x="2252141" y="-108028"/>
        <a:ext cx="1123398" cy="938238"/>
      </dsp:txXfrm>
    </dsp:sp>
    <dsp:sp modelId="{6F43751C-A657-5641-8282-9805A3E00C8B}">
      <dsp:nvSpPr>
        <dsp:cNvPr id="0" name=""/>
        <dsp:cNvSpPr/>
      </dsp:nvSpPr>
      <dsp:spPr>
        <a:xfrm>
          <a:off x="1547484" y="787829"/>
          <a:ext cx="144884" cy="144869"/>
        </a:xfrm>
        <a:prstGeom prst="ellipse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BA5D87-5D53-8E4A-A093-EA2F4CD7FEE5}">
      <dsp:nvSpPr>
        <dsp:cNvPr id="0" name=""/>
        <dsp:cNvSpPr/>
      </dsp:nvSpPr>
      <dsp:spPr>
        <a:xfrm>
          <a:off x="3234484" y="175587"/>
          <a:ext cx="144884" cy="144869"/>
        </a:xfrm>
        <a:prstGeom prst="ellipse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27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  <p:sp>
        <p:nvSpPr>
          <p:cNvPr id="6246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737D27-42EF-E64A-B8C2-B8A6D5884C78}" type="slidenum">
              <a:rPr lang="es-ES" sz="1200">
                <a:latin typeface="Calibri" charset="0"/>
                <a:cs typeface="Arial" charset="0"/>
              </a:rPr>
              <a:pPr eaLnBrk="1" hangingPunct="1"/>
              <a:t>30</a:t>
            </a:fld>
            <a:endParaRPr lang="es-E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33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16" y="274954"/>
            <a:ext cx="8914369" cy="1143000"/>
          </a:xfrm>
          <a:prstGeom prst="rect">
            <a:avLst/>
          </a:prstGeom>
        </p:spPr>
        <p:txBody>
          <a:bodyPr lIns="83988" tIns="41994" rIns="83988" bIns="41994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816" y="1600776"/>
            <a:ext cx="8914369" cy="4525935"/>
          </a:xfrm>
          <a:prstGeom prst="rect">
            <a:avLst/>
          </a:prstGeom>
        </p:spPr>
        <p:txBody>
          <a:bodyPr lIns="83988" tIns="41994" rIns="83988" bIns="41994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816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6A3FC4A5-D5A2-4704-9BA2-BD0568096A67}" type="datetimeFigureOut">
              <a:rPr lang="es-EC"/>
              <a:pPr/>
              <a:t>1/5/2016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900" y="6357038"/>
            <a:ext cx="313820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8834" y="6357038"/>
            <a:ext cx="2311350" cy="364206"/>
          </a:xfrm>
          <a:prstGeom prst="rect">
            <a:avLst/>
          </a:prstGeom>
        </p:spPr>
        <p:txBody>
          <a:bodyPr lIns="83988" tIns="41994" rIns="83988" bIns="41994"/>
          <a:lstStyle>
            <a:lvl1pPr>
              <a:defRPr/>
            </a:lvl1pPr>
          </a:lstStyle>
          <a:p>
            <a:fld id="{3554A291-22B0-403D-B363-E3ED04CBDAE3}" type="slidenum">
              <a:rPr lang="es-EC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83331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relatorios-da-auditoria-cidad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YDH5Bn" TargetMode="External"/><Relationship Id="rId2" Type="http://schemas.openxmlformats.org/officeDocument/2006/relationships/hyperlink" Target="http://goo.gl/adBGo3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4.bcb.gov.br/top50/port/top50.asp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gastos-com-a-divida-publica-em-2014-superaram-45-do-orcamento-federal-executado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uditoriacidada.org.br/verdades-e-mentiras-sobre-a-divida-publica-parte-2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/wp-content/uploads/2012/06/Informativo-ESTADOS-III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auditoriacidada.org.br/wp-content/uploads/2016/04/Nota-Te%CC%81cnica-ACD-1.2016-para-o-STF.pdf" TargetMode="External"/><Relationship Id="rId4" Type="http://schemas.openxmlformats.org/officeDocument/2006/relationships/hyperlink" Target="http://www.auditoriacidada.org.br/wp-content/uploads/2013/12/Carta-Senadores-II-2013-.pdf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uditoriacidada.org.br/esquema-ilegal-de-geracao-de-dividas-publicas-para-estados-e-municipios/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epecdg.com.br/uploads/artigos/SSRN-id2479685.pdf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ata.worldbank.org/indicator/SI.POV.GIN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auditoriacidada.org.br/derrubaoveto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://www.facebook.com/auditoriacidada.pagin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zetadopovo.com.br/opiniao/artigos/o-banco-central-esta-suicidando-o-brasil-dh5s162swds5080e0d20jsmpc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28464" y="-127565"/>
            <a:ext cx="9777536" cy="68480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700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 u="sng" dirty="0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 u="sng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endParaRPr lang="pt-BR" sz="2000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USP – Disciplina de Pós-Graduação DÍVIDA PÚBLICA (DEF 5825)</a:t>
            </a:r>
          </a:p>
          <a:p>
            <a:pPr algn="ctr"/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São Paulo, </a:t>
            </a:r>
            <a:r>
              <a:rPr lang="x-none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29</a:t>
            </a:r>
            <a:r>
              <a:rPr lang="en-US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 b="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abril de 2016</a:t>
            </a:r>
          </a:p>
        </p:txBody>
      </p:sp>
      <p:sp>
        <p:nvSpPr>
          <p:cNvPr id="3075" name="CaixaDeTexto 3"/>
          <p:cNvSpPr txBox="1">
            <a:spLocks noChangeArrowheads="1"/>
          </p:cNvSpPr>
          <p:nvPr/>
        </p:nvSpPr>
        <p:spPr bwMode="auto">
          <a:xfrm flipH="1">
            <a:off x="0" y="2636912"/>
            <a:ext cx="10137576" cy="138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t-BR" sz="8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t-BR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DÍVIDA PÚBLICA, TRANSPARÊNCIA FISCAL E AUDITORIA CIDADÃ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xmlns="" val="23398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86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Pagamento de JUROS como se fosse AMORTIZAÇÃO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836712"/>
            <a:ext cx="9217024" cy="603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Grande </a:t>
            </a:r>
            <a:r>
              <a:rPr lang="pt-BR" b="0" dirty="0">
                <a:solidFill>
                  <a:schemeClr val="tx1"/>
                </a:solidFill>
              </a:rPr>
              <a:t>parte do que tem sido registrado como “Amortização” </a:t>
            </a:r>
            <a:r>
              <a:rPr lang="pt-BR" b="0" dirty="0" smtClean="0">
                <a:solidFill>
                  <a:schemeClr val="tx1"/>
                </a:solidFill>
              </a:rPr>
              <a:t>corresponde, na verdade, ao </a:t>
            </a:r>
            <a:r>
              <a:rPr lang="pt-BR" b="0" dirty="0">
                <a:solidFill>
                  <a:schemeClr val="tx1"/>
                </a:solidFill>
              </a:rPr>
              <a:t>pagamento de juros com emissão de novos títulos da dívida pública. </a:t>
            </a:r>
            <a:endParaRPr lang="pt-BR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Juros são DESPESAS CORRENTES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O art. 167 da Constituição Federal proíbe emissão de títulos da dívida para o pagamento de despesas correntes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Ao </a:t>
            </a:r>
            <a:r>
              <a:rPr lang="pt-BR" b="0" dirty="0">
                <a:solidFill>
                  <a:schemeClr val="tx1"/>
                </a:solidFill>
              </a:rPr>
              <a:t>longo dos anos, </a:t>
            </a:r>
            <a:r>
              <a:rPr lang="pt-BR" b="0" dirty="0" smtClean="0">
                <a:solidFill>
                  <a:schemeClr val="tx1"/>
                </a:solidFill>
              </a:rPr>
              <a:t>a emissão ilegal de títulos para pagar juros tem </a:t>
            </a:r>
            <a:r>
              <a:rPr lang="pt-BR" b="0" dirty="0">
                <a:solidFill>
                  <a:schemeClr val="tx1"/>
                </a:solidFill>
              </a:rPr>
              <a:t>provocado um crescimento </a:t>
            </a:r>
            <a:r>
              <a:rPr lang="pt-BR" b="0" dirty="0" smtClean="0">
                <a:solidFill>
                  <a:schemeClr val="tx1"/>
                </a:solidFill>
              </a:rPr>
              <a:t>exponencial da dívida.</a:t>
            </a:r>
          </a:p>
          <a:p>
            <a:pPr marL="342900" indent="-342900">
              <a:spcBef>
                <a:spcPts val="1200"/>
              </a:spcBef>
              <a:buFont typeface="Wingdings" charset="2"/>
              <a:buChar char="ü"/>
            </a:pPr>
            <a:r>
              <a:rPr lang="pt-BR" b="0" dirty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governo não </a:t>
            </a:r>
            <a:r>
              <a:rPr lang="pt-BR" b="0" dirty="0">
                <a:solidFill>
                  <a:schemeClr val="tx1"/>
                </a:solidFill>
              </a:rPr>
              <a:t>divulga qual parte dos juros está sendo contabilizada como “amortização”, “refinanciamento”, ou “rolagem”, o que impede a transparência do verdadeiro custo do endividamento público brasileiro. Por isso nós somamos os gastos com juros e </a:t>
            </a:r>
            <a:r>
              <a:rPr lang="pt-BR" b="0" dirty="0" smtClean="0">
                <a:solidFill>
                  <a:schemeClr val="tx1"/>
                </a:solidFill>
              </a:rPr>
              <a:t>amortizações no gráfico do orçamento que apresentamos.</a:t>
            </a:r>
          </a:p>
          <a:p>
            <a:pPr>
              <a:spcBef>
                <a:spcPts val="1200"/>
              </a:spcBef>
            </a:pPr>
            <a:r>
              <a:rPr lang="pt-BR" b="0" dirty="0" smtClean="0">
                <a:solidFill>
                  <a:schemeClr val="accent1"/>
                </a:solidFill>
              </a:rPr>
              <a:t>Relatório ACD 1/2013 </a:t>
            </a:r>
            <a:r>
              <a:rPr lang="pt-BR" sz="1800" b="0" dirty="0">
                <a:hlinkClick r:id="rId3"/>
              </a:rPr>
              <a:t>http://www.auditoriacidada.org.br/relatorios-da-auditoria-cidada/</a:t>
            </a:r>
            <a:r>
              <a:rPr lang="pt-BR" sz="1800" b="0" dirty="0"/>
              <a:t> </a:t>
            </a:r>
            <a:endParaRPr lang="pt-BR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054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480" y="116632"/>
            <a:ext cx="9633520" cy="7017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BR" sz="800" b="0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dirty="0" smtClean="0">
              <a:solidFill>
                <a:srgbClr val="FF6600"/>
              </a:solidFill>
              <a:latin typeface="Tahoma"/>
              <a:cs typeface="Tahoma"/>
            </a:endParaRP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chemeClr val="accent3"/>
                </a:solidFill>
                <a:latin typeface="Tahoma"/>
                <a:cs typeface="Tahoma"/>
              </a:rPr>
              <a:t>ORÇAMENTO 2015  - </a:t>
            </a:r>
            <a:r>
              <a:rPr lang="pt-BR" dirty="0" smtClean="0">
                <a:solidFill>
                  <a:schemeClr val="accent3"/>
                </a:solidFill>
                <a:latin typeface="Tahoma" charset="0"/>
                <a:cs typeface="Tahoma" charset="0"/>
              </a:rPr>
              <a:t>DIVERGÊNCIA </a:t>
            </a:r>
            <a:r>
              <a:rPr lang="pt-BR" dirty="0">
                <a:solidFill>
                  <a:schemeClr val="accent3"/>
                </a:solidFill>
                <a:latin typeface="Tahoma" charset="0"/>
                <a:cs typeface="Tahoma" charset="0"/>
              </a:rPr>
              <a:t>DADOS</a:t>
            </a:r>
          </a:p>
          <a:p>
            <a:pPr algn="ctr">
              <a:spcBef>
                <a:spcPts val="600"/>
              </a:spcBef>
            </a:pP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PORTAL DA TRANSPARÊNCIA:</a:t>
            </a:r>
          </a:p>
          <a:p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RECEITAS </a:t>
            </a:r>
            <a:r>
              <a:rPr lang="pt-BR" dirty="0" smtClean="0">
                <a:solidFill>
                  <a:schemeClr val="accent1"/>
                </a:solidFill>
                <a:latin typeface="Tahoma" charset="0"/>
                <a:cs typeface="Tahoma" charset="0"/>
              </a:rPr>
              <a:t>REALIZADAS EM </a:t>
            </a:r>
            <a:r>
              <a:rPr lang="pt-BR" dirty="0">
                <a:solidFill>
                  <a:schemeClr val="accent1"/>
                </a:solidFill>
                <a:latin typeface="Tahoma" charset="0"/>
                <a:cs typeface="Tahoma" charset="0"/>
              </a:rPr>
              <a:t>2015 = R$2,748 trilhões</a:t>
            </a: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  <a:hlinkClick r:id="rId2"/>
              </a:rPr>
              <a:t>http://goo.gl/adBGo3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SISTEMA SIGA BRASIL (que tem como fonte os dados do SIAFI):</a:t>
            </a:r>
          </a:p>
          <a:p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DESPESAS DE 2015 </a:t>
            </a:r>
            <a:r>
              <a:rPr lang="pt-BR" sz="1600" b="0" dirty="0">
                <a:solidFill>
                  <a:srgbClr val="94C600"/>
                </a:solidFill>
                <a:latin typeface="Tahoma" charset="0"/>
                <a:cs typeface="Tahoma" charset="0"/>
              </a:rPr>
              <a:t>(PAGO ATÉ DEZEMBRO) 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= </a:t>
            </a:r>
            <a:r>
              <a:rPr lang="pt-BR" dirty="0" err="1">
                <a:solidFill>
                  <a:srgbClr val="94C60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4C600"/>
                </a:solidFill>
                <a:latin typeface="Tahoma" charset="0"/>
                <a:cs typeface="Tahoma" charset="0"/>
              </a:rPr>
              <a:t>$ 2,268 trilhões</a:t>
            </a:r>
          </a:p>
          <a:p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http://goo.gl/YDH5Bn</a:t>
            </a:r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DIFERENÇA: </a:t>
            </a:r>
            <a:r>
              <a:rPr lang="pt-BR" dirty="0" err="1">
                <a:solidFill>
                  <a:srgbClr val="92D050"/>
                </a:solidFill>
                <a:latin typeface="Tahoma" charset="0"/>
                <a:cs typeface="Tahoma" charset="0"/>
              </a:rPr>
              <a:t>R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$ 480 BILHÕES</a:t>
            </a:r>
          </a:p>
          <a:p>
            <a:pPr algn="ctr">
              <a:spcBef>
                <a:spcPts val="600"/>
              </a:spcBef>
            </a:pPr>
            <a:endParaRPr lang="pt-BR" b="0" dirty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Aguardamos </a:t>
            </a:r>
            <a:r>
              <a:rPr lang="pt-BR" b="0" dirty="0">
                <a:solidFill>
                  <a:schemeClr val="tx1"/>
                </a:solidFill>
                <a:latin typeface="Tahoma" charset="0"/>
                <a:cs typeface="Tahoma" charset="0"/>
              </a:rPr>
              <a:t>resposta a Pedido de Acesso </a:t>
            </a: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Informação:</a:t>
            </a:r>
          </a:p>
          <a:p>
            <a:pPr algn="ctr">
              <a:spcBef>
                <a:spcPts val="600"/>
              </a:spcBef>
            </a:pPr>
            <a:r>
              <a:rPr lang="pt-BR" b="0" dirty="0" smtClean="0">
                <a:solidFill>
                  <a:schemeClr val="tx1"/>
                </a:solidFill>
                <a:latin typeface="Tahoma" charset="0"/>
                <a:cs typeface="Tahoma" charset="0"/>
              </a:rPr>
              <a:t>Onde foram aplicados esses R$480 bilhões?</a:t>
            </a:r>
            <a:endParaRPr lang="pt-BR" b="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lvl="0">
              <a:lnSpc>
                <a:spcPct val="120000"/>
              </a:lnSpc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17096" y="332656"/>
            <a:ext cx="396044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Onde teria sido aplicados R$480 bilhões </a:t>
            </a:r>
            <a:r>
              <a:rPr lang="pt-BR" sz="2200" b="0" dirty="0" smtClean="0">
                <a:solidFill>
                  <a:schemeClr val="tx1"/>
                </a:solidFill>
              </a:rPr>
              <a:t>?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Juros e amortizações da dívida: gasto mais relevante (42,43%</a:t>
            </a:r>
            <a:r>
              <a:rPr lang="pt-BR" sz="2200" b="0" dirty="0" smtClean="0">
                <a:solidFill>
                  <a:schemeClr val="tx1"/>
                </a:solidFill>
              </a:rPr>
              <a:t>)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Consumiram não somente receitas financeiras, mas também outras receitas orçamentárias, retirando recursos de áreas </a:t>
            </a:r>
            <a:r>
              <a:rPr lang="pt-BR" sz="2200" b="0" dirty="0" smtClean="0">
                <a:solidFill>
                  <a:schemeClr val="tx1"/>
                </a:solidFill>
              </a:rPr>
              <a:t>essenciais</a:t>
            </a:r>
          </a:p>
          <a:p>
            <a:pPr lvl="0"/>
            <a:endParaRPr lang="pt-BR" sz="800" b="0" dirty="0">
              <a:solidFill>
                <a:schemeClr val="tx1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pt-BR" sz="2200" b="0" dirty="0">
                <a:solidFill>
                  <a:schemeClr val="tx1"/>
                </a:solidFill>
              </a:rPr>
              <a:t>Arrecadação de contribuições sociais é muito superior às despesas com a Seguridade Social, que engloba Previdência, Saúde e Assistência Social (Não existe o falacioso déficit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512" y="0"/>
            <a:ext cx="4835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46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33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Evidência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evelada </a:t>
            </a:r>
            <a:r>
              <a:rPr lang="pt-BR" sz="2800" dirty="0">
                <a:solidFill>
                  <a:srgbClr val="92D050"/>
                </a:solidFill>
                <a:latin typeface="Tahoma"/>
                <a:cs typeface="Tahoma"/>
              </a:rPr>
              <a:t>p</a:t>
            </a: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ela Auditoria Cidadã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/>
                <a:cs typeface="Tahoma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buClr>
                <a:srgbClr val="FF9900"/>
              </a:buClr>
              <a:buFont typeface="Times New Roman" charset="0"/>
              <a:buNone/>
            </a:pPr>
            <a:endParaRPr lang="pt-BR" sz="1000" dirty="0">
              <a:solidFill>
                <a:srgbClr val="92D050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Utilização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 endividamento como mecanismo de subtração de recursos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não para o financiamento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dos Estados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 algn="just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Se </a:t>
            </a:r>
            <a:r>
              <a:rPr lang="pt-BR" dirty="0">
                <a:solidFill>
                  <a:schemeClr val="tx1"/>
                </a:solidFill>
                <a:latin typeface="Tahoma"/>
                <a:cs typeface="Tahoma"/>
              </a:rPr>
              <a:t>reproduz internacionalmente e internamente, em âmbito dos estados e </a:t>
            </a: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municípios: CRISE EM DIVERSOS ENTES FEDERADOS BRASILEIROS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Dívidas sem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contrapartida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endParaRPr lang="pt-BR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77825" indent="-342900"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Maior beneficiário: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rgbClr val="FF9900"/>
              </a:buClr>
            </a:pPr>
            <a:r>
              <a:rPr lang="pt-BR" dirty="0" smtClean="0">
                <a:solidFill>
                  <a:schemeClr val="tx1"/>
                </a:solidFill>
                <a:latin typeface="Tahoma"/>
                <a:cs typeface="Tahoma"/>
              </a:rPr>
              <a:t>      Setor financeiro</a:t>
            </a:r>
            <a:endParaRPr lang="pt-BR" dirty="0">
              <a:solidFill>
                <a:schemeClr val="tx1"/>
              </a:solidFill>
              <a:latin typeface="Tahoma"/>
              <a:cs typeface="Tahoma"/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9086847"/>
              </p:ext>
            </p:extLst>
          </p:nvPr>
        </p:nvGraphicFramePr>
        <p:xfrm>
          <a:off x="3944888" y="3501008"/>
          <a:ext cx="5616624" cy="321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62159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  <a:endParaRPr lang="pt-BR" sz="800" dirty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Modelo Econômico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Privilégios Financeiros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Legal 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Sistema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Político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Corrupção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Grande Mídia</a:t>
            </a:r>
          </a:p>
          <a:p>
            <a:pPr algn="just" eaLnBrk="1" hangingPunct="1">
              <a:lnSpc>
                <a:spcPct val="130000"/>
              </a:lnSpc>
              <a:spcAft>
                <a:spcPts val="1200"/>
              </a:spcAft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Organismos Internacionais</a:t>
            </a: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lnSpc>
                <a:spcPct val="110000"/>
              </a:lnSpc>
              <a:spcAft>
                <a:spcPts val="12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Dominação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financeira e graves consequências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sociais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8984" y="1556792"/>
            <a:ext cx="496060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22346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0"/>
            <a:ext cx="10009112" cy="716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MECANISMOS QUE GERAM DÍVIDA SEM CONTRAPARTIDA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Emissão de títulos da dívida para pagar juros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Estabelecimento de abusivas taxas de juros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Juros sobre juros: ANATOCISMO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</a:t>
            </a:r>
            <a:r>
              <a:rPr lang="pt-BR" sz="2200" b="0" i="1" dirty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cambial realizadas pelo Banco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Central: de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setembro/2014 a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setembro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/2015 os resultados negativos somaram 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$207 bilhões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Operações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“compromissadas” ou de “mercado aberto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”: remuneração da sobra de caixa de bancos em cerca de </a:t>
            </a:r>
            <a:r>
              <a:rPr lang="pt-BR" sz="2200" b="0" dirty="0" err="1" smtClean="0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$ 1 trilhão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missão de títulos da dívida interna para a compra de dólares (quando se encontrava em franca desvalorização), empregados na compra de títulos da dívida norte-americana, que não rendem quase nada ao país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C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obertura 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de bilionários prejuízos operacionais do BC, por exemplo, R$147,7 bilhões em 2009,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$ 48,5 bilhões em 2010, que, segundo a Lei de Responsabilidade Fiscal devem ser arcados pelo Tesouro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Nacional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Diferencial de taxas de juros referentes a repasses de </a:t>
            </a:r>
            <a:r>
              <a:rPr lang="pt-BR" sz="2200" b="0" dirty="0" err="1">
                <a:solidFill>
                  <a:schemeClr val="tx1"/>
                </a:solidFill>
                <a:latin typeface="Tahoma"/>
                <a:cs typeface="Tahoma"/>
              </a:rPr>
              <a:t>R</a:t>
            </a: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$ 1/2 trilhão ao 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BNDES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Wingdings" charset="2"/>
              <a:buChar char="Ø"/>
            </a:pPr>
            <a:r>
              <a:rPr lang="pt-BR" sz="2200" b="0" dirty="0">
                <a:solidFill>
                  <a:schemeClr val="tx1"/>
                </a:solidFill>
                <a:latin typeface="Tahoma"/>
                <a:cs typeface="Tahoma"/>
              </a:rPr>
              <a:t> Remanejamento estatístico de dívida interna para externa, gerando obrigação referente à variação cambial</a:t>
            </a:r>
            <a:r>
              <a:rPr lang="pt-BR" sz="2200" b="0" dirty="0" smtClean="0">
                <a:solidFill>
                  <a:schemeClr val="tx1"/>
                </a:solidFill>
                <a:latin typeface="Tahoma"/>
                <a:cs typeface="Tahoma"/>
              </a:rPr>
              <a:t>.</a:t>
            </a:r>
          </a:p>
          <a:p>
            <a:pPr algn="ctr">
              <a:spcBef>
                <a:spcPts val="0"/>
              </a:spcBef>
              <a:spcAft>
                <a:spcPts val="900"/>
              </a:spcAft>
              <a:buClr>
                <a:srgbClr val="FF9900"/>
              </a:buClr>
            </a:pPr>
            <a:r>
              <a:rPr lang="pt-BR" sz="2200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 corrupção institucionalizada no Sistema da Dívida amarra o Brasil</a:t>
            </a:r>
          </a:p>
        </p:txBody>
      </p:sp>
    </p:spTree>
    <p:extLst>
      <p:ext uri="{BB962C8B-B14F-4D97-AF65-F5344CB8AC3E}">
        <p14:creationId xmlns:p14="http://schemas.microsoft.com/office/powerpoint/2010/main" xmlns="" val="1238698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331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705976" cy="172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Escandaloso crescimento do lucro dos bancos…</a:t>
            </a: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FFFF"/>
              </a:buClr>
            </a:pP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258" y="14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7" name="Retângulo 2"/>
          <p:cNvSpPr>
            <a:spLocks noChangeArrowheads="1"/>
          </p:cNvSpPr>
          <p:nvPr/>
        </p:nvSpPr>
        <p:spPr bwMode="auto">
          <a:xfrm>
            <a:off x="776536" y="6525344"/>
            <a:ext cx="8351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pt-BR" sz="1600" b="0" dirty="0">
                <a:solidFill>
                  <a:schemeClr val="tx1"/>
                </a:solidFill>
              </a:rPr>
              <a:t>Fonte: </a:t>
            </a:r>
            <a:r>
              <a:rPr lang="pt-BR" sz="1600" b="0" dirty="0">
                <a:solidFill>
                  <a:schemeClr val="tx1"/>
                </a:solidFill>
                <a:hlinkClick r:id="rId3"/>
              </a:rPr>
              <a:t>http://www4.bcb.gov.br/top50/port/top50.asp</a:t>
            </a:r>
            <a:r>
              <a:rPr lang="pt-BR" sz="16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536" y="836712"/>
            <a:ext cx="8352928" cy="56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7766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344488" y="260648"/>
            <a:ext cx="9561512" cy="6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OMISSÃO DE ÓRGÃOS DE CONTROLE</a:t>
            </a:r>
          </a:p>
          <a:p>
            <a:pPr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Congresso Nacional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Senado </a:t>
            </a:r>
          </a:p>
          <a:p>
            <a:pPr marL="1085850" lvl="1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Câmara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Tribunal de Contas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Controladoria Geral da União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Ministério Público Federal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14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/>
          <p:cNvSpPr txBox="1">
            <a:spLocks noChangeArrowheads="1"/>
          </p:cNvSpPr>
          <p:nvPr/>
        </p:nvSpPr>
        <p:spPr bwMode="auto">
          <a:xfrm>
            <a:off x="128464" y="260648"/>
            <a:ext cx="10009112" cy="795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FF9900"/>
              </a:buClr>
              <a:buFont typeface="Times New Roman" charset="0"/>
              <a:buNone/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6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DESCUMPRIMENTO DE PRINCÍPIOS CONSTITUCIONAIS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TRANSPARÊNCIA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MOTIVAÇÃO</a:t>
            </a:r>
          </a:p>
          <a:p>
            <a:pPr marL="457200" indent="-457200" algn="ctr">
              <a:lnSpc>
                <a:spcPct val="70000"/>
              </a:lnSpc>
              <a:spcBef>
                <a:spcPts val="1800"/>
              </a:spcBef>
              <a:buClr>
                <a:srgbClr val="FF9900"/>
              </a:buClr>
              <a:buFont typeface="Wingdings" charset="2"/>
              <a:buChar char="ü"/>
            </a:pPr>
            <a:endParaRPr lang="pt-BR" sz="5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detentores dos títulos da dívida brasileira?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Por quê compramos títulos da dívida externa antecipadamente e com ágio que chegou a 70%?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Quais dívidas externas privadas foram transformadas em dívida pública?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dos contratos de </a:t>
            </a:r>
            <a:r>
              <a:rPr lang="pt-BR" b="0" i="1" dirty="0" smtClean="0">
                <a:solidFill>
                  <a:schemeClr val="tx1"/>
                </a:solidFill>
                <a:latin typeface="Tahoma"/>
                <a:cs typeface="Tahoma"/>
              </a:rPr>
              <a:t>swap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? Qual o fundamento legal para se oferecer ração mensal ao mercado?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Quem são os beneficiários das operações de mercado aberto? Quais as condições financeiras oferecidas?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tc...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etc... etc... etc... etc..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. </a:t>
            </a:r>
            <a:r>
              <a:rPr lang="pt-BR" b="0" dirty="0">
                <a:solidFill>
                  <a:schemeClr val="tx1"/>
                </a:solidFill>
                <a:latin typeface="Tahoma"/>
                <a:cs typeface="Tahoma"/>
              </a:rPr>
              <a:t>etc... etc...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 </a:t>
            </a: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pt-BR" b="0" dirty="0" smtClean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99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2" y="407988"/>
            <a:ext cx="9073007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098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  <a:cs typeface="Arial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4101" name="CaixaDeTexto 5"/>
          <p:cNvSpPr txBox="1">
            <a:spLocks noChangeArrowheads="1"/>
          </p:cNvSpPr>
          <p:nvPr/>
        </p:nvSpPr>
        <p:spPr bwMode="auto">
          <a:xfrm>
            <a:off x="1784648" y="1690688"/>
            <a:ext cx="1224558" cy="1615827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70: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dívida da ditadura</a:t>
            </a:r>
          </a:p>
        </p:txBody>
      </p:sp>
      <p:sp>
        <p:nvSpPr>
          <p:cNvPr id="4102" name="CaixaDeTexto 5"/>
          <p:cNvSpPr txBox="1">
            <a:spLocks noChangeArrowheads="1"/>
          </p:cNvSpPr>
          <p:nvPr/>
        </p:nvSpPr>
        <p:spPr bwMode="auto">
          <a:xfrm>
            <a:off x="3152801" y="1690688"/>
            <a:ext cx="1800200" cy="2308324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 dirty="0">
                <a:latin typeface="Arial" charset="0"/>
                <a:cs typeface="Arial" charset="0"/>
              </a:rPr>
              <a:t>Década de 80: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 Elevação ilegal das taxas de juros</a:t>
            </a:r>
          </a:p>
          <a:p>
            <a:pPr algn="ctr">
              <a:spcBef>
                <a:spcPct val="50000"/>
              </a:spcBef>
            </a:pPr>
            <a:r>
              <a:rPr lang="pt-BR" sz="1800" dirty="0">
                <a:solidFill>
                  <a:schemeClr val="bg1"/>
                </a:solidFill>
                <a:latin typeface="Arial" charset="0"/>
                <a:cs typeface="Arial" charset="0"/>
              </a:rPr>
              <a:t>Estatização de dívidas privadas</a:t>
            </a:r>
          </a:p>
        </p:txBody>
      </p:sp>
      <p:sp>
        <p:nvSpPr>
          <p:cNvPr id="4103" name="CaixaDeTexto 5"/>
          <p:cNvSpPr txBox="1">
            <a:spLocks noChangeArrowheads="1"/>
          </p:cNvSpPr>
          <p:nvPr/>
        </p:nvSpPr>
        <p:spPr bwMode="auto">
          <a:xfrm>
            <a:off x="5745088" y="4986923"/>
            <a:ext cx="3024187" cy="6477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chemeClr val="bg1"/>
                </a:solidFill>
                <a:latin typeface="Arial" charset="0"/>
                <a:cs typeface="Arial" charset="0"/>
              </a:rPr>
              <a:t>Pagamento antecipado ao FMI e resgates com ágio</a:t>
            </a:r>
          </a:p>
        </p:txBody>
      </p:sp>
      <p:cxnSp>
        <p:nvCxnSpPr>
          <p:cNvPr id="4104" name="Conector de seta reta 7"/>
          <p:cNvCxnSpPr>
            <a:cxnSpLocks noChangeShapeType="1"/>
          </p:cNvCxnSpPr>
          <p:nvPr/>
        </p:nvCxnSpPr>
        <p:spPr bwMode="auto">
          <a:xfrm flipV="1">
            <a:off x="7814411" y="4437112"/>
            <a:ext cx="0" cy="549812"/>
          </a:xfrm>
          <a:prstGeom prst="straightConnector1">
            <a:avLst/>
          </a:prstGeom>
          <a:noFill/>
          <a:ln w="41275" cap="sq">
            <a:solidFill>
              <a:schemeClr val="bg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241032" y="1697058"/>
            <a:ext cx="1368152" cy="13434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>
                <a:latin typeface="Arial" charset="0"/>
                <a:ea typeface="MS PGothic" charset="0"/>
                <a:cs typeface="Arial" charset="0"/>
              </a:rPr>
              <a:t>Década de </a:t>
            </a:r>
            <a:r>
              <a:rPr lang="pt-BR" sz="1800" dirty="0" smtClean="0">
                <a:latin typeface="Arial" charset="0"/>
                <a:ea typeface="MS PGothic" charset="0"/>
                <a:cs typeface="Arial" charset="0"/>
              </a:rPr>
              <a:t>90: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endParaRPr lang="pt-BR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Plano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</a:pPr>
            <a:r>
              <a:rPr lang="pt-BR" sz="1800" dirty="0" smtClean="0">
                <a:solidFill>
                  <a:schemeClr val="bg1"/>
                </a:solidFill>
                <a:latin typeface="Arial" charset="0"/>
                <a:ea typeface="MS PGothic" charset="0"/>
                <a:cs typeface="Arial" charset="0"/>
              </a:rPr>
              <a:t>Brady</a:t>
            </a:r>
            <a:endParaRPr lang="en-US" sz="1800" dirty="0">
              <a:solidFill>
                <a:schemeClr val="bg1"/>
              </a:solidFill>
              <a:latin typeface="Arial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608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PARADOXO BRASIL 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761125"/>
              </p:ext>
            </p:extLst>
          </p:nvPr>
        </p:nvGraphicFramePr>
        <p:xfrm>
          <a:off x="272480" y="620688"/>
          <a:ext cx="963352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6760"/>
                <a:gridCol w="4816760"/>
              </a:tblGrid>
              <a:tr h="62373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9ª Maior Economia Mundial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pt-BR" sz="1800" dirty="0" smtClean="0">
                          <a:solidFill>
                            <a:schemeClr val="bg2"/>
                          </a:solidFill>
                          <a:latin typeface="Tahoma" charset="0"/>
                          <a:cs typeface="Tahoma" charset="0"/>
                        </a:rPr>
                        <a:t>IMENSAS POTENCIALIDADES  ABUNDÂNCIA</a:t>
                      </a:r>
                      <a:endParaRPr lang="pt-BR" sz="500" dirty="0" smtClean="0">
                        <a:solidFill>
                          <a:schemeClr val="bg2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endParaRPr lang="en-US" sz="800" dirty="0" smtClean="0"/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Nióbio do mundo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Terceira maior reserva de petróleo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reserva de água potável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Maior área agriculturável do mundo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minerais diversas e Terras Raras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Riquezas biológicas: fauna e flora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Extensão territorial e mesmo idioma 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Clima favorável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Potencial energético, industrial e comercial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pt-BR" b="1" dirty="0" smtClean="0">
                          <a:solidFill>
                            <a:schemeClr val="tx1"/>
                          </a:solidFill>
                          <a:latin typeface="Tahoma" charset="0"/>
                          <a:cs typeface="Tahoma" charset="0"/>
                        </a:rPr>
                        <a:t>Riqueza humana e cultural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CENÁRIO BRASIL 2015/2016</a:t>
                      </a:r>
                      <a:endParaRPr lang="pt-BR" sz="500" dirty="0" smtClean="0">
                        <a:solidFill>
                          <a:srgbClr val="00000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ESCASSEZ</a:t>
                      </a:r>
                      <a:endParaRPr lang="en-US" sz="1800" dirty="0" smtClean="0"/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CRISES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Econômica seletiva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Desindustrialização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Queda da atividade comercial 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Desemprego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Perdas salariais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Privatizações</a:t>
                      </a:r>
                    </a:p>
                    <a:p>
                      <a:pPr marL="1200150" lvl="1" indent="-457200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ea typeface="ＭＳ Ｐゴシック" charset="0"/>
                          <a:cs typeface="Tahoma" charset="0"/>
                        </a:rPr>
                        <a:t>Encolhimento do PIB 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Social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Política</a:t>
                      </a:r>
                    </a:p>
                    <a:p>
                      <a:pPr marL="457200" indent="-457200">
                        <a:spcBef>
                          <a:spcPts val="600"/>
                        </a:spcBef>
                        <a:buFont typeface="Wingdings" charset="2"/>
                        <a:buChar char="Ø"/>
                      </a:pPr>
                      <a:r>
                        <a:rPr lang="pt-BR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Ambiental</a:t>
                      </a:r>
                      <a:endParaRPr lang="pt-BR" dirty="0" smtClean="0">
                        <a:solidFill>
                          <a:srgbClr val="92D050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tx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AJUSTE FISCAL: </a:t>
                      </a:r>
                      <a:r>
                        <a:rPr lang="pt-BR" b="0" dirty="0" smtClean="0">
                          <a:solidFill>
                            <a:srgbClr val="FFFFFF"/>
                          </a:solidFill>
                          <a:latin typeface="Tahoma" charset="0"/>
                          <a:cs typeface="Tahoma" charset="0"/>
                        </a:rPr>
                        <a:t>Corte de investimentos e gastos sociais; aumento de tributos para a classe média e pobre; privatizações</a:t>
                      </a:r>
                    </a:p>
                    <a:p>
                      <a:pPr>
                        <a:spcBef>
                          <a:spcPts val="0"/>
                        </a:spcBef>
                      </a:pPr>
                      <a:endParaRPr lang="pt-BR" sz="300" dirty="0" smtClean="0">
                        <a:solidFill>
                          <a:schemeClr val="accent1"/>
                        </a:solidFill>
                        <a:latin typeface="Tahoma" charset="0"/>
                        <a:cs typeface="Tahoma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pt-BR" dirty="0" smtClean="0">
                          <a:solidFill>
                            <a:srgbClr val="000000"/>
                          </a:solidFill>
                          <a:latin typeface="Tahoma" charset="0"/>
                          <a:cs typeface="Tahoma" charset="0"/>
                        </a:rPr>
                        <a:t>CRESCIMENTO ACELERADO DA DÍVIDA PÚBLICA = </a:t>
                      </a:r>
                      <a:r>
                        <a:rPr lang="pt-BR" dirty="0" smtClean="0">
                          <a:solidFill>
                            <a:srgbClr val="FF0000"/>
                          </a:solidFill>
                          <a:latin typeface="Tahoma" charset="0"/>
                          <a:cs typeface="Tahoma" charset="0"/>
                        </a:rPr>
                        <a:t>CRISE FISCAL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1714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270" y="548680"/>
            <a:ext cx="8867234" cy="570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35.</a:t>
            </a: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144688" y="1844675"/>
            <a:ext cx="4032250" cy="189230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Graves indícios de ilegalidade identificados pela CPI: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Juros sobre juros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Conflito de interesses</a:t>
            </a:r>
          </a:p>
          <a:p>
            <a:pPr algn="ctr">
              <a:spcBef>
                <a:spcPct val="50000"/>
              </a:spcBef>
            </a:pPr>
            <a:r>
              <a:rPr lang="pt-BR" sz="1800">
                <a:solidFill>
                  <a:srgbClr val="C00000"/>
                </a:solidFill>
                <a:latin typeface="Arial" charset="0"/>
                <a:cs typeface="Arial" charset="0"/>
              </a:rPr>
              <a:t>Falta de transparência</a:t>
            </a:r>
          </a:p>
        </p:txBody>
      </p:sp>
    </p:spTree>
    <p:extLst>
      <p:ext uri="{BB962C8B-B14F-4D97-AF65-F5344CB8AC3E}">
        <p14:creationId xmlns:p14="http://schemas.microsoft.com/office/powerpoint/2010/main" xmlns="" val="2358740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871893" cy="660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Números da 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Dívida</a:t>
            </a:r>
            <a:endParaRPr lang="pt-BR" sz="800" dirty="0" smtClean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 dirty="0" smtClean="0">
                <a:solidFill>
                  <a:srgbClr val="92D050"/>
                </a:solidFill>
                <a:latin typeface="Tahoma" charset="0"/>
              </a:rPr>
              <a:t>Artifícios </a:t>
            </a:r>
            <a:r>
              <a:rPr lang="pt-BR" dirty="0">
                <a:solidFill>
                  <a:srgbClr val="92D050"/>
                </a:solidFill>
                <a:latin typeface="Tahoma" charset="0"/>
              </a:rPr>
              <a:t>utilizados para “aliviar” o peso dos números:</a:t>
            </a:r>
          </a:p>
          <a:p>
            <a:pPr lvl="1"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Dívida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“Líquida” em lugar da dívida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bruta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Juros “reais” em lugar dos juros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nominais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Contabilização de parte dos juros nominais como se fosse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amortização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Exclusão da Dívida Externa “Privada” das estatísticas, desconsiderando a existência de garantia pública sobre essa dívida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privada 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lvl="1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Gráficos que fazem a comparação Dívida Líquida com o PIB, mostrando uma ilusória queda do montante da dívida.</a:t>
            </a: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</a:rPr>
              <a:t> </a:t>
            </a:r>
          </a:p>
          <a:p>
            <a:r>
              <a:rPr lang="pt-BR" b="0" dirty="0">
                <a:solidFill>
                  <a:srgbClr val="FFFFFF"/>
                </a:solidFill>
                <a:latin typeface="Tahoma" charset="0"/>
              </a:rPr>
              <a:t>	Recomendamos a leitura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dos artigos:</a:t>
            </a:r>
          </a:p>
          <a:p>
            <a:pPr marL="377825" indent="-342900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Análise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do Orçamento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2014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r>
              <a:rPr lang="pt-BR" sz="1400" b="0" dirty="0">
                <a:solidFill>
                  <a:srgbClr val="FFFFFF"/>
                </a:solidFill>
                <a:latin typeface="Tahoma" charset="0"/>
                <a:hlinkClick r:id="rId3"/>
              </a:rPr>
              <a:t>http://www.auditoriacidada.org.br/gastos-com-a-divida-publica-em-2014-superaram-45-do-orcamento-federal-executado</a:t>
            </a:r>
            <a:r>
              <a:rPr lang="pt-BR" sz="1400" b="0" dirty="0" smtClean="0">
                <a:solidFill>
                  <a:srgbClr val="FFFFFF"/>
                </a:solidFill>
                <a:latin typeface="Tahoma" charset="0"/>
                <a:hlinkClick r:id="rId3"/>
              </a:rPr>
              <a:t>/</a:t>
            </a:r>
            <a:r>
              <a:rPr lang="pt-BR" sz="1400" b="0" dirty="0" smtClean="0">
                <a:solidFill>
                  <a:srgbClr val="FFFFFF"/>
                </a:solidFill>
                <a:latin typeface="Tahoma" charset="0"/>
              </a:rPr>
              <a:t>  </a:t>
            </a:r>
          </a:p>
          <a:p>
            <a:pPr marL="377825" indent="-342900">
              <a:buFont typeface="Wingdings" charset="2"/>
              <a:buChar char="ü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Verdades e Mentiras sobre a D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ívida – parte 2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hlinkClick r:id="rId4"/>
              </a:rPr>
              <a:t>http://www.auditoriacidada.org.br/verdades-e-mentiras-sobre-a-divida-publica-parte-2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hlinkClick r:id="rId4"/>
              </a:rPr>
              <a:t>/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</a:rPr>
              <a:t> </a:t>
            </a:r>
            <a:endParaRPr lang="pt-BR" sz="1600" b="0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433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SISTEMA DA DÍVIDA DOS ESTADOS E MUNICÍPIOS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Gênese em Carta de Intenções com o FMI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Refinanciamento pela União Lei 9.496/97: Pacote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Plano de Ajuste Fiscal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passivos de bancos </a:t>
            </a:r>
            <a:r>
              <a:rPr lang="en-US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lvl="1" indent="0">
              <a:lnSpc>
                <a:spcPct val="70000"/>
              </a:lnSpc>
              <a:spcBef>
                <a:spcPts val="1200"/>
              </a:spcBef>
              <a:buClr>
                <a:srgbClr val="FF9900"/>
              </a:buClr>
              <a:defRPr/>
            </a:pPr>
            <a:endParaRPr lang="pt-BR" sz="5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Condições onerosas empurram para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 e bancos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FF9900"/>
              </a:buClr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privados internacionais para pagar à União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Ilegalidades. Ilegitimidades. Abusos. Fraudes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1312" y="2708920"/>
            <a:ext cx="2144688" cy="2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9726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87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Tênue Revisão das Condições 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Lei 9.496/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97</a:t>
            </a:r>
          </a:p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endParaRPr lang="pt-BR" sz="3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Lei </a:t>
            </a:r>
            <a:r>
              <a:rPr lang="pt-BR" dirty="0">
                <a:solidFill>
                  <a:srgbClr val="FFFFFF"/>
                </a:solidFill>
                <a:latin typeface="Tahoma"/>
                <a:cs typeface="Tahoma"/>
              </a:rPr>
              <a:t>Complementar 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148/2014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(resultante do PLC nº 99/2013 no Senado e PLP nº 238/2013 na Câmara dos Deputados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).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As pequenas modificações aprovadas terão impacto nulo para a maioria dos estados e muito reduzido para outros. </a:t>
            </a:r>
          </a:p>
          <a:p>
            <a:pPr marL="342900" indent="-342900"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 </a:t>
            </a: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Lei Complementar 151/2015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(modificou a redação)</a:t>
            </a:r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342900" indent="-342900"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/>
                <a:cs typeface="Tahoma"/>
              </a:rPr>
              <a:t>Decreto 8.616, de 29.12.2015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 (Regulamento: exige desistência expressa e irrevogável de ação judicial para contestar a dívida!...)</a:t>
            </a:r>
          </a:p>
          <a:p>
            <a:endParaRPr lang="pt-BR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Liminares concedidas pelo STF</a:t>
            </a:r>
          </a:p>
          <a:p>
            <a:endParaRPr lang="pt-BR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ATUAÇÃO DA ACD: 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Trabalho durante a tramitação dos PL 238 e 99</a:t>
            </a: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Boletins </a:t>
            </a:r>
            <a:r>
              <a:rPr lang="pt-BR" b="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nformativos </a:t>
            </a:r>
            <a:r>
              <a:rPr lang="pt-BR" sz="1200" b="0" u="sng" dirty="0" smtClean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http</a:t>
            </a:r>
            <a:r>
              <a:rPr lang="pt-BR" sz="1200" b="0" u="sng" dirty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://www.auditoriacidada.org.br/wp-content/uploads/2012/06/Informativo-ESTADOS-</a:t>
            </a:r>
            <a:r>
              <a:rPr lang="pt-BR" sz="1200" b="0" u="sng" dirty="0" smtClean="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III.pdf</a:t>
            </a:r>
            <a:endParaRPr lang="pt-BR" sz="12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b="0" dirty="0" smtClean="0">
                <a:solidFill>
                  <a:srgbClr val="FFFFFF"/>
                </a:solidFill>
                <a:latin typeface="Tahoma"/>
                <a:cs typeface="Tahoma"/>
              </a:rPr>
              <a:t>Carta </a:t>
            </a:r>
            <a:r>
              <a:rPr lang="pt-BR" sz="1600" b="0" u="sng" dirty="0" smtClean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http</a:t>
            </a:r>
            <a:r>
              <a:rPr lang="pt-BR" sz="1600" b="0" u="sng" dirty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://www.auditoriacidada.org.br/wp-content/uploads/2013/12/Carta-Senadores-II-2013-.</a:t>
            </a:r>
            <a:r>
              <a:rPr lang="pt-BR" sz="1600" b="0" u="sng" dirty="0" smtClean="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pdf</a:t>
            </a:r>
            <a:r>
              <a:rPr lang="pt-BR" sz="1600" b="0" dirty="0" smtClean="0">
                <a:solidFill>
                  <a:srgbClr val="FFFFFF"/>
                </a:solidFill>
                <a:latin typeface="Tahoma"/>
                <a:cs typeface="Tahoma"/>
              </a:rPr>
              <a:t>  </a:t>
            </a:r>
          </a:p>
          <a:p>
            <a:endParaRPr lang="pt-BR" sz="1600" b="0" dirty="0">
              <a:solidFill>
                <a:srgbClr val="FFFFFF"/>
              </a:solidFill>
              <a:latin typeface="Tahoma"/>
              <a:cs typeface="Tahoma"/>
            </a:endParaRPr>
          </a:p>
          <a:p>
            <a:r>
              <a:rPr lang="pt-BR" dirty="0">
                <a:solidFill>
                  <a:schemeClr val="accent1"/>
                </a:solidFill>
                <a:latin typeface="Tahoma"/>
                <a:cs typeface="Tahoma"/>
              </a:rPr>
              <a:t>Nota </a:t>
            </a:r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Técnica ACD 1/2016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http</a:t>
            </a:r>
            <a:r>
              <a:rPr lang="pt-BR" sz="1400" b="0" u="sng" dirty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://www.auditoriacidada.org.br/wp-content/uploads/2016/04/Nota-Te%CC%81cnica-ACD-1.2016-para-o-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STF.pdf</a:t>
            </a:r>
            <a:r>
              <a:rPr lang="pt-BR" sz="1400" b="0" u="sng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endParaRPr lang="pt-BR" sz="1400" b="0" u="sng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529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332656"/>
            <a:ext cx="9633520" cy="643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DÍVIDA DOS ESTADOS</a:t>
            </a:r>
          </a:p>
          <a:p>
            <a:pPr algn="ctr"/>
            <a:endParaRPr lang="pt-BR" sz="800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Crise Fiscal devido às condições abusivas do refinanciamento pela União 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(Lei 9.496/97)</a:t>
            </a:r>
          </a:p>
          <a:p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endParaRPr lang="pt-BR" sz="800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marL="457200" indent="-457200">
              <a:buFont typeface="Wingdings" charset="2"/>
              <a:buChar char="Ø"/>
            </a:pPr>
            <a:r>
              <a:rPr lang="pt-BR" dirty="0" smtClean="0">
                <a:solidFill>
                  <a:srgbClr val="94C600"/>
                </a:solidFill>
                <a:latin typeface="Tahoma"/>
                <a:cs typeface="Tahoma"/>
              </a:rPr>
              <a:t>Novos esquemas sofisticados</a:t>
            </a:r>
            <a:endParaRPr lang="pt-BR" sz="2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Cessão de créditos referentes à Dívida Ativa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Venda de direito inalienável; atividade exclusiva de Estado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Parecer PGFN/CDA 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1505/2015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Decisão TCU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Projetos em tramitação no Congresso Nacional: </a:t>
            </a:r>
          </a:p>
          <a:p>
            <a:r>
              <a:rPr lang="pt-BR" b="0" dirty="0">
                <a:solidFill>
                  <a:schemeClr val="tx1"/>
                </a:solidFill>
              </a:rPr>
              <a:t>	P</a:t>
            </a:r>
            <a:r>
              <a:rPr lang="pt-BR" b="0" dirty="0" smtClean="0">
                <a:solidFill>
                  <a:schemeClr val="tx1"/>
                </a:solidFill>
              </a:rPr>
              <a:t>rojeto de lei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3337/2015</a:t>
            </a:r>
          </a:p>
          <a:p>
            <a:r>
              <a:rPr lang="pt-BR" b="0" dirty="0">
                <a:solidFill>
                  <a:schemeClr val="tx1"/>
                </a:solidFill>
              </a:rPr>
              <a:t>	</a:t>
            </a:r>
            <a:r>
              <a:rPr lang="pt-BR" b="0" dirty="0" smtClean="0">
                <a:solidFill>
                  <a:schemeClr val="tx1"/>
                </a:solidFill>
              </a:rPr>
              <a:t>Projeto de lei complementar </a:t>
            </a:r>
            <a:r>
              <a:rPr lang="pt-BR" b="0" dirty="0">
                <a:solidFill>
                  <a:schemeClr val="tx1"/>
                </a:solidFill>
              </a:rPr>
              <a:t> </a:t>
            </a:r>
            <a:r>
              <a:rPr lang="pt-BR" b="0" dirty="0" smtClean="0">
                <a:solidFill>
                  <a:schemeClr val="tx1"/>
                </a:solidFill>
              </a:rPr>
              <a:t>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181/2015</a:t>
            </a:r>
          </a:p>
          <a:p>
            <a:pPr marL="342900" indent="-342900">
              <a:buFont typeface="Wingdings" charset="2"/>
              <a:buChar char="ü"/>
            </a:pPr>
            <a:r>
              <a:rPr lang="pt-BR" b="0" dirty="0" smtClean="0">
                <a:solidFill>
                  <a:schemeClr val="tx1"/>
                </a:solidFill>
              </a:rPr>
              <a:t>RESOLUÇÃO SENADO n</a:t>
            </a:r>
            <a:r>
              <a:rPr lang="pt-BR" b="0" baseline="30000" dirty="0" smtClean="0">
                <a:solidFill>
                  <a:schemeClr val="tx1"/>
                </a:solidFill>
              </a:rPr>
              <a:t>o</a:t>
            </a:r>
            <a:r>
              <a:rPr lang="pt-BR" b="0" dirty="0" smtClean="0">
                <a:solidFill>
                  <a:schemeClr val="tx1"/>
                </a:solidFill>
              </a:rPr>
              <a:t> 17/2015 </a:t>
            </a:r>
          </a:p>
          <a:p>
            <a:endParaRPr lang="pt-BR" sz="1100" b="0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rgbClr val="92D050"/>
                </a:solidFill>
              </a:rPr>
              <a:t>Esquema ilegal de geração de dívidas públicas</a:t>
            </a:r>
          </a:p>
          <a:p>
            <a:pPr algn="ctr"/>
            <a:r>
              <a:rPr lang="pt-BR" dirty="0">
                <a:solidFill>
                  <a:srgbClr val="92D050"/>
                </a:solidFill>
              </a:rPr>
              <a:t> para estados e municípios</a:t>
            </a:r>
          </a:p>
          <a:p>
            <a:r>
              <a:rPr lang="pt-BR" sz="1600" b="0" dirty="0">
                <a:solidFill>
                  <a:schemeClr val="tx1"/>
                </a:solidFill>
                <a:hlinkClick r:id="rId2"/>
              </a:rPr>
              <a:t>http://www.auditoriacidada.org.br/esquema-ilegal-de-geracao-de-dividas-publicas-para-estados-e-municipios</a:t>
            </a:r>
            <a:r>
              <a:rPr lang="pt-BR" sz="1600" b="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pt-BR" sz="1600" b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433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 DÍVIDA PÚBLICA PAULISTANA REFINANCIADA PELA UNIÃO 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4568" y="638132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Relatório de Execução Orçamentária da PMSP</a:t>
            </a:r>
            <a:endParaRPr lang="en-US" b="0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2824028"/>
              </p:ext>
            </p:extLst>
          </p:nvPr>
        </p:nvGraphicFramePr>
        <p:xfrm>
          <a:off x="1208584" y="1628800"/>
          <a:ext cx="8208912" cy="4536504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472609"/>
                <a:gridCol w="2736303"/>
              </a:tblGrid>
              <a:tr h="88424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VALOR TOTAL REFINANCIADO</a:t>
                      </a:r>
                      <a:r>
                        <a:rPr lang="en-US" sz="2400" b="1" baseline="0" dirty="0" smtClean="0">
                          <a:solidFill>
                            <a:srgbClr val="3E3D2D"/>
                          </a:solidFill>
                        </a:rPr>
                        <a:t> ANO 2000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R$ 11,126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884248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Amortizações</a:t>
                      </a: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Pagas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>
                          <a:solidFill>
                            <a:srgbClr val="3E3D2D"/>
                          </a:solidFill>
                        </a:rPr>
                        <a:t>(2000 a 2012</a:t>
                      </a:r>
                      <a:r>
                        <a:rPr lang="en-US" sz="2400" b="0" baseline="0" dirty="0" smtClean="0">
                          <a:solidFill>
                            <a:srgbClr val="3E3D2D"/>
                          </a:solidFill>
                        </a:rPr>
                        <a:t>)</a:t>
                      </a:r>
                      <a:endParaRPr lang="en-US" sz="2400" b="0" dirty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3E3D2D"/>
                          </a:solidFill>
                        </a:rPr>
                        <a:t>R$ 1,269</a:t>
                      </a:r>
                      <a:r>
                        <a:rPr lang="en-US" sz="2400" b="1" baseline="0" dirty="0" smtClean="0">
                          <a:solidFill>
                            <a:srgbClr val="3E3D2D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3E3D2D"/>
                          </a:solidFill>
                        </a:rPr>
                        <a:t>B</a:t>
                      </a:r>
                      <a:r>
                        <a:rPr lang="en-US" sz="2400" b="1" dirty="0" err="1" smtClean="0">
                          <a:solidFill>
                            <a:srgbClr val="3E3D2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3E3D2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(</a:t>
                      </a:r>
                      <a:r>
                        <a:rPr lang="en-US" sz="2400" b="1" dirty="0" err="1" smtClean="0"/>
                        <a:t>Pagos</a:t>
                      </a:r>
                      <a:r>
                        <a:rPr lang="en-US" sz="2400" b="1" dirty="0" smtClean="0"/>
                        <a:t> e </a:t>
                      </a:r>
                      <a:r>
                        <a:rPr lang="en-US" sz="2400" b="1" dirty="0" err="1" smtClean="0"/>
                        <a:t>Incorporados</a:t>
                      </a:r>
                      <a:r>
                        <a:rPr lang="en-US" sz="2400" b="1" dirty="0" smtClean="0"/>
                        <a:t>)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(2000 a 2012</a:t>
                      </a:r>
                      <a:r>
                        <a:rPr lang="en-US" sz="2400" b="0" baseline="0" dirty="0" smtClean="0"/>
                        <a:t>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R$ 32,264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941880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Atualização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Monetária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0" dirty="0" smtClean="0"/>
                        <a:t>(</a:t>
                      </a:r>
                      <a:r>
                        <a:rPr lang="en-US" sz="2400" b="0" dirty="0" err="1" smtClean="0"/>
                        <a:t>deveria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estar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somada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baseline="0" dirty="0" err="1" smtClean="0"/>
                        <a:t>ao</a:t>
                      </a:r>
                      <a:r>
                        <a:rPr lang="en-US" sz="2400" b="0" baseline="0" dirty="0" smtClean="0"/>
                        <a:t> valor </a:t>
                      </a:r>
                      <a:r>
                        <a:rPr lang="en-US" sz="2400" b="0" baseline="0" dirty="0" err="1" smtClean="0"/>
                        <a:t>indicado</a:t>
                      </a:r>
                      <a:r>
                        <a:rPr lang="en-US" sz="2400" b="0" baseline="0" dirty="0" smtClean="0"/>
                        <a:t> a </a:t>
                      </a:r>
                      <a:r>
                        <a:rPr lang="en-US" sz="2400" b="0" baseline="0" dirty="0" err="1" smtClean="0"/>
                        <a:t>título</a:t>
                      </a:r>
                      <a:r>
                        <a:rPr lang="en-US" sz="2400" b="0" baseline="0" dirty="0" smtClean="0"/>
                        <a:t> de </a:t>
                      </a:r>
                      <a:r>
                        <a:rPr lang="en-US" sz="2400" b="0" baseline="0" dirty="0" err="1" smtClean="0"/>
                        <a:t>juros</a:t>
                      </a:r>
                      <a:r>
                        <a:rPr lang="en-US" sz="2400" b="0" baseline="0" dirty="0" smtClean="0"/>
                        <a:t>)</a:t>
                      </a:r>
                      <a:endParaRPr lang="en-US" sz="2400" b="0" dirty="0" smtClean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R$ 28,136</a:t>
                      </a:r>
                      <a:r>
                        <a:rPr lang="en-US" sz="2400" b="1" baseline="0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884248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31/12/2012</a:t>
                      </a:r>
                      <a:endParaRPr lang="en-US" sz="2400" b="1" dirty="0"/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R$ 53,153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marL="84406" marR="84406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448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90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8"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PARADOXO BRASIL</a:t>
            </a:r>
            <a:r>
              <a:rPr lang="pt-BR" sz="3200" dirty="0">
                <a:solidFill>
                  <a:srgbClr val="92D050"/>
                </a:solidFill>
                <a:latin typeface="Tahoma" charset="0"/>
              </a:rPr>
              <a:t>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Estamos muito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istantes do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Brasil que </a:t>
            </a:r>
          </a:p>
          <a:p>
            <a:pPr lvl="8" algn="r">
              <a:spcBef>
                <a:spcPts val="1800"/>
              </a:spcBef>
              <a:buClr>
                <a:srgbClr val="FF9900"/>
              </a:buClr>
            </a:pPr>
            <a:r>
              <a:rPr lang="pt-BR" i="1" dirty="0">
                <a:solidFill>
                  <a:srgbClr val="92D050"/>
                </a:solidFill>
                <a:latin typeface="Tahoma" charset="0"/>
              </a:rPr>
              <a:t>q</a:t>
            </a:r>
            <a:r>
              <a:rPr lang="pt-BR" i="1" dirty="0" smtClean="0">
                <a:solidFill>
                  <a:srgbClr val="92D050"/>
                </a:solidFill>
                <a:latin typeface="Tahoma" charset="0"/>
              </a:rPr>
              <a:t>ueremos</a:t>
            </a:r>
          </a:p>
          <a:p>
            <a:pPr lvl="8" algn="ctr">
              <a:spcBef>
                <a:spcPts val="1800"/>
              </a:spcBef>
              <a:buClr>
                <a:srgbClr val="FF9900"/>
              </a:buClr>
            </a:pPr>
            <a:endParaRPr lang="pt-BR" i="1" dirty="0" smtClean="0">
              <a:solidFill>
                <a:srgbClr val="92D050"/>
              </a:solidFill>
              <a:latin typeface="Tahoma" charset="0"/>
            </a:endParaRP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9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ª ECONOMIA MUNDIAL</a:t>
            </a:r>
          </a:p>
          <a:p>
            <a:pPr marL="342900" indent="-342900">
              <a:spcBef>
                <a:spcPts val="1800"/>
              </a:spcBef>
              <a:buClr>
                <a:srgbClr val="FF9900"/>
              </a:buClr>
              <a:buFont typeface="Arial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Pior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distribuição de renda do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mundo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3"/>
              </a:rPr>
              <a:t>http://iepecdg.com.br/uploads/artigos/SSRN-id2479685.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3"/>
              </a:rPr>
              <a:t>pdf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</a:rPr>
              <a:t> 							COMPARADO COM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sz="800" dirty="0" smtClean="0">
                <a:solidFill>
                  <a:srgbClr val="FFFFFF"/>
                </a:solidFill>
                <a:latin typeface="Tahoma" charset="0"/>
                <a:hlinkClick r:id="rId4"/>
              </a:rPr>
              <a:t>GINI </a:t>
            </a:r>
            <a:r>
              <a:rPr lang="pt-BR" sz="800" dirty="0">
                <a:solidFill>
                  <a:srgbClr val="FFFFFF"/>
                </a:solidFill>
                <a:latin typeface="Tahoma" charset="0"/>
                <a:hlinkClick r:id="rId4"/>
              </a:rPr>
              <a:t>index | Data | Table</a:t>
            </a:r>
            <a:endParaRPr lang="pt-BR" sz="80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79º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no ranking de respeito aos Direitos 	Humanos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– IDH</a:t>
            </a: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Penúltimo no ranking da Educação </a:t>
            </a:r>
            <a:r>
              <a:rPr lang="pt-BR" sz="800" dirty="0">
                <a:solidFill>
                  <a:srgbClr val="FFFFFF"/>
                </a:solidFill>
                <a:latin typeface="Tahoma" charset="0"/>
              </a:rPr>
              <a:t>(Índice Global de Habilidades Cognitivas e Realizações Educacionais )</a:t>
            </a:r>
            <a:endParaRPr lang="pt-BR" dirty="0" smtClean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128</a:t>
            </a:r>
            <a:r>
              <a:rPr lang="pt-BR" baseline="30000" dirty="0" smtClean="0">
                <a:solidFill>
                  <a:srgbClr val="FFFFFF"/>
                </a:solidFill>
                <a:latin typeface="Tahoma" charset="0"/>
              </a:rPr>
              <a:t>o</a:t>
            </a:r>
            <a:r>
              <a:rPr lang="pt-BR" dirty="0" smtClean="0">
                <a:solidFill>
                  <a:srgbClr val="FFFFFF"/>
                </a:solidFill>
                <a:latin typeface="Tahoma" charset="0"/>
              </a:rPr>
              <a:t> no ranking do crescimento econômico</a:t>
            </a:r>
            <a:endParaRPr lang="pt-BR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26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  <a:endParaRPr lang="pt-BR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634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2"/>
          <p:cNvSpPr txBox="1">
            <a:spLocks noChangeArrowheads="1"/>
          </p:cNvSpPr>
          <p:nvPr/>
        </p:nvSpPr>
        <p:spPr bwMode="auto">
          <a:xfrm>
            <a:off x="344488" y="357188"/>
            <a:ext cx="9290050" cy="77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Criada 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Concluída em 11 de maio de 2010 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Identificação de graves indícios de ilegalidade da dívida pública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Relatórios (oficial e alternativo) entregues ao Ministério Público Federal em maio/2010</a:t>
            </a:r>
          </a:p>
          <a:p>
            <a:endParaRPr lang="pt-BR" sz="2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Procedimentos Administrativos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n</a:t>
            </a:r>
            <a:r>
              <a:rPr lang="pt-BR" sz="2800" baseline="30000" dirty="0">
                <a:solidFill>
                  <a:srgbClr val="92D050"/>
                </a:solidFill>
                <a:latin typeface="Tahoma" charset="0"/>
                <a:cs typeface="Tahoma" charset="0"/>
              </a:rPr>
              <a:t>o</a:t>
            </a: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1.00.000.005612/2010-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13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1.00.000.003703/2012-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86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 </a:t>
            </a:r>
          </a:p>
          <a:p>
            <a:pPr algn="just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endParaRPr lang="es-EC" sz="30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167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</a:t>
            </a: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Lição de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Ética e Soberania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endParaRPr lang="pt-BR" sz="5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</a:t>
            </a: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Decreto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16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735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Cenário de Crise para a Economia Real</a:t>
            </a:r>
          </a:p>
          <a:p>
            <a:pPr marL="457200" indent="-457200">
              <a:spcBef>
                <a:spcPts val="600"/>
              </a:spcBef>
              <a:buFont typeface="Wingdings" charset="2"/>
              <a:buChar char="Ø"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A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vanço de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oncessões ao Capital Financeiro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Juros elevados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, sem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justificativa técnica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ou econômica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do lucros dos bancos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Abuso na utilização de mecanismos financeiros: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“</a:t>
            </a:r>
            <a:r>
              <a:rPr lang="pt-BR" sz="2000" b="0" i="1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S</a:t>
            </a:r>
            <a:r>
              <a:rPr lang="pt-BR" sz="2000" b="0" i="1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wap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”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 C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ambial</a:t>
            </a:r>
          </a:p>
          <a:p>
            <a:pPr marL="2057400" lvl="3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Operações “Compromissadas”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Retorno da CPMF, sob a justificativa de “déficit na Previdência”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Elevação da DRU de 20 para 30%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Independência do BC (PEC 43/2015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)</a:t>
            </a:r>
          </a:p>
          <a:p>
            <a:pPr marL="1200150" lvl="1" indent="-457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Emissão de Títulos da Dívida Externa em </a:t>
            </a:r>
          </a:p>
          <a:p>
            <a:pPr lvl="1" indent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	março/2016, APESAR DAS RESERVAS</a:t>
            </a:r>
          </a:p>
          <a:p>
            <a:pPr marL="1085850" lvl="1" indent="-3429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PLP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257/</a:t>
            </a:r>
            <a:r>
              <a:rPr lang="pt-BR" sz="2000" b="0" dirty="0" smtClean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2016: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ＭＳ Ｐゴシック" charset="0"/>
                <a:cs typeface="Tahoma" charset="0"/>
              </a:rPr>
              <a:t>transforma a União em seguradora internacional para investidores e garante remuneração da sobra de caixa de bancos </a:t>
            </a:r>
          </a:p>
          <a:p>
            <a:pPr marL="1200150" lvl="1" indent="-4572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pt-BR" b="0" dirty="0" smtClean="0">
              <a:solidFill>
                <a:srgbClr val="FFFFFF"/>
              </a:solidFill>
              <a:latin typeface="Tahoma" charset="0"/>
              <a:ea typeface="ＭＳ Ｐゴシック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240" y="1916832"/>
            <a:ext cx="2921653" cy="152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0463" y="4437112"/>
            <a:ext cx="3404411" cy="150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94677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2 Marcador de contenido"/>
          <p:cNvSpPr>
            <a:spLocks noGrp="1"/>
          </p:cNvSpPr>
          <p:nvPr>
            <p:ph sz="quarter" idx="1"/>
          </p:nvPr>
        </p:nvSpPr>
        <p:spPr>
          <a:xfrm>
            <a:off x="1928664" y="1214439"/>
            <a:ext cx="7482037" cy="49418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s-ES" sz="2500" dirty="0" smtClean="0">
                <a:latin typeface="Calibri" charset="0"/>
              </a:rPr>
              <a:t>.</a:t>
            </a:r>
            <a:endParaRPr lang="es-ES" sz="2500" dirty="0">
              <a:latin typeface="Calibri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384551" y="6356351"/>
            <a:ext cx="3136900" cy="365125"/>
          </a:xfrm>
        </p:spPr>
        <p:txBody>
          <a:bodyPr rtlCol="0"/>
          <a:lstStyle/>
          <a:p>
            <a:pPr algn="ctr">
              <a:defRPr/>
            </a:pPr>
            <a:fld id="{A9CA60AB-34FA-8D45-9C88-097B5A71F169}" type="slidenum">
              <a:rPr lang="es-EC" smtClean="0">
                <a:solidFill>
                  <a:schemeClr val="tx1">
                    <a:tint val="75000"/>
                  </a:schemeClr>
                </a:solidFill>
                <a:ea typeface="+mn-ea"/>
              </a:rPr>
              <a:pPr algn="ctr">
                <a:defRPr/>
              </a:pPr>
              <a:t>30</a:t>
            </a:fld>
            <a:endParaRPr lang="es-EC">
              <a:solidFill>
                <a:schemeClr val="tx1">
                  <a:tint val="75000"/>
                </a:schemeClr>
              </a:solidFill>
              <a:ea typeface="+mn-ea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512" y="692696"/>
            <a:ext cx="9126934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CuadroTexto 1"/>
          <p:cNvSpPr txBox="1">
            <a:spLocks noChangeArrowheads="1"/>
          </p:cNvSpPr>
          <p:nvPr/>
        </p:nvSpPr>
        <p:spPr bwMode="auto">
          <a:xfrm>
            <a:off x="-1288124" y="4167189"/>
            <a:ext cx="195190" cy="3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88" tIns="47894" rIns="95788" bIns="4789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s-ES" sz="1900"/>
          </a:p>
        </p:txBody>
      </p:sp>
      <p:sp>
        <p:nvSpPr>
          <p:cNvPr id="2" name="TextBox 1"/>
          <p:cNvSpPr txBox="1"/>
          <p:nvPr/>
        </p:nvSpPr>
        <p:spPr>
          <a:xfrm>
            <a:off x="416496" y="188640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EQUADOR: Resultado da Auditoria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874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9045128" cy="658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dirty="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2400"/>
              </a:spcBef>
              <a:buClr>
                <a:srgbClr val="FF9900"/>
              </a:buClr>
            </a:pPr>
            <a:r>
              <a:rPr lang="pt-BR" altLang="pt-BR" sz="2800" b="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Frente Parlamentar Mista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realizar Auditoria da Dívida com Participação Social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Participação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</a:t>
            </a:r>
            <a:r>
              <a:rPr lang="pt-BR" altLang="pt-BR" sz="2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da Auditoria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Pública e no </a:t>
            </a:r>
            <a:r>
              <a:rPr lang="pt-BR" altLang="pt-BR" sz="2200" dirty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CURSO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Reivindicar a AUDITORIA DA DÍVIDA COM PARTICIPAÇÃO CIDADÃ 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desmascarar o 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pt-BR" sz="2200" b="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</a:t>
            </a: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redirecionar a aplicação dos recursos </a:t>
            </a: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200" b="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Sair do cenário de escassez para viver a realidade de abundância, garantindo vida digna para todas as pessoas. </a:t>
            </a:r>
            <a:endParaRPr lang="pt-BR" altLang="pt-BR" sz="22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7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31825" y="333375"/>
            <a:ext cx="8858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Dilma vetou AUDITORIA no PPA 2016-2019</a:t>
            </a: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200473" y="6308725"/>
            <a:ext cx="92165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0" dirty="0">
                <a:solidFill>
                  <a:schemeClr val="tx1"/>
                </a:solidFill>
                <a:latin typeface="Andale Mono" charset="0"/>
                <a:cs typeface="Andale Mono" charset="0"/>
                <a:hlinkClick r:id="rId2"/>
              </a:rPr>
              <a:t>http://www.auditoriacidada.org.br/derrubaoveto</a:t>
            </a:r>
            <a:r>
              <a:rPr lang="en-US" b="0" dirty="0" smtClean="0">
                <a:solidFill>
                  <a:schemeClr val="tx1"/>
                </a:solidFill>
                <a:latin typeface="Andale Mono" charset="0"/>
                <a:cs typeface="Andale Mono" charset="0"/>
                <a:hlinkClick r:id="rId2"/>
              </a:rPr>
              <a:t>/</a:t>
            </a:r>
            <a:endParaRPr lang="en-US" b="0" dirty="0" smtClean="0">
              <a:solidFill>
                <a:schemeClr val="tx1"/>
              </a:solidFill>
              <a:latin typeface="Andale Mono" charset="0"/>
              <a:cs typeface="Andale Mono" charset="0"/>
            </a:endParaRPr>
          </a:p>
          <a:p>
            <a:pPr algn="ctr" eaLnBrk="1" hangingPunct="1"/>
            <a:endParaRPr lang="en-US" b="0" dirty="0">
              <a:solidFill>
                <a:schemeClr val="tx1"/>
              </a:solidFill>
              <a:latin typeface="Andale Mono" charset="0"/>
              <a:cs typeface="Andale Mono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512" y="1196752"/>
            <a:ext cx="5736312" cy="4780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9184" y="2060848"/>
            <a:ext cx="31369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13240" y="3861048"/>
            <a:ext cx="21463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7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dirty="0" smtClean="0">
                <a:solidFill>
                  <a:srgbClr val="92D050"/>
                </a:solidFill>
                <a:latin typeface="Verdana" charset="0"/>
              </a:rPr>
              <a:t>Muito grata</a:t>
            </a:r>
            <a:endParaRPr lang="pt-BR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800" i="1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Maria </a:t>
            </a:r>
            <a:r>
              <a:rPr lang="pt-BR" sz="1800" i="1" dirty="0">
                <a:solidFill>
                  <a:srgbClr val="92D050"/>
                </a:solidFill>
                <a:latin typeface="Verdana" charset="0"/>
              </a:rPr>
              <a:t>Lucia </a:t>
            </a:r>
            <a:r>
              <a:rPr lang="pt-BR" sz="1800" i="1" dirty="0" smtClean="0">
                <a:solidFill>
                  <a:srgbClr val="92D050"/>
                </a:solidFill>
                <a:latin typeface="Verdana" charset="0"/>
              </a:rPr>
              <a:t>Fattorelli</a:t>
            </a:r>
            <a:endParaRPr lang="pt-BR" sz="1800" dirty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18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18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18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63" y="1556792"/>
            <a:ext cx="9561512" cy="3959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2480" y="188640"/>
            <a:ext cx="963352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1800" dirty="0">
                <a:solidFill>
                  <a:schemeClr val="tx1"/>
                </a:solidFill>
                <a:latin typeface="Verdana"/>
                <a:cs typeface="Verdana"/>
              </a:rPr>
              <a:t>A apenas 15 quilômetros do Palácio do Planalto, centenas de brasileiros e brasileiras, inclusive idosos e crianças, disputam o lixo de </a:t>
            </a:r>
            <a:r>
              <a:rPr lang="pt-BR" sz="1800" dirty="0" smtClean="0">
                <a:solidFill>
                  <a:schemeClr val="tx1"/>
                </a:solidFill>
                <a:latin typeface="Verdana"/>
                <a:cs typeface="Verdana"/>
              </a:rPr>
              <a:t>Brasília para sobreviver. Isso é consequência do Sistema da Dívida. É urgente sairmos desse cenário de escassez.  </a:t>
            </a:r>
            <a:endParaRPr lang="pt-BR" sz="1800" dirty="0">
              <a:solidFill>
                <a:schemeClr val="tx1"/>
              </a:solidFill>
              <a:latin typeface="Verdana"/>
              <a:cs typeface="Verdan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69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63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Qual é a principal determinante da CRISE FISCAL?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692696"/>
            <a:ext cx="9705528" cy="2520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093296"/>
            <a:ext cx="10137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94C600"/>
                </a:solidFill>
                <a:latin typeface="Tahoma"/>
                <a:cs typeface="Tahoma"/>
              </a:rPr>
              <a:t>DÍVIDA INTERNA CRESCEU 732 BILHÕES </a:t>
            </a:r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em 11 meses de 2015</a:t>
            </a:r>
          </a:p>
          <a:p>
            <a:pPr algn="ctr"/>
            <a:r>
              <a:rPr lang="pt-BR" dirty="0">
                <a:solidFill>
                  <a:srgbClr val="94C600"/>
                </a:solidFill>
                <a:latin typeface="Tahoma"/>
                <a:cs typeface="Tahoma"/>
              </a:rPr>
              <a:t>Qual é  a contrapartida dessa dívida?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472" y="3284984"/>
            <a:ext cx="9705528" cy="280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02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480" y="188640"/>
            <a:ext cx="936104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94C600"/>
                </a:solidFill>
                <a:latin typeface="Tahoma"/>
                <a:cs typeface="Tahoma"/>
              </a:rPr>
              <a:t>POLÍTICA MONETÁRIA TRAVA O PAÍS </a:t>
            </a:r>
          </a:p>
          <a:p>
            <a:pPr algn="ctr"/>
            <a:endParaRPr lang="pt-BR" sz="2800" dirty="0">
              <a:solidFill>
                <a:srgbClr val="94C600"/>
              </a:solidFill>
              <a:latin typeface="Tahoma"/>
              <a:cs typeface="Tahoma"/>
            </a:endParaRPr>
          </a:p>
          <a:p>
            <a:pPr>
              <a:lnSpc>
                <a:spcPct val="90000"/>
              </a:lnSpc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ABUSIVOS</a:t>
            </a:r>
          </a:p>
          <a:p>
            <a:pPr>
              <a:lnSpc>
                <a:spcPct val="90000"/>
              </a:lnSpc>
            </a:pPr>
            <a:endParaRPr lang="en-US" sz="800" b="0" dirty="0">
              <a:solidFill>
                <a:srgbClr val="94C600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Taxa Básica (SELIC) 14,25%</a:t>
            </a:r>
          </a:p>
          <a:p>
            <a:pPr>
              <a:lnSpc>
                <a:spcPct val="90000"/>
              </a:lnSpc>
            </a:pPr>
            <a:endParaRPr lang="pt-BR" sz="8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lnSpc>
                <a:spcPct val="90000"/>
              </a:lnSpc>
              <a:buFont typeface="Wingdings" charset="2"/>
              <a:buChar char="Ø"/>
            </a:pP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Títulos negociados a 16,81% em 21/01/2016</a:t>
            </a:r>
          </a:p>
          <a:p>
            <a:pPr algn="ctr"/>
            <a:endParaRPr lang="en-US" sz="2800" dirty="0" smtClean="0">
              <a:solidFill>
                <a:srgbClr val="94C600"/>
              </a:solidFill>
              <a:latin typeface="Tahoma"/>
              <a:cs typeface="Tahom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4488" y="2708920"/>
            <a:ext cx="936104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1"/>
                </a:solidFill>
                <a:latin typeface="Tahoma"/>
                <a:cs typeface="Tahoma"/>
              </a:rPr>
              <a:t>CONTROLE INFLACIONÁRIO ???</a:t>
            </a:r>
          </a:p>
          <a:p>
            <a:endParaRPr lang="pt-BR" sz="500" dirty="0" smtClean="0">
              <a:solidFill>
                <a:schemeClr val="accent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JUROS ELEVADOS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não servem para controlar a inflação brasileira</a:t>
            </a:r>
          </a:p>
          <a:p>
            <a:endParaRPr lang="pt-BR" sz="500" b="0" dirty="0" smtClean="0">
              <a:solidFill>
                <a:schemeClr val="tx1"/>
              </a:solidFill>
              <a:latin typeface="Tahoma"/>
              <a:cs typeface="Tahoma"/>
            </a:endParaRPr>
          </a:p>
          <a:p>
            <a:pPr marL="342900" indent="-342900">
              <a:buFont typeface="Wingdings" charset="2"/>
              <a:buChar char="Ø"/>
            </a:pPr>
            <a:r>
              <a:rPr lang="pt-BR" b="0" dirty="0" smtClean="0">
                <a:solidFill>
                  <a:schemeClr val="accent1"/>
                </a:solidFill>
                <a:latin typeface="Tahoma"/>
                <a:cs typeface="Tahoma"/>
              </a:rPr>
              <a:t>BASE MONETÁRIA RESTRITA</a:t>
            </a:r>
            <a:r>
              <a:rPr lang="pt-BR" b="0" dirty="0" smtClean="0">
                <a:solidFill>
                  <a:srgbClr val="94C600"/>
                </a:solidFill>
                <a:latin typeface="Tahoma"/>
                <a:cs typeface="Tahoma"/>
              </a:rPr>
              <a:t>, </a:t>
            </a:r>
            <a:r>
              <a:rPr lang="pt-BR" b="0" dirty="0" smtClean="0">
                <a:solidFill>
                  <a:schemeClr val="tx1"/>
                </a:solidFill>
                <a:latin typeface="Tahoma"/>
                <a:cs typeface="Tahoma"/>
              </a:rPr>
              <a:t>inferior a 5% do PIB no Brasil (enquanto em todas as demais grandes economias mundiais é de cerca de 40% do PIB) estimula aumento das taxas de juros de mercado. Deixamos de emitir moeda, mas emitimos dívida, que paga os juros mais elevados do mundo. 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8544" y="5373216"/>
            <a:ext cx="86409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“</a:t>
            </a:r>
            <a:r>
              <a:rPr lang="pt-PT" dirty="0" smtClean="0">
                <a:solidFill>
                  <a:srgbClr val="94C600"/>
                </a:solidFill>
                <a:latin typeface="Tahoma"/>
                <a:cs typeface="Tahoma"/>
              </a:rPr>
              <a:t>O Banco Central está suicidando o Brasil</a:t>
            </a:r>
            <a:r>
              <a:rPr lang="en-US" dirty="0" smtClean="0">
                <a:solidFill>
                  <a:srgbClr val="94C600"/>
                </a:solidFill>
                <a:latin typeface="Tahoma"/>
                <a:cs typeface="Tahoma"/>
              </a:rPr>
              <a:t>”</a:t>
            </a:r>
            <a:endParaRPr lang="en-US" dirty="0">
              <a:solidFill>
                <a:srgbClr val="94C600"/>
              </a:solidFill>
              <a:latin typeface="Tahoma"/>
              <a:cs typeface="Tahoma"/>
            </a:endParaRPr>
          </a:p>
          <a:p>
            <a:pPr algn="ctr"/>
            <a:r>
              <a:rPr lang="en-US" sz="1400" b="0" dirty="0">
                <a:hlinkClick r:id="rId2"/>
              </a:rPr>
              <a:t>http://www.gazetadopovo.com.br/opiniao/artigos/o-banco-central-esta-suicidando-o-brasil-</a:t>
            </a:r>
            <a:r>
              <a:rPr lang="en-US" sz="1400" b="0" dirty="0" smtClean="0">
                <a:hlinkClick r:id="rId2"/>
              </a:rPr>
              <a:t>dh5s162swds5080e0d20jsmpc</a:t>
            </a:r>
            <a:r>
              <a:rPr lang="en-US" sz="1400" dirty="0" smtClean="0"/>
              <a:t>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049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899451" cy="118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Quem está pensando o BRASIL ?</a:t>
            </a:r>
          </a:p>
          <a:p>
            <a:pPr algn="ctr">
              <a:spcBef>
                <a:spcPts val="600"/>
              </a:spcBef>
            </a:pPr>
            <a:endParaRPr lang="pt-BR" sz="2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0"/>
              </a:spcBef>
            </a:pPr>
            <a:endParaRPr lang="pt-BR" sz="500" dirty="0" smtClean="0">
              <a:solidFill>
                <a:schemeClr val="tx1"/>
              </a:solidFill>
              <a:latin typeface="Tahoma" charset="0"/>
              <a:ea typeface="ＭＳ Ｐゴシック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2600" y="836712"/>
            <a:ext cx="7704856" cy="5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447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971459" cy="68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s-EC" sz="10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Recomendações do FMI: Política Monetária </a:t>
            </a:r>
            <a:endParaRPr lang="pt-BR" sz="2000" dirty="0" smtClean="0"/>
          </a:p>
          <a:p>
            <a:endParaRPr lang="pt-BR" sz="1000" b="0" dirty="0" smtClean="0">
              <a:solidFill>
                <a:srgbClr val="FFFFFF"/>
              </a:solidFill>
              <a:latin typeface="Tahoma" charset="0"/>
              <a:ea typeface="Arial" charset="0"/>
              <a:cs typeface="Tahoma" charset="0"/>
            </a:endParaRP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Aprovação de lei assegurando a “autonomia” do Banco Central, especificamente garantindo mandato para diretores, como uma política monetária objetiva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Perseverança com a politica de controle inflacionário com metas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Responsabilidade Fiscal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ao mesmo tempo liberdade monetária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câmbio flutuante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Redução da presença do setor público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aumento da participação da banca estrangeira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Implantação urgente de ERM – Empresa para Gerenciar Risco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Fundos de pensão: para atingir padrão internacional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cooperação, recomenda fortemente “Memorando de Entendimento” com jurisdições estrangeiras. Garantia de remuneração para administradores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Fundo Garantidor de Crédito: Linha de crédito sem garantias a partir do BC ou governo, a taxas de mercado, em caso de crise sistêmica 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Empoderar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o BC para fornecer 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recursos para </a:t>
            </a:r>
            <a:r>
              <a:rPr lang="pt-BR" sz="2100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recapitalização</a:t>
            </a:r>
            <a:r>
              <a:rPr lang="pt-BR" sz="21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da banca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Retirar exigências legais </a:t>
            </a:r>
            <a:r>
              <a:rPr lang="pt-BR" sz="2100" b="0" dirty="0">
                <a:solidFill>
                  <a:srgbClr val="FFFFFF"/>
                </a:solidFill>
                <a:latin typeface="Tahoma" charset="0"/>
                <a:cs typeface="Tahoma" charset="0"/>
              </a:rPr>
              <a:t>e</a:t>
            </a: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trabalhistas em caso de fusão, incorporação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Estimular participação privada em financiamentos imobiliários (CCI)</a:t>
            </a:r>
          </a:p>
          <a:p>
            <a:pPr marL="342900" indent="-342900">
              <a:buFont typeface="Arial"/>
              <a:buChar char="•"/>
            </a:pPr>
            <a:r>
              <a:rPr lang="pt-BR" sz="21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Bovespa deveria rever o Mecanismo de Compensação de investidores contra perdas no mercado de capitais devido a erros operacionais</a:t>
            </a:r>
          </a:p>
          <a:p>
            <a:pPr marL="1085850" lvl="1" indent="-342900">
              <a:buFont typeface="Arial"/>
              <a:buChar char="•"/>
            </a:pPr>
            <a:endParaRPr lang="pt-BR" sz="14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1418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620688"/>
            <a:ext cx="9561512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116632"/>
            <a:ext cx="10641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  <a:latin typeface="Tahoma"/>
                <a:cs typeface="Tahoma"/>
              </a:rPr>
              <a:t>Orçamento Geral da </a:t>
            </a:r>
            <a:r>
              <a:rPr lang="pt-BR" dirty="0" smtClean="0">
                <a:solidFill>
                  <a:srgbClr val="92D050"/>
                </a:solidFill>
                <a:latin typeface="Tahoma"/>
                <a:cs typeface="Tahoma"/>
              </a:rPr>
              <a:t>União 2014 </a:t>
            </a:r>
            <a:r>
              <a:rPr lang="pt-BR" sz="2000" dirty="0">
                <a:solidFill>
                  <a:srgbClr val="92D050"/>
                </a:solidFill>
                <a:latin typeface="Tahoma"/>
                <a:cs typeface="Tahoma"/>
              </a:rPr>
              <a:t>(</a:t>
            </a:r>
            <a:r>
              <a:rPr lang="pt-BR" sz="2000" dirty="0" smtClean="0">
                <a:solidFill>
                  <a:srgbClr val="92D050"/>
                </a:solidFill>
                <a:latin typeface="Tahoma"/>
                <a:cs typeface="Tahoma"/>
              </a:rPr>
              <a:t>Executado)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Total = </a:t>
            </a:r>
            <a:r>
              <a:rPr lang="pt-BR" sz="2200" dirty="0" err="1" smtClean="0">
                <a:solidFill>
                  <a:srgbClr val="92D050"/>
                </a:solidFill>
                <a:latin typeface="Tahoma"/>
                <a:cs typeface="Tahoma"/>
              </a:rPr>
              <a:t>R</a:t>
            </a:r>
            <a:r>
              <a:rPr lang="pt-BR" sz="2200" dirty="0">
                <a:solidFill>
                  <a:srgbClr val="92D050"/>
                </a:solidFill>
                <a:latin typeface="Tahoma"/>
                <a:cs typeface="Tahoma"/>
              </a:rPr>
              <a:t>$ </a:t>
            </a:r>
            <a:r>
              <a:rPr lang="pt-BR" sz="2200" dirty="0" smtClean="0">
                <a:solidFill>
                  <a:srgbClr val="92D050"/>
                </a:solidFill>
                <a:latin typeface="Tahoma"/>
                <a:cs typeface="Tahoma"/>
              </a:rPr>
              <a:t>2,168 trilhão</a:t>
            </a:r>
            <a:endParaRPr lang="pt-BR" sz="22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488" y="6597352"/>
            <a:ext cx="9561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1"/>
                </a:solidFill>
                <a:latin typeface="Tahoma"/>
                <a:cs typeface="Tahoma"/>
              </a:rPr>
              <a:t>Fonte: SIAFI		Elaboração: AUDITORIA </a:t>
            </a:r>
            <a:r>
              <a:rPr lang="en-US" sz="1600" dirty="0" smtClean="0">
                <a:solidFill>
                  <a:schemeClr val="tx1"/>
                </a:solidFill>
                <a:latin typeface="Tahoma"/>
                <a:cs typeface="Tahoma"/>
              </a:rPr>
              <a:t>CIDADÃ DA DÍVIDA</a:t>
            </a:r>
            <a:endParaRPr lang="en-US" sz="1600" dirty="0">
              <a:solidFill>
                <a:schemeClr val="tx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19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898" y="188641"/>
            <a:ext cx="856059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5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38851</TotalTime>
  <Words>2206</Words>
  <Application>Microsoft Office PowerPoint</Application>
  <PresentationFormat>Papel A4 (210 x 297 mm)</PresentationFormat>
  <Paragraphs>507</Paragraphs>
  <Slides>33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Pulso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Thiago</cp:lastModifiedBy>
  <cp:revision>1815</cp:revision>
  <cp:lastPrinted>2008-11-20T19:12:03Z</cp:lastPrinted>
  <dcterms:created xsi:type="dcterms:W3CDTF">2001-11-19T18:24:28Z</dcterms:created>
  <dcterms:modified xsi:type="dcterms:W3CDTF">2016-05-01T14:33:52Z</dcterms:modified>
</cp:coreProperties>
</file>