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1"/>
  </p:notesMasterIdLst>
  <p:handoutMasterIdLst>
    <p:handoutMasterId r:id="rId32"/>
  </p:handoutMasterIdLst>
  <p:sldIdLst>
    <p:sldId id="693" r:id="rId2"/>
    <p:sldId id="1389" r:id="rId3"/>
    <p:sldId id="1403" r:id="rId4"/>
    <p:sldId id="1378" r:id="rId5"/>
    <p:sldId id="1406" r:id="rId6"/>
    <p:sldId id="1398" r:id="rId7"/>
    <p:sldId id="1292" r:id="rId8"/>
    <p:sldId id="1383" r:id="rId9"/>
    <p:sldId id="1402" r:id="rId10"/>
    <p:sldId id="1385" r:id="rId11"/>
    <p:sldId id="1386" r:id="rId12"/>
    <p:sldId id="1392" r:id="rId13"/>
    <p:sldId id="1279" r:id="rId14"/>
    <p:sldId id="1329" r:id="rId15"/>
    <p:sldId id="1391" r:id="rId16"/>
    <p:sldId id="1404" r:id="rId17"/>
    <p:sldId id="1393" r:id="rId18"/>
    <p:sldId id="1356" r:id="rId19"/>
    <p:sldId id="1357" r:id="rId20"/>
    <p:sldId id="1388" r:id="rId21"/>
    <p:sldId id="1375" r:id="rId22"/>
    <p:sldId id="1219" r:id="rId23"/>
    <p:sldId id="1347" r:id="rId24"/>
    <p:sldId id="1220" r:id="rId25"/>
    <p:sldId id="1285" r:id="rId26"/>
    <p:sldId id="1405" r:id="rId27"/>
    <p:sldId id="1355" r:id="rId28"/>
    <p:sldId id="1362" r:id="rId29"/>
    <p:sldId id="1407" r:id="rId30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96" y="-272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8616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gm:t>
    </dgm:pt>
    <dgm:pt modelId="{E230E4B1-C9C5-ED4E-B84D-26A8BAEADC6C}" type="parTrans" cxnId="{F059A85B-C569-7E4F-897B-B077F4F4470B}">
      <dgm:prSet/>
      <dgm:spPr/>
      <dgm:t>
        <a:bodyPr/>
        <a:lstStyle/>
        <a:p>
          <a:endParaRPr lang="en-US"/>
        </a:p>
      </dgm:t>
    </dgm:pt>
    <dgm:pt modelId="{E4F4EB83-3590-8248-B329-387F9D96E311}" type="sibTrans" cxnId="{F059A85B-C569-7E4F-897B-B077F4F4470B}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gm:t>
    </dgm:pt>
    <dgm:pt modelId="{0D47A167-53AC-4249-9B81-E9FF53A09617}" type="parTrans" cxnId="{E3E4A945-C415-4A45-B7A6-1384E55746C6}">
      <dgm:prSet/>
      <dgm:spPr/>
      <dgm:t>
        <a:bodyPr/>
        <a:lstStyle/>
        <a:p>
          <a:endParaRPr lang="en-US"/>
        </a:p>
      </dgm:t>
    </dgm:pt>
    <dgm:pt modelId="{D28437DB-9B3D-BB42-9DB0-B4A5CC3AF0E1}" type="sibTrans" cxnId="{E3E4A945-C415-4A45-B7A6-1384E55746C6}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type="parTrans" cxnId="{1EC7D450-F28F-844C-947B-C231073515C8}">
      <dgm:prSet/>
      <dgm:spPr/>
      <dgm:t>
        <a:bodyPr/>
        <a:lstStyle/>
        <a:p>
          <a:endParaRPr lang="en-US"/>
        </a:p>
      </dgm:t>
    </dgm:pt>
    <dgm:pt modelId="{C32EE8AA-1E3E-EC45-A170-141FE8D7DE35}" type="sibTrans" cxnId="{1EC7D450-F28F-844C-947B-C231073515C8}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type="parTrans" cxnId="{4A517BE4-C95D-DC44-967E-C03C94EE7A1E}">
      <dgm:prSet/>
      <dgm:spPr/>
      <dgm:t>
        <a:bodyPr/>
        <a:lstStyle/>
        <a:p>
          <a:endParaRPr lang="en-US"/>
        </a:p>
      </dgm:t>
    </dgm:pt>
    <dgm:pt modelId="{D846E938-A38E-3B49-BF0E-9614AE17F3AC}" type="sibTrans" cxnId="{4A517BE4-C95D-DC44-967E-C03C94EE7A1E}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gm:t>
    </dgm:pt>
    <dgm:pt modelId="{F2345D15-0A8A-884F-8066-05E2A55D3EF7}" type="parTrans" cxnId="{9FD33811-CF00-4241-BFA8-2214647983D2}">
      <dgm:prSet/>
      <dgm:spPr/>
      <dgm:t>
        <a:bodyPr/>
        <a:lstStyle/>
        <a:p>
          <a:endParaRPr lang="en-US"/>
        </a:p>
      </dgm:t>
    </dgm:pt>
    <dgm:pt modelId="{00F9EB27-3617-714D-BF1E-476277FE6591}" type="sibTrans" cxnId="{9FD33811-CF00-4241-BFA8-2214647983D2}">
      <dgm:prSet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pt-BR" sz="18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345BC62B-246C-6849-9929-177D18BF5EBF}" type="sibTrans" cxnId="{3F708B0D-1A69-9C40-BCD4-0BB24A0C1FB2}">
      <dgm:prSet/>
      <dgm:spPr/>
      <dgm:t>
        <a:bodyPr/>
        <a:lstStyle/>
        <a:p>
          <a:endParaRPr lang="en-US"/>
        </a:p>
      </dgm:t>
    </dgm:pt>
    <dgm:pt modelId="{E6DD8C2A-1363-3945-B76D-0B1AC5DD50DB}" type="parTrans" cxnId="{3F708B0D-1A69-9C40-BCD4-0BB24A0C1FB2}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</dgm:ptLst>
  <dgm:cxnLst>
    <dgm:cxn modelId="{718F7307-D3D0-DB44-8411-1BA4313BFA23}" type="presOf" srcId="{96ED5622-202F-C947-BC45-A5FA037D119B}" destId="{3B8012C6-BDB5-5E42-AD5B-3E946D617566}" srcOrd="0" destOrd="0" presId="urn:microsoft.com/office/officeart/2009/3/layout/CircleRelationship"/>
    <dgm:cxn modelId="{0315F255-4ACC-1E4B-B99E-25D5A7DE7F0F}" type="presOf" srcId="{20780591-29E4-CF48-87F7-3F6B004E709A}" destId="{5C929E12-B5A9-524E-8637-7BDE97CEB999}" srcOrd="0" destOrd="0" presId="urn:microsoft.com/office/officeart/2009/3/layout/CircleRelationship"/>
    <dgm:cxn modelId="{4B9E869A-DBE3-9B46-B10E-CBF576FA935E}" type="presOf" srcId="{738A3422-D32A-114F-8E34-8A2257CE464B}" destId="{EAA19F38-080A-2445-9C24-BF5FCF5EAE4A}" srcOrd="0" destOrd="0" presId="urn:microsoft.com/office/officeart/2009/3/layout/CircleRelationship"/>
    <dgm:cxn modelId="{68746322-34D1-CB43-9F6B-C50F39C4F5E7}" type="presOf" srcId="{67399531-B4AD-494A-92F2-504158F3E707}" destId="{CD68683C-D877-F146-989D-683FF92CCE28}" srcOrd="0" destOrd="0" presId="urn:microsoft.com/office/officeart/2009/3/layout/CircleRelationship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EDD544C0-F549-6442-8E68-3F355E589259}" type="presOf" srcId="{86D17B7E-E696-8941-8E58-7886025557FE}" destId="{C1B0984E-E3E0-C943-AF18-A37F5C5D8942}" srcOrd="0" destOrd="0" presId="urn:microsoft.com/office/officeart/2009/3/layout/CircleRelationship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007F438B-B772-A64B-ACE4-A80658BFE3E6}" type="presOf" srcId="{6F5795CA-FCF7-3D49-92E8-4F066CD012F3}" destId="{2C4EA2EF-7032-994A-8CDA-D08E93AE0AB3}" srcOrd="0" destOrd="0" presId="urn:microsoft.com/office/officeart/2009/3/layout/CircleRelationship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C1C0E94C-2016-EC43-9909-C19FD3E2ED46}" type="presOf" srcId="{91032682-16C8-8746-92ED-AF58BF7EB348}" destId="{12638A83-E4F5-674B-9467-240AA0C5FB0A}" srcOrd="0" destOrd="0" presId="urn:microsoft.com/office/officeart/2009/3/layout/CircleRelationship"/>
    <dgm:cxn modelId="{E462BFEB-C079-7546-B32F-44020F9A3D64}" type="presParOf" srcId="{12638A83-E4F5-674B-9467-240AA0C5FB0A}" destId="{CD68683C-D877-F146-989D-683FF92CCE28}" srcOrd="0" destOrd="0" presId="urn:microsoft.com/office/officeart/2009/3/layout/CircleRelationship"/>
    <dgm:cxn modelId="{FC2B5FE5-D922-8848-9342-EC1D12B8C185}" type="presParOf" srcId="{12638A83-E4F5-674B-9467-240AA0C5FB0A}" destId="{58D9F01F-9E18-A346-A934-8987F4284017}" srcOrd="1" destOrd="0" presId="urn:microsoft.com/office/officeart/2009/3/layout/CircleRelationship"/>
    <dgm:cxn modelId="{5FA3BFAE-EEA1-D143-8917-DC1CEE587475}" type="presParOf" srcId="{12638A83-E4F5-674B-9467-240AA0C5FB0A}" destId="{FEF05A9F-2AAC-074D-BD7A-9196CC8F387E}" srcOrd="2" destOrd="0" presId="urn:microsoft.com/office/officeart/2009/3/layout/CircleRelationship"/>
    <dgm:cxn modelId="{40687A89-50B3-FF4F-B5A1-6B2898CF10C5}" type="presParOf" srcId="{12638A83-E4F5-674B-9467-240AA0C5FB0A}" destId="{3E2BC93E-E0ED-0A4C-904E-34FEB557D6B3}" srcOrd="3" destOrd="0" presId="urn:microsoft.com/office/officeart/2009/3/layout/CircleRelationship"/>
    <dgm:cxn modelId="{FA018B91-D84B-7144-974C-F59027D735A1}" type="presParOf" srcId="{12638A83-E4F5-674B-9467-240AA0C5FB0A}" destId="{9AE0C5AB-F05E-C54F-946F-524451D97D6A}" srcOrd="4" destOrd="0" presId="urn:microsoft.com/office/officeart/2009/3/layout/CircleRelationship"/>
    <dgm:cxn modelId="{A934F47E-BA51-0A45-984B-BF235FF6FF87}" type="presParOf" srcId="{12638A83-E4F5-674B-9467-240AA0C5FB0A}" destId="{9B818891-721B-E249-A46D-3F104437D69C}" srcOrd="5" destOrd="0" presId="urn:microsoft.com/office/officeart/2009/3/layout/CircleRelationship"/>
    <dgm:cxn modelId="{2829AA7B-7586-0340-8502-F6E1F524CBA8}" type="presParOf" srcId="{12638A83-E4F5-674B-9467-240AA0C5FB0A}" destId="{3B8012C6-BDB5-5E42-AD5B-3E946D617566}" srcOrd="6" destOrd="0" presId="urn:microsoft.com/office/officeart/2009/3/layout/CircleRelationship"/>
    <dgm:cxn modelId="{0BA906D2-FA59-DC45-A797-63ABFD567C01}" type="presParOf" srcId="{12638A83-E4F5-674B-9467-240AA0C5FB0A}" destId="{BB4D3749-C5A6-1F42-BA2E-174FCD75366C}" srcOrd="7" destOrd="0" presId="urn:microsoft.com/office/officeart/2009/3/layout/CircleRelationship"/>
    <dgm:cxn modelId="{BCBC0205-E2AA-4B47-B4FB-2555A7EDD182}" type="presParOf" srcId="{BB4D3749-C5A6-1F42-BA2E-174FCD75366C}" destId="{307D2AE0-B61B-3F49-AF65-492CC44B7E00}" srcOrd="0" destOrd="0" presId="urn:microsoft.com/office/officeart/2009/3/layout/CircleRelationship"/>
    <dgm:cxn modelId="{7CF6ACB8-05F4-7243-95CD-C4E274092D2A}" type="presParOf" srcId="{12638A83-E4F5-674B-9467-240AA0C5FB0A}" destId="{6B05C13D-FEEA-C64C-B5AB-429A48D8019E}" srcOrd="8" destOrd="0" presId="urn:microsoft.com/office/officeart/2009/3/layout/CircleRelationship"/>
    <dgm:cxn modelId="{789ECFA1-F827-8344-BFB0-D7A4C76F0E3F}" type="presParOf" srcId="{6B05C13D-FEEA-C64C-B5AB-429A48D8019E}" destId="{B46D02DE-DFD9-264A-9122-1B111364DA6D}" srcOrd="0" destOrd="0" presId="urn:microsoft.com/office/officeart/2009/3/layout/CircleRelationship"/>
    <dgm:cxn modelId="{B0FFDE02-6E2B-884C-9B85-80ED769FAF9F}" type="presParOf" srcId="{12638A83-E4F5-674B-9467-240AA0C5FB0A}" destId="{5C929E12-B5A9-524E-8637-7BDE97CEB999}" srcOrd="9" destOrd="0" presId="urn:microsoft.com/office/officeart/2009/3/layout/CircleRelationship"/>
    <dgm:cxn modelId="{5E452534-3D11-A147-BF18-19A63E61B178}" type="presParOf" srcId="{12638A83-E4F5-674B-9467-240AA0C5FB0A}" destId="{A458321B-FFC0-BD4F-9287-F448D405C256}" srcOrd="10" destOrd="0" presId="urn:microsoft.com/office/officeart/2009/3/layout/CircleRelationship"/>
    <dgm:cxn modelId="{5223BB1C-4F93-8A4D-9C81-B3F92092EE31}" type="presParOf" srcId="{A458321B-FFC0-BD4F-9287-F448D405C256}" destId="{CBAE351A-2575-EB4E-BDFE-AC8C89AB19F6}" srcOrd="0" destOrd="0" presId="urn:microsoft.com/office/officeart/2009/3/layout/CircleRelationship"/>
    <dgm:cxn modelId="{5DCB5DD4-00A2-1047-AF26-3E4FB21B052C}" type="presParOf" srcId="{12638A83-E4F5-674B-9467-240AA0C5FB0A}" destId="{A5B4C08C-AA14-F94A-9115-1C7612570EC3}" srcOrd="11" destOrd="0" presId="urn:microsoft.com/office/officeart/2009/3/layout/CircleRelationship"/>
    <dgm:cxn modelId="{F350CCDE-32C5-F047-8C16-69A0A86E0B7B}" type="presParOf" srcId="{A5B4C08C-AA14-F94A-9115-1C7612570EC3}" destId="{E87B16E0-7609-B741-ADEC-7ED3166C467B}" srcOrd="0" destOrd="0" presId="urn:microsoft.com/office/officeart/2009/3/layout/CircleRelationship"/>
    <dgm:cxn modelId="{2D727FF4-1A78-4C49-9A1B-36AC7F071F91}" type="presParOf" srcId="{12638A83-E4F5-674B-9467-240AA0C5FB0A}" destId="{04321634-7EAA-C442-9E3C-6235F031E2D1}" srcOrd="12" destOrd="0" presId="urn:microsoft.com/office/officeart/2009/3/layout/CircleRelationship"/>
    <dgm:cxn modelId="{9BBDB00F-6EA0-8B4F-97E2-44849C4CDB79}" type="presParOf" srcId="{04321634-7EAA-C442-9E3C-6235F031E2D1}" destId="{A27AE5E0-C77F-1548-B6AC-19A721F18551}" srcOrd="0" destOrd="0" presId="urn:microsoft.com/office/officeart/2009/3/layout/CircleRelationship"/>
    <dgm:cxn modelId="{5932C0D3-8C87-344B-9489-1530D71E53AB}" type="presParOf" srcId="{12638A83-E4F5-674B-9467-240AA0C5FB0A}" destId="{2C4EA2EF-7032-994A-8CDA-D08E93AE0AB3}" srcOrd="13" destOrd="0" presId="urn:microsoft.com/office/officeart/2009/3/layout/CircleRelationship"/>
    <dgm:cxn modelId="{74F654CB-B868-2B47-AFE2-A60A4320C0A3}" type="presParOf" srcId="{12638A83-E4F5-674B-9467-240AA0C5FB0A}" destId="{20931715-7EAE-D343-813D-4E75C341ED7C}" srcOrd="14" destOrd="0" presId="urn:microsoft.com/office/officeart/2009/3/layout/CircleRelationship"/>
    <dgm:cxn modelId="{A4600ED4-8D85-2D46-8D58-9FBA503811A3}" type="presParOf" srcId="{20931715-7EAE-D343-813D-4E75C341ED7C}" destId="{233E81BF-6756-1A46-9ADA-2C3EBEC9678C}" srcOrd="0" destOrd="0" presId="urn:microsoft.com/office/officeart/2009/3/layout/CircleRelationship"/>
    <dgm:cxn modelId="{6D19D0E4-26D3-3C48-801D-8968E78429A6}" type="presParOf" srcId="{12638A83-E4F5-674B-9467-240AA0C5FB0A}" destId="{EAA19F38-080A-2445-9C24-BF5FCF5EAE4A}" srcOrd="15" destOrd="0" presId="urn:microsoft.com/office/officeart/2009/3/layout/CircleRelationship"/>
    <dgm:cxn modelId="{CBE25CDE-8856-844E-BAB7-20BB3AB17F76}" type="presParOf" srcId="{12638A83-E4F5-674B-9467-240AA0C5FB0A}" destId="{4E3A32DE-4BB9-3148-B3A6-B205618EB141}" srcOrd="16" destOrd="0" presId="urn:microsoft.com/office/officeart/2009/3/layout/CircleRelationship"/>
    <dgm:cxn modelId="{75F9B1B3-3F57-7646-BCB1-DBED18262ADE}" type="presParOf" srcId="{4E3A32DE-4BB9-3148-B3A6-B205618EB141}" destId="{3B2A56C1-B96B-2340-9B03-CA89F8A21E79}" srcOrd="0" destOrd="0" presId="urn:microsoft.com/office/officeart/2009/3/layout/CircleRelationship"/>
    <dgm:cxn modelId="{AD734EDD-24C1-6D4F-9361-0D6C0856E9CF}" type="presParOf" srcId="{12638A83-E4F5-674B-9467-240AA0C5FB0A}" destId="{C1B0984E-E3E0-C943-AF18-A37F5C5D8942}" srcOrd="17" destOrd="0" presId="urn:microsoft.com/office/officeart/2009/3/layout/CircleRelationship"/>
    <dgm:cxn modelId="{F179ED37-1898-7E4E-A013-33148B28E096}" type="presParOf" srcId="{12638A83-E4F5-674B-9467-240AA0C5FB0A}" destId="{9EAD5373-AAF2-584E-A784-9920C80F048E}" srcOrd="18" destOrd="0" presId="urn:microsoft.com/office/officeart/2009/3/layout/CircleRelationship"/>
    <dgm:cxn modelId="{58FD4B31-5910-C94B-AD03-DFFF36D82964}" type="presParOf" srcId="{9EAD5373-AAF2-584E-A784-9920C80F048E}" destId="{6F43751C-A657-5641-8282-9805A3E00C8B}" srcOrd="0" destOrd="0" presId="urn:microsoft.com/office/officeart/2009/3/layout/CircleRelationship"/>
    <dgm:cxn modelId="{6BAC974F-B5BD-3041-900D-09128F596EEB}" type="presParOf" srcId="{12638A83-E4F5-674B-9467-240AA0C5FB0A}" destId="{D9700332-47BC-454C-8230-0816D8CE441B}" srcOrd="19" destOrd="0" presId="urn:microsoft.com/office/officeart/2009/3/layout/CircleRelationship"/>
    <dgm:cxn modelId="{33F1469A-6095-F947-A070-421C70415AA3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192292" y="662811"/>
          <a:ext cx="1958385" cy="1958721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kern="12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479091" y="949659"/>
        <a:ext cx="1384787" cy="1385025"/>
      </dsp:txXfrm>
    </dsp:sp>
    <dsp:sp modelId="{58D9F01F-9E18-A346-A934-8987F4284017}">
      <dsp:nvSpPr>
        <dsp:cNvPr id="0" name=""/>
        <dsp:cNvSpPr/>
      </dsp:nvSpPr>
      <dsp:spPr>
        <a:xfrm>
          <a:off x="1794470" y="2475924"/>
          <a:ext cx="157875" cy="15785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276817" y="1457710"/>
          <a:ext cx="157875" cy="15785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522387" y="2643934"/>
          <a:ext cx="217732" cy="218063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1838659" y="882975"/>
          <a:ext cx="157875" cy="15785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341732" y="1786381"/>
          <a:ext cx="157875" cy="15785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177846" y="895761"/>
          <a:ext cx="1331444" cy="1037443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sp:txBody>
      <dsp:txXfrm>
        <a:off x="372831" y="1047691"/>
        <a:ext cx="941474" cy="733583"/>
      </dsp:txXfrm>
    </dsp:sp>
    <dsp:sp modelId="{307D2AE0-B61B-3F49-AF65-492CC44B7E00}">
      <dsp:nvSpPr>
        <dsp:cNvPr id="0" name=""/>
        <dsp:cNvSpPr/>
      </dsp:nvSpPr>
      <dsp:spPr>
        <a:xfrm>
          <a:off x="2089734" y="889975"/>
          <a:ext cx="217732" cy="218063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655192" y="2045747"/>
          <a:ext cx="393685" cy="393774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3157321" y="524666"/>
          <a:ext cx="1185443" cy="1030586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sp:txBody>
      <dsp:txXfrm>
        <a:off x="3330925" y="675592"/>
        <a:ext cx="838235" cy="728734"/>
      </dsp:txXfrm>
    </dsp:sp>
    <dsp:sp modelId="{CBAE351A-2575-EB4E-BDFE-AC8C89AB19F6}">
      <dsp:nvSpPr>
        <dsp:cNvPr id="0" name=""/>
        <dsp:cNvSpPr/>
      </dsp:nvSpPr>
      <dsp:spPr>
        <a:xfrm>
          <a:off x="2996416" y="1191344"/>
          <a:ext cx="217732" cy="218063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505351" y="2514426"/>
          <a:ext cx="157875" cy="15785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078486" y="2289712"/>
          <a:ext cx="157875" cy="15785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376770" y="1933971"/>
          <a:ext cx="1495352" cy="963848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sp:txBody>
      <dsp:txXfrm>
        <a:off x="3595759" y="2075123"/>
        <a:ext cx="1057374" cy="681544"/>
      </dsp:txXfrm>
    </dsp:sp>
    <dsp:sp modelId="{233E81BF-6756-1A46-9ADA-2C3EBEC9678C}">
      <dsp:nvSpPr>
        <dsp:cNvPr id="0" name=""/>
        <dsp:cNvSpPr/>
      </dsp:nvSpPr>
      <dsp:spPr>
        <a:xfrm>
          <a:off x="3501780" y="1990093"/>
          <a:ext cx="157875" cy="15785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250193" y="2576842"/>
          <a:ext cx="1177736" cy="104109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sp:txBody>
      <dsp:txXfrm>
        <a:off x="1422668" y="2729306"/>
        <a:ext cx="832786" cy="736162"/>
      </dsp:txXfrm>
    </dsp:sp>
    <dsp:sp modelId="{3B2A56C1-B96B-2340-9B03-CA89F8A21E79}">
      <dsp:nvSpPr>
        <dsp:cNvPr id="0" name=""/>
        <dsp:cNvSpPr/>
      </dsp:nvSpPr>
      <dsp:spPr>
        <a:xfrm>
          <a:off x="2152001" y="2672286"/>
          <a:ext cx="157875" cy="15785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1986246" y="-117714"/>
          <a:ext cx="1224131" cy="10223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sp:txBody>
      <dsp:txXfrm>
        <a:off x="2165516" y="32008"/>
        <a:ext cx="865591" cy="722925"/>
      </dsp:txXfrm>
    </dsp:sp>
    <dsp:sp modelId="{6F43751C-A657-5641-8282-9805A3E00C8B}">
      <dsp:nvSpPr>
        <dsp:cNvPr id="0" name=""/>
        <dsp:cNvSpPr/>
      </dsp:nvSpPr>
      <dsp:spPr>
        <a:xfrm>
          <a:off x="1218404" y="858473"/>
          <a:ext cx="157875" cy="15785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3056674" y="191331"/>
          <a:ext cx="157875" cy="15785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14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22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6246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737D27-42EF-E64A-B8C2-B8A6D5884C78}" type="slidenum">
              <a:rPr lang="es-ES" sz="1200">
                <a:latin typeface="Calibri" charset="0"/>
                <a:cs typeface="Arial" charset="0"/>
              </a:rPr>
              <a:pPr eaLnBrk="1" hangingPunct="1"/>
              <a:t>25</a:t>
            </a:fld>
            <a:endParaRPr lang="es-E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B3BA7070-09CA-448C-9DFD-E76F9C316CA2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27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29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16" y="274954"/>
            <a:ext cx="8914369" cy="1143000"/>
          </a:xfrm>
          <a:prstGeom prst="rect">
            <a:avLst/>
          </a:prstGeom>
        </p:spPr>
        <p:txBody>
          <a:bodyPr lIns="83988" tIns="41994" rIns="83988" bIns="41994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16" y="1600776"/>
            <a:ext cx="8914369" cy="4525935"/>
          </a:xfrm>
          <a:prstGeom prst="rect">
            <a:avLst/>
          </a:prstGeom>
        </p:spPr>
        <p:txBody>
          <a:bodyPr lIns="83988" tIns="41994" rIns="83988" bIns="41994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816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6A3FC4A5-D5A2-4704-9BA2-BD0568096A67}" type="datetimeFigureOut">
              <a:rPr lang="es-EC"/>
              <a:pPr/>
              <a:t>21/07/15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900" y="6357038"/>
            <a:ext cx="313820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8834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3554A291-22B0-403D-B363-E3ED04CBDAE3}" type="slidenum">
              <a:rPr lang="es-EC"/>
              <a:pPr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809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epecdg.com.br/uploads/artigos/SSRN-id2479685.pdf" TargetMode="External"/><Relationship Id="rId4" Type="http://schemas.openxmlformats.org/officeDocument/2006/relationships/hyperlink" Target="http://data.worldbank.org/indicator/SI.POV.GINI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divida-auditoriacidada.org.br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4" Type="http://schemas.openxmlformats.org/officeDocument/2006/relationships/hyperlink" Target="http://www.facebook.com/auditoriacidada.pagina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auditoriacidada.org.br/contra-o-ajuste-auditoria-ja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6663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Maria Lucia Fattorelli</a:t>
            </a:r>
          </a:p>
          <a:p>
            <a:pPr algn="ctr"/>
            <a:endParaRPr lang="pt-BR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Seminário da Campanha Salarial 2015</a:t>
            </a: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Porto Alegre, 2</a:t>
            </a:r>
            <a:r>
              <a:rPr lang="x-none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en-US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 julho de 2015</a:t>
            </a:r>
            <a:endParaRPr lang="pt-BR" sz="20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488504" y="2636912"/>
            <a:ext cx="941749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Ajuste Fiscal e Dívida Pública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407988"/>
            <a:ext cx="9073007" cy="604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101" name="CaixaDeTexto 5"/>
          <p:cNvSpPr txBox="1">
            <a:spLocks noChangeArrowheads="1"/>
          </p:cNvSpPr>
          <p:nvPr/>
        </p:nvSpPr>
        <p:spPr bwMode="auto">
          <a:xfrm>
            <a:off x="1784648" y="1690688"/>
            <a:ext cx="1224558" cy="161582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70: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dívida da ditadura</a:t>
            </a:r>
          </a:p>
        </p:txBody>
      </p:sp>
      <p:sp>
        <p:nvSpPr>
          <p:cNvPr id="4102" name="CaixaDeTexto 5"/>
          <p:cNvSpPr txBox="1">
            <a:spLocks noChangeArrowheads="1"/>
          </p:cNvSpPr>
          <p:nvPr/>
        </p:nvSpPr>
        <p:spPr bwMode="auto">
          <a:xfrm>
            <a:off x="3152801" y="1690688"/>
            <a:ext cx="1800200" cy="230832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80: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Elevação ilegal das taxas de juros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Estatização de dívidas privadas</a:t>
            </a:r>
          </a:p>
        </p:txBody>
      </p:sp>
      <p:sp>
        <p:nvSpPr>
          <p:cNvPr id="4103" name="CaixaDeTexto 5"/>
          <p:cNvSpPr txBox="1">
            <a:spLocks noChangeArrowheads="1"/>
          </p:cNvSpPr>
          <p:nvPr/>
        </p:nvSpPr>
        <p:spPr bwMode="auto">
          <a:xfrm>
            <a:off x="5745088" y="4986923"/>
            <a:ext cx="3024187" cy="647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Pagamento antecipado ao FMI e resgates com ágio</a:t>
            </a:r>
          </a:p>
        </p:txBody>
      </p:sp>
      <p:cxnSp>
        <p:nvCxnSpPr>
          <p:cNvPr id="4104" name="Conector de seta reta 7"/>
          <p:cNvCxnSpPr>
            <a:cxnSpLocks noChangeShapeType="1"/>
          </p:cNvCxnSpPr>
          <p:nvPr/>
        </p:nvCxnSpPr>
        <p:spPr bwMode="auto">
          <a:xfrm flipV="1">
            <a:off x="7814411" y="4437112"/>
            <a:ext cx="0" cy="549812"/>
          </a:xfrm>
          <a:prstGeom prst="straightConnector1">
            <a:avLst/>
          </a:prstGeom>
          <a:noFill/>
          <a:ln w="41275" cap="sq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5241032" y="1697058"/>
            <a:ext cx="1368152" cy="13434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>
                <a:latin typeface="Arial" charset="0"/>
                <a:ea typeface="MS PGothic" charset="0"/>
                <a:cs typeface="Arial" charset="0"/>
              </a:rPr>
              <a:t>Década de </a:t>
            </a:r>
            <a:r>
              <a:rPr lang="pt-BR" sz="1800" dirty="0" smtClean="0">
                <a:latin typeface="Arial" charset="0"/>
                <a:ea typeface="MS PGothic" charset="0"/>
                <a:cs typeface="Arial" charset="0"/>
              </a:rPr>
              <a:t>90: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endParaRPr lang="pt-BR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Plano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Brady</a:t>
            </a:r>
            <a:endParaRPr lang="en-US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0479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70" y="548680"/>
            <a:ext cx="8867234" cy="570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cs typeface="Arial" charset="0"/>
              </a:rPr>
              <a:t>Fonte: Banco Central - Nota para a Imprensa - Política Fiscal - Quadro 35.</a:t>
            </a: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9" name="CaixaDeTexto 5"/>
          <p:cNvSpPr txBox="1">
            <a:spLocks noChangeArrowheads="1"/>
          </p:cNvSpPr>
          <p:nvPr/>
        </p:nvSpPr>
        <p:spPr bwMode="auto">
          <a:xfrm>
            <a:off x="2144688" y="1844675"/>
            <a:ext cx="4032250" cy="1892300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Graves indícios de ilegalidade identificados pela CPI: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Juros sobre juros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Conflito de interesses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Falta de transparência</a:t>
            </a:r>
          </a:p>
        </p:txBody>
      </p:sp>
    </p:spTree>
    <p:extLst>
      <p:ext uri="{BB962C8B-B14F-4D97-AF65-F5344CB8AC3E}">
        <p14:creationId xmlns:p14="http://schemas.microsoft.com/office/powerpoint/2010/main" val="27577969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5551413" cy="659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108585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endParaRPr lang="pt-BR" sz="2800" dirty="0" smtClean="0">
              <a:solidFill>
                <a:srgbClr val="92D050"/>
              </a:solidFill>
              <a:latin typeface="Tahoma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</a:rPr>
              <a:t>Dívida Externa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US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$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554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bilhões </a:t>
            </a:r>
            <a:r>
              <a:rPr lang="pt-BR" b="0" dirty="0">
                <a:solidFill>
                  <a:schemeClr val="tx1"/>
                </a:solidFill>
                <a:latin typeface="Tahoma" charset="0"/>
              </a:rPr>
              <a:t>(</a:t>
            </a:r>
            <a:r>
              <a:rPr lang="pt-BR" sz="2200" b="0" dirty="0" err="1">
                <a:solidFill>
                  <a:schemeClr val="tx1"/>
                </a:solidFill>
                <a:latin typeface="Tahoma" charset="0"/>
              </a:rPr>
              <a:t>R</a:t>
            </a:r>
            <a:r>
              <a:rPr lang="pt-BR" sz="2200" b="0" dirty="0" smtClean="0">
                <a:solidFill>
                  <a:schemeClr val="tx1"/>
                </a:solidFill>
                <a:latin typeface="Tahoma" charset="0"/>
              </a:rPr>
              <a:t>$ 1,476 trilhão, utilizando</a:t>
            </a:r>
            <a:r>
              <a:rPr lang="pt-BR" sz="2200" b="0" dirty="0">
                <a:solidFill>
                  <a:schemeClr val="tx1"/>
                </a:solidFill>
                <a:latin typeface="Tahoma" charset="0"/>
              </a:rPr>
              <a:t>-se a cotação do dólar a R</a:t>
            </a:r>
            <a:r>
              <a:rPr lang="pt-BR" sz="2200" b="0" dirty="0" smtClean="0">
                <a:solidFill>
                  <a:schemeClr val="tx1"/>
                </a:solidFill>
                <a:latin typeface="Tahoma" charset="0"/>
              </a:rPr>
              <a:t>$2,66)</a:t>
            </a:r>
            <a:endParaRPr lang="pt-BR" sz="2200" dirty="0" smtClean="0">
              <a:solidFill>
                <a:srgbClr val="92D050"/>
              </a:solidFill>
              <a:latin typeface="Tahoma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endParaRPr lang="pt-BR" sz="800" dirty="0" smtClean="0">
              <a:solidFill>
                <a:srgbClr val="92D050"/>
              </a:solidFill>
              <a:latin typeface="Tahoma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</a:rPr>
              <a:t>Dívida Interna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err="1" smtClean="0">
                <a:solidFill>
                  <a:srgbClr val="FFFFFF"/>
                </a:solidFill>
                <a:latin typeface="Tahoma" charset="0"/>
              </a:rPr>
              <a:t>R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$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3,301 trilhões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endParaRPr lang="pt-BR" sz="300" dirty="0">
              <a:solidFill>
                <a:srgbClr val="FFFFFF"/>
              </a:solidFill>
              <a:latin typeface="Tahoma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>
                <a:solidFill>
                  <a:srgbClr val="92D050"/>
                </a:solidFill>
                <a:latin typeface="Tahoma" charset="0"/>
              </a:rPr>
              <a:t>Dívida </a:t>
            </a:r>
            <a:r>
              <a:rPr lang="pt-BR" dirty="0" smtClean="0">
                <a:solidFill>
                  <a:srgbClr val="92D050"/>
                </a:solidFill>
                <a:latin typeface="Tahoma" charset="0"/>
              </a:rPr>
              <a:t>Brasileira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err="1" smtClean="0">
                <a:solidFill>
                  <a:schemeClr val="tx1"/>
                </a:solidFill>
                <a:latin typeface="Tahoma" charset="0"/>
              </a:rPr>
              <a:t>R</a:t>
            </a:r>
            <a:r>
              <a:rPr lang="pt-BR" dirty="0">
                <a:solidFill>
                  <a:schemeClr val="tx1"/>
                </a:solidFill>
                <a:latin typeface="Tahoma" charset="0"/>
              </a:rPr>
              <a:t>$ </a:t>
            </a:r>
            <a:r>
              <a:rPr lang="pt-BR" dirty="0" smtClean="0">
                <a:solidFill>
                  <a:schemeClr val="tx1"/>
                </a:solidFill>
                <a:latin typeface="Tahoma" charset="0"/>
              </a:rPr>
              <a:t>4,777 trilhões 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</a:rPr>
              <a:t>86,5% do PIB 2014 divulgado pelo IBGE, de </a:t>
            </a:r>
            <a:r>
              <a:rPr lang="pt-BR" dirty="0" err="1" smtClean="0">
                <a:solidFill>
                  <a:srgbClr val="92D050"/>
                </a:solidFill>
                <a:latin typeface="Tahoma" charset="0"/>
              </a:rPr>
              <a:t>R</a:t>
            </a:r>
            <a:r>
              <a:rPr lang="pt-BR" dirty="0" smtClean="0">
                <a:solidFill>
                  <a:srgbClr val="92D050"/>
                </a:solidFill>
                <a:latin typeface="Tahoma" charset="0"/>
              </a:rPr>
              <a:t>$ 5,52 trilhões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540" y="764704"/>
            <a:ext cx="4152900" cy="5727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2480" y="3420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Números da 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</a:rPr>
              <a:t>Dívida em 31/12/2014</a:t>
            </a:r>
            <a:endParaRPr lang="pt-BR" sz="2800" dirty="0">
              <a:solidFill>
                <a:srgbClr val="92D05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1509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690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PARADOXO BRASIL</a:t>
            </a: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Estamos muito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istantes do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Brasil que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q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ueremos</a:t>
            </a:r>
          </a:p>
          <a:p>
            <a:pPr lvl="8" algn="ctr">
              <a:spcBef>
                <a:spcPts val="1800"/>
              </a:spcBef>
              <a:buClr>
                <a:srgbClr val="FF9900"/>
              </a:buClr>
            </a:pPr>
            <a:endParaRPr lang="pt-BR" i="1" dirty="0" smtClean="0">
              <a:solidFill>
                <a:srgbClr val="92D050"/>
              </a:solidFill>
              <a:latin typeface="Tahoma" charset="0"/>
            </a:endParaRP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7ª ECONOMIA MUNDIAL</a:t>
            </a: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Pior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distribuição de renda do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mundo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3"/>
              </a:rPr>
              <a:t>http://iepecdg.com.br/uploads/artigos/SSRN-id2479685.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3"/>
              </a:rPr>
              <a:t>pdf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</a:rPr>
              <a:t> 							COMPARADO COM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4"/>
              </a:rPr>
              <a:t>GINI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4"/>
              </a:rPr>
              <a:t>index | Data | Table</a:t>
            </a:r>
            <a:endParaRPr lang="pt-BR" sz="800" dirty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79º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no ranking de respeito aos Direitos 	Humanos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– IDH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da Educação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(Índice Global de Habilidades Cognitivas e Realizações Educacionais )</a:t>
            </a:r>
            <a:endParaRPr lang="pt-BR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128</a:t>
            </a:r>
            <a:r>
              <a:rPr lang="pt-BR" baseline="30000" dirty="0" smtClean="0">
                <a:solidFill>
                  <a:srgbClr val="FFFFFF"/>
                </a:solidFill>
                <a:latin typeface="Tahoma" charset="0"/>
              </a:rPr>
              <a:t>o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no ranking do crescimento econômico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741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330200" y="214313"/>
            <a:ext cx="957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DÍVIDA: impede a vida digna e o atendimento aos direitos humanos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673225"/>
            <a:ext cx="95758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onde veio toda essa dívida pública?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Quanto tomamos emprestado e quanto já pagamos?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que realmente devemos?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contraiu tantos empréstimos?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Onde foram aplicados os recursos?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se beneficiou desse endividamento?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Qual a responsabilidade dos credores e organismos internacionais nesse processo? </a:t>
            </a:r>
          </a:p>
          <a:p>
            <a:pPr algn="ctr">
              <a:spcBef>
                <a:spcPct val="7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Somente a 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responderá essas questões</a:t>
            </a:r>
          </a:p>
        </p:txBody>
      </p:sp>
    </p:spTree>
    <p:extLst>
      <p:ext uri="{BB962C8B-B14F-4D97-AF65-F5344CB8AC3E}">
        <p14:creationId xmlns:p14="http://schemas.microsoft.com/office/powerpoint/2010/main" val="1143890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9" y="717550"/>
            <a:ext cx="8564563" cy="555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Rectangle 9"/>
          <p:cNvSpPr>
            <a:spLocks noChangeArrowheads="1"/>
          </p:cNvSpPr>
          <p:nvPr/>
        </p:nvSpPr>
        <p:spPr bwMode="auto">
          <a:xfrm>
            <a:off x="776288" y="6272215"/>
            <a:ext cx="8064500" cy="5222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400" b="0" dirty="0" smtClean="0">
                <a:solidFill>
                  <a:srgbClr val="FFFFFF"/>
                </a:solidFill>
              </a:rPr>
              <a:t>Fonte: Secretaria do Tesouro Nacional - SIAFI. Inclui a rolagem, ou </a:t>
            </a:r>
            <a:r>
              <a:rPr lang="pt-BR" altLang="ja-JP" sz="1400" b="0" dirty="0" smtClean="0">
                <a:solidFill>
                  <a:srgbClr val="FFFFFF"/>
                </a:solidFill>
              </a:rPr>
              <a:t>“refinanciamento” da Dívida, pois a CPI da Dívida constatou que boa parte dos juros são contabilizados como tal.</a:t>
            </a:r>
            <a:endParaRPr lang="pt-BR" altLang="ja-JP" sz="1400" b="0" dirty="0">
              <a:solidFill>
                <a:srgbClr val="FFFFFF"/>
              </a:solidFill>
            </a:endParaRPr>
          </a:p>
        </p:txBody>
      </p:sp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0" y="-230832"/>
            <a:ext cx="184666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5C00">
                <a:alpha val="74998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4722015" y="2173716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mtClean="0">
                <a:solidFill>
                  <a:srgbClr val="0070C0"/>
                </a:solidFill>
              </a:rPr>
              <a:t>Juros e amortizações da dívida</a:t>
            </a:r>
            <a:endParaRPr lang="pt-BR" sz="200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808538" y="3709535"/>
            <a:ext cx="4252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mtClean="0">
                <a:solidFill>
                  <a:srgbClr val="92D050"/>
                </a:solidFill>
              </a:rPr>
              <a:t>Previdência e Assistência Social</a:t>
            </a:r>
            <a:endParaRPr lang="pt-BR" sz="2000">
              <a:solidFill>
                <a:srgbClr val="92D05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802266" y="4355589"/>
            <a:ext cx="3891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mtClean="0">
                <a:solidFill>
                  <a:srgbClr val="7030A0"/>
                </a:solidFill>
              </a:rPr>
              <a:t>Pessoal e Encargos Sociais</a:t>
            </a:r>
            <a:endParaRPr lang="pt-BR" sz="2000">
              <a:solidFill>
                <a:srgbClr val="7030A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321152" y="4812774"/>
            <a:ext cx="2582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mtClean="0">
                <a:solidFill>
                  <a:srgbClr val="FF0000"/>
                </a:solidFill>
              </a:rPr>
              <a:t>Saúde e Saneamento</a:t>
            </a:r>
            <a:endParaRPr lang="pt-BR" sz="200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315201" y="5207913"/>
            <a:ext cx="2816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mtClean="0">
                <a:solidFill>
                  <a:srgbClr val="0070C0"/>
                </a:solidFill>
              </a:rPr>
              <a:t>Educação e Cultura</a:t>
            </a:r>
            <a:endParaRPr lang="pt-BR" sz="20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15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 Box 2"/>
          <p:cNvSpPr txBox="1">
            <a:spLocks noChangeArrowheads="1"/>
          </p:cNvSpPr>
          <p:nvPr/>
        </p:nvSpPr>
        <p:spPr bwMode="auto">
          <a:xfrm>
            <a:off x="704850" y="142875"/>
            <a:ext cx="9001125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Quem perde e quem ganha</a:t>
            </a:r>
          </a:p>
          <a:p>
            <a:pPr lvl="1" indent="0">
              <a:spcBef>
                <a:spcPts val="1800"/>
              </a:spcBef>
            </a:pPr>
            <a:endParaRPr lang="pt-BR" dirty="0" smtClean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lvl="1" indent="0">
              <a:spcBef>
                <a:spcPts val="1800"/>
              </a:spcBef>
            </a:pPr>
            <a:endParaRPr lang="pt-BR" dirty="0">
              <a:solidFill>
                <a:srgbClr val="FFFFFF"/>
              </a:solidFill>
              <a:latin typeface="Tahoma" charset="0"/>
              <a:ea typeface="MS PGothic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957561"/>
              </p:ext>
            </p:extLst>
          </p:nvPr>
        </p:nvGraphicFramePr>
        <p:xfrm>
          <a:off x="416496" y="908720"/>
          <a:ext cx="9289032" cy="5837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8025"/>
                <a:gridCol w="4731007"/>
              </a:tblGrid>
              <a:tr h="8692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/>
                          </a:solidFill>
                          <a:latin typeface="Tahoma"/>
                          <a:cs typeface="Tahoma"/>
                        </a:rPr>
                        <a:t>SALÁRIOS DOS SERVIDORES</a:t>
                      </a:r>
                      <a:endParaRPr lang="en-US" sz="2400" dirty="0">
                        <a:solidFill>
                          <a:schemeClr val="bg2"/>
                        </a:solidFill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/>
                          </a:solidFill>
                          <a:latin typeface="Tahoma"/>
                          <a:cs typeface="Tahoma"/>
                        </a:rPr>
                        <a:t>JUROS DA DÍVIDA PÚBLICA</a:t>
                      </a:r>
                      <a:endParaRPr lang="en-US" sz="2400" dirty="0">
                        <a:solidFill>
                          <a:schemeClr val="bg2"/>
                        </a:solidFill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4819401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pt-BR" sz="2000" noProof="0" dirty="0" smtClean="0"/>
                        <a:t>Perda salarial histórica</a:t>
                      </a:r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endParaRPr lang="pt-BR" sz="2000" noProof="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pt-BR" sz="2000" noProof="0" dirty="0" smtClean="0"/>
                        <a:t>Reajuste de 5% de 2011 a 2015, que sequer repõe a inflação. Proposta: 5,5%</a:t>
                      </a:r>
                      <a:r>
                        <a:rPr lang="pt-BR" sz="2000" baseline="0" noProof="0" dirty="0" smtClean="0"/>
                        <a:t> (</a:t>
                      </a:r>
                      <a:r>
                        <a:rPr lang="pt-BR" sz="2000" noProof="0" dirty="0" smtClean="0"/>
                        <a:t>2016), 4,75% (2017), 4,75% (2018) e 4,5% (2019).</a:t>
                      </a:r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endParaRPr lang="pt-BR" sz="2000" noProof="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pt-BR" sz="2000" noProof="0" dirty="0" smtClean="0"/>
                        <a:t>Nem com greve servidores têm conseguido repor perdas inflacionárias</a:t>
                      </a:r>
                    </a:p>
                    <a:p>
                      <a:pPr marL="0" indent="0">
                        <a:lnSpc>
                          <a:spcPct val="80000"/>
                        </a:lnSpc>
                        <a:buFont typeface="Arial"/>
                        <a:buNone/>
                      </a:pPr>
                      <a:endParaRPr lang="pt-BR" sz="2000" noProof="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pt-BR" sz="2000" noProof="0" dirty="0" smtClean="0"/>
                        <a:t>Defasagem da Tabela do Imposto de Renda na ordem de 64%  </a:t>
                      </a:r>
                    </a:p>
                    <a:p>
                      <a:pPr marL="0" indent="0">
                        <a:lnSpc>
                          <a:spcPct val="80000"/>
                        </a:lnSpc>
                        <a:buFont typeface="Arial"/>
                        <a:buNone/>
                      </a:pPr>
                      <a:endParaRPr lang="pt-BR" sz="2000" noProof="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pt-BR" sz="2000" noProof="0" dirty="0" smtClean="0"/>
                        <a:t>Contínua retirada de direitos de ativos, aposentados e pensionistas</a:t>
                      </a:r>
                    </a:p>
                    <a:p>
                      <a:pPr marL="0" indent="0">
                        <a:lnSpc>
                          <a:spcPct val="80000"/>
                        </a:lnSpc>
                        <a:buFont typeface="Arial"/>
                        <a:buNone/>
                      </a:pPr>
                      <a:endParaRPr lang="pt-BR" sz="2000" noProof="0" dirty="0" smtClean="0"/>
                    </a:p>
                    <a:p>
                      <a:pPr marL="0" indent="0">
                        <a:lnSpc>
                          <a:spcPct val="80000"/>
                        </a:lnSpc>
                        <a:buFont typeface="Arial"/>
                        <a:buNone/>
                      </a:pPr>
                      <a:endParaRPr lang="pt-BR" sz="2000" noProof="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pt-BR" sz="2000" noProof="0" dirty="0" smtClean="0"/>
                        <a:t>Risco de absorção de papéis podres por</a:t>
                      </a:r>
                      <a:r>
                        <a:rPr lang="pt-BR" sz="2000" baseline="0" noProof="0" dirty="0" smtClean="0"/>
                        <a:t> fundos de pensão</a:t>
                      </a:r>
                      <a:r>
                        <a:rPr lang="pt-BR" sz="2000" noProof="0" dirty="0" smtClean="0"/>
                        <a:t>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endParaRPr lang="pt-BR" sz="20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pt-BR" sz="2000" noProof="0" dirty="0" smtClean="0"/>
                        <a:t>Maiores</a:t>
                      </a:r>
                      <a:r>
                        <a:rPr lang="pt-BR" sz="2000" baseline="0" noProof="0" dirty="0" smtClean="0"/>
                        <a:t> juros do mundo, historicamente</a:t>
                      </a:r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endParaRPr lang="pt-BR" sz="2000" baseline="0" noProof="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pt-BR" sz="2000" baseline="0" noProof="0" dirty="0" smtClean="0"/>
                        <a:t>SELIC em 13,75%. Já subiu 25% desde as eleições! Títulos sendo vendidos a taxas ainda mais elevadas.</a:t>
                      </a:r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endParaRPr lang="pt-BR" sz="2000" baseline="0" noProof="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pt-BR" sz="2000" baseline="0" noProof="0" dirty="0" smtClean="0"/>
                        <a:t>Dívida tem atualização monetária mensal, cumulativa, e em cima desta, os maiores juros reais do mundo</a:t>
                      </a:r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endParaRPr lang="pt-BR" sz="2000" baseline="0" noProof="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pt-BR" sz="2000" baseline="0" noProof="0" dirty="0" smtClean="0"/>
                        <a:t>Isenções fiscais e anistias</a:t>
                      </a:r>
                    </a:p>
                    <a:p>
                      <a:pPr marL="0" indent="0">
                        <a:lnSpc>
                          <a:spcPct val="80000"/>
                        </a:lnSpc>
                        <a:buFont typeface="Arial"/>
                        <a:buNone/>
                      </a:pPr>
                      <a:endParaRPr lang="pt-BR" sz="2000" baseline="0" noProof="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endParaRPr lang="pt-BR" sz="2000" baseline="0" noProof="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pt-BR" sz="2000" baseline="0" noProof="0" dirty="0" smtClean="0"/>
                        <a:t>Crescentes privilégios financeiros, garantidos pelo SISTEMA DA DÍVIDA</a:t>
                      </a:r>
                    </a:p>
                    <a:p>
                      <a:pPr marL="0" indent="0">
                        <a:lnSpc>
                          <a:spcPct val="80000"/>
                        </a:lnSpc>
                        <a:buFont typeface="Arial"/>
                        <a:buNone/>
                      </a:pPr>
                      <a:endParaRPr lang="pt-BR" sz="2000" baseline="0" noProof="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pt-BR" sz="2000" baseline="0" noProof="0" dirty="0" smtClean="0"/>
                        <a:t>Criação de produtos financeiros estruturados que se transformam em papéis podres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2107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6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Escandaloso crescimento do lucro dos bancos…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-258" y="149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631825" y="6396038"/>
            <a:ext cx="8496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>
                <a:solidFill>
                  <a:srgbClr val="92D050"/>
                </a:solidFill>
              </a:rPr>
              <a:t>Fonte: </a:t>
            </a:r>
            <a:r>
              <a:rPr lang="pt-BR">
                <a:solidFill>
                  <a:srgbClr val="92D050"/>
                </a:solidFill>
                <a:hlinkClick r:id="rId3"/>
              </a:rPr>
              <a:t>http://www4.bcb.gov.br/top50/port/top50.asp</a:t>
            </a:r>
            <a:r>
              <a:rPr lang="pt-BR">
                <a:solidFill>
                  <a:srgbClr val="92D050"/>
                </a:solidFill>
              </a:rPr>
              <a:t> 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28" y="684214"/>
            <a:ext cx="8485244" cy="571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2140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>
            <a:spLocks noChangeArrowheads="1"/>
          </p:cNvSpPr>
          <p:nvPr/>
        </p:nvSpPr>
        <p:spPr bwMode="auto">
          <a:xfrm>
            <a:off x="200472" y="428625"/>
            <a:ext cx="9705528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QUEM MANDA NO SISTEMA DA DÍVIDA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pic>
        <p:nvPicPr>
          <p:cNvPr id="266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1124744"/>
            <a:ext cx="9064732" cy="539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055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4" y="1"/>
            <a:ext cx="8076331" cy="697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962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872663" cy="69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BRASIL: MODELO ECONÔMICO EQUIVOCADO</a:t>
            </a:r>
          </a:p>
          <a:p>
            <a:pPr algn="ctr">
              <a:spcBef>
                <a:spcPts val="18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voltado para a concentração de riqueza e renda</a:t>
            </a:r>
          </a:p>
          <a:p>
            <a:pPr algn="ctr">
              <a:spcBef>
                <a:spcPts val="1800"/>
              </a:spcBef>
              <a:buClr>
                <a:srgbClr val="FF9900"/>
              </a:buClr>
            </a:pP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1143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MODELO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TRIBUTÁRIO INJUSTO 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REGRESSIVO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1143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endParaRPr lang="pt-BR" sz="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SISTEMA DA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DÍVIDA	</a:t>
            </a:r>
            <a:endParaRPr lang="pt-BR" sz="8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8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METAS ESTÉREIS </a:t>
            </a: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Superávit Primário 			</a:t>
            </a:r>
            <a:endParaRPr lang="pt-BR" sz="2200" b="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Inflação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8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DESCONTROLE SOBRE A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MOVIMENTAÇÃO DE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CAPITAIS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8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DESENVOLVIMENTO SOCIOECONÔMICO TRAVADO</a:t>
            </a: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Insuficiência de investimentos em direitos sociais (educação, saúde, segurança, assistência), infraestrutura, reforma agrária</a:t>
            </a: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Desindustrialização</a:t>
            </a: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POLÍTICA SALARIAL RESTRITIVA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5070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440863" cy="655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A estratégia de manutenção do Poder e da Acumulação Capitalista</a:t>
            </a:r>
          </a:p>
          <a:p>
            <a:pPr algn="just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</a:pPr>
            <a:r>
              <a:rPr lang="pt-BR" sz="2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Benesses para </a:t>
            </a:r>
            <a:r>
              <a:rPr lang="pt-BR" sz="2800" b="0" dirty="0">
                <a:solidFill>
                  <a:srgbClr val="FFFFFF"/>
                </a:solidFill>
                <a:latin typeface="Tahoma" charset="0"/>
                <a:cs typeface="Tahoma" charset="0"/>
              </a:rPr>
              <a:t>setor </a:t>
            </a:r>
            <a:r>
              <a:rPr lang="pt-BR" sz="2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financeiro</a:t>
            </a:r>
            <a:r>
              <a:rPr lang="pt-BR" sz="2800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sz="2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 grandes corporações</a:t>
            </a:r>
            <a:endParaRPr lang="pt-BR" sz="28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</a:pPr>
            <a:r>
              <a:rPr lang="pt-BR" sz="2800" b="0" dirty="0">
                <a:solidFill>
                  <a:srgbClr val="FFFFFF"/>
                </a:solidFill>
                <a:latin typeface="Tahoma" charset="0"/>
                <a:cs typeface="Tahoma" charset="0"/>
              </a:rPr>
              <a:t>Financiamento de campanhas eleitorais e corrupção</a:t>
            </a:r>
          </a:p>
          <a:p>
            <a:pPr algn="just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</a:pPr>
            <a:r>
              <a:rPr lang="pt-BR" sz="28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Extremo poder da mídia ligada ao grande capital </a:t>
            </a:r>
          </a:p>
          <a:p>
            <a:pPr algn="just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FFFFFF"/>
                </a:solidFill>
                <a:latin typeface="Tahoma" charset="0"/>
                <a:cs typeface="Tahoma" charset="0"/>
              </a:rPr>
              <a:t>Ilusória distribuição de riqueza </a:t>
            </a:r>
          </a:p>
          <a:p>
            <a:pPr lvl="1" algn="just">
              <a:lnSpc>
                <a:spcPts val="4100"/>
              </a:lnSpc>
              <a:buClr>
                <a:srgbClr val="FF9900"/>
              </a:buClr>
            </a:pPr>
            <a:r>
              <a:rPr lang="pt-BR" b="0" dirty="0">
                <a:solidFill>
                  <a:srgbClr val="92D050"/>
                </a:solidFill>
                <a:latin typeface="Tahoma" charset="0"/>
                <a:cs typeface="Tahoma" charset="0"/>
              </a:rPr>
              <a:t>Pequenos ganhos para os pobres: Bolsa Família</a:t>
            </a:r>
          </a:p>
          <a:p>
            <a:pPr lvl="1" algn="just">
              <a:lnSpc>
                <a:spcPts val="4100"/>
              </a:lnSpc>
              <a:buClr>
                <a:srgbClr val="FF9900"/>
              </a:buClr>
            </a:pPr>
            <a:r>
              <a:rPr lang="pt-BR" b="0" dirty="0">
                <a:solidFill>
                  <a:srgbClr val="92D050"/>
                </a:solidFill>
                <a:latin typeface="Tahoma" charset="0"/>
                <a:cs typeface="Tahoma" charset="0"/>
              </a:rPr>
              <a:t>Pífios reajustes para </a:t>
            </a: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trabalhadores / tributação invisível</a:t>
            </a:r>
            <a:endParaRPr lang="pt-BR" b="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lvl="1" algn="just">
              <a:lnSpc>
                <a:spcPts val="4100"/>
              </a:lnSpc>
              <a:buClr>
                <a:srgbClr val="FF9900"/>
              </a:buClr>
            </a:pPr>
            <a:r>
              <a:rPr lang="pt-BR" b="0" dirty="0">
                <a:solidFill>
                  <a:srgbClr val="92D050"/>
                </a:solidFill>
                <a:latin typeface="Tahoma" charset="0"/>
                <a:cs typeface="Tahoma" charset="0"/>
              </a:rPr>
              <a:t>Acesso a produtos baratos: sensação de melhoria de vida</a:t>
            </a:r>
          </a:p>
          <a:p>
            <a:pPr lvl="1" algn="just">
              <a:lnSpc>
                <a:spcPts val="4100"/>
              </a:lnSpc>
              <a:buClr>
                <a:srgbClr val="FF9900"/>
              </a:buClr>
            </a:pPr>
            <a:r>
              <a:rPr lang="pt-BR" b="0" dirty="0">
                <a:solidFill>
                  <a:srgbClr val="92D050"/>
                </a:solidFill>
                <a:latin typeface="Tahoma" charset="0"/>
                <a:cs typeface="Tahoma" charset="0"/>
              </a:rPr>
              <a:t>Acesso a crédito/financiamentos</a:t>
            </a:r>
          </a:p>
        </p:txBody>
      </p:sp>
    </p:spTree>
    <p:extLst>
      <p:ext uri="{BB962C8B-B14F-4D97-AF65-F5344CB8AC3E}">
        <p14:creationId xmlns:p14="http://schemas.microsoft.com/office/powerpoint/2010/main" val="12766643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8704" y="1988840"/>
            <a:ext cx="5904656" cy="196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endParaRPr lang="en-US" sz="32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>
              <a:lnSpc>
                <a:spcPct val="140000"/>
              </a:lnSpc>
            </a:pPr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QUAL É A SAÍDA?</a:t>
            </a:r>
          </a:p>
          <a:p>
            <a:pPr algn="ctr">
              <a:lnSpc>
                <a:spcPct val="140000"/>
              </a:lnSpc>
            </a:pPr>
            <a:endParaRPr lang="pt-BR" dirty="0" smtClean="0">
              <a:solidFill>
                <a:srgbClr val="94C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7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pt-BR" sz="32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Pública</a:t>
            </a: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 importante, mas ainda não significa o cumprimento da Constituição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856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2"/>
          <p:cNvSpPr txBox="1">
            <a:spLocks noChangeArrowheads="1"/>
          </p:cNvSpPr>
          <p:nvPr/>
        </p:nvSpPr>
        <p:spPr bwMode="auto">
          <a:xfrm>
            <a:off x="344488" y="357188"/>
            <a:ext cx="9290050" cy="772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CPI DA DÍVIDA – CÂMARA DOS DEPUTADOS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Criada em Dez/2008 e Instalada em </a:t>
            </a:r>
            <a:r>
              <a:rPr lang="pt-BR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Ago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/2009, por iniciativa do Dep. Ivan Valente (PSOL/SP)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Concluída em 11 de maio de 2010 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Identificação de graves indícios de ilegalidade da dívida pública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Relatórios (oficial e alternativo) entregues ao Ministério Público Federal em maio/2010</a:t>
            </a:r>
          </a:p>
          <a:p>
            <a:endParaRPr lang="pt-BR" sz="2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Procedimentos Administrativos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n</a:t>
            </a:r>
            <a:r>
              <a:rPr lang="pt-BR" sz="2800" baseline="30000" dirty="0">
                <a:solidFill>
                  <a:srgbClr val="92D050"/>
                </a:solidFill>
                <a:latin typeface="Tahoma" charset="0"/>
                <a:cs typeface="Tahoma" charset="0"/>
              </a:rPr>
              <a:t>o</a:t>
            </a:r>
          </a:p>
          <a:p>
            <a:pPr algn="ctr"/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1.00.000.005612/2010-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13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1.00.000.003703/2012-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86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 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endParaRPr lang="es-EC" sz="300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3468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27"/>
          <p:cNvSpPr txBox="1">
            <a:spLocks noChangeArrowheads="1"/>
          </p:cNvSpPr>
          <p:nvPr/>
        </p:nvSpPr>
        <p:spPr bwMode="auto">
          <a:xfrm>
            <a:off x="166688" y="214313"/>
            <a:ext cx="9575800" cy="657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</a:t>
            </a: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Lição de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Ética e Soberania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endParaRPr lang="pt-BR" sz="5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Comissão de Auditoria Oficial criada por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Decreto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Em 2009:</a:t>
            </a:r>
            <a:r>
              <a:rPr lang="pt-BR" sz="28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Proposta Soberana de reconhecimento de no máximo 30% da dívida externa representada pelos Bônus 2012 e 2030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95 % dos detentores aceitaram a proposta equatoriana, o que significou anulação de 70% dessa dívida com os bancos privados internacionais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Economia de US$ 7,7 bilhões nos próximos 20 anos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Aumento gastos sociais, principalmente Saúde e Educação</a:t>
            </a:r>
          </a:p>
          <a:p>
            <a:pPr algn="ctr">
              <a:spcBef>
                <a:spcPct val="50000"/>
              </a:spcBef>
            </a:pP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555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2 Marcador de contenido"/>
          <p:cNvSpPr>
            <a:spLocks noGrp="1"/>
          </p:cNvSpPr>
          <p:nvPr>
            <p:ph sz="quarter" idx="1"/>
          </p:nvPr>
        </p:nvSpPr>
        <p:spPr>
          <a:xfrm>
            <a:off x="1928664" y="1214439"/>
            <a:ext cx="7482037" cy="49418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2500" dirty="0" smtClean="0">
                <a:latin typeface="Calibri" charset="0"/>
              </a:rPr>
              <a:t>.</a:t>
            </a:r>
            <a:endParaRPr lang="es-ES" sz="2500" dirty="0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384551" y="6356351"/>
            <a:ext cx="3136900" cy="365125"/>
          </a:xfrm>
        </p:spPr>
        <p:txBody>
          <a:bodyPr rtlCol="0"/>
          <a:lstStyle/>
          <a:p>
            <a:pPr algn="ctr">
              <a:defRPr/>
            </a:pPr>
            <a:fld id="{A9CA60AB-34FA-8D45-9C88-097B5A71F169}" type="slidenum">
              <a:rPr lang="es-EC" smtClean="0">
                <a:solidFill>
                  <a:schemeClr val="tx1">
                    <a:tint val="75000"/>
                  </a:schemeClr>
                </a:solidFill>
                <a:ea typeface="+mn-ea"/>
              </a:rPr>
              <a:pPr algn="ctr">
                <a:defRPr/>
              </a:pPr>
              <a:t>25</a:t>
            </a:fld>
            <a:endParaRPr lang="es-EC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692696"/>
            <a:ext cx="9126934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CuadroTexto 1"/>
          <p:cNvSpPr txBox="1">
            <a:spLocks noChangeArrowheads="1"/>
          </p:cNvSpPr>
          <p:nvPr/>
        </p:nvSpPr>
        <p:spPr bwMode="auto">
          <a:xfrm>
            <a:off x="-1288124" y="4167189"/>
            <a:ext cx="195190" cy="3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8" tIns="47894" rIns="95788" bIns="4789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s-ES" sz="1900"/>
          </a:p>
        </p:txBody>
      </p:sp>
      <p:sp>
        <p:nvSpPr>
          <p:cNvPr id="2" name="TextBox 1"/>
          <p:cNvSpPr txBox="1"/>
          <p:nvPr/>
        </p:nvSpPr>
        <p:spPr>
          <a:xfrm>
            <a:off x="416496" y="18864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Resultado da Auditoria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898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6736" y="476672"/>
            <a:ext cx="7128792" cy="96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AUDITORIA DA DÍVIDA NA GRÉCIA</a:t>
            </a:r>
          </a:p>
          <a:p>
            <a:pPr>
              <a:lnSpc>
                <a:spcPct val="120000"/>
              </a:lnSpc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78600"/>
            <a:ext cx="1872208" cy="12050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6496" y="1412776"/>
            <a:ext cx="948950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Iniciativa do Parlamento Grego: Comité da Verdade sobre a Dívida Pública com o objetivo de realizar AUDITORIA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Inauguração em 04/04/2015. Início dos trabalhos em 04/05/2015. Relatório preliminar apresentado em 17 e 18/06/2015.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Trabalho preliminar: foco no período a partir de 2010 (</a:t>
            </a:r>
            <a:r>
              <a:rPr lang="pt-BR" sz="2000" b="0" i="1" dirty="0" err="1" smtClean="0">
                <a:solidFill>
                  <a:srgbClr val="FFFFFF"/>
                </a:solidFill>
                <a:latin typeface="Tahoma"/>
                <a:cs typeface="Tahoma"/>
              </a:rPr>
              <a:t>Troika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)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Acordos analisados: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2010 (conhecido como acordo “Bilateral”)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2012 (acordo com EFSF,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companhia </a:t>
            </a:r>
            <a:r>
              <a:rPr lang="pt-BR" sz="2000" b="0" smtClean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lang="pt-BR" sz="2000" b="0" smtClean="0">
                <a:solidFill>
                  <a:srgbClr val="FFFFFF"/>
                </a:solidFill>
                <a:latin typeface="Tahoma"/>
                <a:cs typeface="Tahoma"/>
              </a:rPr>
              <a:t>ão financeira </a:t>
            </a:r>
            <a:r>
              <a:rPr lang="pt-BR" sz="2000" b="0" smtClean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Luxemburgo, S/A)</a:t>
            </a:r>
            <a:endParaRPr lang="pt-BR" sz="20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GRÉCIA NÃO FOI BENEFICIADA. ILEGALIDADES E ILEGITIMIDADES. ESQUEMA PARA BENEFICIAR BANCOS PRIVADOS. </a:t>
            </a:r>
          </a:p>
          <a:p>
            <a:pPr>
              <a:spcAft>
                <a:spcPts val="1200"/>
              </a:spcAft>
            </a:pP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Ver: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 Artigo “Tragédia Grega esconde segredo de bancos privados”</a:t>
            </a:r>
          </a:p>
          <a:p>
            <a:r>
              <a:rPr lang="pt-BR" sz="1600" b="0" dirty="0" err="1">
                <a:solidFill>
                  <a:schemeClr val="accent3"/>
                </a:solidFill>
                <a:latin typeface="Tahoma"/>
                <a:cs typeface="Tahoma"/>
              </a:rPr>
              <a:t>http</a:t>
            </a:r>
            <a:r>
              <a:rPr lang="pt-BR" sz="1600" b="0" dirty="0">
                <a:solidFill>
                  <a:schemeClr val="accent3"/>
                </a:solidFill>
                <a:latin typeface="Tahoma"/>
                <a:cs typeface="Tahoma"/>
              </a:rPr>
              <a:t>://</a:t>
            </a:r>
            <a:r>
              <a:rPr lang="pt-BR" sz="1600" b="0" dirty="0" err="1">
                <a:solidFill>
                  <a:schemeClr val="accent3"/>
                </a:solidFill>
                <a:latin typeface="Tahoma"/>
                <a:cs typeface="Tahoma"/>
              </a:rPr>
              <a:t>www.ihu.unisinos.br</a:t>
            </a:r>
            <a:r>
              <a:rPr lang="pt-BR" sz="1600" b="0" dirty="0">
                <a:solidFill>
                  <a:schemeClr val="accent3"/>
                </a:solidFill>
                <a:latin typeface="Tahoma"/>
                <a:cs typeface="Tahoma"/>
              </a:rPr>
              <a:t>/noticias/544075-tragedia-grega-esconde-segredo-de-bancos-privados</a:t>
            </a:r>
            <a:endParaRPr lang="pt-BR" sz="1600" b="0" dirty="0" smtClean="0">
              <a:solidFill>
                <a:schemeClr val="accent3"/>
              </a:solidFill>
              <a:latin typeface="Tahoma"/>
              <a:cs typeface="Tahoma"/>
            </a:endParaRPr>
          </a:p>
          <a:p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lang="pt-BR" sz="2000" b="0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2141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44488" y="214313"/>
            <a:ext cx="9561512" cy="632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lvl="1" algn="ctr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 smtClean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GRÉCIA</a:t>
            </a:r>
          </a:p>
          <a:p>
            <a:pPr marL="914400" lvl="1" indent="-457200" defTabSz="449263" eaLnBrk="0" hangingPunct="0">
              <a:spcBef>
                <a:spcPts val="3000"/>
              </a:spcBef>
              <a:buClr>
                <a:srgbClr val="FF9900"/>
              </a:buClr>
              <a:buFont typeface="Wingdings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Iniciativa do Parlamento: Comité da Verdade sobre a Dívida Pública para realizar AUDITORIA DA DÍVIDA </a:t>
            </a:r>
          </a:p>
          <a:p>
            <a:pPr marL="914400" lvl="1" indent="-457200" defTabSz="449263" eaLnBrk="0" hangingPunct="0">
              <a:spcBef>
                <a:spcPts val="3000"/>
              </a:spcBef>
              <a:buClr>
                <a:srgbClr val="FF9900"/>
              </a:buClr>
              <a:buFont typeface="Wingdings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Relatório </a:t>
            </a:r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Preliminar apresentado em 17/06/2015</a:t>
            </a:r>
          </a:p>
          <a:p>
            <a:pPr marL="914400" lvl="1" indent="-457200" defTabSz="449263" eaLnBrk="0" hangingPunct="0">
              <a:spcBef>
                <a:spcPts val="3000"/>
              </a:spcBef>
              <a:buClr>
                <a:srgbClr val="FF9900"/>
              </a:buClr>
              <a:buFont typeface="Wingdings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Ilegalidades e Ilegitimidades</a:t>
            </a:r>
          </a:p>
          <a:p>
            <a:pPr marL="914400" lvl="1" indent="-457200" defTabSz="449263" eaLnBrk="0" hangingPunct="0">
              <a:spcBef>
                <a:spcPts val="3000"/>
              </a:spcBef>
              <a:buClr>
                <a:srgbClr val="FF9900"/>
              </a:buClr>
              <a:buFont typeface="Wingdings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Esquemas para beneficiar o setor financeiro privado. Grécia não recebe dinheiro vivo.</a:t>
            </a:r>
          </a:p>
          <a:p>
            <a:pPr marL="914400" lvl="1" indent="-457200" defTabSz="449263" eaLnBrk="0" hangingPunct="0">
              <a:spcBef>
                <a:spcPts val="3000"/>
              </a:spcBef>
              <a:buClr>
                <a:srgbClr val="FF9900"/>
              </a:buClr>
              <a:buFont typeface="Wingdings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Imensurável custo social: crise humanitária</a:t>
            </a:r>
          </a:p>
        </p:txBody>
      </p:sp>
    </p:spTree>
    <p:extLst>
      <p:ext uri="{BB962C8B-B14F-4D97-AF65-F5344CB8AC3E}">
        <p14:creationId xmlns:p14="http://schemas.microsoft.com/office/powerpoint/2010/main" val="2422206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631825" y="333375"/>
            <a:ext cx="8858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92D050"/>
                </a:solidFill>
                <a:latin typeface="Tahoma" charset="0"/>
                <a:cs typeface="Tahoma" charset="0"/>
              </a:rPr>
              <a:t>PUBLICAÇÕES DIDÁTICAS</a:t>
            </a: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1497013" y="630872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>
                <a:solidFill>
                  <a:schemeClr val="tx1"/>
                </a:solidFill>
                <a:latin typeface="Andale Mono" charset="0"/>
                <a:cs typeface="Andale Mono" charset="0"/>
              </a:rPr>
              <a:t>WWW.INOVEEDITORA.COM.BR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534" y="3212976"/>
            <a:ext cx="2262034" cy="295232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2" y="908720"/>
            <a:ext cx="2304256" cy="288032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736" y="3356992"/>
            <a:ext cx="252028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052736"/>
            <a:ext cx="2160240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1230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dirty="0" smtClean="0">
                <a:solidFill>
                  <a:srgbClr val="92D050"/>
                </a:solidFill>
                <a:latin typeface="Verdana" charset="0"/>
              </a:rPr>
              <a:t>Obrigada</a:t>
            </a:r>
            <a:endParaRPr lang="pt-BR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i="1" dirty="0">
                <a:solidFill>
                  <a:srgbClr val="92D050"/>
                </a:solidFill>
                <a:latin typeface="Verdana" charset="0"/>
              </a:rPr>
              <a:t>Maria Lucia </a:t>
            </a:r>
            <a:r>
              <a:rPr lang="pt-BR" i="1" dirty="0" smtClean="0">
                <a:solidFill>
                  <a:srgbClr val="92D050"/>
                </a:solidFill>
                <a:latin typeface="Verdana" charset="0"/>
              </a:rPr>
              <a:t>Fattorelli</a:t>
            </a:r>
            <a:endParaRPr lang="pt-BR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b="0" dirty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30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30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30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30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pt-BR" sz="3200" b="0" i="1" dirty="0" smtClean="0">
                <a:solidFill>
                  <a:srgbClr val="FFFFFF"/>
                </a:solidFill>
                <a:latin typeface="Tahoma"/>
                <a:cs typeface="Tahoma"/>
              </a:rPr>
              <a:t>“Quando se trava uma luta, não se deve ter a preocupação com o resultado, mas se é algo pelo qual vale a pena lutar. Sou feliz por achar que cumpri com meu dever.”</a:t>
            </a:r>
          </a:p>
          <a:p>
            <a:pPr algn="r"/>
            <a:r>
              <a:rPr lang="pt-BR" sz="3200" i="1" dirty="0" smtClean="0">
                <a:solidFill>
                  <a:srgbClr val="FFFFFF"/>
                </a:solidFill>
                <a:latin typeface="Tahoma"/>
                <a:cs typeface="Tahoma"/>
              </a:rPr>
              <a:t>Barbosa Lima Sobrinho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3628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872663" cy="673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CONJUNTURA BRASIL 2015</a:t>
            </a:r>
          </a:p>
          <a:p>
            <a:pPr algn="ctr">
              <a:spcBef>
                <a:spcPts val="0"/>
              </a:spcBef>
              <a:buClr>
                <a:srgbClr val="FF9900"/>
              </a:buClr>
              <a:buFont typeface="Times New Roman" charset="0"/>
              <a:buNone/>
            </a:pP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1143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Aumento de tarifas (preços administrados: energia, telefonia, água, combustível, transporte) = aumento dos preços de produtos e serviços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5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1143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Elevação da inflação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5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Aumento dos juros (sob a justificativa de combater inflação)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5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Aumento de tributos para consumidores 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trabalhadores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5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AJUSTE FISCAL: corte de gastos e direitos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sociais, 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 investimentos, para destinar recursos para pagar juros</a:t>
            </a:r>
            <a:endParaRPr lang="pt-BR" sz="22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5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AJUSTE FISCAL: continuidade das Privatizações (Folha federais, Petrobrás Distribuidora, CEF,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PIL 2ª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Fase: portos, aeroportos, estradas etc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.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)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5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PIB: crescimento nulo e previsão negativa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3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400"/>
              </a:spcBef>
              <a:buClr>
                <a:srgbClr val="FF9900"/>
              </a:buClr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Essa conjuntura é pontual ou está estruturada pelo modelo econômico?</a:t>
            </a:r>
          </a:p>
          <a:p>
            <a:pPr algn="ctr">
              <a:spcBef>
                <a:spcPts val="400"/>
              </a:spcBef>
              <a:buClr>
                <a:srgbClr val="FF9900"/>
              </a:buClr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Qual é a perspectiva de reajustes salariais nessa conjuntura?</a:t>
            </a:r>
          </a:p>
        </p:txBody>
      </p:sp>
    </p:spTree>
    <p:extLst>
      <p:ext uri="{BB962C8B-B14F-4D97-AF65-F5344CB8AC3E}">
        <p14:creationId xmlns:p14="http://schemas.microsoft.com/office/powerpoint/2010/main" val="37731264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620688"/>
            <a:ext cx="9561512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116632"/>
            <a:ext cx="10641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Orçamento Geral da </a:t>
            </a:r>
            <a:r>
              <a:rPr lang="pt-BR" dirty="0" smtClean="0">
                <a:solidFill>
                  <a:srgbClr val="92D050"/>
                </a:solidFill>
                <a:latin typeface="Tahoma"/>
                <a:cs typeface="Tahoma"/>
              </a:rPr>
              <a:t>União 2014 </a:t>
            </a:r>
            <a:r>
              <a:rPr lang="pt-BR" sz="2000" dirty="0">
                <a:solidFill>
                  <a:srgbClr val="92D050"/>
                </a:solidFill>
                <a:latin typeface="Tahoma"/>
                <a:cs typeface="Tahoma"/>
              </a:rPr>
              <a:t>(</a:t>
            </a:r>
            <a:r>
              <a:rPr lang="pt-BR" sz="2000" dirty="0" smtClean="0">
                <a:solidFill>
                  <a:srgbClr val="92D050"/>
                </a:solidFill>
                <a:latin typeface="Tahoma"/>
                <a:cs typeface="Tahoma"/>
              </a:rPr>
              <a:t>Executado)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Total = </a:t>
            </a:r>
            <a:r>
              <a:rPr lang="pt-BR" sz="2200" dirty="0" err="1" smtClean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200" dirty="0">
                <a:solidFill>
                  <a:srgbClr val="92D050"/>
                </a:solidFill>
                <a:latin typeface="Tahoma"/>
                <a:cs typeface="Tahoma"/>
              </a:rPr>
              <a:t>$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2,168 trilhão</a:t>
            </a:r>
            <a:endParaRPr lang="pt-BR" sz="22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488" y="6597352"/>
            <a:ext cx="9561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1"/>
                </a:solidFill>
                <a:latin typeface="Tahoma"/>
                <a:cs typeface="Tahoma"/>
              </a:rPr>
              <a:t>Fonte: SIAFI		Elaboração: AUDITORIA </a:t>
            </a:r>
            <a:r>
              <a:rPr lang="en-US" sz="1600" dirty="0" smtClean="0">
                <a:solidFill>
                  <a:schemeClr val="tx1"/>
                </a:solidFill>
                <a:latin typeface="Tahoma"/>
                <a:cs typeface="Tahoma"/>
              </a:rPr>
              <a:t>CIDADÃ DA DÍVIDA</a:t>
            </a:r>
            <a:endParaRPr lang="en-US" sz="160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48712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272480" y="188913"/>
            <a:ext cx="9633520" cy="59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IMPACTO NO ORÇAMENTO PREVISTO PARA 2015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6496" y="980728"/>
            <a:ext cx="9289032" cy="600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	</a:t>
            </a:r>
            <a:r>
              <a:rPr lang="pt-BR" sz="2000" b="0" dirty="0" smtClean="0">
                <a:solidFill>
                  <a:schemeClr val="tx1"/>
                </a:solidFill>
                <a:latin typeface="Tahoma"/>
                <a:cs typeface="Tahoma"/>
              </a:rPr>
              <a:t>ORÇAMENTO 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FEDERAL PROPOSTO PELO EXECUTIVO PARA 2015 reserva </a:t>
            </a:r>
            <a:r>
              <a:rPr lang="pt-BR" sz="2000" dirty="0" err="1">
                <a:solidFill>
                  <a:schemeClr val="tx1"/>
                </a:solidFill>
                <a:latin typeface="Tahoma"/>
                <a:cs typeface="Tahoma"/>
              </a:rPr>
              <a:t>R</a:t>
            </a:r>
            <a:r>
              <a:rPr lang="pt-BR" sz="2000" dirty="0">
                <a:solidFill>
                  <a:schemeClr val="tx1"/>
                </a:solidFill>
                <a:latin typeface="Tahoma"/>
                <a:cs typeface="Tahoma"/>
              </a:rPr>
              <a:t>$ 1,356 trilhão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 para os gastos com a dívida pública, o que corresponde a </a:t>
            </a:r>
            <a:r>
              <a:rPr lang="pt-BR" sz="2000" dirty="0">
                <a:solidFill>
                  <a:schemeClr val="tx1"/>
                </a:solidFill>
                <a:latin typeface="Tahoma"/>
                <a:cs typeface="Tahoma"/>
              </a:rPr>
              <a:t>47%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 de tudo que o país vai arrecadar com tributos, privatizações e emissão de novos títulos, entre outras rendas. </a:t>
            </a:r>
            <a:endParaRPr lang="pt-BR" sz="20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just">
              <a:lnSpc>
                <a:spcPct val="130000"/>
              </a:lnSpc>
            </a:pPr>
            <a:r>
              <a:rPr lang="pt-BR" sz="2000" b="0" dirty="0" smtClean="0">
                <a:solidFill>
                  <a:schemeClr val="tx1"/>
                </a:solidFill>
                <a:latin typeface="Tahoma"/>
                <a:cs typeface="Tahoma"/>
              </a:rPr>
              <a:t>	Este 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valor representa, por exemplo, 13 vezes os recursos para a saúde, 13 vezes os recursos previstos para educação ou 54 vezes os recursos para transporte e confirmam, de forma incontestável, o privilégio do </a:t>
            </a:r>
            <a:r>
              <a:rPr lang="pt-BR" sz="2000" dirty="0">
                <a:solidFill>
                  <a:schemeClr val="tx1"/>
                </a:solidFill>
                <a:latin typeface="Tahoma"/>
                <a:cs typeface="Tahoma"/>
              </a:rPr>
              <a:t>Sistema da </a:t>
            </a:r>
            <a:r>
              <a:rPr lang="pt-BR" sz="2000" dirty="0" smtClean="0">
                <a:solidFill>
                  <a:schemeClr val="tx1"/>
                </a:solidFill>
                <a:latin typeface="Tahoma"/>
                <a:cs typeface="Tahoma"/>
              </a:rPr>
              <a:t>Dívida. </a:t>
            </a:r>
            <a:endParaRPr lang="pt-BR" sz="20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just">
              <a:lnSpc>
                <a:spcPct val="130000"/>
              </a:lnSpc>
            </a:pPr>
            <a:endParaRPr lang="pt-BR" sz="2000" b="0" dirty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pt-BR" sz="2000" b="0" dirty="0" smtClean="0">
                <a:solidFill>
                  <a:schemeClr val="tx1"/>
                </a:solidFill>
                <a:latin typeface="Tahoma"/>
                <a:cs typeface="Tahoma"/>
              </a:rPr>
              <a:t>Recomendamos as seguintes leituras:</a:t>
            </a:r>
          </a:p>
          <a:p>
            <a:endParaRPr lang="pt-BR" sz="20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pt-BR" sz="2000" b="0" dirty="0" smtClean="0">
                <a:solidFill>
                  <a:schemeClr val="tx1"/>
                </a:solidFill>
                <a:latin typeface="Tahoma"/>
                <a:cs typeface="Tahoma"/>
              </a:rPr>
              <a:t>Manifesto contra o ajuste fiscal</a:t>
            </a:r>
            <a:endParaRPr lang="pt-BR" sz="2000" b="0" dirty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pt-BR" sz="2000" b="0" u="sng" dirty="0">
                <a:solidFill>
                  <a:schemeClr val="tx1"/>
                </a:solidFill>
                <a:latin typeface="Tahoma"/>
                <a:cs typeface="Tahoma"/>
                <a:hlinkClick r:id="rId3"/>
              </a:rPr>
              <a:t>http://www.auditoriacidada.org.br/contra-o-ajuste-auditoria-ja</a:t>
            </a:r>
            <a:r>
              <a:rPr lang="pt-BR" sz="2000" b="0" u="sng" dirty="0" smtClean="0">
                <a:solidFill>
                  <a:schemeClr val="tx1"/>
                </a:solidFill>
                <a:latin typeface="Tahoma"/>
                <a:cs typeface="Tahoma"/>
                <a:hlinkClick r:id="rId3"/>
              </a:rPr>
              <a:t>/</a:t>
            </a:r>
            <a:endParaRPr lang="pt-BR" sz="2000" b="0" u="sng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pt-BR" sz="2000" b="0" u="sng" dirty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pt-BR" sz="2000" b="0" dirty="0" smtClean="0">
                <a:solidFill>
                  <a:schemeClr val="tx1"/>
                </a:solidFill>
                <a:latin typeface="Tahoma"/>
                <a:cs typeface="Tahoma"/>
              </a:rPr>
              <a:t>Por que os juros são tão elevados no Brasil</a:t>
            </a:r>
            <a:endParaRPr lang="pt-BR" sz="20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lnSpc>
                <a:spcPct val="130000"/>
              </a:lnSpc>
            </a:pPr>
            <a:r>
              <a:rPr lang="pt-BR" sz="2000" b="0" dirty="0" err="1">
                <a:solidFill>
                  <a:schemeClr val="accent6"/>
                </a:solidFill>
                <a:latin typeface="Tahoma" charset="0"/>
                <a:ea typeface="MS PGothic" charset="0"/>
              </a:rPr>
              <a:t>http</a:t>
            </a:r>
            <a:r>
              <a:rPr lang="pt-BR" sz="2000" b="0" dirty="0">
                <a:solidFill>
                  <a:schemeClr val="accent6"/>
                </a:solidFill>
                <a:latin typeface="Tahoma" charset="0"/>
                <a:ea typeface="MS PGothic" charset="0"/>
              </a:rPr>
              <a:t>://</a:t>
            </a:r>
            <a:r>
              <a:rPr lang="pt-BR" sz="2000" b="0" dirty="0" err="1">
                <a:solidFill>
                  <a:schemeClr val="accent6"/>
                </a:solidFill>
                <a:latin typeface="Tahoma" charset="0"/>
                <a:ea typeface="MS PGothic" charset="0"/>
              </a:rPr>
              <a:t>www.auditoriacidada.org.br</a:t>
            </a:r>
            <a:r>
              <a:rPr lang="pt-BR" sz="2000" b="0" dirty="0">
                <a:solidFill>
                  <a:schemeClr val="accent6"/>
                </a:solidFill>
                <a:latin typeface="Tahoma" charset="0"/>
                <a:ea typeface="MS PGothic" charset="0"/>
              </a:rPr>
              <a:t>/por-que-os-juros-</a:t>
            </a:r>
            <a:r>
              <a:rPr lang="pt-BR" sz="2000" b="0" dirty="0" err="1">
                <a:solidFill>
                  <a:schemeClr val="accent6"/>
                </a:solidFill>
                <a:latin typeface="Tahoma" charset="0"/>
                <a:ea typeface="MS PGothic" charset="0"/>
              </a:rPr>
              <a:t>sao</a:t>
            </a:r>
            <a:r>
              <a:rPr lang="pt-BR" sz="2000" b="0" dirty="0">
                <a:solidFill>
                  <a:schemeClr val="accent6"/>
                </a:solidFill>
                <a:latin typeface="Tahoma" charset="0"/>
                <a:ea typeface="MS PGothic" charset="0"/>
              </a:rPr>
              <a:t>-</a:t>
            </a:r>
            <a:r>
              <a:rPr lang="pt-BR" sz="2000" b="0" dirty="0" err="1">
                <a:solidFill>
                  <a:schemeClr val="accent6"/>
                </a:solidFill>
                <a:latin typeface="Tahoma" charset="0"/>
                <a:ea typeface="MS PGothic" charset="0"/>
              </a:rPr>
              <a:t>tao</a:t>
            </a:r>
            <a:r>
              <a:rPr lang="pt-BR" sz="2000" b="0" dirty="0">
                <a:solidFill>
                  <a:schemeClr val="accent6"/>
                </a:solidFill>
                <a:latin typeface="Tahoma" charset="0"/>
                <a:ea typeface="MS PGothic" charset="0"/>
              </a:rPr>
              <a:t>-elevados-no-brasil/</a:t>
            </a:r>
          </a:p>
        </p:txBody>
      </p:sp>
    </p:spTree>
    <p:extLst>
      <p:ext uri="{BB962C8B-B14F-4D97-AF65-F5344CB8AC3E}">
        <p14:creationId xmlns:p14="http://schemas.microsoft.com/office/powerpoint/2010/main" val="3743141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200472" y="1"/>
            <a:ext cx="9865866" cy="694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PORQUE OS JUROS SÃO TÃO ELEVADOS NO BRASIL </a:t>
            </a:r>
          </a:p>
          <a:p>
            <a:pPr marL="342900" indent="-342900" algn="just">
              <a:lnSpc>
                <a:spcPct val="11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Não existe justificativa técnica, econômica, política ou moral para a cobrança de taxas tão elevadas </a:t>
            </a:r>
            <a:endParaRPr lang="pt-BR" sz="20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RESPONSABILIDADE DO BANCO CENTRAL</a:t>
            </a:r>
          </a:p>
          <a:p>
            <a:pPr marL="342900" indent="-342900"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BC convoca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 realiza as reuniões com investidores que irão influenciar a decisão sobre a taxa Selic - taxa básica de juros - pelo COPOM</a:t>
            </a:r>
          </a:p>
          <a:p>
            <a:pPr marL="342900" indent="-342900">
              <a:buFont typeface="Arial"/>
              <a:buChar char="•"/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Conflito de interesses</a:t>
            </a:r>
          </a:p>
          <a:p>
            <a:pPr marL="342900" indent="-342900">
              <a:buFont typeface="Arial"/>
              <a:buChar char="•"/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Recomendação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especialistas é adotada pelo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COPOM</a:t>
            </a:r>
          </a:p>
          <a:p>
            <a:pPr marL="342900" indent="-342900"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SELIC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13,75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%</a:t>
            </a:r>
            <a:endParaRPr lang="pt-BR" sz="20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BC realiza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os leilões para a venda dos títulos da dívida interna emitidos pelo Tesouro Nacional. </a:t>
            </a:r>
            <a:r>
              <a:rPr lang="pt-BR" sz="2000" b="0" i="1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Dealers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só compram os títulos quando as taxas alcançam o patamar que desejam. </a:t>
            </a:r>
          </a:p>
          <a:p>
            <a:pPr marL="342900" indent="-342900"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BC absorve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todo o excesso de moeda que os bancos têm em caixa, entregando-lhes, em troca, títulos da dívida interna que rendem os maiores juros do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mundo: “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operação compromissada” ou “operação de mercado aberto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”</a:t>
            </a:r>
          </a:p>
          <a:p>
            <a:pPr marL="342900" indent="-342900"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Atualmente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, cerca de </a:t>
            </a:r>
            <a:r>
              <a:rPr lang="pt-BR" sz="2000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R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$ 1 trilhão em títulos da dívida estão sendo utilizados nessas operações. </a:t>
            </a:r>
            <a:endParaRPr lang="pt-BR" sz="20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BC assume o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compromisso de receber os títulos de volta e devolver o dinheiro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para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os bancos quando estes desejarem, pagando, evidentemente, os juros correspondentes ao período de duração da operação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CONTROLE INFLACIONÁRIO EQUIVOCADO: eleva juros e não combate inflação.</a:t>
            </a:r>
            <a:endParaRPr lang="pt-BR" sz="20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3881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29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“Sistema da Dívida”</a:t>
            </a:r>
          </a:p>
          <a:p>
            <a:pPr marL="377825" indent="-342900" algn="ctr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Utilização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 endividamento como mecanismo de subtração de recursos e não financiamento dos Estados </a:t>
            </a:r>
          </a:p>
          <a:p>
            <a:pPr algn="ctr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endParaRPr lang="pt-BR" sz="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 algn="ctr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Se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reproduz internacionalmente e internamente, em âmbito dos estados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municípios</a:t>
            </a:r>
          </a:p>
          <a:p>
            <a:pPr marL="377825" indent="-342900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Dívidas sem</a:t>
            </a:r>
          </a:p>
          <a:p>
            <a:pPr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contrapartida</a:t>
            </a:r>
          </a:p>
          <a:p>
            <a:pPr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endParaRPr lang="pt-BR" sz="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Maior beneficiário:</a:t>
            </a:r>
          </a:p>
          <a:p>
            <a:pPr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  Setor financeiro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0681172"/>
              </p:ext>
            </p:extLst>
          </p:nvPr>
        </p:nvGraphicFramePr>
        <p:xfrm>
          <a:off x="4721424" y="3212976"/>
          <a:ext cx="5184576" cy="3500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89256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76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altLang="ja-JP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Como opera</a:t>
            </a:r>
            <a:endParaRPr lang="pt-BR" sz="80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Modelo Econômico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Privilégios Financeiros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Legal 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Político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Corrupção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Grande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Mídia</a:t>
            </a:r>
          </a:p>
          <a:p>
            <a:pPr algn="ctr" eaLnBrk="1" hangingPunct="1">
              <a:lnSpc>
                <a:spcPct val="150000"/>
              </a:lnSpc>
              <a:spcAft>
                <a:spcPts val="1200"/>
              </a:spcAft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Dominação financeira e graves consequências 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sociais</a:t>
            </a:r>
          </a:p>
          <a:p>
            <a:pPr algn="ctr" eaLnBrk="1" hangingPunct="1">
              <a:lnSpc>
                <a:spcPct val="150000"/>
              </a:lnSpc>
              <a:spcAft>
                <a:spcPts val="12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Seminário Nacional em SP dias 30 e 31 de outubro 2015</a:t>
            </a:r>
            <a:endParaRPr lang="pt-BR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904" y="1772816"/>
            <a:ext cx="555870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533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9561512" cy="65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PRIVILÉGIOS FINANCEIROS DO </a:t>
            </a:r>
          </a:p>
          <a:p>
            <a:pPr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“SISTEMA </a:t>
            </a:r>
            <a:r>
              <a:rPr lang="pt-BR" sz="2800" dirty="0">
                <a:solidFill>
                  <a:schemeClr val="accent1"/>
                </a:solidFill>
                <a:latin typeface="Tahoma" charset="0"/>
                <a:cs typeface="Tahoma" charset="0"/>
              </a:rPr>
              <a:t>DA </a:t>
            </a:r>
            <a:r>
              <a:rPr lang="pt-BR" sz="2800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DÍVIDA”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Juros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elevadíssimos mensais e cumulativos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Atualização monetária mensal e cumulativa 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Política de Superávit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Primário: cortes de gastos e investimentos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sociais,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contingenciamentos, congelamentos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salariais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etc., para priorizar o pagamento dos juros da dívida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pública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Lucros das estatais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Resultado de privatizações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DRU – Desvinculação das Receitas da União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Desvinculação de recursos específicos de outras áreas  (MP 435 e 450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)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Emissão de títulos para pagar juros (Fere art. 167 da CF)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Emissão de títulos para cobrir prejuízos do BC 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Ausência de limites para custo da política monetária</a:t>
            </a:r>
          </a:p>
        </p:txBody>
      </p:sp>
    </p:spTree>
    <p:extLst>
      <p:ext uri="{BB962C8B-B14F-4D97-AF65-F5344CB8AC3E}">
        <p14:creationId xmlns:p14="http://schemas.microsoft.com/office/powerpoint/2010/main" val="13779997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41717</TotalTime>
  <Words>1822</Words>
  <Application>Microsoft Macintosh PowerPoint</Application>
  <PresentationFormat>A4 Paper (210x297 mm)</PresentationFormat>
  <Paragraphs>400</Paragraphs>
  <Slides>29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Pulso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Maria Lucia Fattorelli</cp:lastModifiedBy>
  <cp:revision>1760</cp:revision>
  <cp:lastPrinted>2008-11-20T19:12:03Z</cp:lastPrinted>
  <dcterms:created xsi:type="dcterms:W3CDTF">2001-11-19T18:24:28Z</dcterms:created>
  <dcterms:modified xsi:type="dcterms:W3CDTF">2015-07-21T14:42:24Z</dcterms:modified>
</cp:coreProperties>
</file>