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693" r:id="rId2"/>
    <p:sldId id="1339" r:id="rId3"/>
    <p:sldId id="1294" r:id="rId4"/>
    <p:sldId id="1331" r:id="rId5"/>
    <p:sldId id="1302" r:id="rId6"/>
    <p:sldId id="1292" r:id="rId7"/>
    <p:sldId id="1293" r:id="rId8"/>
    <p:sldId id="1279" r:id="rId9"/>
    <p:sldId id="1290" r:id="rId10"/>
    <p:sldId id="1280" r:id="rId11"/>
    <p:sldId id="1336" r:id="rId12"/>
    <p:sldId id="1340" r:id="rId13"/>
    <p:sldId id="1248" r:id="rId14"/>
    <p:sldId id="1249" r:id="rId15"/>
    <p:sldId id="1303" r:id="rId16"/>
    <p:sldId id="1337" r:id="rId17"/>
    <p:sldId id="1338" r:id="rId18"/>
    <p:sldId id="1245" r:id="rId19"/>
    <p:sldId id="1268" r:id="rId20"/>
    <p:sldId id="1219" r:id="rId21"/>
    <p:sldId id="1325" r:id="rId22"/>
    <p:sldId id="1285" r:id="rId23"/>
    <p:sldId id="1308" r:id="rId24"/>
    <p:sldId id="1227" r:id="rId25"/>
    <p:sldId id="1334" r:id="rId26"/>
    <p:sldId id="1335" r:id="rId27"/>
    <p:sldId id="1333" r:id="rId28"/>
    <p:sldId id="1341" r:id="rId2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626" y="-32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05E9BC4-FF59-204E-B869-D8EF590C0AE9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8501259-9893-394B-B0BD-D5F01F5C48D3}" type="presOf" srcId="{86D17B7E-E696-8941-8E58-7886025557FE}" destId="{C1B0984E-E3E0-C943-AF18-A37F5C5D8942}" srcOrd="0" destOrd="0" presId="urn:microsoft.com/office/officeart/2009/3/layout/CircleRelationship"/>
    <dgm:cxn modelId="{F1D76CE6-43E3-D342-B6C8-F36F265A0C47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82D3486-F702-7E40-ADBE-FB8134D39E33}" type="presOf" srcId="{20780591-29E4-CF48-87F7-3F6B004E709A}" destId="{5C929E12-B5A9-524E-8637-7BDE97CEB999}" srcOrd="0" destOrd="0" presId="urn:microsoft.com/office/officeart/2009/3/layout/CircleRelationship"/>
    <dgm:cxn modelId="{DE2D39C0-409E-1945-9A82-404243B4490C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8F4C719-433F-CB45-B82A-1D18D3F601AF}" type="presOf" srcId="{738A3422-D32A-114F-8E34-8A2257CE464B}" destId="{EAA19F38-080A-2445-9C24-BF5FCF5EAE4A}" srcOrd="0" destOrd="0" presId="urn:microsoft.com/office/officeart/2009/3/layout/CircleRelationship"/>
    <dgm:cxn modelId="{B8D068C3-0913-984A-9F8C-29915765D9E8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F06D17-E465-2B4D-A7E9-7B8C45439DCC}" type="presParOf" srcId="{12638A83-E4F5-674B-9467-240AA0C5FB0A}" destId="{CD68683C-D877-F146-989D-683FF92CCE28}" srcOrd="0" destOrd="0" presId="urn:microsoft.com/office/officeart/2009/3/layout/CircleRelationship"/>
    <dgm:cxn modelId="{3E7772AB-5651-4B47-A295-622552E359D2}" type="presParOf" srcId="{12638A83-E4F5-674B-9467-240AA0C5FB0A}" destId="{58D9F01F-9E18-A346-A934-8987F4284017}" srcOrd="1" destOrd="0" presId="urn:microsoft.com/office/officeart/2009/3/layout/CircleRelationship"/>
    <dgm:cxn modelId="{C0FB71FC-44C5-D54B-9B0B-E5020FB02A7F}" type="presParOf" srcId="{12638A83-E4F5-674B-9467-240AA0C5FB0A}" destId="{FEF05A9F-2AAC-074D-BD7A-9196CC8F387E}" srcOrd="2" destOrd="0" presId="urn:microsoft.com/office/officeart/2009/3/layout/CircleRelationship"/>
    <dgm:cxn modelId="{39EBB43E-95FB-0848-AFBF-3C05B5789DC1}" type="presParOf" srcId="{12638A83-E4F5-674B-9467-240AA0C5FB0A}" destId="{3E2BC93E-E0ED-0A4C-904E-34FEB557D6B3}" srcOrd="3" destOrd="0" presId="urn:microsoft.com/office/officeart/2009/3/layout/CircleRelationship"/>
    <dgm:cxn modelId="{17E56D27-77D5-7142-BF37-13CDA95F486C}" type="presParOf" srcId="{12638A83-E4F5-674B-9467-240AA0C5FB0A}" destId="{9AE0C5AB-F05E-C54F-946F-524451D97D6A}" srcOrd="4" destOrd="0" presId="urn:microsoft.com/office/officeart/2009/3/layout/CircleRelationship"/>
    <dgm:cxn modelId="{0212320E-9314-8740-BA19-4029CEF66B21}" type="presParOf" srcId="{12638A83-E4F5-674B-9467-240AA0C5FB0A}" destId="{9B818891-721B-E249-A46D-3F104437D69C}" srcOrd="5" destOrd="0" presId="urn:microsoft.com/office/officeart/2009/3/layout/CircleRelationship"/>
    <dgm:cxn modelId="{1E8A23DF-5D74-3F4C-9EBA-B6D7131C97D2}" type="presParOf" srcId="{12638A83-E4F5-674B-9467-240AA0C5FB0A}" destId="{3B8012C6-BDB5-5E42-AD5B-3E946D617566}" srcOrd="6" destOrd="0" presId="urn:microsoft.com/office/officeart/2009/3/layout/CircleRelationship"/>
    <dgm:cxn modelId="{3F1F3FD8-865D-074E-B8EF-DE018D069973}" type="presParOf" srcId="{12638A83-E4F5-674B-9467-240AA0C5FB0A}" destId="{BB4D3749-C5A6-1F42-BA2E-174FCD75366C}" srcOrd="7" destOrd="0" presId="urn:microsoft.com/office/officeart/2009/3/layout/CircleRelationship"/>
    <dgm:cxn modelId="{A9A2580B-7741-8C4E-9AA4-6E16CD6D8A88}" type="presParOf" srcId="{BB4D3749-C5A6-1F42-BA2E-174FCD75366C}" destId="{307D2AE0-B61B-3F49-AF65-492CC44B7E00}" srcOrd="0" destOrd="0" presId="urn:microsoft.com/office/officeart/2009/3/layout/CircleRelationship"/>
    <dgm:cxn modelId="{A4F14947-7313-A245-94E5-A3E94C7C2030}" type="presParOf" srcId="{12638A83-E4F5-674B-9467-240AA0C5FB0A}" destId="{6B05C13D-FEEA-C64C-B5AB-429A48D8019E}" srcOrd="8" destOrd="0" presId="urn:microsoft.com/office/officeart/2009/3/layout/CircleRelationship"/>
    <dgm:cxn modelId="{B2F80126-3363-BC4C-A093-1CC91B1AAD1A}" type="presParOf" srcId="{6B05C13D-FEEA-C64C-B5AB-429A48D8019E}" destId="{B46D02DE-DFD9-264A-9122-1B111364DA6D}" srcOrd="0" destOrd="0" presId="urn:microsoft.com/office/officeart/2009/3/layout/CircleRelationship"/>
    <dgm:cxn modelId="{E39B5254-9582-F446-AF2D-B503FC9294E8}" type="presParOf" srcId="{12638A83-E4F5-674B-9467-240AA0C5FB0A}" destId="{5C929E12-B5A9-524E-8637-7BDE97CEB999}" srcOrd="9" destOrd="0" presId="urn:microsoft.com/office/officeart/2009/3/layout/CircleRelationship"/>
    <dgm:cxn modelId="{DBC74E56-7B15-2049-8F6C-096DC83E9C69}" type="presParOf" srcId="{12638A83-E4F5-674B-9467-240AA0C5FB0A}" destId="{A458321B-FFC0-BD4F-9287-F448D405C256}" srcOrd="10" destOrd="0" presId="urn:microsoft.com/office/officeart/2009/3/layout/CircleRelationship"/>
    <dgm:cxn modelId="{DDA91ED4-7010-1549-884F-0B5846737024}" type="presParOf" srcId="{A458321B-FFC0-BD4F-9287-F448D405C256}" destId="{CBAE351A-2575-EB4E-BDFE-AC8C89AB19F6}" srcOrd="0" destOrd="0" presId="urn:microsoft.com/office/officeart/2009/3/layout/CircleRelationship"/>
    <dgm:cxn modelId="{41A9BCD0-0302-004C-AC6B-24BC7ED851D6}" type="presParOf" srcId="{12638A83-E4F5-674B-9467-240AA0C5FB0A}" destId="{A5B4C08C-AA14-F94A-9115-1C7612570EC3}" srcOrd="11" destOrd="0" presId="urn:microsoft.com/office/officeart/2009/3/layout/CircleRelationship"/>
    <dgm:cxn modelId="{020F40D4-06E3-D74C-8FE3-E43291BD1A7D}" type="presParOf" srcId="{A5B4C08C-AA14-F94A-9115-1C7612570EC3}" destId="{E87B16E0-7609-B741-ADEC-7ED3166C467B}" srcOrd="0" destOrd="0" presId="urn:microsoft.com/office/officeart/2009/3/layout/CircleRelationship"/>
    <dgm:cxn modelId="{EE336CCE-7E6C-5F42-ABC4-FCFD72CBC001}" type="presParOf" srcId="{12638A83-E4F5-674B-9467-240AA0C5FB0A}" destId="{04321634-7EAA-C442-9E3C-6235F031E2D1}" srcOrd="12" destOrd="0" presId="urn:microsoft.com/office/officeart/2009/3/layout/CircleRelationship"/>
    <dgm:cxn modelId="{DE3B41B0-E542-BF4B-9233-B2CEEBD3BB43}" type="presParOf" srcId="{04321634-7EAA-C442-9E3C-6235F031E2D1}" destId="{A27AE5E0-C77F-1548-B6AC-19A721F18551}" srcOrd="0" destOrd="0" presId="urn:microsoft.com/office/officeart/2009/3/layout/CircleRelationship"/>
    <dgm:cxn modelId="{2072060F-E192-844E-B827-75CCA7B34F34}" type="presParOf" srcId="{12638A83-E4F5-674B-9467-240AA0C5FB0A}" destId="{2C4EA2EF-7032-994A-8CDA-D08E93AE0AB3}" srcOrd="13" destOrd="0" presId="urn:microsoft.com/office/officeart/2009/3/layout/CircleRelationship"/>
    <dgm:cxn modelId="{4A97EA30-BDB2-B646-90B2-52E59483F760}" type="presParOf" srcId="{12638A83-E4F5-674B-9467-240AA0C5FB0A}" destId="{20931715-7EAE-D343-813D-4E75C341ED7C}" srcOrd="14" destOrd="0" presId="urn:microsoft.com/office/officeart/2009/3/layout/CircleRelationship"/>
    <dgm:cxn modelId="{28A1D030-3432-464E-908C-4A598CF3B7E6}" type="presParOf" srcId="{20931715-7EAE-D343-813D-4E75C341ED7C}" destId="{233E81BF-6756-1A46-9ADA-2C3EBEC9678C}" srcOrd="0" destOrd="0" presId="urn:microsoft.com/office/officeart/2009/3/layout/CircleRelationship"/>
    <dgm:cxn modelId="{76F68CFE-880B-704F-B48B-F8DDC2A49615}" type="presParOf" srcId="{12638A83-E4F5-674B-9467-240AA0C5FB0A}" destId="{EAA19F38-080A-2445-9C24-BF5FCF5EAE4A}" srcOrd="15" destOrd="0" presId="urn:microsoft.com/office/officeart/2009/3/layout/CircleRelationship"/>
    <dgm:cxn modelId="{671EDE66-9F34-B648-AF2B-155D7EC1C76D}" type="presParOf" srcId="{12638A83-E4F5-674B-9467-240AA0C5FB0A}" destId="{4E3A32DE-4BB9-3148-B3A6-B205618EB141}" srcOrd="16" destOrd="0" presId="urn:microsoft.com/office/officeart/2009/3/layout/CircleRelationship"/>
    <dgm:cxn modelId="{C025C71C-9A62-7D4D-BD84-06417F6C5954}" type="presParOf" srcId="{4E3A32DE-4BB9-3148-B3A6-B205618EB141}" destId="{3B2A56C1-B96B-2340-9B03-CA89F8A21E79}" srcOrd="0" destOrd="0" presId="urn:microsoft.com/office/officeart/2009/3/layout/CircleRelationship"/>
    <dgm:cxn modelId="{5270690E-DEBD-CD47-863C-3D18B8858641}" type="presParOf" srcId="{12638A83-E4F5-674B-9467-240AA0C5FB0A}" destId="{C1B0984E-E3E0-C943-AF18-A37F5C5D8942}" srcOrd="17" destOrd="0" presId="urn:microsoft.com/office/officeart/2009/3/layout/CircleRelationship"/>
    <dgm:cxn modelId="{F24A189E-26E6-9E4A-B18F-268FF13315DD}" type="presParOf" srcId="{12638A83-E4F5-674B-9467-240AA0C5FB0A}" destId="{9EAD5373-AAF2-584E-A784-9920C80F048E}" srcOrd="18" destOrd="0" presId="urn:microsoft.com/office/officeart/2009/3/layout/CircleRelationship"/>
    <dgm:cxn modelId="{8081BD8C-0A75-504C-9334-75175E2612C3}" type="presParOf" srcId="{9EAD5373-AAF2-584E-A784-9920C80F048E}" destId="{6F43751C-A657-5641-8282-9805A3E00C8B}" srcOrd="0" destOrd="0" presId="urn:microsoft.com/office/officeart/2009/3/layout/CircleRelationship"/>
    <dgm:cxn modelId="{F174B6E9-3914-8440-8C10-B7C12EC9FEEB}" type="presParOf" srcId="{12638A83-E4F5-674B-9467-240AA0C5FB0A}" destId="{D9700332-47BC-454C-8230-0816D8CE441B}" srcOrd="19" destOrd="0" presId="urn:microsoft.com/office/officeart/2009/3/layout/CircleRelationship"/>
    <dgm:cxn modelId="{0CA2C4B0-4193-644B-8291-D28C95164C6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65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17/12/2013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uditoriacidada.pagina" TargetMode="External"/><Relationship Id="rId2" Type="http://schemas.openxmlformats.org/officeDocument/2006/relationships/hyperlink" Target="http://www.auditoriacidada.org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5556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US" sz="20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dezembro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REUNIÃO DO CONSELHO POLÍTICO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764704"/>
            <a:ext cx="1784648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 eaLnBrk="1" hangingPunct="1">
              <a:lnSpc>
                <a:spcPct val="130000"/>
              </a:lnSpc>
            </a:pPr>
            <a:endParaRPr lang="en-US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PREVISÃO </a:t>
            </a: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DE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30000"/>
              </a:lnSpc>
            </a:pPr>
            <a:endParaRPr lang="en-US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63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endParaRPr lang="pt-BR" sz="1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PLOA 2014 prevê uma queda dos gastos com pessoal em relação à Receita Corrente Líquida, comparativamente a 2013.</a:t>
            </a:r>
          </a:p>
          <a:p>
            <a:pPr algn="just"/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Anexo 5 do PLOA 2014, que inclui todos os aumentos de gastos com pessoal, prevê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$ 15,380 bilhões para 2014, sendo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$ 12,541 bilhões para reajuste e alteração de estrutura de carreira, 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$ 2,839 bilhões para provimento de novos cargos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Quase todos os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$ 12,541 bilhões se referem à segunda parcela do reajuste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%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ao ano, por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 anos, que não cobre sequer a inflação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Salário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Mínimo: reajuste de 6,6% (Lei nº 12.382/2011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Redução do valor das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aposentadorias</a:t>
            </a:r>
          </a:p>
          <a:p>
            <a:pPr algn="just"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Ontem, dia 02/12/2013, 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novas aposentadorias sofreram mais uma redução, como resultado dos novos dados do IBGE sobre expectativa de vida, que impacta o Fator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Previdenciário.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09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governo federal: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960962"/>
            <a:ext cx="9001000" cy="56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governo federal: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340768"/>
            <a:ext cx="8783285" cy="3672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528" y="4860160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Tal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proposta deixa as dívidas da maioria dos estados e municípios praticamente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inalteradas</a:t>
            </a: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www.auditoriacidada.org.br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/</a:t>
            </a:r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wp-content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/uploads/2013/10/Nota-sobre-o-PLP-238-09.10.2013.pdf</a:t>
            </a:r>
          </a:p>
        </p:txBody>
      </p:sp>
    </p:spTree>
    <p:extLst>
      <p:ext uri="{BB962C8B-B14F-4D97-AF65-F5344CB8AC3E}">
        <p14:creationId xmlns:p14="http://schemas.microsoft.com/office/powerpoint/2010/main" val="1169956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420888"/>
            <a:ext cx="8688387" cy="41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72" y="188640"/>
            <a:ext cx="10009112" cy="677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PAUTA REUNIÃO CONSELHO POLÍTICO 3/12/2013</a:t>
            </a:r>
          </a:p>
          <a:p>
            <a:r>
              <a:rPr lang="pt-BR" sz="1600" b="0" dirty="0" smtClean="0">
                <a:solidFill>
                  <a:srgbClr val="FFFFFF"/>
                </a:solidFill>
              </a:rPr>
              <a:t>1 </a:t>
            </a:r>
            <a:r>
              <a:rPr lang="pt-BR" sz="1600" b="0" dirty="0">
                <a:solidFill>
                  <a:srgbClr val="FFFFFF"/>
                </a:solidFill>
              </a:rPr>
              <a:t>– </a:t>
            </a:r>
            <a:r>
              <a:rPr lang="pt-BR" sz="1600" b="0" dirty="0" smtClean="0">
                <a:solidFill>
                  <a:srgbClr val="FFFFFF"/>
                </a:solidFill>
              </a:rPr>
              <a:t>CONJUNTURA</a:t>
            </a:r>
            <a:r>
              <a:rPr lang="pt-BR" sz="16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2 – SEMINÁRIO INTERNACIONAL 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Avaliação acerca do cumprimento dos objetivos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Divulgação pelas entidades (principalmente das palestras proferidas durante a Audiência Pública no Senado e painéis realizados na UnB</a:t>
            </a:r>
            <a:r>
              <a:rPr lang="pt-BR" sz="1600" b="0" dirty="0" smtClean="0">
                <a:solidFill>
                  <a:srgbClr val="FFFFFF"/>
                </a:solidFill>
              </a:rPr>
              <a:t>); Publicação eletrônica; Prestação </a:t>
            </a:r>
            <a:r>
              <a:rPr lang="pt-BR" sz="1600" b="0" dirty="0">
                <a:solidFill>
                  <a:srgbClr val="FFFFFF"/>
                </a:solidFill>
              </a:rPr>
              <a:t>de </a:t>
            </a:r>
            <a:r>
              <a:rPr lang="pt-BR" sz="1600" b="0" dirty="0" smtClean="0">
                <a:solidFill>
                  <a:srgbClr val="FFFFFF"/>
                </a:solidFill>
              </a:rPr>
              <a:t>Contas; Desdobramentos </a:t>
            </a:r>
            <a:r>
              <a:rPr lang="pt-BR" sz="1600" b="0" dirty="0">
                <a:solidFill>
                  <a:srgbClr val="FFFFFF"/>
                </a:solidFill>
              </a:rPr>
              <a:t>e planos para 2014</a:t>
            </a:r>
            <a:r>
              <a:rPr lang="pt-BR" sz="1600" b="0" dirty="0" smtClean="0">
                <a:solidFill>
                  <a:srgbClr val="FFFFFF"/>
                </a:solidFill>
              </a:rPr>
              <a:t>: Frente </a:t>
            </a:r>
            <a:r>
              <a:rPr lang="pt-BR" sz="1600" b="0" dirty="0">
                <a:solidFill>
                  <a:srgbClr val="FFFFFF"/>
                </a:solidFill>
              </a:rPr>
              <a:t>Parlamentar para Auditoria da </a:t>
            </a:r>
            <a:r>
              <a:rPr lang="pt-BR" sz="1600" b="0" dirty="0" smtClean="0">
                <a:solidFill>
                  <a:srgbClr val="FFFFFF"/>
                </a:solidFill>
              </a:rPr>
              <a:t>Dívida; Grupo </a:t>
            </a:r>
            <a:r>
              <a:rPr lang="pt-BR" sz="1600" b="0" dirty="0">
                <a:solidFill>
                  <a:srgbClr val="FFFFFF"/>
                </a:solidFill>
              </a:rPr>
              <a:t>jurídico para articular ações populares e ação </a:t>
            </a:r>
            <a:r>
              <a:rPr lang="pt-BR" sz="1600" b="0" dirty="0" smtClean="0">
                <a:solidFill>
                  <a:srgbClr val="FFFFFF"/>
                </a:solidFill>
              </a:rPr>
              <a:t>civil; Atuação </a:t>
            </a:r>
            <a:r>
              <a:rPr lang="pt-BR" sz="1600" b="0" dirty="0">
                <a:solidFill>
                  <a:srgbClr val="FFFFFF"/>
                </a:solidFill>
              </a:rPr>
              <a:t>face às Eleições-</a:t>
            </a:r>
            <a:r>
              <a:rPr lang="pt-BR" sz="1600" b="0" dirty="0" smtClean="0">
                <a:solidFill>
                  <a:srgbClr val="FFFFFF"/>
                </a:solidFill>
              </a:rPr>
              <a:t>2014; Criar </a:t>
            </a:r>
            <a:r>
              <a:rPr lang="pt-BR" sz="1600" b="0" dirty="0">
                <a:solidFill>
                  <a:srgbClr val="FFFFFF"/>
                </a:solidFill>
              </a:rPr>
              <a:t>folder da Auditoria </a:t>
            </a:r>
            <a:r>
              <a:rPr lang="pt-BR" sz="1600" b="0" dirty="0" smtClean="0">
                <a:solidFill>
                  <a:srgbClr val="FFFFFF"/>
                </a:solidFill>
              </a:rPr>
              <a:t>Cidadã; Publicação popular; Vídeo curto; Documentário </a:t>
            </a:r>
            <a:endParaRPr lang="pt-BR" sz="1600" b="0" dirty="0">
              <a:solidFill>
                <a:srgbClr val="FFFFFF"/>
              </a:solidFill>
            </a:endParaRPr>
          </a:p>
          <a:p>
            <a:endParaRPr lang="pt-BR" sz="300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3 - LIVRO AUDITORIA CIDADÃ DA DÍVIDA: EXPERIÊNCIAS E MÉTODOS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Lançamento das versões em português e espanhol durante o seminário internacional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Prestação de contas</a:t>
            </a:r>
          </a:p>
          <a:p>
            <a:endParaRPr lang="pt-BR" sz="300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4 – CURSO SOBRE A DÍVIDA PÚBLICA BRASILEIRA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Apresentação de proposta preliminar complementada pelas sugestões acrescentadas durante o Evento Interno do Seminário Internacional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Novos integrantes do Grupo de Trabalho e encaminhamentos</a:t>
            </a:r>
          </a:p>
          <a:p>
            <a:endParaRPr lang="pt-BR" sz="300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5 – DÍVIDA DOS </a:t>
            </a:r>
            <a:r>
              <a:rPr lang="pt-BR" sz="1600" b="0" dirty="0" smtClean="0">
                <a:solidFill>
                  <a:srgbClr val="FFFFFF"/>
                </a:solidFill>
              </a:rPr>
              <a:t>ESTADOS - Informe </a:t>
            </a:r>
            <a:r>
              <a:rPr lang="pt-BR" sz="1600" b="0" dirty="0">
                <a:solidFill>
                  <a:srgbClr val="FFFFFF"/>
                </a:solidFill>
              </a:rPr>
              <a:t>sobre o atual estágio do PLP 238 (PLC 99 no Senado) e debate sobre a necessidade de avançar com o trabalho parlamentar no Senado </a:t>
            </a:r>
          </a:p>
          <a:p>
            <a:endParaRPr lang="pt-BR" sz="300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6 - NÚCLEOS NOS ESTADOS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Núcleos existentes (MG, RS, RJ, AL, SP e Oeste do PR) e novos núcleos em formação a partir do Seminário Internacional (BA, CE, DF, PI, SC, Curitiba)</a:t>
            </a:r>
          </a:p>
          <a:p>
            <a:pPr lvl="0"/>
            <a:r>
              <a:rPr lang="pt-BR" sz="1600" b="0" dirty="0">
                <a:solidFill>
                  <a:srgbClr val="FFFFFF"/>
                </a:solidFill>
              </a:rPr>
              <a:t>Integração dos Núcleos </a:t>
            </a:r>
          </a:p>
          <a:p>
            <a:endParaRPr lang="pt-BR" sz="300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7 - CPI/ INVESTIGAÇÕES DO MINISTÉRIO </a:t>
            </a:r>
            <a:r>
              <a:rPr lang="pt-BR" sz="1600" b="0" dirty="0" smtClean="0">
                <a:solidFill>
                  <a:srgbClr val="FFFFFF"/>
                </a:solidFill>
              </a:rPr>
              <a:t>PÚBLICO - Informe </a:t>
            </a:r>
            <a:r>
              <a:rPr lang="pt-BR" sz="1600" b="0" dirty="0">
                <a:solidFill>
                  <a:srgbClr val="FFFFFF"/>
                </a:solidFill>
              </a:rPr>
              <a:t>sobre o pedido de informações e solicitação de audiência sobre as investigações referentes aos desdobramentos da CPI da Dívida</a:t>
            </a:r>
          </a:p>
          <a:p>
            <a:endParaRPr lang="pt-BR" sz="300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8 – AUDIÊNCIA STF </a:t>
            </a:r>
            <a:r>
              <a:rPr lang="pt-BR" sz="1600" b="0" dirty="0" smtClean="0">
                <a:solidFill>
                  <a:srgbClr val="FFFFFF"/>
                </a:solidFill>
              </a:rPr>
              <a:t> -  Informe </a:t>
            </a:r>
            <a:r>
              <a:rPr lang="pt-BR" sz="1600" b="0" dirty="0">
                <a:solidFill>
                  <a:srgbClr val="FFFFFF"/>
                </a:solidFill>
              </a:rPr>
              <a:t>sobre o pedido de audiência referente à Ação por Descumprimento de Preceito Fundamental (ADPF) 59/2004, impetrada pela OAB junto ao STF, para a realização da Auditoria da Dívida prevista </a:t>
            </a:r>
            <a:r>
              <a:rPr lang="pt-BR" sz="1600" b="0" dirty="0" smtClean="0">
                <a:solidFill>
                  <a:srgbClr val="FFFFFF"/>
                </a:solidFill>
              </a:rPr>
              <a:t>na Constituição de 1988. 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14369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94C600"/>
                </a:solidFill>
                <a:latin typeface="Tahoma"/>
                <a:cs typeface="Tahoma"/>
              </a:rPr>
              <a:t>Anatocismo: Crescimento Exponencial da dívida por meio da prática de “juros sobre juros"</a:t>
            </a:r>
            <a:endParaRPr lang="pt-BR" sz="2800" b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76800"/>
          </a:xfrm>
        </p:spPr>
        <p:txBody>
          <a:bodyPr/>
          <a:lstStyle/>
          <a:p>
            <a:r>
              <a:rPr lang="pt-BR" sz="2000" dirty="0">
                <a:latin typeface="Tahoma" charset="0"/>
                <a:ea typeface="MS PGothic" charset="0"/>
              </a:rPr>
              <a:t>Contabilização de parte dos juros </a:t>
            </a:r>
            <a:r>
              <a:rPr lang="pt-BR" sz="2000" dirty="0" smtClean="0">
                <a:latin typeface="Tahoma" charset="0"/>
                <a:ea typeface="MS PGothic" charset="0"/>
              </a:rPr>
              <a:t>da Dívida como </a:t>
            </a:r>
            <a:r>
              <a:rPr lang="pt-BR" sz="2000" dirty="0">
                <a:latin typeface="Tahoma" charset="0"/>
                <a:ea typeface="MS PGothic" charset="0"/>
              </a:rPr>
              <a:t>se fosse </a:t>
            </a:r>
            <a:r>
              <a:rPr lang="pt-BR" sz="2000" dirty="0" smtClean="0">
                <a:latin typeface="Tahoma" charset="0"/>
                <a:ea typeface="MS PGothic" charset="0"/>
              </a:rPr>
              <a:t>amortização</a:t>
            </a:r>
            <a:endParaRPr lang="pt-BR" sz="2000" b="1" dirty="0">
              <a:latin typeface="Tahoma" charset="0"/>
              <a:ea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2060848"/>
            <a:ext cx="8001525" cy="45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0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22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7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Pública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com participação cidadã, a fim de enfrentar 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“Sistema da Dívida”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garantir que os recursos existentes em nosso potencialmente rico país se destinem às necessidades sociais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o privilégio da dívida inserido irregularmente na CF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política monetária e fiscal para garantir distribuição da renda e justiça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Atender aos Direitos Humanos e Sociais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Garantir TRANSPARÊNCIA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acesso à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VERDADE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ÉTICA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06500"/>
            <a:ext cx="941546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</p:spTree>
    <p:extLst>
      <p:ext uri="{BB962C8B-B14F-4D97-AF65-F5344CB8AC3E}">
        <p14:creationId xmlns:p14="http://schemas.microsoft.com/office/powerpoint/2010/main" val="40907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9" y="1371626"/>
            <a:ext cx="3560397" cy="457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332656"/>
            <a:ext cx="5328592" cy="622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b="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</a:rPr>
              <a:t>Capítulo </a:t>
            </a:r>
            <a:r>
              <a:rPr lang="pt-BR" b="0" dirty="0" err="1">
                <a:solidFill>
                  <a:srgbClr val="FFFFFF"/>
                </a:solidFill>
              </a:rPr>
              <a:t>I</a:t>
            </a:r>
            <a:r>
              <a:rPr lang="pt-BR" b="0" dirty="0">
                <a:solidFill>
                  <a:srgbClr val="FFFFFF"/>
                </a:solidFill>
              </a:rPr>
              <a:t> – Financeirização mundial, crise e endividamento público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 – Sistema da Dívida e mecanismos que geram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III - Auditoria cidadã da dívida pública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IV - Experiências de auditoria e investigação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 - Métodos para a execução de uma auditoria cidadã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VI - Aspectos legais a considerar em uma auditoria da dívida pública 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26064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Auditoria </a:t>
            </a:r>
            <a:r>
              <a:rPr lang="en-US" sz="2800" dirty="0" err="1" smtClean="0">
                <a:solidFill>
                  <a:srgbClr val="FFFFFF"/>
                </a:solidFill>
              </a:rPr>
              <a:t>Cidadã</a:t>
            </a:r>
            <a:r>
              <a:rPr lang="en-US" sz="2800" dirty="0" smtClean="0">
                <a:solidFill>
                  <a:srgbClr val="FFFFFF"/>
                </a:solidFill>
              </a:rPr>
              <a:t> da </a:t>
            </a:r>
            <a:r>
              <a:rPr lang="en-US" sz="2800" dirty="0" err="1" smtClean="0">
                <a:solidFill>
                  <a:srgbClr val="FFFFFF"/>
                </a:solidFill>
              </a:rPr>
              <a:t>Dívida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</a:rPr>
              <a:t>Experiências</a:t>
            </a:r>
            <a:r>
              <a:rPr lang="en-US" sz="2800" dirty="0" smtClean="0">
                <a:solidFill>
                  <a:srgbClr val="FFFFFF"/>
                </a:solidFill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</a:rPr>
              <a:t>Métodos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Karl </a:t>
            </a:r>
            <a:r>
              <a:rPr lang="pt-BR" sz="3600" b="0" i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arx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906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MENSAGEM </a:t>
            </a:r>
            <a:r>
              <a:rPr lang="pt-BR" sz="1500" dirty="0" smtClean="0">
                <a:solidFill>
                  <a:schemeClr val="tx1"/>
                </a:solidFill>
              </a:rPr>
              <a:t>NATALINA</a:t>
            </a:r>
            <a:endParaRPr lang="pt-BR" sz="1500" dirty="0">
              <a:solidFill>
                <a:schemeClr val="tx1"/>
              </a:solidFill>
            </a:endParaRPr>
          </a:p>
          <a:p>
            <a:pPr algn="just"/>
            <a:r>
              <a:rPr lang="pt-BR" sz="1500" b="0" dirty="0" smtClean="0">
                <a:solidFill>
                  <a:schemeClr val="tx1"/>
                </a:solidFill>
              </a:rPr>
              <a:t>	Ao </a:t>
            </a:r>
            <a:r>
              <a:rPr lang="pt-BR" sz="1500" b="0" dirty="0">
                <a:solidFill>
                  <a:schemeClr val="tx1"/>
                </a:solidFill>
              </a:rPr>
              <a:t>encerrarmos nossas atividades do ano de 2013 é preciso ressaltar os grandes avanços que juntos conquistamos ao longo desse ano.</a:t>
            </a:r>
          </a:p>
          <a:p>
            <a:pPr algn="just"/>
            <a:r>
              <a:rPr lang="pt-BR" sz="1500" b="0" dirty="0" smtClean="0">
                <a:solidFill>
                  <a:schemeClr val="tx1"/>
                </a:solidFill>
              </a:rPr>
              <a:t>	Conseguimos </a:t>
            </a:r>
            <a:r>
              <a:rPr lang="pt-BR" sz="1500" b="0" dirty="0">
                <a:solidFill>
                  <a:schemeClr val="tx1"/>
                </a:solidFill>
              </a:rPr>
              <a:t>editar três livros (</a:t>
            </a:r>
            <a:r>
              <a:rPr lang="pt-BR" sz="1500" b="0" i="1" dirty="0">
                <a:solidFill>
                  <a:schemeClr val="tx1"/>
                </a:solidFill>
              </a:rPr>
              <a:t>Alternativas de Enfrentamento à Crise, Auditoria Cidadã da Dívida dos Estados e Auditoria Cidadã da Dívida Pública: Experiências e Métodos</a:t>
            </a:r>
            <a:r>
              <a:rPr lang="pt-BR" sz="1500" b="0" dirty="0">
                <a:solidFill>
                  <a:schemeClr val="tx1"/>
                </a:solidFill>
              </a:rPr>
              <a:t> – versão em português e em espanhol); proferimos mais de 80 palestras,  dezenas de entrevistas e artigos; participamos das manifestações populares apoiando as propostas apresentadas em prol de um país melhor e mais justo, distribuindo os panfletos que também imprimimos no decorrer do ano. Mantivemos atualizada a nossa página </a:t>
            </a:r>
            <a:r>
              <a:rPr lang="pt-BR" sz="1500" b="0" u="sng" dirty="0">
                <a:solidFill>
                  <a:schemeClr val="tx1"/>
                </a:solidFill>
                <a:hlinkClick r:id="rId2"/>
              </a:rPr>
              <a:t>www.auditoriacidada.org.br</a:t>
            </a:r>
            <a:r>
              <a:rPr lang="pt-BR" sz="1500" b="0" dirty="0">
                <a:solidFill>
                  <a:schemeClr val="tx1"/>
                </a:solidFill>
              </a:rPr>
              <a:t> com notícias comentadas, artigos e entrevistas, e incrementamos a nossa página no </a:t>
            </a:r>
            <a:r>
              <a:rPr lang="pt-BR" sz="1500" b="0" dirty="0" err="1">
                <a:solidFill>
                  <a:schemeClr val="tx1"/>
                </a:solidFill>
              </a:rPr>
              <a:t>facebook</a:t>
            </a:r>
            <a:r>
              <a:rPr lang="pt-BR" sz="1500" b="0" dirty="0">
                <a:solidFill>
                  <a:schemeClr val="tx1"/>
                </a:solidFill>
              </a:rPr>
              <a:t>  </a:t>
            </a:r>
            <a:r>
              <a:rPr lang="pt-BR" sz="1500" b="0" u="sng" dirty="0">
                <a:solidFill>
                  <a:schemeClr val="tx1"/>
                </a:solidFill>
                <a:hlinkClick r:id="rId3"/>
              </a:rPr>
              <a:t>www.facebook.com/auditoriacidada.pagina</a:t>
            </a:r>
            <a:r>
              <a:rPr lang="pt-BR" sz="1500" b="0" dirty="0">
                <a:solidFill>
                  <a:schemeClr val="tx1"/>
                </a:solidFill>
              </a:rPr>
              <a:t>. Adicionalmente realizamos intenso trabalho parlamentar no Congresso Nacional referente à questão da dívida dos estados, participando de audiências públicas.</a:t>
            </a:r>
          </a:p>
          <a:p>
            <a:pPr algn="just"/>
            <a:r>
              <a:rPr lang="pt-BR" sz="1500" b="0" dirty="0" smtClean="0">
                <a:solidFill>
                  <a:schemeClr val="tx1"/>
                </a:solidFill>
              </a:rPr>
              <a:t>	O </a:t>
            </a:r>
            <a:r>
              <a:rPr lang="pt-BR" sz="1500" b="0" dirty="0">
                <a:solidFill>
                  <a:schemeClr val="tx1"/>
                </a:solidFill>
              </a:rPr>
              <a:t>trabalho dos núcleos da Auditoria Cidadã (MG/SP/RS/RJ/AL e região oeste do PR) tem crescido em iniciativas e produção técnica, assumindo grande importância para nossa organização e alcançando espaço na mídia, eventos e manifestações. Recentemente ampliamos a formação de novos núcleos (BA/CE/DF/PI/SC/PE e Curitiba), o que é muito significativo, devido às grandes ações que estão desenvolvendo e o engajamento das pessoas nessa luta cidadã.</a:t>
            </a:r>
          </a:p>
          <a:p>
            <a:pPr algn="just"/>
            <a:r>
              <a:rPr lang="pt-BR" sz="1500" b="0" dirty="0" smtClean="0">
                <a:solidFill>
                  <a:schemeClr val="tx1"/>
                </a:solidFill>
              </a:rPr>
              <a:t>	Encerramos </a:t>
            </a:r>
            <a:r>
              <a:rPr lang="pt-BR" sz="1500" b="0" dirty="0">
                <a:solidFill>
                  <a:schemeClr val="tx1"/>
                </a:solidFill>
              </a:rPr>
              <a:t>o ano de 2013 com chave de ouro ao realizarmos  em novembro o Seminário Internacional - </a:t>
            </a:r>
            <a:r>
              <a:rPr lang="pt-BR" sz="1500" b="0" i="1" dirty="0">
                <a:solidFill>
                  <a:schemeClr val="tx1"/>
                </a:solidFill>
              </a:rPr>
              <a:t>O Sistema da Dívida na Conjuntura Nacional e Internacional</a:t>
            </a:r>
            <a:r>
              <a:rPr lang="pt-BR" sz="1500" b="0" dirty="0">
                <a:solidFill>
                  <a:schemeClr val="tx1"/>
                </a:solidFill>
              </a:rPr>
              <a:t> e a Audiência Publica no Senado Federal sobre </a:t>
            </a:r>
            <a:r>
              <a:rPr lang="pt-BR" sz="1500" b="0" i="1" dirty="0">
                <a:solidFill>
                  <a:schemeClr val="tx1"/>
                </a:solidFill>
              </a:rPr>
              <a:t>O Sistema da Dívida nos Estados e Municípios</a:t>
            </a:r>
            <a:r>
              <a:rPr lang="pt-BR" sz="1500" b="0" dirty="0">
                <a:solidFill>
                  <a:schemeClr val="tx1"/>
                </a:solidFill>
              </a:rPr>
              <a:t>,  eventos que possibilitaram ampla participação e têm repercutido nacional e internacionalmente nossa tese sobre o Sistema da Dívida.</a:t>
            </a:r>
          </a:p>
          <a:p>
            <a:pPr algn="just"/>
            <a:r>
              <a:rPr lang="pt-BR" sz="1500" b="0" dirty="0" smtClean="0">
                <a:solidFill>
                  <a:schemeClr val="tx1"/>
                </a:solidFill>
              </a:rPr>
              <a:t>	Fizemos </a:t>
            </a:r>
            <a:r>
              <a:rPr lang="pt-BR" sz="1500" b="0" dirty="0">
                <a:solidFill>
                  <a:schemeClr val="tx1"/>
                </a:solidFill>
              </a:rPr>
              <a:t>muita coisa, mas nada fizemos sozinhos. Tudo o que conseguimos precisamos agradecer aos nossos parceiros - entidades apoiadoras, voluntários(as), coordenadores(as) e integrantes dos núcleos, funcionárias e prestadores de serviços - que sempre nos estendem a mão e, lado a lado, lutam conosco por um Brasil melhor, com mais justiça e equidade social.</a:t>
            </a:r>
          </a:p>
          <a:p>
            <a:pPr algn="just"/>
            <a:r>
              <a:rPr lang="pt-BR" sz="1500" b="0" dirty="0" smtClean="0">
                <a:solidFill>
                  <a:schemeClr val="tx1"/>
                </a:solidFill>
              </a:rPr>
              <a:t>	A </a:t>
            </a:r>
            <a:r>
              <a:rPr lang="pt-BR" sz="1500" b="0" dirty="0">
                <a:solidFill>
                  <a:schemeClr val="tx1"/>
                </a:solidFill>
              </a:rPr>
              <a:t>Auditoria Cidadã deseja a todos um excelente Natal com muita paz, como pede o verdadeiro espírito natalino.</a:t>
            </a:r>
          </a:p>
          <a:p>
            <a:pPr algn="just"/>
            <a:r>
              <a:rPr lang="pt-BR" sz="1500" b="0" dirty="0">
                <a:solidFill>
                  <a:schemeClr val="tx1"/>
                </a:solidFill>
              </a:rPr>
              <a:t>Queremos em 2014 fortalecer mais ainda nossa luta, contribuindo para somar nossas potencialidades e caminhar juntos na complicada conjuntura em que se encontra o país e o mundo, buscando avançar sempre com a esperança de que teremos um grande um ano de lutas, de mudanças e conquistas sociais.</a:t>
            </a:r>
          </a:p>
          <a:p>
            <a:pPr algn="ctr"/>
            <a:r>
              <a:rPr lang="pt-BR" sz="1500" b="0" dirty="0">
                <a:solidFill>
                  <a:schemeClr val="tx1"/>
                </a:solidFill>
              </a:rPr>
              <a:t>Forte abraço a todos e todas e </a:t>
            </a:r>
          </a:p>
          <a:p>
            <a:pPr algn="ctr"/>
            <a:r>
              <a:rPr lang="pt-BR" sz="1500" b="0" dirty="0">
                <a:solidFill>
                  <a:schemeClr val="tx1"/>
                </a:solidFill>
              </a:rPr>
              <a:t>FELIZ NATAL E PRÓSPERO ANO NOVO !!!</a:t>
            </a:r>
          </a:p>
          <a:p>
            <a:pPr algn="ctr"/>
            <a:r>
              <a:rPr lang="pt-BR" sz="1500" b="0" i="1" dirty="0">
                <a:solidFill>
                  <a:schemeClr val="tx1"/>
                </a:solidFill>
              </a:rPr>
              <a:t>Maria Lucia Fattorelli</a:t>
            </a:r>
            <a:endParaRPr lang="pt-BR" sz="1500" b="0" dirty="0">
              <a:solidFill>
                <a:schemeClr val="tx1"/>
              </a:solidFill>
            </a:endParaRPr>
          </a:p>
          <a:p>
            <a:pPr algn="ctr"/>
            <a:r>
              <a:rPr lang="pt-BR" sz="1500" b="0" dirty="0">
                <a:solidFill>
                  <a:schemeClr val="tx1"/>
                </a:solidFill>
              </a:rPr>
              <a:t>Coordenadora Nacional da Auditoria Cidadã da </a:t>
            </a:r>
            <a:r>
              <a:rPr lang="pt-BR" sz="1500" b="0" dirty="0" smtClean="0">
                <a:solidFill>
                  <a:schemeClr val="tx1"/>
                </a:solidFill>
              </a:rPr>
              <a:t>Dívida</a:t>
            </a:r>
            <a:endParaRPr lang="pt-BR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3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344488" y="142875"/>
            <a:ext cx="9361487" cy="67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INTERNACIONAL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Desregulamentação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Utilização de alta tecnologias de informação e comunicação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Amplo acesso a paraísos fiscais e mercados “das sombras”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Sigilo de operações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Privilégios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Financiamento de campanhas políticas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Controle na emissão de moedas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DOMÍNIO GLOBAL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pt-BR" sz="160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https</a:t>
            </a:r>
            <a:r>
              <a:rPr lang="pt-BR" sz="1600" dirty="0">
                <a:solidFill>
                  <a:srgbClr val="FFFFFF"/>
                </a:solidFill>
                <a:latin typeface="Tahoma" charset="0"/>
                <a:ea typeface="MS PGothic" charset="0"/>
              </a:rPr>
              <a:t>://</a:t>
            </a:r>
            <a:r>
              <a:rPr lang="pt-BR" sz="160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www.youtube.com</a:t>
            </a:r>
            <a:r>
              <a:rPr lang="pt-BR" sz="1600" dirty="0">
                <a:solidFill>
                  <a:srgbClr val="FFFFFF"/>
                </a:solidFill>
                <a:latin typeface="Tahoma" charset="0"/>
                <a:ea typeface="MS PGothic" charset="0"/>
              </a:rPr>
              <a:t>/</a:t>
            </a:r>
            <a:r>
              <a:rPr lang="pt-BR" sz="160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watch?feature</a:t>
            </a:r>
            <a:r>
              <a:rPr lang="pt-BR" sz="1600" dirty="0">
                <a:solidFill>
                  <a:srgbClr val="FFFFFF"/>
                </a:solidFill>
                <a:latin typeface="Tahoma" charset="0"/>
                <a:ea typeface="MS PGothic" charset="0"/>
              </a:rPr>
              <a:t>=</a:t>
            </a:r>
            <a:r>
              <a:rPr lang="pt-BR" sz="160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player_embedded&amp;v</a:t>
            </a:r>
            <a:r>
              <a:rPr lang="pt-BR" sz="1600" dirty="0">
                <a:solidFill>
                  <a:srgbClr val="FFFFFF"/>
                </a:solidFill>
                <a:latin typeface="Tahoma" charset="0"/>
                <a:ea typeface="MS PGothic" charset="0"/>
              </a:rPr>
              <a:t>=oDrZo6L55Ec</a:t>
            </a:r>
          </a:p>
        </p:txBody>
      </p:sp>
      <p:pic>
        <p:nvPicPr>
          <p:cNvPr id="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0"/>
            <a:ext cx="1866963" cy="1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96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6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Domínio do Poder Financeiro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FED - Federal Reserve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BCE – Banco Central Europeu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FMI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Banco Mundial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Agências qualificadoras de risco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Grandes bancos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p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rivados</a:t>
            </a:r>
          </a:p>
          <a:p>
            <a:pPr algn="ctr">
              <a:spcBef>
                <a:spcPts val="1800"/>
              </a:spcBef>
            </a:pPr>
            <a:endParaRPr lang="pt-BR" sz="800" b="0" dirty="0" smtClean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Uma das principais engrenagens que alimenta esse esquema e aumenta cada vez mais o poder do setor financeiro é a dívida “pública” gerada sem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contrapartida</a:t>
            </a:r>
            <a:endParaRPr lang="pt-BR" b="0" dirty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6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58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EUROPA e ESTADOS UNIDOS: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do Setor Financeiro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transformada em </a:t>
            </a: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Evidência: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i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nstrumento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de endividamento público utilizado como um sistema de desvio de recursos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públicos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“SISTEMA DA DÍVIDA”</a:t>
            </a:r>
          </a:p>
        </p:txBody>
      </p:sp>
    </p:spTree>
    <p:extLst>
      <p:ext uri="{BB962C8B-B14F-4D97-AF65-F5344CB8AC3E}">
        <p14:creationId xmlns:p14="http://schemas.microsoft.com/office/powerpoint/2010/main" val="339890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26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 - Orçamento 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Geral da União </a:t>
            </a:r>
            <a:r>
              <a:rPr lang="pt-BR" sz="19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Executado 2012 . Total 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= </a:t>
            </a:r>
            <a:r>
              <a:rPr lang="pt-BR" sz="19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72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22427</TotalTime>
  <Words>1086</Words>
  <Application>Microsoft Office PowerPoint</Application>
  <PresentationFormat>Papel A4 (210 x 297 mm)</PresentationFormat>
  <Paragraphs>354</Paragraphs>
  <Slides>28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Anatocismo: Crescimento Exponencial da dívida por meio da prática de “juros sobre juros"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1666</cp:revision>
  <cp:lastPrinted>2008-11-20T19:12:03Z</cp:lastPrinted>
  <dcterms:created xsi:type="dcterms:W3CDTF">2001-11-19T18:24:28Z</dcterms:created>
  <dcterms:modified xsi:type="dcterms:W3CDTF">2013-12-17T15:59:54Z</dcterms:modified>
</cp:coreProperties>
</file>