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978" r:id="rId2"/>
    <p:sldId id="999" r:id="rId3"/>
    <p:sldId id="1000" r:id="rId4"/>
    <p:sldId id="1001" r:id="rId5"/>
    <p:sldId id="985" r:id="rId6"/>
    <p:sldId id="981" r:id="rId7"/>
    <p:sldId id="988" r:id="rId8"/>
    <p:sldId id="1002" r:id="rId9"/>
    <p:sldId id="998" r:id="rId10"/>
    <p:sldId id="1003" r:id="rId11"/>
    <p:sldId id="797" r:id="rId12"/>
    <p:sldId id="997" r:id="rId13"/>
    <p:sldId id="990" r:id="rId14"/>
    <p:sldId id="991" r:id="rId15"/>
    <p:sldId id="992" r:id="rId16"/>
    <p:sldId id="994" r:id="rId17"/>
    <p:sldId id="996" r:id="rId18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050"/>
    <a:srgbClr val="FF0000"/>
    <a:srgbClr val="334F15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9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7C90F03-B963-4107-9144-89729D2896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5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A7903EF-2C93-4728-AD73-4BE3C5E5EE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259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C2BED6C8-BCEE-4356-9741-1A2C9C289E86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buFont typeface="Times New Roman" pitchFamily="18" charset="0"/>
              <a:buNone/>
            </a:pPr>
            <a:fld id="{54A839C2-1021-466A-A04B-C1E3AB31B54C}" type="slidenum">
              <a:rPr lang="en-GB" sz="1200" b="0">
                <a:solidFill>
                  <a:schemeClr val="tx1"/>
                </a:solidFill>
              </a:rPr>
              <a:pPr algn="r">
                <a:buFont typeface="Times New Roman" pitchFamily="18" charset="0"/>
                <a:buNone/>
              </a:pPr>
              <a:t>13</a:t>
            </a:fld>
            <a:endParaRPr lang="en-GB" sz="1200" b="0">
              <a:solidFill>
                <a:schemeClr val="tx1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3A8A999-4533-4AED-9B0C-E36BF837434F}" type="slidenum">
              <a:rPr lang="pt-BR" sz="1200" b="0" smtClean="0">
                <a:solidFill>
                  <a:schemeClr val="tx1"/>
                </a:solidFill>
                <a:cs typeface="Arial" charset="0"/>
              </a:rPr>
              <a:pPr/>
              <a:t>16</a:t>
            </a:fld>
            <a:endParaRPr lang="pt-BR" sz="1200" b="0" smtClean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3F8CFBF6-1E7B-454A-B9A9-CF98DB1C4323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iacidada.org.b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frm=1&amp;source=images&amp;cd=&amp;cad=rja&amp;docid=qDgR3_Lbv2T1WM&amp;tbnid=l03JnWfxzcf15M:&amp;ved=0CAUQjRw&amp;url=http://carosamigos.terra.com.br/index/index.php/cotidiano/3302-acontece-hoje-em-sp-ato-contra-o-aumento-da-passagem&amp;ei=So7kUbCTCtbi4AP59YGQBQ&amp;psig=AFQjCNFBPqXcYdEXiWrkKIXyNxK_U4yAHQ&amp;ust=1374019398475868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esrc=s&amp;frm=1&amp;source=images&amp;cd=&amp;cad=rja&amp;docid=5qXSpwPJK08dhM&amp;tbnid=ZVBP6Jm5sTYDNM:&amp;ved=0CAUQjRw&amp;url=http://veja.abril.com.br/noticia/brasil/manifestacoes-bloqueiam-estradas-de-belo-horizonte-nesta-terca-feira&amp;ei=oYzkUemmAeXj4APxtoHYBw&amp;bvm=bv.48705608,d.aWc&amp;psig=AFQjCNFyseRh04TMZeSZoYmwTbEGZAPOSQ&amp;ust=137401907879481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m.br/url?sa=i&amp;rct=j&amp;q=&amp;esrc=s&amp;frm=1&amp;source=images&amp;cd=&amp;cad=rja&amp;docid=5qXSpwPJK08dhM&amp;tbnid=hhtuvVbkRFj7GM:&amp;ved=0CAUQjRw&amp;url=http://veja.abril.com.br/noticia/brasil/manifestacoes-bloqueiam-estradas-de-belo-horizonte-nesta-terca-feira&amp;ei=cI3kUcL3KeTE4APyzoDoBA&amp;bvm=bv.48705608,d.aWc&amp;psig=AFQjCNFyseRh04TMZeSZoYmwTbEGZAPOSQ&amp;ust=1374019078794812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i1.wp.com/www.sul21.com.br/jornal/wp-content/uploads/2013/06/20130614por-ramiro-furquim-_oaf0339.jpg" TargetMode="External"/><Relationship Id="rId4" Type="http://schemas.openxmlformats.org/officeDocument/2006/relationships/hyperlink" Target="http://www.google.com.br/url?sa=i&amp;rct=j&amp;q=&amp;esrc=s&amp;frm=1&amp;source=images&amp;cd=&amp;cad=rja&amp;docid=F27ph7dI1u2eTM&amp;tbnid=ax8KCG-c0EDfyM:&amp;ved=0CAUQjRw&amp;url=http://blogdafolha.blogspot.com/2013/06/as-manifestacoes-em-sp-rj-bh-e-brasilia.html&amp;ei=6YzkUaT4BdPb4AOtgoH4Ag&amp;bvm=bv.48705608,d.aWc&amp;psig=AFQjCNFyseRh04TMZeSZoYmwTbEGZAPOSQ&amp;ust=1374019078794812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google.com.br/url?sa=i&amp;rct=j&amp;q=&amp;esrc=s&amp;frm=1&amp;source=images&amp;cd=&amp;cad=rja&amp;docid=GaYepZX9UHHDjM&amp;tbnid=pG4fdUdRTKix4M:&amp;ved=0CAUQjRw&amp;url=http://oglobo.globo.com/pais/manifestantes-tomam-as-ruas-de-recife-com-bandeiras-cartazes-apitos-8752378&amp;ei=-ZPkUf-iKevA4APz2YG4Dg&amp;psig=AFQjCNGEGD7_c-a43akFmWWz8FbqvikWeg&amp;ust=13740209782654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3094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b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b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b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40º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Congresso da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UBES</a:t>
            </a:r>
          </a:p>
          <a:p>
            <a:pPr algn="ctr" eaLnBrk="0" hangingPunct="0"/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Contagem – MG,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29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novembro de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2013</a:t>
            </a:r>
          </a:p>
        </p:txBody>
      </p:sp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1640329" y="3822357"/>
            <a:ext cx="6912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da Educação</a:t>
            </a:r>
            <a:endParaRPr lang="pt-BR" sz="4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47" y="764704"/>
            <a:ext cx="55705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" y="0"/>
            <a:ext cx="100655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DISTRIBUIÇÃO DA RENDA DO CAMPO DE LIBRA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84186"/>
            <a:ext cx="4206462" cy="58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8" y="884187"/>
            <a:ext cx="2248344" cy="584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79" y="370572"/>
            <a:ext cx="97674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Teoricamente, o governo teria 65,6% da renda do petróleo, mas...</a:t>
            </a:r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93161" y="99181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“Dedução de Juros Sobre Capital Próprio”</a:t>
            </a:r>
            <a:endParaRPr lang="pt-BR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275042" y="1772816"/>
            <a:ext cx="3630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Lucros da Petrobrás: para investidores privados e o pagamento da dívida</a:t>
            </a:r>
            <a:endParaRPr lang="pt-BR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54826" y="2708920"/>
            <a:ext cx="3471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para aplicações no exterior (somente o rendimento iria para a educação)</a:t>
            </a:r>
            <a:endParaRPr lang="pt-BR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375269" y="3573899"/>
            <a:ext cx="347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 ser destinados para o pagamento da dívida</a:t>
            </a:r>
            <a:endParaRPr lang="pt-BR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352684" y="5877272"/>
            <a:ext cx="347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 vai para a Educação, mas para a cobertura dos custos de produção</a:t>
            </a:r>
            <a:endParaRPr lang="pt-BR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67300" y="31398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 cair para 4,47%</a:t>
            </a:r>
            <a:endParaRPr lang="pt-BR" sz="14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2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</a:t>
            </a:r>
            <a:r>
              <a:rPr lang="en-GB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  <p:extLst>
      <p:ext uri="{BB962C8B-B14F-4D97-AF65-F5344CB8AC3E}">
        <p14:creationId xmlns:p14="http://schemas.microsoft.com/office/powerpoint/2010/main" val="979640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4339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03225"/>
            <a:ext cx="7735887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00"/>
                  </a:outerShdw>
                </a:effectLst>
              </a14:hiddenEffects>
            </a:ext>
          </a:extLst>
        </p:spPr>
      </p:pic>
      <p:sp>
        <p:nvSpPr>
          <p:cNvPr id="14342" name="CaixaDeTexto 5"/>
          <p:cNvSpPr txBox="1">
            <a:spLocks noChangeArrowheads="1"/>
          </p:cNvSpPr>
          <p:nvPr/>
        </p:nvSpPr>
        <p:spPr bwMode="auto">
          <a:xfrm>
            <a:off x="2000250" y="1690688"/>
            <a:ext cx="1639888" cy="13382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14343" name="CaixaDeTexto 5"/>
          <p:cNvSpPr txBox="1">
            <a:spLocks noChangeArrowheads="1"/>
          </p:cNvSpPr>
          <p:nvPr/>
        </p:nvSpPr>
        <p:spPr bwMode="auto">
          <a:xfrm>
            <a:off x="3800475" y="1690688"/>
            <a:ext cx="2016125" cy="203041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14344" name="CaixaDeTexto 5"/>
          <p:cNvSpPr txBox="1">
            <a:spLocks noChangeArrowheads="1"/>
          </p:cNvSpPr>
          <p:nvPr/>
        </p:nvSpPr>
        <p:spPr bwMode="auto">
          <a:xfrm>
            <a:off x="5529263" y="4979988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14345" name="Conector de seta reta 7"/>
          <p:cNvCxnSpPr>
            <a:cxnSpLocks noChangeShapeType="1"/>
          </p:cNvCxnSpPr>
          <p:nvPr/>
        </p:nvCxnSpPr>
        <p:spPr bwMode="auto">
          <a:xfrm flipV="1">
            <a:off x="7443788" y="4221163"/>
            <a:ext cx="0" cy="619125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4913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20713"/>
            <a:ext cx="9496425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00"/>
                  </a:outerShdw>
                </a:effectLst>
              </a14:hiddenEffects>
            </a:ext>
          </a:extLst>
        </p:spPr>
      </p:pic>
      <p:sp>
        <p:nvSpPr>
          <p:cNvPr id="15366" name="CaixaDeTexto 5"/>
          <p:cNvSpPr txBox="1">
            <a:spLocks noChangeArrowheads="1"/>
          </p:cNvSpPr>
          <p:nvPr/>
        </p:nvSpPr>
        <p:spPr bwMode="auto">
          <a:xfrm>
            <a:off x="2000250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2980483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tângulo 1"/>
          <p:cNvSpPr>
            <a:spLocks noChangeArrowheads="1"/>
          </p:cNvSpPr>
          <p:nvPr/>
        </p:nvSpPr>
        <p:spPr bwMode="auto">
          <a:xfrm>
            <a:off x="1136576" y="1386307"/>
            <a:ext cx="83529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000" smtClean="0">
                <a:solidFill>
                  <a:srgbClr val="FFFFFF"/>
                </a:solidFill>
                <a:latin typeface="Verdana" pitchFamily="34" charset="0"/>
              </a:rPr>
              <a:t>Esta apresentação pode ser acessada na página:</a:t>
            </a: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  <a:hlinkClick r:id="rId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smtClean="0">
                <a:solidFill>
                  <a:srgbClr val="FFFFFF"/>
                </a:solidFill>
                <a:latin typeface="Verdana" pitchFamily="34" charset="0"/>
                <a:hlinkClick r:id="rId2"/>
              </a:rPr>
              <a:t>www.auditoriacidada.org.br</a:t>
            </a:r>
            <a:endParaRPr lang="pt-BR" sz="300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smtClean="0">
                <a:solidFill>
                  <a:srgbClr val="FFFFFF"/>
                </a:solidFill>
                <a:latin typeface="Verdana" pitchFamily="34" charset="0"/>
              </a:rPr>
              <a:t>Seção “Conteúdo” – “Palestras” </a:t>
            </a:r>
            <a:endParaRPr lang="pt-BR" sz="300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Belo Horizonte                     Brasília	                 Rio de Janeiro</a:t>
            </a:r>
          </a:p>
        </p:txBody>
      </p:sp>
      <p:sp>
        <p:nvSpPr>
          <p:cNvPr id="4099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São Paulo                       Porto Alegre	                    Salvador</a:t>
            </a:r>
          </a:p>
        </p:txBody>
      </p:sp>
      <p:sp>
        <p:nvSpPr>
          <p:cNvPr id="4100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centenas de cidades</a:t>
            </a:r>
          </a:p>
        </p:txBody>
      </p:sp>
      <p:pic>
        <p:nvPicPr>
          <p:cNvPr id="4101" name="Picture 12" descr="http://veja0.abrilm.com.br/assets/images/2013/6/156447/brasil-protesto-belo-horizonte-20130622-11-size-598.jpg?13719307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214563"/>
            <a:ext cx="26606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4" descr="http://www.cartacapital.com.br/sociedade/ao-vivo-as-manifestacoes-em-sp-rj-bh-e-brasilia-em-17-de-junho-9855.html/congresso-nacional-manifestantes-ninja/image_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14563"/>
            <a:ext cx="25193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6" descr="http://veja4.abrilm.com.br/assets/images/2013/6/156146/brasil-protesto-rio-de-janeiro-20130620-75-size-598.jpg?137178795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214563"/>
            <a:ext cx="2843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https://encrypted-tbn1.gstatic.com/images?q=tbn:ANd9GcQx_JXg6h2iizQbvxsDDh4OYcTjnrZENEQaccDm6dyle9EHIum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435475"/>
            <a:ext cx="26606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2" descr="Por Ramiro Furquim/Sul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435475"/>
            <a:ext cx="25177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4" descr="Manifestação (Foto: Lula Bonfim/Arquivo Pessoal)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13" y="4456113"/>
            <a:ext cx="2608262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3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5"/>
          <p:cNvSpPr txBox="1">
            <a:spLocks noChangeArrowheads="1"/>
          </p:cNvSpPr>
          <p:nvPr/>
        </p:nvSpPr>
        <p:spPr bwMode="auto">
          <a:xfrm>
            <a:off x="200025" y="375761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 Vitória                             Fortaleza	                       Recife</a:t>
            </a:r>
          </a:p>
        </p:txBody>
      </p:sp>
      <p:sp>
        <p:nvSpPr>
          <p:cNvPr id="5123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Florianópolis                      </a:t>
            </a:r>
            <a:r>
              <a:rPr lang="pt-BR" sz="2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Belém</a:t>
            </a: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                    Manaus</a:t>
            </a:r>
          </a:p>
        </p:txBody>
      </p:sp>
      <p:sp>
        <p:nvSpPr>
          <p:cNvPr id="5124" name="CaixaDeTexto 12"/>
          <p:cNvSpPr txBox="1">
            <a:spLocks noChangeArrowheads="1"/>
          </p:cNvSpPr>
          <p:nvPr/>
        </p:nvSpPr>
        <p:spPr bwMode="auto">
          <a:xfrm>
            <a:off x="15875" y="404813"/>
            <a:ext cx="9906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Milhões de pessoas nas ruas em </a:t>
            </a:r>
          </a:p>
          <a:p>
            <a:pPr algn="ctr">
              <a:spcBef>
                <a:spcPts val="600"/>
              </a:spcBef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centenas de cidades</a:t>
            </a:r>
          </a:p>
        </p:txBody>
      </p:sp>
      <p:pic>
        <p:nvPicPr>
          <p:cNvPr id="5125" name="Picture 2" descr="Terceira Ponte é tomada por manifestant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233613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www.bahiatododia.com.br/spn-admin/midias/imagens/artigos/32499_Manifestação%20em%20Fortale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51075"/>
            <a:ext cx="24352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http://oglobo.globo.com/in/8759733-d8c-045/FT500A/2013-623028189-20130620183603350afp.jpg_2013062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33613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omandante da PM e criador da manifestação explicam por que Florianópolis teve protesto pacífico Gabriela Rovai/Agência RB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581525"/>
            <a:ext cx="23860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Manifestação começou no Centro de Manaus e foi até a Arena da Amazônia (Foto: Marcos Dantas/G1 AM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4581525"/>
            <a:ext cx="2476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portalorm.com.br/recursos/BancoImagens/%7B8AF52416-8850-4AD6-A64C-F91ADA01FACF%7D_protes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581525"/>
            <a:ext cx="245364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2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172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A GRANDE BANDEIRA DOS MOVIMENTOS SOCIAIS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" y="1028067"/>
            <a:ext cx="10043467" cy="56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61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7" y="573088"/>
            <a:ext cx="9417496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5C00"/>
                  </a:outerShdw>
                </a:effectLst>
              </a14:hiddenEffects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0" y="6391494"/>
            <a:ext cx="990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Senado Federal – Sistema SIGA BRASIL - Elaboração: Auditoria Cidadã da </a:t>
            </a:r>
            <a:r>
              <a:rPr lang="pt-BR" sz="1200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Dívida. Inclui o chamado “refinanciamento” da dívida , pois o governo contabiliza dentro deste item grande parte dos juros pagos.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3" name="CaixaDeTexto 5"/>
          <p:cNvSpPr txBox="1">
            <a:spLocks noChangeArrowheads="1"/>
          </p:cNvSpPr>
          <p:nvPr/>
        </p:nvSpPr>
        <p:spPr bwMode="auto">
          <a:xfrm>
            <a:off x="632520" y="3200097"/>
            <a:ext cx="1639887" cy="78483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/>
              <a:t>R$ 753 </a:t>
            </a:r>
            <a:r>
              <a:rPr lang="pt-BR" sz="1800" smtClean="0"/>
              <a:t>bilhões</a:t>
            </a:r>
          </a:p>
          <a:p>
            <a:pPr algn="ctr">
              <a:spcBef>
                <a:spcPct val="50000"/>
              </a:spcBef>
            </a:pPr>
            <a:r>
              <a:rPr lang="pt-BR" sz="1800" smtClean="0"/>
              <a:t>(17% do PIB)</a:t>
            </a:r>
            <a:endParaRPr lang="pt-BR" sz="1800"/>
          </a:p>
        </p:txBody>
      </p:sp>
      <p:cxnSp>
        <p:nvCxnSpPr>
          <p:cNvPr id="7174" name="Conector de seta reta 7"/>
          <p:cNvCxnSpPr>
            <a:cxnSpLocks noChangeShapeType="1"/>
          </p:cNvCxnSpPr>
          <p:nvPr/>
        </p:nvCxnSpPr>
        <p:spPr bwMode="auto">
          <a:xfrm flipH="1">
            <a:off x="2272407" y="3592512"/>
            <a:ext cx="666750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19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2012 – Total = R$ 1,712  trilhão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288925" y="4293096"/>
            <a:ext cx="4664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/>
              <a:t>Valor equivalente a mais que o triplo do necessário para aumentar os gastos com educação de 5% para 10% do PIB</a:t>
            </a:r>
          </a:p>
        </p:txBody>
      </p:sp>
    </p:spTree>
    <p:extLst>
      <p:ext uri="{BB962C8B-B14F-4D97-AF65-F5344CB8AC3E}">
        <p14:creationId xmlns:p14="http://schemas.microsoft.com/office/powerpoint/2010/main" val="2807822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42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FRAGILIDADE DOS MECANISMOS DE FINANCIAMENTO DA EDUCAÇÃO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212 da Constituição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212. A União aplicará, anualmente, nunca menos de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18%,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os Estados, o Distrito Federal e os Municípios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25 %,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 mínimo, da receita resultante de impostos, compreendida a proveniente de transferências, na manutenção e desenvolvimento do ensino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PORÉM...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2012,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receita líquida de impostos da União equivaleu a apenas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13% 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do total do orçamento federal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RESULTADO: A Educação recebe apenas </a:t>
            </a: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3%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do orçamento</a:t>
            </a:r>
            <a:endParaRPr lang="pt-BR" sz="2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45111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FRAGILIDADE DOS MECANISMOS DE FINANCIAMENTO DA EDUCAÇÃO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Plano Nacional de Educação – Aprovado na Câmara (2012)</a:t>
            </a:r>
            <a:endParaRPr lang="pt-BR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 20: ampliar o investimento público em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educação pública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forma a atingir, no mínimo, o patamar de 7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% (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sete por cento) do Produto Interno Bruto - PIB do País </a:t>
            </a:r>
            <a:r>
              <a:rPr lang="pt-BR" sz="2200" i="1" u="sng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no 5º </a:t>
            </a:r>
            <a:r>
              <a:rPr lang="pt-BR" sz="2200" i="1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(quinto)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ano de vigência desta Lei e, no mínimo, o 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equivalente a </a:t>
            </a:r>
            <a:r>
              <a:rPr lang="pt-BR" sz="22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10% (dez por cento) do PIB </a:t>
            </a:r>
            <a:r>
              <a:rPr lang="pt-BR" sz="2200" i="1" u="sng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ao final do decênio</a:t>
            </a:r>
            <a:r>
              <a:rPr lang="pt-BR" sz="2200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pt-BR" sz="22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" name="Conector reto 2"/>
          <p:cNvCxnSpPr/>
          <p:nvPr/>
        </p:nvCxnSpPr>
        <p:spPr bwMode="auto">
          <a:xfrm>
            <a:off x="8147273" y="2211339"/>
            <a:ext cx="936104" cy="279220"/>
          </a:xfrm>
          <a:prstGeom prst="line">
            <a:avLst/>
          </a:prstGeom>
          <a:solidFill>
            <a:srgbClr val="FFFFFF"/>
          </a:solidFill>
          <a:ln w="412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Conector reto 4"/>
          <p:cNvCxnSpPr/>
          <p:nvPr/>
        </p:nvCxnSpPr>
        <p:spPr bwMode="auto">
          <a:xfrm flipH="1">
            <a:off x="8175010" y="2166831"/>
            <a:ext cx="936102" cy="337423"/>
          </a:xfrm>
          <a:prstGeom prst="line">
            <a:avLst/>
          </a:prstGeom>
          <a:solidFill>
            <a:srgbClr val="FFFFFF"/>
          </a:solidFill>
          <a:ln w="412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aixaDeTexto 7"/>
          <p:cNvSpPr txBox="1"/>
          <p:nvPr/>
        </p:nvSpPr>
        <p:spPr>
          <a:xfrm>
            <a:off x="782092" y="48691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28/5/2013, NA COMISSÃO DE ASSUNTOS ECONÔMICOS DO SENADO...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32520" y="5877272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Ainda resta a votação pelo Plenário do Senado.</a:t>
            </a: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23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727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EDUCAÇÃO DO SENADO FEDERAL (Votação ocorrida em 2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/11/2013)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5º, §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6º 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Para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aferição da meta 20 do Anexo desta Lei, serão admitidos o cômputo do financiamento de creches, pré-escolas e de educação 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especial, na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 do art. 213 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Constituição 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Federal </a:t>
            </a:r>
            <a:r>
              <a:rPr lang="pt-BR" i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[comunitárias, confessionais ou filantrópicas</a:t>
            </a:r>
            <a:r>
              <a:rPr lang="pt-BR" i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]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e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, até o final da vigência deste Plano, em caráter excepcional, o cômputo dos recursos diretamente aplicados, inclusive na forma de subsídio, incentivo e isenção fiscal, nos programas de expansão da educação profissional e superior de que tratam as Leis nºs 10.260, de 12 de julho de 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2001 </a:t>
            </a:r>
            <a:r>
              <a:rPr lang="pt-BR" i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[FIES]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11.096, de 13 de janeiro de 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2005 </a:t>
            </a:r>
            <a:r>
              <a:rPr lang="pt-BR" i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[PROUNI]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 12.513, de 26 de outubro de 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2011 </a:t>
            </a:r>
            <a:r>
              <a:rPr lang="pt-BR" i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[PRONATEC]</a:t>
            </a:r>
            <a:r>
              <a:rPr lang="pt-BR" i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pt-BR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assim como as bolsas de estudos concedidas no Brasil e no exterior, destinadas a alunos de graduação e de pós-graduação, profissionais da educação básica e superior, e pesquisadores.</a:t>
            </a:r>
            <a:endParaRPr lang="pt-BR" sz="200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12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" y="142875"/>
            <a:ext cx="10065568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PETRÓLEO GARANTE OS 10% DO PIB PARA A EDUCAÇÃO ???</a:t>
            </a: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5" y="746722"/>
            <a:ext cx="9159623" cy="577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728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17731</TotalTime>
  <Words>1057</Words>
  <Application>Microsoft Office PowerPoint</Application>
  <PresentationFormat>Papel A4 (210 x 297 mm)</PresentationFormat>
  <Paragraphs>178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1345</cp:revision>
  <cp:lastPrinted>2008-11-20T19:12:03Z</cp:lastPrinted>
  <dcterms:created xsi:type="dcterms:W3CDTF">2001-11-19T18:24:28Z</dcterms:created>
  <dcterms:modified xsi:type="dcterms:W3CDTF">2013-11-29T01:40:24Z</dcterms:modified>
</cp:coreProperties>
</file>