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8"/>
  </p:notesMasterIdLst>
  <p:handoutMasterIdLst>
    <p:handoutMasterId r:id="rId49"/>
  </p:handoutMasterIdLst>
  <p:sldIdLst>
    <p:sldId id="693" r:id="rId2"/>
    <p:sldId id="1294" r:id="rId3"/>
    <p:sldId id="1295" r:id="rId4"/>
    <p:sldId id="1296" r:id="rId5"/>
    <p:sldId id="1297" r:id="rId6"/>
    <p:sldId id="1302" r:id="rId7"/>
    <p:sldId id="1269" r:id="rId8"/>
    <p:sldId id="1292" r:id="rId9"/>
    <p:sldId id="1293" r:id="rId10"/>
    <p:sldId id="1307" r:id="rId11"/>
    <p:sldId id="1290" r:id="rId12"/>
    <p:sldId id="1280" r:id="rId13"/>
    <p:sldId id="1283" r:id="rId14"/>
    <p:sldId id="1284" r:id="rId15"/>
    <p:sldId id="1279" r:id="rId16"/>
    <p:sldId id="1281" r:id="rId17"/>
    <p:sldId id="1273" r:id="rId18"/>
    <p:sldId id="1275" r:id="rId19"/>
    <p:sldId id="1248" r:id="rId20"/>
    <p:sldId id="1249" r:id="rId21"/>
    <p:sldId id="1245" r:id="rId22"/>
    <p:sldId id="1268" r:id="rId23"/>
    <p:sldId id="1306" r:id="rId24"/>
    <p:sldId id="1242" r:id="rId25"/>
    <p:sldId id="1303" r:id="rId26"/>
    <p:sldId id="1309" r:id="rId27"/>
    <p:sldId id="1313" r:id="rId28"/>
    <p:sldId id="1315" r:id="rId29"/>
    <p:sldId id="1317" r:id="rId30"/>
    <p:sldId id="1319" r:id="rId31"/>
    <p:sldId id="1318" r:id="rId32"/>
    <p:sldId id="1325" r:id="rId33"/>
    <p:sldId id="1320" r:id="rId34"/>
    <p:sldId id="1321" r:id="rId35"/>
    <p:sldId id="1322" r:id="rId36"/>
    <p:sldId id="1323" r:id="rId37"/>
    <p:sldId id="1324" r:id="rId38"/>
    <p:sldId id="1218" r:id="rId39"/>
    <p:sldId id="1219" r:id="rId40"/>
    <p:sldId id="1220" r:id="rId41"/>
    <p:sldId id="1285" r:id="rId42"/>
    <p:sldId id="1308" r:id="rId43"/>
    <p:sldId id="1227" r:id="rId44"/>
    <p:sldId id="1286" r:id="rId45"/>
    <p:sldId id="1287" r:id="rId46"/>
    <p:sldId id="1289" r:id="rId47"/>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334F15"/>
    <a:srgbClr val="FF0000"/>
    <a:srgbClr val="FFFF00"/>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458" y="-210"/>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p:scale>
        <a:sx n="37" d="100"/>
        <a:sy n="37" d="100"/>
      </p:scale>
      <p:origin x="0" y="0"/>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32682-16C8-8746-92ED-AF58BF7EB348}" type="doc">
      <dgm:prSet loTypeId="urn:microsoft.com/office/officeart/2009/3/layout/CircleRelationship" loCatId="" qsTypeId="urn:microsoft.com/office/officeart/2005/8/quickstyle/3D9" qsCatId="3D" csTypeId="urn:microsoft.com/office/officeart/2005/8/colors/colorful1" csCatId="colorful" phldr="1"/>
      <dgm:spPr/>
      <dgm:t>
        <a:bodyPr/>
        <a:lstStyle/>
        <a:p>
          <a:endParaRPr lang="en-US"/>
        </a:p>
      </dgm:t>
    </dgm:pt>
    <dgm:pt modelId="{67399531-B4AD-494A-92F2-504158F3E707}">
      <dgm:prSet phldrT="[Text]" custT="1"/>
      <dgm:spPr>
        <a:xfrm>
          <a:off x="1403811" y="582709"/>
          <a:ext cx="1721710" cy="1722006"/>
        </a:xfrm>
        <a:solidFill>
          <a:srgbClr val="4F81B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800" dirty="0" err="1">
              <a:solidFill>
                <a:sysClr val="window" lastClr="FFFFFF"/>
              </a:solidFill>
              <a:latin typeface="Cambria"/>
              <a:ea typeface="+mn-ea"/>
              <a:cs typeface="+mn-cs"/>
            </a:rPr>
            <a:t>Sistema</a:t>
          </a:r>
          <a:r>
            <a:rPr lang="en-US" sz="1800" dirty="0">
              <a:solidFill>
                <a:sysClr val="window" lastClr="FFFFFF"/>
              </a:solidFill>
              <a:latin typeface="Cambria"/>
              <a:ea typeface="+mn-ea"/>
              <a:cs typeface="+mn-cs"/>
            </a:rPr>
            <a:t> da </a:t>
          </a:r>
          <a:r>
            <a:rPr lang="en-US" sz="1800" dirty="0" err="1">
              <a:solidFill>
                <a:sysClr val="window" lastClr="FFFFFF"/>
              </a:solidFill>
              <a:latin typeface="Cambria"/>
              <a:ea typeface="+mn-ea"/>
              <a:cs typeface="+mn-cs"/>
            </a:rPr>
            <a:t>Dívida</a:t>
          </a:r>
          <a:endParaRPr lang="en-US" sz="1800" dirty="0">
            <a:solidFill>
              <a:sysClr val="window" lastClr="FFFFFF"/>
            </a:solidFill>
            <a:latin typeface="Cambria"/>
            <a:ea typeface="+mn-ea"/>
            <a:cs typeface="+mn-cs"/>
          </a:endParaRPr>
        </a:p>
      </dgm:t>
    </dgm:pt>
    <dgm:pt modelId="{E6DD8C2A-1363-3945-B76D-0B1AC5DD50DB}" type="parTrans" cxnId="{3F708B0D-1A69-9C40-BCD4-0BB24A0C1FB2}">
      <dgm:prSet/>
      <dgm:spPr/>
      <dgm:t>
        <a:bodyPr/>
        <a:lstStyle/>
        <a:p>
          <a:endParaRPr lang="en-US"/>
        </a:p>
      </dgm:t>
    </dgm:pt>
    <dgm:pt modelId="{345BC62B-246C-6849-9929-177D18BF5EBF}" type="sibTrans" cxnId="{3F708B0D-1A69-9C40-BCD4-0BB24A0C1FB2}">
      <dgm:prSet/>
      <dgm:spPr/>
      <dgm:t>
        <a:bodyPr/>
        <a:lstStyle/>
        <a:p>
          <a:endParaRPr lang="en-US"/>
        </a:p>
      </dgm:t>
    </dgm:pt>
    <dgm:pt modelId="{96ED5622-202F-C947-BC45-A5FA037D119B}">
      <dgm:prSet phldrT="[Text]" custT="1"/>
      <dgm:spPr>
        <a:xfrm>
          <a:off x="511962" y="787507"/>
          <a:ext cx="1170537" cy="912066"/>
        </a:xfr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Mecanismos que Geram Dívida</a:t>
          </a:r>
        </a:p>
      </dgm:t>
    </dgm:pt>
    <dgm:pt modelId="{E230E4B1-C9C5-ED4E-B84D-26A8BAEADC6C}" type="parTrans" cxnId="{F059A85B-C569-7E4F-897B-B077F4F4470B}">
      <dgm:prSet/>
      <dgm:spPr/>
      <dgm:t>
        <a:bodyPr/>
        <a:lstStyle/>
        <a:p>
          <a:endParaRPr lang="en-US"/>
        </a:p>
      </dgm:t>
    </dgm:pt>
    <dgm:pt modelId="{E4F4EB83-3590-8248-B329-387F9D96E311}" type="sibTrans" cxnId="{F059A85B-C569-7E4F-897B-B077F4F4470B}">
      <dgm:prSet/>
      <dgm:spPr/>
      <dgm:t>
        <a:bodyPr/>
        <a:lstStyle/>
        <a:p>
          <a:endParaRPr lang="en-US"/>
        </a:p>
      </dgm:t>
    </dgm:pt>
    <dgm:pt modelId="{20780591-29E4-CF48-87F7-3F6B004E709A}">
      <dgm:prSet phldrT="[Text]" custT="1"/>
      <dgm:spPr>
        <a:xfrm>
          <a:off x="3131363" y="461259"/>
          <a:ext cx="1042180" cy="906038"/>
        </a:xfr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Interferência do FMI</a:t>
          </a:r>
        </a:p>
      </dgm:t>
    </dgm:pt>
    <dgm:pt modelId="{0D47A167-53AC-4249-9B81-E9FF53A09617}" type="parTrans" cxnId="{E3E4A945-C415-4A45-B7A6-1384E55746C6}">
      <dgm:prSet/>
      <dgm:spPr/>
      <dgm:t>
        <a:bodyPr/>
        <a:lstStyle/>
        <a:p>
          <a:endParaRPr lang="en-US"/>
        </a:p>
      </dgm:t>
    </dgm:pt>
    <dgm:pt modelId="{D28437DB-9B3D-BB42-9DB0-B4A5CC3AF0E1}" type="sibTrans" cxnId="{E3E4A945-C415-4A45-B7A6-1384E55746C6}">
      <dgm:prSet/>
      <dgm:spPr/>
      <dgm:t>
        <a:bodyPr/>
        <a:lstStyle/>
        <a:p>
          <a:endParaRPr lang="en-US"/>
        </a:p>
      </dgm:t>
    </dgm:pt>
    <dgm:pt modelId="{6F5795CA-FCF7-3D49-92E8-4F066CD012F3}">
      <dgm:prSet phldrT="[Text]" custT="1"/>
      <dgm:spPr>
        <a:xfrm>
          <a:off x="3324291" y="1700246"/>
          <a:ext cx="1314636" cy="847366"/>
        </a:xfr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Privilégios Legais, Políticos, Financeiros e Econômicos</a:t>
          </a:r>
        </a:p>
      </dgm:t>
    </dgm:pt>
    <dgm:pt modelId="{D32074AE-8981-D846-BE20-9A86BCE378CB}" type="parTrans" cxnId="{1EC7D450-F28F-844C-947B-C231073515C8}">
      <dgm:prSet/>
      <dgm:spPr/>
      <dgm:t>
        <a:bodyPr/>
        <a:lstStyle/>
        <a:p>
          <a:endParaRPr lang="en-US"/>
        </a:p>
      </dgm:t>
    </dgm:pt>
    <dgm:pt modelId="{C32EE8AA-1E3E-EC45-A170-141FE8D7DE35}" type="sibTrans" cxnId="{1EC7D450-F28F-844C-947B-C231073515C8}">
      <dgm:prSet/>
      <dgm:spPr/>
      <dgm:t>
        <a:bodyPr/>
        <a:lstStyle/>
        <a:p>
          <a:endParaRPr lang="en-US"/>
        </a:p>
      </dgm:t>
    </dgm:pt>
    <dgm:pt modelId="{738A3422-D32A-114F-8E34-8A2257CE464B}">
      <dgm:prSet phldrT="[Text]" custT="1"/>
      <dgm:spPr>
        <a:xfrm>
          <a:off x="1454714" y="2265426"/>
          <a:ext cx="1035404" cy="915272"/>
        </a:xfr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Influência do Poder Financeiro </a:t>
          </a:r>
        </a:p>
      </dgm:t>
    </dgm:pt>
    <dgm:pt modelId="{0994D024-3CCB-BA47-80DB-451363439951}" type="parTrans" cxnId="{4A517BE4-C95D-DC44-967E-C03C94EE7A1E}">
      <dgm:prSet/>
      <dgm:spPr/>
      <dgm:t>
        <a:bodyPr/>
        <a:lstStyle/>
        <a:p>
          <a:endParaRPr lang="en-US"/>
        </a:p>
      </dgm:t>
    </dgm:pt>
    <dgm:pt modelId="{D846E938-A38E-3B49-BF0E-9614AE17F3AC}" type="sibTrans" cxnId="{4A517BE4-C95D-DC44-967E-C03C94EE7A1E}">
      <dgm:prSet/>
      <dgm:spPr/>
      <dgm:t>
        <a:bodyPr/>
        <a:lstStyle/>
        <a:p>
          <a:endParaRPr lang="en-US"/>
        </a:p>
      </dgm:t>
    </dgm:pt>
    <dgm:pt modelId="{86D17B7E-E696-8941-8E58-7886025557FE}">
      <dgm:prSet phldrT="[Text]" custT="1"/>
      <dgm:spPr>
        <a:xfrm>
          <a:off x="2101814" y="-103488"/>
          <a:ext cx="1076193" cy="898813"/>
        </a:xfr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r>
            <a:rPr lang="en-US" sz="1000">
              <a:solidFill>
                <a:sysClr val="window" lastClr="FFFFFF"/>
              </a:solidFill>
              <a:latin typeface="Cambria"/>
              <a:ea typeface="+mn-ea"/>
              <a:cs typeface="+mn-cs"/>
            </a:rPr>
            <a:t>Salvamento Bancário</a:t>
          </a:r>
        </a:p>
      </dgm:t>
    </dgm:pt>
    <dgm:pt modelId="{F2345D15-0A8A-884F-8066-05E2A55D3EF7}" type="parTrans" cxnId="{9FD33811-CF00-4241-BFA8-2214647983D2}">
      <dgm:prSet/>
      <dgm:spPr/>
      <dgm:t>
        <a:bodyPr/>
        <a:lstStyle/>
        <a:p>
          <a:endParaRPr lang="en-US"/>
        </a:p>
      </dgm:t>
    </dgm:pt>
    <dgm:pt modelId="{00F9EB27-3617-714D-BF1E-476277FE6591}" type="sibTrans" cxnId="{9FD33811-CF00-4241-BFA8-2214647983D2}">
      <dgm:prSet/>
      <dgm:spPr/>
      <dgm:t>
        <a:bodyPr/>
        <a:lstStyle/>
        <a:p>
          <a:endParaRPr lang="en-US"/>
        </a:p>
      </dgm:t>
    </dgm:pt>
    <dgm:pt modelId="{12638A83-E4F5-674B-9467-240AA0C5FB0A}" type="pres">
      <dgm:prSet presAssocID="{91032682-16C8-8746-92ED-AF58BF7EB348}" presName="Name0" presStyleCnt="0">
        <dgm:presLayoutVars>
          <dgm:chMax val="1"/>
          <dgm:chPref val="1"/>
        </dgm:presLayoutVars>
      </dgm:prSet>
      <dgm:spPr/>
      <dgm:t>
        <a:bodyPr/>
        <a:lstStyle/>
        <a:p>
          <a:endParaRPr lang="en-US"/>
        </a:p>
      </dgm:t>
    </dgm:pt>
    <dgm:pt modelId="{CD68683C-D877-F146-989D-683FF92CCE28}" type="pres">
      <dgm:prSet presAssocID="{67399531-B4AD-494A-92F2-504158F3E707}" presName="Parent" presStyleLbl="node0" presStyleIdx="0" presStyleCnt="1">
        <dgm:presLayoutVars>
          <dgm:chMax val="5"/>
          <dgm:chPref val="5"/>
        </dgm:presLayoutVars>
      </dgm:prSet>
      <dgm:spPr>
        <a:prstGeom prst="ellipse">
          <a:avLst/>
        </a:prstGeom>
      </dgm:spPr>
      <dgm:t>
        <a:bodyPr/>
        <a:lstStyle/>
        <a:p>
          <a:endParaRPr lang="en-US"/>
        </a:p>
      </dgm:t>
    </dgm:pt>
    <dgm:pt modelId="{58D9F01F-9E18-A346-A934-8987F4284017}" type="pres">
      <dgm:prSet presAssocID="{67399531-B4AD-494A-92F2-504158F3E707}" presName="Accent2" presStyleLbl="node1" presStyleIdx="0" presStyleCnt="19"/>
      <dgm:spPr>
        <a:xfrm>
          <a:off x="1933215" y="2176704"/>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FEF05A9F-2AAC-074D-BD7A-9196CC8F387E}" type="pres">
      <dgm:prSet presAssocID="{67399531-B4AD-494A-92F2-504158F3E707}" presName="Accent3" presStyleLbl="node1" presStyleIdx="1" presStyleCnt="19"/>
      <dgm:spPr>
        <a:xfrm>
          <a:off x="3236417" y="1281543"/>
          <a:ext cx="138796" cy="13878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3E2BC93E-E0ED-0A4C-904E-34FEB557D6B3}" type="pres">
      <dgm:prSet presAssocID="{67399531-B4AD-494A-92F2-504158F3E707}" presName="Accent4" presStyleLbl="node1" presStyleIdx="2" presStyleCnt="19"/>
      <dgm:spPr>
        <a:xfrm>
          <a:off x="2573161" y="2324410"/>
          <a:ext cx="191418" cy="191710"/>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9AE0C5AB-F05E-C54F-946F-524451D97D6A}" type="pres">
      <dgm:prSet presAssocID="{67399531-B4AD-494A-92F2-504158F3E707}" presName="Accent5" presStyleLbl="node1" presStyleIdx="3" presStyleCnt="19"/>
      <dgm:spPr>
        <a:xfrm>
          <a:off x="1972064" y="776265"/>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9B818891-721B-E249-A46D-3F104437D69C}" type="pres">
      <dgm:prSet presAssocID="{67399531-B4AD-494A-92F2-504158F3E707}" presName="Accent6" presStyleLbl="node1" presStyleIdx="4" presStyleCnt="19"/>
      <dgm:spPr>
        <a:xfrm>
          <a:off x="1535191" y="1570493"/>
          <a:ext cx="138796" cy="138782"/>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3B8012C6-BDB5-5E42-AD5B-3E946D617566}" type="pres">
      <dgm:prSet presAssocID="{96ED5622-202F-C947-BC45-A5FA037D119B}" presName="Child1" presStyleLbl="node1" presStyleIdx="5" presStyleCnt="19" custScaleX="167223" custScaleY="130283" custLinFactNeighborX="-16906">
        <dgm:presLayoutVars>
          <dgm:chMax val="0"/>
          <dgm:chPref val="0"/>
        </dgm:presLayoutVars>
      </dgm:prSet>
      <dgm:spPr>
        <a:prstGeom prst="ellipse">
          <a:avLst/>
        </a:prstGeom>
      </dgm:spPr>
      <dgm:t>
        <a:bodyPr/>
        <a:lstStyle/>
        <a:p>
          <a:endParaRPr lang="en-US"/>
        </a:p>
      </dgm:t>
    </dgm:pt>
    <dgm:pt modelId="{BB4D3749-C5A6-1F42-BA2E-174FCD75366C}" type="pres">
      <dgm:prSet presAssocID="{96ED5622-202F-C947-BC45-A5FA037D119B}" presName="Accent7" presStyleCnt="0"/>
      <dgm:spPr/>
    </dgm:pt>
    <dgm:pt modelId="{307D2AE0-B61B-3F49-AF65-492CC44B7E00}" type="pres">
      <dgm:prSet presAssocID="{96ED5622-202F-C947-BC45-A5FA037D119B}" presName="AccentHold1" presStyleLbl="node1" presStyleIdx="6" presStyleCnt="19"/>
      <dgm:spPr>
        <a:xfrm>
          <a:off x="2192796" y="782420"/>
          <a:ext cx="191418" cy="191710"/>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6B05C13D-FEEA-C64C-B5AB-429A48D8019E}" type="pres">
      <dgm:prSet presAssocID="{96ED5622-202F-C947-BC45-A5FA037D119B}" presName="Accent8" presStyleCnt="0"/>
      <dgm:spPr/>
    </dgm:pt>
    <dgm:pt modelId="{B46D02DE-DFD9-264A-9122-1B111364DA6D}" type="pres">
      <dgm:prSet presAssocID="{96ED5622-202F-C947-BC45-A5FA037D119B}" presName="AccentHold2" presStyleLbl="node1" presStyleIdx="7" presStyleCnt="19"/>
      <dgm:spPr>
        <a:xfrm>
          <a:off x="931621" y="1798514"/>
          <a:ext cx="346107" cy="346186"/>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5C929E12-B5A9-524E-8637-7BDE97CEB999}" type="pres">
      <dgm:prSet presAssocID="{20780591-29E4-CF48-87F7-3F6B004E709A}" presName="Child2" presStyleLbl="node1" presStyleIdx="8" presStyleCnt="19" custScaleX="148886" custScaleY="129422">
        <dgm:presLayoutVars>
          <dgm:chMax val="0"/>
          <dgm:chPref val="0"/>
        </dgm:presLayoutVars>
      </dgm:prSet>
      <dgm:spPr>
        <a:prstGeom prst="ellipse">
          <a:avLst/>
        </a:prstGeom>
      </dgm:spPr>
      <dgm:t>
        <a:bodyPr/>
        <a:lstStyle/>
        <a:p>
          <a:endParaRPr lang="en-US"/>
        </a:p>
      </dgm:t>
    </dgm:pt>
    <dgm:pt modelId="{A458321B-FFC0-BD4F-9287-F448D405C256}" type="pres">
      <dgm:prSet presAssocID="{20780591-29E4-CF48-87F7-3F6B004E709A}" presName="Accent9" presStyleCnt="0"/>
      <dgm:spPr/>
    </dgm:pt>
    <dgm:pt modelId="{CBAE351A-2575-EB4E-BDFE-AC8C89AB19F6}" type="pres">
      <dgm:prSet presAssocID="{20780591-29E4-CF48-87F7-3F6B004E709A}" presName="AccentHold1" presStyleLbl="node1" presStyleIdx="9" presStyleCnt="19"/>
      <dgm:spPr>
        <a:xfrm>
          <a:off x="2989904" y="1047368"/>
          <a:ext cx="191418" cy="191710"/>
        </a:xfrm>
        <a:prstGeom prst="ellipse">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A5B4C08C-AA14-F94A-9115-1C7612570EC3}" type="pres">
      <dgm:prSet presAssocID="{20780591-29E4-CF48-87F7-3F6B004E709A}" presName="Accent10" presStyleCnt="0"/>
      <dgm:spPr/>
    </dgm:pt>
    <dgm:pt modelId="{E87B16E0-7609-B741-ADEC-7ED3166C467B}" type="pres">
      <dgm:prSet presAssocID="{20780591-29E4-CF48-87F7-3F6B004E709A}" presName="AccentHold2" presStyleLbl="node1" presStyleIdx="10" presStyleCnt="19"/>
      <dgm:spPr>
        <a:xfrm>
          <a:off x="799888" y="2210553"/>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04321634-7EAA-C442-9E3C-6235F031E2D1}" type="pres">
      <dgm:prSet presAssocID="{20780591-29E4-CF48-87F7-3F6B004E709A}" presName="Accent11" presStyleCnt="0"/>
      <dgm:spPr/>
    </dgm:pt>
    <dgm:pt modelId="{A27AE5E0-C77F-1548-B6AC-19A721F18551}" type="pres">
      <dgm:prSet presAssocID="{20780591-29E4-CF48-87F7-3F6B004E709A}" presName="AccentHold3" presStyleLbl="node1" presStyleIdx="11" presStyleCnt="19"/>
      <dgm:spPr>
        <a:xfrm>
          <a:off x="2182907" y="2012996"/>
          <a:ext cx="138796" cy="138782"/>
        </a:xfrm>
        <a:prstGeom prst="ellipse">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2C4EA2EF-7032-994A-8CDA-D08E93AE0AB3}" type="pres">
      <dgm:prSet presAssocID="{6F5795CA-FCF7-3D49-92E8-4F066CD012F3}" presName="Child3" presStyleLbl="node1" presStyleIdx="12" presStyleCnt="19" custScaleX="187809" custScaleY="121041">
        <dgm:presLayoutVars>
          <dgm:chMax val="0"/>
          <dgm:chPref val="0"/>
        </dgm:presLayoutVars>
      </dgm:prSet>
      <dgm:spPr>
        <a:prstGeom prst="ellipse">
          <a:avLst/>
        </a:prstGeom>
      </dgm:spPr>
      <dgm:t>
        <a:bodyPr/>
        <a:lstStyle/>
        <a:p>
          <a:endParaRPr lang="en-US"/>
        </a:p>
      </dgm:t>
    </dgm:pt>
    <dgm:pt modelId="{20931715-7EAE-D343-813D-4E75C341ED7C}" type="pres">
      <dgm:prSet presAssocID="{6F5795CA-FCF7-3D49-92E8-4F066CD012F3}" presName="Accent12" presStyleCnt="0"/>
      <dgm:spPr/>
    </dgm:pt>
    <dgm:pt modelId="{233E81BF-6756-1A46-9ADA-2C3EBEC9678C}" type="pres">
      <dgm:prSet presAssocID="{6F5795CA-FCF7-3D49-92E8-4F066CD012F3}" presName="AccentHold1" presStyleLbl="node1" presStyleIdx="13" presStyleCnt="19"/>
      <dgm:spPr>
        <a:xfrm>
          <a:off x="3434193" y="1749587"/>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EAA19F38-080A-2445-9C24-BF5FCF5EAE4A}" type="pres">
      <dgm:prSet presAssocID="{738A3422-D32A-114F-8E34-8A2257CE464B}" presName="Child4" presStyleLbl="node1" presStyleIdx="14" presStyleCnt="19" custScaleX="147918" custScaleY="130741">
        <dgm:presLayoutVars>
          <dgm:chMax val="0"/>
          <dgm:chPref val="0"/>
        </dgm:presLayoutVars>
      </dgm:prSet>
      <dgm:spPr>
        <a:prstGeom prst="ellipse">
          <a:avLst/>
        </a:prstGeom>
      </dgm:spPr>
      <dgm:t>
        <a:bodyPr/>
        <a:lstStyle/>
        <a:p>
          <a:endParaRPr lang="en-US"/>
        </a:p>
      </dgm:t>
    </dgm:pt>
    <dgm:pt modelId="{4E3A32DE-4BB9-3148-B3A6-B205618EB141}" type="pres">
      <dgm:prSet presAssocID="{738A3422-D32A-114F-8E34-8A2257CE464B}" presName="Accent13" presStyleCnt="0"/>
      <dgm:spPr/>
    </dgm:pt>
    <dgm:pt modelId="{3B2A56C1-B96B-2340-9B03-CA89F8A21E79}" type="pres">
      <dgm:prSet presAssocID="{738A3422-D32A-114F-8E34-8A2257CE464B}" presName="AccentHold1" presStyleLbl="node1" presStyleIdx="15" presStyleCnt="19"/>
      <dgm:spPr>
        <a:xfrm>
          <a:off x="2247537" y="2349335"/>
          <a:ext cx="138796" cy="138782"/>
        </a:xfrm>
        <a:prstGeom prst="ellipse">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C1B0984E-E3E0-C943-AF18-A37F5C5D8942}" type="pres">
      <dgm:prSet presAssocID="{86D17B7E-E696-8941-8E58-7886025557FE}" presName="Child5" presStyleLbl="node1" presStyleIdx="16" presStyleCnt="19" custScaleX="153745" custScaleY="128390">
        <dgm:presLayoutVars>
          <dgm:chMax val="0"/>
          <dgm:chPref val="0"/>
        </dgm:presLayoutVars>
      </dgm:prSet>
      <dgm:spPr>
        <a:prstGeom prst="ellipse">
          <a:avLst/>
        </a:prstGeom>
      </dgm:spPr>
      <dgm:t>
        <a:bodyPr/>
        <a:lstStyle/>
        <a:p>
          <a:endParaRPr lang="en-US"/>
        </a:p>
      </dgm:t>
    </dgm:pt>
    <dgm:pt modelId="{9EAD5373-AAF2-584E-A784-9920C80F048E}" type="pres">
      <dgm:prSet presAssocID="{86D17B7E-E696-8941-8E58-7886025557FE}" presName="Accent15" presStyleCnt="0"/>
      <dgm:spPr/>
    </dgm:pt>
    <dgm:pt modelId="{6F43751C-A657-5641-8282-9805A3E00C8B}" type="pres">
      <dgm:prSet presAssocID="{86D17B7E-E696-8941-8E58-7886025557FE}" presName="AccentHold2" presStyleLbl="node1" presStyleIdx="17" presStyleCnt="19"/>
      <dgm:spPr>
        <a:xfrm>
          <a:off x="1426767" y="754725"/>
          <a:ext cx="138796" cy="138782"/>
        </a:xfrm>
        <a:prstGeom prst="ellipse">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 modelId="{D9700332-47BC-454C-8230-0816D8CE441B}" type="pres">
      <dgm:prSet presAssocID="{86D17B7E-E696-8941-8E58-7886025557FE}" presName="Accent16" presStyleCnt="0"/>
      <dgm:spPr/>
    </dgm:pt>
    <dgm:pt modelId="{86BA5D87-5D53-8E4A-A093-EA2F4CD7FEE5}" type="pres">
      <dgm:prSet presAssocID="{86D17B7E-E696-8941-8E58-7886025557FE}" presName="AccentHold3" presStyleLbl="node1" presStyleIdx="18" presStyleCnt="19"/>
      <dgm:spPr>
        <a:xfrm>
          <a:off x="3042879" y="168209"/>
          <a:ext cx="138796" cy="138782"/>
        </a:xfrm>
        <a:prstGeom prst="ellipse">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dgm:spPr>
      <dgm:t>
        <a:bodyPr/>
        <a:lstStyle/>
        <a:p>
          <a:endParaRPr lang="en-US"/>
        </a:p>
      </dgm:t>
    </dgm:pt>
  </dgm:ptLst>
  <dgm:cxnLst>
    <dgm:cxn modelId="{605E9BC4-FF59-204E-B869-D8EF590C0AE9}" type="presOf" srcId="{67399531-B4AD-494A-92F2-504158F3E707}" destId="{CD68683C-D877-F146-989D-683FF92CCE28}" srcOrd="0" destOrd="0" presId="urn:microsoft.com/office/officeart/2009/3/layout/CircleRelationship"/>
    <dgm:cxn modelId="{4A517BE4-C95D-DC44-967E-C03C94EE7A1E}" srcId="{67399531-B4AD-494A-92F2-504158F3E707}" destId="{738A3422-D32A-114F-8E34-8A2257CE464B}" srcOrd="3" destOrd="0" parTransId="{0994D024-3CCB-BA47-80DB-451363439951}" sibTransId="{D846E938-A38E-3B49-BF0E-9614AE17F3AC}"/>
    <dgm:cxn modelId="{B8501259-9893-394B-B0BD-D5F01F5C48D3}" type="presOf" srcId="{86D17B7E-E696-8941-8E58-7886025557FE}" destId="{C1B0984E-E3E0-C943-AF18-A37F5C5D8942}" srcOrd="0" destOrd="0" presId="urn:microsoft.com/office/officeart/2009/3/layout/CircleRelationship"/>
    <dgm:cxn modelId="{F1D76CE6-43E3-D342-B6C8-F36F265A0C47}" type="presOf" srcId="{6F5795CA-FCF7-3D49-92E8-4F066CD012F3}" destId="{2C4EA2EF-7032-994A-8CDA-D08E93AE0AB3}" srcOrd="0" destOrd="0" presId="urn:microsoft.com/office/officeart/2009/3/layout/CircleRelationship"/>
    <dgm:cxn modelId="{3F708B0D-1A69-9C40-BCD4-0BB24A0C1FB2}" srcId="{91032682-16C8-8746-92ED-AF58BF7EB348}" destId="{67399531-B4AD-494A-92F2-504158F3E707}" srcOrd="0" destOrd="0" parTransId="{E6DD8C2A-1363-3945-B76D-0B1AC5DD50DB}" sibTransId="{345BC62B-246C-6849-9929-177D18BF5EBF}"/>
    <dgm:cxn modelId="{782D3486-F702-7E40-ADBE-FB8134D39E33}" type="presOf" srcId="{20780591-29E4-CF48-87F7-3F6B004E709A}" destId="{5C929E12-B5A9-524E-8637-7BDE97CEB999}" srcOrd="0" destOrd="0" presId="urn:microsoft.com/office/officeart/2009/3/layout/CircleRelationship"/>
    <dgm:cxn modelId="{DE2D39C0-409E-1945-9A82-404243B4490C}" type="presOf" srcId="{91032682-16C8-8746-92ED-AF58BF7EB348}" destId="{12638A83-E4F5-674B-9467-240AA0C5FB0A}" srcOrd="0" destOrd="0" presId="urn:microsoft.com/office/officeart/2009/3/layout/CircleRelationship"/>
    <dgm:cxn modelId="{E3E4A945-C415-4A45-B7A6-1384E55746C6}" srcId="{67399531-B4AD-494A-92F2-504158F3E707}" destId="{20780591-29E4-CF48-87F7-3F6B004E709A}" srcOrd="1" destOrd="0" parTransId="{0D47A167-53AC-4249-9B81-E9FF53A09617}" sibTransId="{D28437DB-9B3D-BB42-9DB0-B4A5CC3AF0E1}"/>
    <dgm:cxn modelId="{B8F4C719-433F-CB45-B82A-1D18D3F601AF}" type="presOf" srcId="{738A3422-D32A-114F-8E34-8A2257CE464B}" destId="{EAA19F38-080A-2445-9C24-BF5FCF5EAE4A}" srcOrd="0" destOrd="0" presId="urn:microsoft.com/office/officeart/2009/3/layout/CircleRelationship"/>
    <dgm:cxn modelId="{B8D068C3-0913-984A-9F8C-29915765D9E8}" type="presOf" srcId="{96ED5622-202F-C947-BC45-A5FA037D119B}" destId="{3B8012C6-BDB5-5E42-AD5B-3E946D617566}" srcOrd="0" destOrd="0" presId="urn:microsoft.com/office/officeart/2009/3/layout/CircleRelationship"/>
    <dgm:cxn modelId="{9FD33811-CF00-4241-BFA8-2214647983D2}" srcId="{67399531-B4AD-494A-92F2-504158F3E707}" destId="{86D17B7E-E696-8941-8E58-7886025557FE}" srcOrd="4" destOrd="0" parTransId="{F2345D15-0A8A-884F-8066-05E2A55D3EF7}" sibTransId="{00F9EB27-3617-714D-BF1E-476277FE6591}"/>
    <dgm:cxn modelId="{F059A85B-C569-7E4F-897B-B077F4F4470B}" srcId="{67399531-B4AD-494A-92F2-504158F3E707}" destId="{96ED5622-202F-C947-BC45-A5FA037D119B}" srcOrd="0" destOrd="0" parTransId="{E230E4B1-C9C5-ED4E-B84D-26A8BAEADC6C}" sibTransId="{E4F4EB83-3590-8248-B329-387F9D96E311}"/>
    <dgm:cxn modelId="{1EC7D450-F28F-844C-947B-C231073515C8}" srcId="{67399531-B4AD-494A-92F2-504158F3E707}" destId="{6F5795CA-FCF7-3D49-92E8-4F066CD012F3}" srcOrd="2" destOrd="0" parTransId="{D32074AE-8981-D846-BE20-9A86BCE378CB}" sibTransId="{C32EE8AA-1E3E-EC45-A170-141FE8D7DE35}"/>
    <dgm:cxn modelId="{CEF06D17-E465-2B4D-A7E9-7B8C45439DCC}" type="presParOf" srcId="{12638A83-E4F5-674B-9467-240AA0C5FB0A}" destId="{CD68683C-D877-F146-989D-683FF92CCE28}" srcOrd="0" destOrd="0" presId="urn:microsoft.com/office/officeart/2009/3/layout/CircleRelationship"/>
    <dgm:cxn modelId="{3E7772AB-5651-4B47-A295-622552E359D2}" type="presParOf" srcId="{12638A83-E4F5-674B-9467-240AA0C5FB0A}" destId="{58D9F01F-9E18-A346-A934-8987F4284017}" srcOrd="1" destOrd="0" presId="urn:microsoft.com/office/officeart/2009/3/layout/CircleRelationship"/>
    <dgm:cxn modelId="{C0FB71FC-44C5-D54B-9B0B-E5020FB02A7F}" type="presParOf" srcId="{12638A83-E4F5-674B-9467-240AA0C5FB0A}" destId="{FEF05A9F-2AAC-074D-BD7A-9196CC8F387E}" srcOrd="2" destOrd="0" presId="urn:microsoft.com/office/officeart/2009/3/layout/CircleRelationship"/>
    <dgm:cxn modelId="{39EBB43E-95FB-0848-AFBF-3C05B5789DC1}" type="presParOf" srcId="{12638A83-E4F5-674B-9467-240AA0C5FB0A}" destId="{3E2BC93E-E0ED-0A4C-904E-34FEB557D6B3}" srcOrd="3" destOrd="0" presId="urn:microsoft.com/office/officeart/2009/3/layout/CircleRelationship"/>
    <dgm:cxn modelId="{17E56D27-77D5-7142-BF37-13CDA95F486C}" type="presParOf" srcId="{12638A83-E4F5-674B-9467-240AA0C5FB0A}" destId="{9AE0C5AB-F05E-C54F-946F-524451D97D6A}" srcOrd="4" destOrd="0" presId="urn:microsoft.com/office/officeart/2009/3/layout/CircleRelationship"/>
    <dgm:cxn modelId="{0212320E-9314-8740-BA19-4029CEF66B21}" type="presParOf" srcId="{12638A83-E4F5-674B-9467-240AA0C5FB0A}" destId="{9B818891-721B-E249-A46D-3F104437D69C}" srcOrd="5" destOrd="0" presId="urn:microsoft.com/office/officeart/2009/3/layout/CircleRelationship"/>
    <dgm:cxn modelId="{1E8A23DF-5D74-3F4C-9EBA-B6D7131C97D2}" type="presParOf" srcId="{12638A83-E4F5-674B-9467-240AA0C5FB0A}" destId="{3B8012C6-BDB5-5E42-AD5B-3E946D617566}" srcOrd="6" destOrd="0" presId="urn:microsoft.com/office/officeart/2009/3/layout/CircleRelationship"/>
    <dgm:cxn modelId="{3F1F3FD8-865D-074E-B8EF-DE018D069973}" type="presParOf" srcId="{12638A83-E4F5-674B-9467-240AA0C5FB0A}" destId="{BB4D3749-C5A6-1F42-BA2E-174FCD75366C}" srcOrd="7" destOrd="0" presId="urn:microsoft.com/office/officeart/2009/3/layout/CircleRelationship"/>
    <dgm:cxn modelId="{A9A2580B-7741-8C4E-9AA4-6E16CD6D8A88}" type="presParOf" srcId="{BB4D3749-C5A6-1F42-BA2E-174FCD75366C}" destId="{307D2AE0-B61B-3F49-AF65-492CC44B7E00}" srcOrd="0" destOrd="0" presId="urn:microsoft.com/office/officeart/2009/3/layout/CircleRelationship"/>
    <dgm:cxn modelId="{A4F14947-7313-A245-94E5-A3E94C7C2030}" type="presParOf" srcId="{12638A83-E4F5-674B-9467-240AA0C5FB0A}" destId="{6B05C13D-FEEA-C64C-B5AB-429A48D8019E}" srcOrd="8" destOrd="0" presId="urn:microsoft.com/office/officeart/2009/3/layout/CircleRelationship"/>
    <dgm:cxn modelId="{B2F80126-3363-BC4C-A093-1CC91B1AAD1A}" type="presParOf" srcId="{6B05C13D-FEEA-C64C-B5AB-429A48D8019E}" destId="{B46D02DE-DFD9-264A-9122-1B111364DA6D}" srcOrd="0" destOrd="0" presId="urn:microsoft.com/office/officeart/2009/3/layout/CircleRelationship"/>
    <dgm:cxn modelId="{E39B5254-9582-F446-AF2D-B503FC9294E8}" type="presParOf" srcId="{12638A83-E4F5-674B-9467-240AA0C5FB0A}" destId="{5C929E12-B5A9-524E-8637-7BDE97CEB999}" srcOrd="9" destOrd="0" presId="urn:microsoft.com/office/officeart/2009/3/layout/CircleRelationship"/>
    <dgm:cxn modelId="{DBC74E56-7B15-2049-8F6C-096DC83E9C69}" type="presParOf" srcId="{12638A83-E4F5-674B-9467-240AA0C5FB0A}" destId="{A458321B-FFC0-BD4F-9287-F448D405C256}" srcOrd="10" destOrd="0" presId="urn:microsoft.com/office/officeart/2009/3/layout/CircleRelationship"/>
    <dgm:cxn modelId="{DDA91ED4-7010-1549-884F-0B5846737024}" type="presParOf" srcId="{A458321B-FFC0-BD4F-9287-F448D405C256}" destId="{CBAE351A-2575-EB4E-BDFE-AC8C89AB19F6}" srcOrd="0" destOrd="0" presId="urn:microsoft.com/office/officeart/2009/3/layout/CircleRelationship"/>
    <dgm:cxn modelId="{41A9BCD0-0302-004C-AC6B-24BC7ED851D6}" type="presParOf" srcId="{12638A83-E4F5-674B-9467-240AA0C5FB0A}" destId="{A5B4C08C-AA14-F94A-9115-1C7612570EC3}" srcOrd="11" destOrd="0" presId="urn:microsoft.com/office/officeart/2009/3/layout/CircleRelationship"/>
    <dgm:cxn modelId="{020F40D4-06E3-D74C-8FE3-E43291BD1A7D}" type="presParOf" srcId="{A5B4C08C-AA14-F94A-9115-1C7612570EC3}" destId="{E87B16E0-7609-B741-ADEC-7ED3166C467B}" srcOrd="0" destOrd="0" presId="urn:microsoft.com/office/officeart/2009/3/layout/CircleRelationship"/>
    <dgm:cxn modelId="{EE336CCE-7E6C-5F42-ABC4-FCFD72CBC001}" type="presParOf" srcId="{12638A83-E4F5-674B-9467-240AA0C5FB0A}" destId="{04321634-7EAA-C442-9E3C-6235F031E2D1}" srcOrd="12" destOrd="0" presId="urn:microsoft.com/office/officeart/2009/3/layout/CircleRelationship"/>
    <dgm:cxn modelId="{DE3B41B0-E542-BF4B-9233-B2CEEBD3BB43}" type="presParOf" srcId="{04321634-7EAA-C442-9E3C-6235F031E2D1}" destId="{A27AE5E0-C77F-1548-B6AC-19A721F18551}" srcOrd="0" destOrd="0" presId="urn:microsoft.com/office/officeart/2009/3/layout/CircleRelationship"/>
    <dgm:cxn modelId="{2072060F-E192-844E-B827-75CCA7B34F34}" type="presParOf" srcId="{12638A83-E4F5-674B-9467-240AA0C5FB0A}" destId="{2C4EA2EF-7032-994A-8CDA-D08E93AE0AB3}" srcOrd="13" destOrd="0" presId="urn:microsoft.com/office/officeart/2009/3/layout/CircleRelationship"/>
    <dgm:cxn modelId="{4A97EA30-BDB2-B646-90B2-52E59483F760}" type="presParOf" srcId="{12638A83-E4F5-674B-9467-240AA0C5FB0A}" destId="{20931715-7EAE-D343-813D-4E75C341ED7C}" srcOrd="14" destOrd="0" presId="urn:microsoft.com/office/officeart/2009/3/layout/CircleRelationship"/>
    <dgm:cxn modelId="{28A1D030-3432-464E-908C-4A598CF3B7E6}" type="presParOf" srcId="{20931715-7EAE-D343-813D-4E75C341ED7C}" destId="{233E81BF-6756-1A46-9ADA-2C3EBEC9678C}" srcOrd="0" destOrd="0" presId="urn:microsoft.com/office/officeart/2009/3/layout/CircleRelationship"/>
    <dgm:cxn modelId="{76F68CFE-880B-704F-B48B-F8DDC2A49615}" type="presParOf" srcId="{12638A83-E4F5-674B-9467-240AA0C5FB0A}" destId="{EAA19F38-080A-2445-9C24-BF5FCF5EAE4A}" srcOrd="15" destOrd="0" presId="urn:microsoft.com/office/officeart/2009/3/layout/CircleRelationship"/>
    <dgm:cxn modelId="{671EDE66-9F34-B648-AF2B-155D7EC1C76D}" type="presParOf" srcId="{12638A83-E4F5-674B-9467-240AA0C5FB0A}" destId="{4E3A32DE-4BB9-3148-B3A6-B205618EB141}" srcOrd="16" destOrd="0" presId="urn:microsoft.com/office/officeart/2009/3/layout/CircleRelationship"/>
    <dgm:cxn modelId="{C025C71C-9A62-7D4D-BD84-06417F6C5954}" type="presParOf" srcId="{4E3A32DE-4BB9-3148-B3A6-B205618EB141}" destId="{3B2A56C1-B96B-2340-9B03-CA89F8A21E79}" srcOrd="0" destOrd="0" presId="urn:microsoft.com/office/officeart/2009/3/layout/CircleRelationship"/>
    <dgm:cxn modelId="{5270690E-DEBD-CD47-863C-3D18B8858641}" type="presParOf" srcId="{12638A83-E4F5-674B-9467-240AA0C5FB0A}" destId="{C1B0984E-E3E0-C943-AF18-A37F5C5D8942}" srcOrd="17" destOrd="0" presId="urn:microsoft.com/office/officeart/2009/3/layout/CircleRelationship"/>
    <dgm:cxn modelId="{F24A189E-26E6-9E4A-B18F-268FF13315DD}" type="presParOf" srcId="{12638A83-E4F5-674B-9467-240AA0C5FB0A}" destId="{9EAD5373-AAF2-584E-A784-9920C80F048E}" srcOrd="18" destOrd="0" presId="urn:microsoft.com/office/officeart/2009/3/layout/CircleRelationship"/>
    <dgm:cxn modelId="{8081BD8C-0A75-504C-9334-75175E2612C3}" type="presParOf" srcId="{9EAD5373-AAF2-584E-A784-9920C80F048E}" destId="{6F43751C-A657-5641-8282-9805A3E00C8B}" srcOrd="0" destOrd="0" presId="urn:microsoft.com/office/officeart/2009/3/layout/CircleRelationship"/>
    <dgm:cxn modelId="{F174B6E9-3914-8440-8C10-B7C12EC9FEEB}" type="presParOf" srcId="{12638A83-E4F5-674B-9467-240AA0C5FB0A}" destId="{D9700332-47BC-454C-8230-0816D8CE441B}" srcOrd="19" destOrd="0" presId="urn:microsoft.com/office/officeart/2009/3/layout/CircleRelationship"/>
    <dgm:cxn modelId="{0CA2C4B0-4193-644B-8291-D28C95164C69}" type="presParOf" srcId="{D9700332-47BC-454C-8230-0816D8CE441B}" destId="{86BA5D87-5D53-8E4A-A093-EA2F4CD7FEE5}"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024D98F-44DE-4652-8BDD-FC88CEFFDF44}" type="slidenum">
              <a:rPr lang="pt-BR"/>
              <a:pPr>
                <a:defRPr/>
              </a:pPr>
              <a:t>‹nº›</a:t>
            </a:fld>
            <a:endParaRPr lang="pt-BR"/>
          </a:p>
        </p:txBody>
      </p:sp>
    </p:spTree>
    <p:extLst>
      <p:ext uri="{BB962C8B-B14F-4D97-AF65-F5344CB8AC3E}">
        <p14:creationId xmlns:p14="http://schemas.microsoft.com/office/powerpoint/2010/main" val="330949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82EE3F9-7737-4159-829A-3817412F95DB}" type="slidenum">
              <a:rPr lang="pt-BR"/>
              <a:pPr>
                <a:defRPr/>
              </a:pPr>
              <a:t>‹nº›</a:t>
            </a:fld>
            <a:endParaRPr lang="pt-BR"/>
          </a:p>
        </p:txBody>
      </p:sp>
    </p:spTree>
    <p:extLst>
      <p:ext uri="{BB962C8B-B14F-4D97-AF65-F5344CB8AC3E}">
        <p14:creationId xmlns:p14="http://schemas.microsoft.com/office/powerpoint/2010/main" val="127366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Espaço Reservado para Anotações 2"/>
          <p:cNvSpPr>
            <a:spLocks noGrp="1"/>
          </p:cNvSpPr>
          <p:nvPr>
            <p:ph type="body" idx="3"/>
          </p:nvPr>
        </p:nvSpPr>
        <p:spPr>
          <a:xfrm>
            <a:off x="500063" y="4611688"/>
            <a:ext cx="5929312" cy="46021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a typeface="MS PGothic" charset="0"/>
            </a:endParaRPr>
          </a:p>
        </p:txBody>
      </p:sp>
      <p:graphicFrame>
        <p:nvGraphicFramePr>
          <p:cNvPr id="6" name="Tabela 5"/>
          <p:cNvGraphicFramePr>
            <a:graphicFrameLocks noGrp="1"/>
          </p:cNvGraphicFramePr>
          <p:nvPr/>
        </p:nvGraphicFramePr>
        <p:xfrm>
          <a:off x="571500" y="3332163"/>
          <a:ext cx="5715000" cy="1571625"/>
        </p:xfrm>
        <a:graphic>
          <a:graphicData uri="http://schemas.openxmlformats.org/drawingml/2006/table">
            <a:tbl>
              <a:tblPr/>
              <a:tblGrid>
                <a:gridCol w="1905000"/>
                <a:gridCol w="1905000"/>
                <a:gridCol w="1905000"/>
              </a:tblGrid>
              <a:tr h="371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Calibri" charset="0"/>
                          <a:ea typeface="MS PGothic" charset="0"/>
                          <a:cs typeface="Arial" charset="0"/>
                        </a:rPr>
                        <a:t>Item</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Calibri" charset="0"/>
                          <a:ea typeface="MS PGothic" charset="0"/>
                          <a:cs typeface="Arial" charset="0"/>
                        </a:rPr>
                        <a:t>Dez/2002</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Calibri" charset="0"/>
                          <a:ea typeface="MS PGothic" charset="0"/>
                          <a:cs typeface="Arial" charset="0"/>
                        </a:rPr>
                        <a:t>Abr/2009</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Dívida Interna Líquida</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42%</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51,3%</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Dívida Externa Líquida</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15,5%</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-13,8%</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57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Dívida Líquida do Setor Público</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57,5%</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Calibri" charset="0"/>
                          <a:ea typeface="MS PGothic" charset="0"/>
                          <a:cs typeface="Arial" charset="0"/>
                        </a:rPr>
                        <a:t>37,5%</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
        <p:nvSpPr>
          <p:cNvPr id="45060" name="Espaço Reservado para Anotações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
        <p:nvSpPr>
          <p:cNvPr id="33796" name="Espaço Reservado para Anotações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66BBA7-7013-D945-9006-0BB2B5D97884}" type="slidenum">
              <a:rPr lang="pt-BR" smtClean="0"/>
              <a:pPr>
                <a:defRPr/>
              </a:pPr>
              <a:t>29</a:t>
            </a:fld>
            <a:endParaRPr lang="pt-BR"/>
          </a:p>
        </p:txBody>
      </p:sp>
    </p:spTree>
    <p:extLst>
      <p:ext uri="{BB962C8B-B14F-4D97-AF65-F5344CB8AC3E}">
        <p14:creationId xmlns:p14="http://schemas.microsoft.com/office/powerpoint/2010/main" val="3231102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30</a:t>
            </a:fld>
            <a:endParaRPr lang="pt-BR" sz="1200" b="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ea typeface="MS PGothic" charset="0"/>
                <a:cs typeface="MS PGothic" charset="0"/>
              </a:rPr>
              <a:t>Suspensão pagamento encargos aos rentistas (Bonos Global 2012 e 2030) desde novembro/2008</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 Proposta soberana de recompra do restante da dívida por no máximo 30% de seu valor nominal</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The Economist (23/04/2009):   </a:t>
            </a:r>
            <a:r>
              <a:rPr lang="pt-BR" sz="1200" i="1">
                <a:solidFill>
                  <a:schemeClr val="tx1"/>
                </a:solidFill>
                <a:ea typeface="MS PGothic" charset="0"/>
                <a:cs typeface="MS PGothic" charset="0"/>
              </a:rPr>
              <a:t>“Sr. Correa parece ser incorruptível (...) gasto público cresceu 71% em 2008, resultado de investimentos em escolas e hospitais”</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ESTA É A PROVA DA VIABILIDADE POLÍTICA DA AUDITORIA DA DÍVIDA </a:t>
            </a:r>
            <a:endParaRPr lang="pt-BR" sz="1200">
              <a:solidFill>
                <a:schemeClr val="tx1"/>
              </a:solidFill>
              <a:ea typeface="MS PGothic" charset="0"/>
              <a:cs typeface="MS PGothic" charset="0"/>
            </a:endParaRP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ENQUANTO ISSO, O GOVERNO BRASILEIRO RECOMPRA TÍTULOS DA DÍVIDA EXTERNA A 130% DO VALOR DE FACE, EM MÉDIA</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a:solidFill>
                  <a:schemeClr val="tx1"/>
                </a:solidFill>
                <a:ea typeface="MS PGothic" charset="0"/>
                <a:cs typeface="MS PGothic" charset="0"/>
              </a:rPr>
              <a:t> </a:t>
            </a:r>
          </a:p>
          <a:p>
            <a:pPr algn="ctr">
              <a:spcBef>
                <a:spcPct val="50000"/>
              </a:spcBef>
            </a:pPr>
            <a:endParaRPr lang="pt-BR" sz="120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32</a:t>
            </a:fld>
            <a:endParaRPr lang="pt-BR" sz="1200" b="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35</a:t>
            </a:fld>
            <a:endParaRPr lang="pt-BR" sz="1200" b="0" smtClean="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37</a:t>
            </a:fld>
            <a:endParaRPr lang="pt-BR" sz="1200" b="0" smtClean="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38</a:t>
            </a:fld>
            <a:endParaRPr lang="pt-BR" sz="1200" b="0" smtClean="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7788" y="9224963"/>
            <a:ext cx="2970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348" tIns="47174" rIns="94348" bIns="47174" anchor="b"/>
          <a:lstStyle>
            <a:lvl1pPr defTabSz="942975" eaLnBrk="0" hangingPunct="0">
              <a:defRPr sz="2400" b="1">
                <a:solidFill>
                  <a:srgbClr val="FF0000"/>
                </a:solidFill>
                <a:latin typeface="Times New Roman" pitchFamily="18" charset="0"/>
                <a:cs typeface="Arial" charset="0"/>
              </a:defRPr>
            </a:lvl1pPr>
            <a:lvl2pPr marL="742950" indent="-285750" defTabSz="942975" eaLnBrk="0" hangingPunct="0">
              <a:defRPr sz="2400" b="1">
                <a:solidFill>
                  <a:srgbClr val="FF0000"/>
                </a:solidFill>
                <a:latin typeface="Times New Roman" pitchFamily="18" charset="0"/>
                <a:cs typeface="Arial" charset="0"/>
              </a:defRPr>
            </a:lvl2pPr>
            <a:lvl3pPr marL="1143000" indent="-228600" defTabSz="942975" eaLnBrk="0" hangingPunct="0">
              <a:defRPr sz="2400" b="1">
                <a:solidFill>
                  <a:srgbClr val="FF0000"/>
                </a:solidFill>
                <a:latin typeface="Times New Roman" pitchFamily="18" charset="0"/>
                <a:cs typeface="Arial" charset="0"/>
              </a:defRPr>
            </a:lvl3pPr>
            <a:lvl4pPr marL="1600200" indent="-228600" defTabSz="942975" eaLnBrk="0" hangingPunct="0">
              <a:defRPr sz="2400" b="1">
                <a:solidFill>
                  <a:srgbClr val="FF0000"/>
                </a:solidFill>
                <a:latin typeface="Times New Roman" pitchFamily="18" charset="0"/>
                <a:cs typeface="Arial" charset="0"/>
              </a:defRPr>
            </a:lvl4pPr>
            <a:lvl5pPr marL="2057400" indent="-228600" defTabSz="942975" eaLnBrk="0" hangingPunct="0">
              <a:defRPr sz="2400" b="1">
                <a:solidFill>
                  <a:srgbClr val="FF0000"/>
                </a:solidFill>
                <a:latin typeface="Times New Roman" pitchFamily="18" charset="0"/>
                <a:cs typeface="Arial" charset="0"/>
              </a:defRPr>
            </a:lvl5pPr>
            <a:lvl6pPr marL="2514600" indent="-228600" defTabSz="942975"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defTabSz="942975"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defTabSz="942975"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defTabSz="942975" eaLnBrk="0" fontAlgn="base" hangingPunct="0">
              <a:spcBef>
                <a:spcPct val="0"/>
              </a:spcBef>
              <a:spcAft>
                <a:spcPct val="0"/>
              </a:spcAft>
              <a:defRPr sz="2400" b="1">
                <a:solidFill>
                  <a:srgbClr val="FF0000"/>
                </a:solidFill>
                <a:latin typeface="Times New Roman" pitchFamily="18" charset="0"/>
                <a:cs typeface="Arial" charset="0"/>
              </a:defRPr>
            </a:lvl9pPr>
          </a:lstStyle>
          <a:p>
            <a:pPr algn="r">
              <a:buFont typeface="Times New Roman" pitchFamily="18" charset="0"/>
              <a:buNone/>
            </a:pPr>
            <a:fld id="{C409C96F-584C-464E-9A4A-A79B0F5F2C23}" type="slidenum">
              <a:rPr lang="en-GB" sz="1200" b="0">
                <a:solidFill>
                  <a:schemeClr val="tx1"/>
                </a:solidFill>
                <a:ea typeface="Arial Unicode MS" pitchFamily="34" charset="-128"/>
                <a:cs typeface="Arial Unicode MS" pitchFamily="34" charset="-128"/>
              </a:rPr>
              <a:pPr algn="r">
                <a:buFont typeface="Times New Roman" pitchFamily="18" charset="0"/>
                <a:buNone/>
              </a:pPr>
              <a:t>39</a:t>
            </a:fld>
            <a:endParaRPr lang="en-GB" sz="1200" b="0">
              <a:solidFill>
                <a:schemeClr val="tx1"/>
              </a:solidFill>
              <a:ea typeface="Arial Unicode MS" pitchFamily="34" charset="-128"/>
              <a:cs typeface="Arial Unicode MS" pitchFamily="34" charset="-128"/>
            </a:endParaRPr>
          </a:p>
        </p:txBody>
      </p:sp>
      <p:sp>
        <p:nvSpPr>
          <p:cNvPr id="3584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endParaRPr lang="pt-BR"/>
          </a:p>
        </p:txBody>
      </p:sp>
      <p:sp>
        <p:nvSpPr>
          <p:cNvPr id="35844" name="Rectangle 2"/>
          <p:cNvSpPr>
            <a:spLocks noGrp="1" noChangeArrowheads="1"/>
          </p:cNvSpPr>
          <p:nvPr>
            <p:ph type="body"/>
          </p:nvPr>
        </p:nvSpPr>
        <p:spPr>
          <a:xfrm>
            <a:off x="914400" y="4611688"/>
            <a:ext cx="5026025" cy="4370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nchor="ctr"/>
          <a:lstStyle/>
          <a:p>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Calibri" charset="0"/>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37D27-42EF-E64A-B8C2-B8A6D5884C78}" type="slidenum">
              <a:rPr lang="es-ES" sz="1200">
                <a:latin typeface="Calibri" charset="0"/>
                <a:cs typeface="Arial" charset="0"/>
              </a:rPr>
              <a:pPr eaLnBrk="1" hangingPunct="1"/>
              <a:t>41</a:t>
            </a:fld>
            <a:endParaRPr lang="es-ES" sz="1200">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ln/>
        </p:spPr>
      </p:sp>
      <p:sp>
        <p:nvSpPr>
          <p:cNvPr id="41987"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267161B0-BEED-4BE8-8166-6E3ED3FE76E8}" type="slidenum">
              <a:rPr lang="pt-BR" sz="1200" b="0" smtClean="0">
                <a:solidFill>
                  <a:schemeClr val="tx1"/>
                </a:solidFill>
              </a:rPr>
              <a:pPr algn="r">
                <a:spcBef>
                  <a:spcPct val="0"/>
                </a:spcBef>
                <a:defRPr/>
              </a:pPr>
              <a:t>42</a:t>
            </a:fld>
            <a:endParaRPr lang="pt-BR" sz="1200" b="0" smtClean="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a:ln/>
        </p:spPr>
      </p:sp>
      <p:sp>
        <p:nvSpPr>
          <p:cNvPr id="43011"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B3BA7070-09CA-448C-9DFD-E76F9C316CA2}" type="slidenum">
              <a:rPr lang="pt-BR" sz="1200" b="0" smtClean="0">
                <a:solidFill>
                  <a:schemeClr val="tx1"/>
                </a:solidFill>
              </a:rPr>
              <a:pPr algn="r">
                <a:spcBef>
                  <a:spcPct val="0"/>
                </a:spcBef>
                <a:defRPr/>
              </a:pPr>
              <a:t>43</a:t>
            </a:fld>
            <a:endParaRPr lang="pt-BR" sz="1200" b="0" smtClean="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2EE3F9-7737-4159-829A-3817412F95DB}" type="slidenum">
              <a:rPr lang="pt-BR" smtClean="0"/>
              <a:pPr>
                <a:defRPr/>
              </a:pPr>
              <a:t>44</a:t>
            </a:fld>
            <a:endParaRPr lang="pt-BR"/>
          </a:p>
        </p:txBody>
      </p:sp>
    </p:spTree>
    <p:extLst>
      <p:ext uri="{BB962C8B-B14F-4D97-AF65-F5344CB8AC3E}">
        <p14:creationId xmlns:p14="http://schemas.microsoft.com/office/powerpoint/2010/main" val="1499051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ço Reservado para Imagem de Slide 1"/>
          <p:cNvSpPr>
            <a:spLocks noGrp="1" noRot="1" noChangeAspect="1" noTextEdit="1"/>
          </p:cNvSpPr>
          <p:nvPr>
            <p:ph type="sldImg"/>
          </p:nvPr>
        </p:nvSpPr>
        <p:spPr>
          <a:ln/>
        </p:spPr>
      </p:sp>
      <p:sp>
        <p:nvSpPr>
          <p:cNvPr id="186370"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
        <p:nvSpPr>
          <p:cNvPr id="186371"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81672414-0B41-764B-B1B1-9CA392A2E1F2}" type="slidenum">
              <a:rPr lang="pt-BR" sz="1200" b="0">
                <a:solidFill>
                  <a:schemeClr val="tx1"/>
                </a:solidFill>
              </a:rPr>
              <a:pPr/>
              <a:t>46</a:t>
            </a:fld>
            <a:endParaRPr lang="pt-BR"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ea typeface="MS PGothic" charset="0"/>
                <a:cs typeface="MS PGothic" charset="0"/>
              </a:rPr>
              <a:t>Suspensão pagamento encargos aos rentistas (Bonos Global 2012 e 2030) desde novembro/2008</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 Proposta soberana de recompra do restante da dívida por no máximo 30% de seu valor nominal</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The Economist (23/04/2009):   </a:t>
            </a:r>
            <a:r>
              <a:rPr lang="pt-BR" sz="1200" i="1">
                <a:solidFill>
                  <a:schemeClr val="tx1"/>
                </a:solidFill>
                <a:ea typeface="MS PGothic" charset="0"/>
                <a:cs typeface="MS PGothic" charset="0"/>
              </a:rPr>
              <a:t>“Sr. Correa parece ser incorruptível (...) gasto público cresceu 71% em 2008, resultado de investimentos em escolas e hospitais”</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ESTA É A PROVA DA VIABILIDADE POLÍTICA DA AUDITORIA DA DÍVIDA </a:t>
            </a:r>
            <a:endParaRPr lang="pt-BR" sz="1200">
              <a:solidFill>
                <a:schemeClr val="tx1"/>
              </a:solidFill>
              <a:ea typeface="MS PGothic" charset="0"/>
              <a:cs typeface="MS PGothic" charset="0"/>
            </a:endParaRP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ENQUANTO ISSO, O GOVERNO BRASILEIRO RECOMPRA TÍTULOS DA DÍVIDA EXTERNA A 130% DO VALOR DE FACE, EM MÉDIA</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a:solidFill>
                  <a:schemeClr val="tx1"/>
                </a:solidFill>
                <a:ea typeface="MS PGothic" charset="0"/>
                <a:cs typeface="MS PGothic" charset="0"/>
              </a:rPr>
              <a:t> </a:t>
            </a:r>
          </a:p>
          <a:p>
            <a:pPr algn="ctr">
              <a:spcBef>
                <a:spcPct val="50000"/>
              </a:spcBef>
            </a:pPr>
            <a:endParaRPr lang="pt-BR" sz="120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ea typeface="MS PGothic" charset="0"/>
                <a:cs typeface="MS PGothic" charset="0"/>
              </a:rPr>
              <a:t>Suspensão pagamento encargos aos rentistas (Bonos Global 2012 e 2030) desde novembro/2008</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 Proposta soberana de recompra do restante da dívida por no máximo 30% de seu valor nominal</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The Economist (23/04/2009):   </a:t>
            </a:r>
            <a:r>
              <a:rPr lang="pt-BR" sz="1200" i="1">
                <a:solidFill>
                  <a:schemeClr val="tx1"/>
                </a:solidFill>
                <a:ea typeface="MS PGothic" charset="0"/>
                <a:cs typeface="MS PGothic" charset="0"/>
              </a:rPr>
              <a:t>“Sr. Correa parece ser incorruptível (...) gasto público cresceu 71% em 2008, resultado de investimentos em escolas e hospitais”</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ESTA É A PROVA DA VIABILIDADE POLÍTICA DA AUDITORIA DA DÍVIDA </a:t>
            </a:r>
            <a:endParaRPr lang="pt-BR" sz="1200">
              <a:solidFill>
                <a:schemeClr val="tx1"/>
              </a:solidFill>
              <a:ea typeface="MS PGothic" charset="0"/>
              <a:cs typeface="MS PGothic" charset="0"/>
            </a:endParaRP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ENQUANTO ISSO, O GOVERNO BRASILEIRO RECOMPRA TÍTULOS DA DÍVIDA EXTERNA A 130% DO VALOR DE FACE, EM MÉDIA</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a:solidFill>
                  <a:schemeClr val="tx1"/>
                </a:solidFill>
                <a:ea typeface="MS PGothic" charset="0"/>
                <a:cs typeface="MS PGothic" charset="0"/>
              </a:rPr>
              <a:t> </a:t>
            </a:r>
          </a:p>
          <a:p>
            <a:pPr algn="ctr">
              <a:spcBef>
                <a:spcPct val="50000"/>
              </a:spcBef>
            </a:pPr>
            <a:endParaRPr lang="pt-BR" sz="120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pPr algn="ctr" eaLnBrk="0" hangingPunct="0">
              <a:spcBef>
                <a:spcPct val="50000"/>
              </a:spcBef>
            </a:pPr>
            <a:r>
              <a:rPr lang="pt-BR"/>
              <a:t>Suspensão pagamento encargos aos rentistas (Bonos Global 2012 e 2030) desde novembro/2008</a:t>
            </a:r>
          </a:p>
          <a:p>
            <a:pPr algn="ctr" eaLnBrk="0" hangingPunct="0">
              <a:spcBef>
                <a:spcPct val="50000"/>
              </a:spcBef>
            </a:pPr>
            <a:r>
              <a:rPr lang="pt-BR"/>
              <a:t> </a:t>
            </a:r>
          </a:p>
          <a:p>
            <a:pPr algn="ctr" eaLnBrk="0" hangingPunct="0">
              <a:spcBef>
                <a:spcPct val="50000"/>
              </a:spcBef>
            </a:pPr>
            <a:r>
              <a:rPr lang="pt-BR"/>
              <a:t> Proposta soberana de recompra do restante da dívida por no máximo 30% de seu valor nominal</a:t>
            </a:r>
          </a:p>
          <a:p>
            <a:pPr algn="ctr" eaLnBrk="0" hangingPunct="0">
              <a:spcBef>
                <a:spcPct val="50000"/>
              </a:spcBef>
            </a:pPr>
            <a:r>
              <a:rPr lang="pt-BR"/>
              <a:t> </a:t>
            </a:r>
          </a:p>
          <a:p>
            <a:pPr algn="ctr" eaLnBrk="0" hangingPunct="0">
              <a:spcBef>
                <a:spcPct val="50000"/>
              </a:spcBef>
            </a:pPr>
            <a:r>
              <a:rPr lang="pt-BR"/>
              <a:t>The Economist (23/04/2009):   </a:t>
            </a:r>
            <a:r>
              <a:rPr lang="pt-BR" i="1"/>
              <a:t>“Sr. Correa parece ser incorruptível (...) gasto público cresceu 71% em 2008, resultado de investimentos em escolas e hospitais”</a:t>
            </a:r>
          </a:p>
          <a:p>
            <a:pPr algn="ctr" eaLnBrk="0" hangingPunct="0">
              <a:spcBef>
                <a:spcPct val="50000"/>
              </a:spcBef>
            </a:pPr>
            <a:endParaRPr lang="pt-BR" i="1"/>
          </a:p>
          <a:p>
            <a:pPr algn="ctr" eaLnBrk="0" hangingPunct="0">
              <a:spcBef>
                <a:spcPct val="50000"/>
              </a:spcBef>
            </a:pPr>
            <a:r>
              <a:rPr lang="pt-BR" i="1"/>
              <a:t>ESTA É A PROVA DA VIABILIDADE POLÍTICA DA AUDITORIA DA DÍVIDA </a:t>
            </a:r>
            <a:endParaRPr lang="pt-BR"/>
          </a:p>
          <a:p>
            <a:pPr algn="ctr" eaLnBrk="0" hangingPunct="0">
              <a:spcBef>
                <a:spcPct val="50000"/>
              </a:spcBef>
            </a:pPr>
            <a:endParaRPr lang="pt-BR" i="1"/>
          </a:p>
          <a:p>
            <a:pPr algn="ctr" eaLnBrk="0" hangingPunct="0">
              <a:spcBef>
                <a:spcPct val="50000"/>
              </a:spcBef>
            </a:pPr>
            <a:r>
              <a:rPr lang="pt-BR" i="1"/>
              <a:t>ENQUANTO ISSO, O GOVERNO BRASILEIRO RECOMPRA TÍTULOS DA DÍVIDA EXTERNA A 130% DO VALOR DE FACE, EM MÉDIA</a:t>
            </a:r>
          </a:p>
          <a:p>
            <a:pPr algn="ctr" eaLnBrk="0" hangingPunct="0">
              <a:spcBef>
                <a:spcPct val="50000"/>
              </a:spcBef>
            </a:pPr>
            <a:endParaRPr lang="pt-BR" i="1"/>
          </a:p>
          <a:p>
            <a:pPr algn="ctr" eaLnBrk="0" hangingPunct="0">
              <a:spcBef>
                <a:spcPct val="50000"/>
              </a:spcBef>
            </a:pPr>
            <a:r>
              <a:rPr lang="pt-BR"/>
              <a:t> </a:t>
            </a:r>
          </a:p>
          <a:p>
            <a:pPr algn="ctr" eaLnBrk="0" hangingPunct="0">
              <a:spcBef>
                <a:spcPct val="50000"/>
              </a:spcBef>
            </a:pPr>
            <a:endParaRPr lang="pt-BR">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16" y="274954"/>
            <a:ext cx="8914369" cy="1143000"/>
          </a:xfrm>
          <a:prstGeom prst="rect">
            <a:avLst/>
          </a:prstGeom>
        </p:spPr>
        <p:txBody>
          <a:bodyPr lIns="83988" tIns="41994" rIns="83988" bIns="41994"/>
          <a:lstStyle/>
          <a:p>
            <a:r>
              <a:rPr lang="es-ES_tradnl" smtClean="0"/>
              <a:t>Click to edit Master title style</a:t>
            </a:r>
            <a:endParaRPr lang="en-US"/>
          </a:p>
        </p:txBody>
      </p:sp>
      <p:sp>
        <p:nvSpPr>
          <p:cNvPr id="3" name="Content Placeholder 2"/>
          <p:cNvSpPr>
            <a:spLocks noGrp="1"/>
          </p:cNvSpPr>
          <p:nvPr>
            <p:ph idx="1"/>
          </p:nvPr>
        </p:nvSpPr>
        <p:spPr>
          <a:xfrm>
            <a:off x="495816" y="1600776"/>
            <a:ext cx="8914369" cy="4525935"/>
          </a:xfrm>
          <a:prstGeom prst="rect">
            <a:avLst/>
          </a:prstGeom>
        </p:spPr>
        <p:txBody>
          <a:bodyPr lIns="83988" tIns="41994" rIns="83988" bIns="41994"/>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95816" y="6357038"/>
            <a:ext cx="2311350" cy="364206"/>
          </a:xfrm>
          <a:prstGeom prst="rect">
            <a:avLst/>
          </a:prstGeom>
        </p:spPr>
        <p:txBody>
          <a:bodyPr lIns="83988" tIns="41994" rIns="83988" bIns="41994"/>
          <a:lstStyle>
            <a:lvl1pPr>
              <a:defRPr/>
            </a:lvl1pPr>
          </a:lstStyle>
          <a:p>
            <a:fld id="{6A3FC4A5-D5A2-4704-9BA2-BD0568096A67}" type="datetimeFigureOut">
              <a:rPr lang="es-EC"/>
              <a:pPr/>
              <a:t>26/11/2013</a:t>
            </a:fld>
            <a:endParaRPr lang="es-EC"/>
          </a:p>
        </p:txBody>
      </p:sp>
      <p:sp>
        <p:nvSpPr>
          <p:cNvPr id="5" name="Footer Placeholder 4"/>
          <p:cNvSpPr>
            <a:spLocks noGrp="1"/>
          </p:cNvSpPr>
          <p:nvPr>
            <p:ph type="ftr" sz="quarter" idx="11"/>
          </p:nvPr>
        </p:nvSpPr>
        <p:spPr>
          <a:xfrm>
            <a:off x="3383900" y="6357038"/>
            <a:ext cx="3138200" cy="364206"/>
          </a:xfrm>
          <a:prstGeom prst="rect">
            <a:avLst/>
          </a:prstGeom>
        </p:spPr>
        <p:txBody>
          <a:bodyPr lIns="83988" tIns="41994" rIns="83988" bIns="41994"/>
          <a:lstStyle>
            <a:lvl1pPr>
              <a:defRPr/>
            </a:lvl1pPr>
          </a:lstStyle>
          <a:p>
            <a:pPr>
              <a:defRPr/>
            </a:pPr>
            <a:endParaRPr lang="es-EC"/>
          </a:p>
        </p:txBody>
      </p:sp>
      <p:sp>
        <p:nvSpPr>
          <p:cNvPr id="6" name="Slide Number Placeholder 5"/>
          <p:cNvSpPr>
            <a:spLocks noGrp="1"/>
          </p:cNvSpPr>
          <p:nvPr>
            <p:ph type="sldNum" sz="quarter" idx="12"/>
          </p:nvPr>
        </p:nvSpPr>
        <p:spPr>
          <a:xfrm>
            <a:off x="7098834" y="6357038"/>
            <a:ext cx="2311350" cy="364206"/>
          </a:xfrm>
          <a:prstGeom prst="rect">
            <a:avLst/>
          </a:prstGeom>
        </p:spPr>
        <p:txBody>
          <a:bodyPr lIns="83988" tIns="41994" rIns="83988" bIns="41994"/>
          <a:lstStyle>
            <a:lvl1pPr>
              <a:defRPr/>
            </a:lvl1pPr>
          </a:lstStyle>
          <a:p>
            <a:fld id="{3554A291-22B0-403D-B363-E3ED04CBDAE3}" type="slidenum">
              <a:rPr lang="es-EC"/>
              <a:pPr/>
              <a:t>‹nº›</a:t>
            </a:fld>
            <a:endParaRPr lang="es-EC"/>
          </a:p>
        </p:txBody>
      </p:sp>
    </p:spTree>
    <p:extLst>
      <p:ext uri="{BB962C8B-B14F-4D97-AF65-F5344CB8AC3E}">
        <p14:creationId xmlns:p14="http://schemas.microsoft.com/office/powerpoint/2010/main" val="33480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x-none" smtClean="0"/>
              <a:t>Click to edit Master title style</a:t>
            </a:r>
            <a:endParaRPr lang="pt-BR"/>
          </a:p>
        </p:txBody>
      </p:sp>
    </p:spTree>
    <p:extLst>
      <p:ext uri="{BB962C8B-B14F-4D97-AF65-F5344CB8AC3E}">
        <p14:creationId xmlns:p14="http://schemas.microsoft.com/office/powerpoint/2010/main" val="619150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br/url?sa=i&amp;rct=j&amp;q=&amp;esrc=s&amp;frm=1&amp;source=images&amp;cd=&amp;cad=rja&amp;docid=qDgR3_Lbv2T1WM&amp;tbnid=l03JnWfxzcf15M:&amp;ved=0CAUQjRw&amp;url=http://carosamigos.terra.com.br/index/index.php/cotidiano/3302-acontece-hoje-em-sp-ato-contra-o-aumento-da-passagem&amp;ei=So7kUbCTCtbi4AP59YGQBQ&amp;psig=AFQjCNFBPqXcYdEXiWrkKIXyNxK_U4yAHQ&amp;ust=1374019398475868" TargetMode="External"/><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image" Target="../media/image22.jpeg"/><Relationship Id="rId2" Type="http://schemas.openxmlformats.org/officeDocument/2006/relationships/hyperlink" Target="http://www.google.com.br/url?sa=i&amp;rct=j&amp;q=&amp;esrc=s&amp;frm=1&amp;source=images&amp;cd=&amp;cad=rja&amp;docid=5qXSpwPJK08dhM&amp;tbnid=ZVBP6Jm5sTYDNM:&amp;ved=0CAUQjRw&amp;url=http://veja.abril.com.br/noticia/brasil/manifestacoes-bloqueiam-estradas-de-belo-horizonte-nesta-terca-feira&amp;ei=oYzkUemmAeXj4APxtoHYBw&amp;bvm=bv.48705608,d.aWc&amp;psig=AFQjCNFyseRh04TMZeSZoYmwTbEGZAPOSQ&amp;ust=1374019078794812" TargetMode="External"/><Relationship Id="rId1" Type="http://schemas.openxmlformats.org/officeDocument/2006/relationships/slideLayout" Target="../slideLayouts/slideLayout3.xml"/><Relationship Id="rId6" Type="http://schemas.openxmlformats.org/officeDocument/2006/relationships/hyperlink" Target="http://www.google.com.br/url?sa=i&amp;rct=j&amp;q=&amp;esrc=s&amp;frm=1&amp;source=images&amp;cd=&amp;cad=rja&amp;docid=5qXSpwPJK08dhM&amp;tbnid=hhtuvVbkRFj7GM:&amp;ved=0CAUQjRw&amp;url=http://veja.abril.com.br/noticia/brasil/manifestacoes-bloqueiam-estradas-de-belo-horizonte-nesta-terca-feira&amp;ei=cI3kUcL3KeTE4APyzoDoBA&amp;bvm=bv.48705608,d.aWc&amp;psig=AFQjCNFyseRh04TMZeSZoYmwTbEGZAPOSQ&amp;ust=1374019078794812" TargetMode="External"/><Relationship Id="rId11" Type="http://schemas.openxmlformats.org/officeDocument/2006/relationships/image" Target="../media/image21.jpeg"/><Relationship Id="rId5" Type="http://schemas.openxmlformats.org/officeDocument/2006/relationships/image" Target="../media/image18.jpeg"/><Relationship Id="rId10" Type="http://schemas.openxmlformats.org/officeDocument/2006/relationships/hyperlink" Target="http://i1.wp.com/www.sul21.com.br/jornal/wp-content/uploads/2013/06/20130614por-ramiro-furquim-_oaf0339.jpg" TargetMode="External"/><Relationship Id="rId4" Type="http://schemas.openxmlformats.org/officeDocument/2006/relationships/hyperlink" Target="http://www.google.com.br/url?sa=i&amp;rct=j&amp;q=&amp;esrc=s&amp;frm=1&amp;source=images&amp;cd=&amp;cad=rja&amp;docid=F27ph7dI1u2eTM&amp;tbnid=ax8KCG-c0EDfyM:&amp;ved=0CAUQjRw&amp;url=http://blogdafolha.blogspot.com/2013/06/as-manifestacoes-em-sp-rj-bh-e-brasilia.html&amp;ei=6YzkUaT4BdPb4AOtgoH4Ag&amp;bvm=bv.48705608,d.aWc&amp;psig=AFQjCNFyseRh04TMZeSZoYmwTbEGZAPOSQ&amp;ust=1374019078794812" TargetMode="External"/><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google.com.br/url?sa=i&amp;rct=j&amp;q=&amp;esrc=s&amp;frm=1&amp;source=images&amp;cd=&amp;cad=rja&amp;docid=GaYepZX9UHHDjM&amp;tbnid=pG4fdUdRTKix4M:&amp;ved=0CAUQjRw&amp;url=http://oglobo.globo.com/pais/manifestantes-tomam-as-ruas-de-recife-com-bandeiras-cartazes-apitos-8752378&amp;ei=-ZPkUf-iKevA4APz2YG4Dg&amp;psig=AFQjCNGEGD7_c-a43akFmWWz8FbqvikWeg&amp;ust=137402097826549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sindipetro.org.br/w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4.bcb.gov.br/top50/port/top50.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file:///\\localhost\Users\marialuciafattorelli\Documents\PALESTRAS\Macintosh%20HD:Users:marialuciafattorelli:Documents:NU&#769;CLEOS:Informativo-ESTADOS-III.docx!OLE_LINK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divida-auditoriacidada.org.br/"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ao.gov/products/GAO-11-69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80194" y="-171400"/>
            <a:ext cx="9906000" cy="6724918"/>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a:solidFill>
                <a:srgbClr val="FFFF00"/>
              </a:solidFill>
            </a:endParaRPr>
          </a:p>
          <a:p>
            <a:pPr algn="ctr" eaLnBrk="0" hangingPunct="0"/>
            <a:endParaRPr lang="pt-BR" sz="500" i="1" u="sng" dirty="0">
              <a:solidFill>
                <a:schemeClr val="accent1"/>
              </a:solidFill>
            </a:endParaRPr>
          </a:p>
          <a:p>
            <a:pPr algn="ctr" eaLnBrk="0" hangingPunct="0"/>
            <a:endParaRPr lang="pt-BR" sz="500" i="1" u="sng" dirty="0">
              <a:solidFill>
                <a:schemeClr val="accent1"/>
              </a:solidFill>
            </a:endParaRPr>
          </a:p>
          <a:p>
            <a:pPr algn="ctr" eaLnBrk="0" hangingPunct="0"/>
            <a:endParaRPr lang="pt-BR" sz="500" b="0" i="1" u="sng" dirty="0">
              <a:solidFill>
                <a:srgbClr val="FFFFFF"/>
              </a:solidFill>
              <a:latin typeface="Verdan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a:r>
              <a:rPr lang="en-US" sz="2500" b="0" i="1" dirty="0">
                <a:solidFill>
                  <a:srgbClr val="FFFFFF"/>
                </a:solidFill>
                <a:latin typeface="Tahoma" charset="0"/>
                <a:cs typeface="Tahoma" charset="0"/>
              </a:rPr>
              <a:t>Maria Lucia </a:t>
            </a:r>
            <a:r>
              <a:rPr lang="en-US" sz="2500" b="0" i="1" dirty="0" smtClean="0">
                <a:solidFill>
                  <a:srgbClr val="FFFFFF"/>
                </a:solidFill>
                <a:latin typeface="Tahoma" charset="0"/>
                <a:cs typeface="Tahoma" charset="0"/>
              </a:rPr>
              <a:t>Fattorelli</a:t>
            </a:r>
          </a:p>
          <a:p>
            <a:pPr algn="ctr"/>
            <a:endParaRPr lang="en-US" sz="2500" b="0" i="1" dirty="0">
              <a:solidFill>
                <a:srgbClr val="FFFFFF"/>
              </a:solidFill>
              <a:latin typeface="Tahoma" charset="0"/>
              <a:cs typeface="Tahoma" charset="0"/>
            </a:endParaRPr>
          </a:p>
          <a:p>
            <a:pPr algn="ctr"/>
            <a:endParaRPr lang="en-US" sz="1000" b="0" dirty="0" smtClean="0">
              <a:solidFill>
                <a:srgbClr val="92D050"/>
              </a:solidFill>
              <a:latin typeface="Tahoma" charset="0"/>
              <a:cs typeface="Tahoma" charset="0"/>
            </a:endParaRPr>
          </a:p>
          <a:p>
            <a:pPr algn="ctr"/>
            <a:r>
              <a:rPr lang="pt-BR" sz="2800" b="0" dirty="0" smtClean="0">
                <a:solidFill>
                  <a:srgbClr val="92D050"/>
                </a:solidFill>
                <a:latin typeface="Tahoma" pitchFamily="34" charset="0"/>
                <a:cs typeface="Tahoma" pitchFamily="34" charset="0"/>
              </a:rPr>
              <a:t>Congresso Nacional da FENAFIM </a:t>
            </a:r>
          </a:p>
          <a:p>
            <a:pPr algn="ctr"/>
            <a:r>
              <a:rPr lang="pt-BR" sz="2800" b="0" dirty="0" smtClean="0">
                <a:solidFill>
                  <a:srgbClr val="92D050"/>
                </a:solidFill>
                <a:latin typeface="Tahoma" pitchFamily="34" charset="0"/>
                <a:cs typeface="Tahoma" pitchFamily="34" charset="0"/>
              </a:rPr>
              <a:t>Brasília</a:t>
            </a:r>
            <a:r>
              <a:rPr lang="en-US" sz="2800" b="0" smtClean="0">
                <a:solidFill>
                  <a:srgbClr val="92D050"/>
                </a:solidFill>
                <a:latin typeface="Tahoma" pitchFamily="34" charset="0"/>
                <a:cs typeface="Tahoma" pitchFamily="34" charset="0"/>
              </a:rPr>
              <a:t>, 15 </a:t>
            </a:r>
            <a:r>
              <a:rPr lang="en-US" sz="2800" b="0" dirty="0" smtClean="0">
                <a:solidFill>
                  <a:srgbClr val="92D050"/>
                </a:solidFill>
                <a:latin typeface="Tahoma" pitchFamily="34" charset="0"/>
                <a:cs typeface="Tahoma" pitchFamily="34" charset="0"/>
              </a:rPr>
              <a:t>de </a:t>
            </a:r>
            <a:r>
              <a:rPr lang="en-US" sz="2800" b="0" dirty="0" err="1" smtClean="0">
                <a:solidFill>
                  <a:srgbClr val="92D050"/>
                </a:solidFill>
                <a:latin typeface="Tahoma" pitchFamily="34" charset="0"/>
                <a:cs typeface="Tahoma" pitchFamily="34" charset="0"/>
              </a:rPr>
              <a:t>novembro</a:t>
            </a:r>
            <a:r>
              <a:rPr lang="en-US" sz="2800" b="0" dirty="0" smtClean="0">
                <a:solidFill>
                  <a:srgbClr val="92D050"/>
                </a:solidFill>
                <a:latin typeface="Tahoma" pitchFamily="34" charset="0"/>
                <a:cs typeface="Tahoma" pitchFamily="34" charset="0"/>
              </a:rPr>
              <a:t> de 2013</a:t>
            </a:r>
            <a:endParaRPr lang="en-US" sz="2800" b="0" dirty="0">
              <a:solidFill>
                <a:srgbClr val="92D050"/>
              </a:solidFill>
              <a:latin typeface="Tahoma" pitchFamily="34" charset="0"/>
              <a:cs typeface="Tahoma" pitchFamily="34" charset="0"/>
            </a:endParaRPr>
          </a:p>
        </p:txBody>
      </p:sp>
      <p:sp>
        <p:nvSpPr>
          <p:cNvPr id="3075" name="CaixaDeTexto 3"/>
          <p:cNvSpPr txBox="1">
            <a:spLocks noChangeArrowheads="1"/>
          </p:cNvSpPr>
          <p:nvPr/>
        </p:nvSpPr>
        <p:spPr bwMode="auto">
          <a:xfrm>
            <a:off x="0" y="2565400"/>
            <a:ext cx="10137576" cy="1785104"/>
          </a:xfrm>
          <a:prstGeom prst="rect">
            <a:avLst/>
          </a:prstGeom>
          <a:noFill/>
          <a:ln w="9525">
            <a:noFill/>
            <a:miter lim="800000"/>
            <a:headEnd/>
            <a:tailEnd/>
          </a:ln>
        </p:spPr>
        <p:txBody>
          <a:bodyPr wrap="square">
            <a:spAutoFit/>
          </a:bodyPr>
          <a:lstStyle/>
          <a:p>
            <a:pPr algn="ctr" eaLnBrk="0" hangingPunct="0">
              <a:spcBef>
                <a:spcPts val="600"/>
              </a:spcBef>
            </a:pPr>
            <a:endParaRPr lang="pt-BR" sz="3600" dirty="0" smtClean="0">
              <a:solidFill>
                <a:schemeClr val="tx1"/>
              </a:solidFill>
              <a:latin typeface="Tahoma" pitchFamily="34" charset="0"/>
              <a:cs typeface="Tahoma" pitchFamily="34" charset="0"/>
            </a:endParaRPr>
          </a:p>
          <a:p>
            <a:pPr algn="ctr" eaLnBrk="0" hangingPunct="0">
              <a:spcBef>
                <a:spcPts val="600"/>
              </a:spcBef>
            </a:pPr>
            <a:r>
              <a:rPr lang="pt-BR" sz="3200" dirty="0" smtClean="0">
                <a:solidFill>
                  <a:schemeClr val="tx1"/>
                </a:solidFill>
                <a:latin typeface="Tahoma" pitchFamily="34" charset="0"/>
                <a:cs typeface="Tahoma" pitchFamily="34" charset="0"/>
              </a:rPr>
              <a:t>Auditoria Cidadã da Dívida dos Municípios</a:t>
            </a:r>
          </a:p>
          <a:p>
            <a:pPr algn="ctr" eaLnBrk="0" hangingPunct="0">
              <a:spcBef>
                <a:spcPts val="600"/>
              </a:spcBef>
            </a:pPr>
            <a:endParaRPr lang="pt-BR" sz="3200" dirty="0" smtClean="0">
              <a:solidFill>
                <a:schemeClr val="tx1"/>
              </a:solidFill>
              <a:latin typeface="Tahoma" pitchFamily="34" charset="0"/>
              <a:cs typeface="Tahoma" pitchFamily="34" charset="0"/>
            </a:endParaRPr>
          </a:p>
        </p:txBody>
      </p:sp>
      <p:pic>
        <p:nvPicPr>
          <p:cNvPr id="5" name="Picture 5"/>
          <p:cNvPicPr>
            <a:picLocks noChangeAspect="1" noChangeArrowheads="1"/>
          </p:cNvPicPr>
          <p:nvPr/>
        </p:nvPicPr>
        <p:blipFill>
          <a:blip r:embed="rId3"/>
          <a:srcRect/>
          <a:stretch>
            <a:fillRect/>
          </a:stretch>
        </p:blipFill>
        <p:spPr bwMode="auto">
          <a:xfrm>
            <a:off x="234950" y="214313"/>
            <a:ext cx="5438775" cy="18573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2" descr="http://2.bp.blogspot.com/_nN41X1Vj0OQ/TFcthVzvbtI/AAAAAAAAE0w/NoXVPvHWjCo/s1600/Sociedade+civ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280" y="188640"/>
            <a:ext cx="14906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14"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214438"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29" name="AutoShape 16"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366838"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30" name="AutoShape 18"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519238"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31" name="AutoShape 22"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824038" y="617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pic>
        <p:nvPicPr>
          <p:cNvPr id="32" name="Picture 24" descr="http://4.bp.blogspot.com/-NqT44p7JuAk/TpwblINENRI/AAAAAAAAAqk/_A2sjUhTz3w/s1600/bancos%255B1%255D.jpg"/>
          <p:cNvPicPr>
            <a:picLocks noChangeAspect="1" noChangeArrowheads="1"/>
          </p:cNvPicPr>
          <p:nvPr/>
        </p:nvPicPr>
        <p:blipFill>
          <a:blip r:embed="rId3">
            <a:extLst>
              <a:ext uri="{28A0092B-C50C-407E-A947-70E740481C1C}">
                <a14:useLocalDpi xmlns:a14="http://schemas.microsoft.com/office/drawing/2010/main" val="0"/>
              </a:ext>
            </a:extLst>
          </a:blip>
          <a:srcRect r="6163" b="4747"/>
          <a:stretch>
            <a:fillRect/>
          </a:stretch>
        </p:blipFill>
        <p:spPr bwMode="auto">
          <a:xfrm>
            <a:off x="920750" y="1919288"/>
            <a:ext cx="19335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Seta para baixo 32"/>
          <p:cNvSpPr/>
          <p:nvPr/>
        </p:nvSpPr>
        <p:spPr>
          <a:xfrm>
            <a:off x="7924800" y="2416175"/>
            <a:ext cx="1443038" cy="2813050"/>
          </a:xfrm>
          <a:prstGeom prst="downArrow">
            <a:avLst/>
          </a:prstGeom>
          <a:solidFill>
            <a:srgbClr val="4F81BD"/>
          </a:solidFill>
          <a:ln w="25400" cap="flat" cmpd="sng" algn="ctr">
            <a:solidFill>
              <a:srgbClr val="4F81BD">
                <a:shade val="50000"/>
              </a:srgbClr>
            </a:solidFill>
            <a:prstDash val="solid"/>
          </a:ln>
          <a:effectLst/>
        </p:spPr>
        <p:txBody>
          <a:bodyPr vert="vert" anchor="ctr"/>
          <a:lstStyle/>
          <a:p>
            <a:pPr algn="ctr" fontAlgn="auto">
              <a:spcBef>
                <a:spcPts val="0"/>
              </a:spcBef>
              <a:spcAft>
                <a:spcPts val="0"/>
              </a:spcAft>
              <a:defRPr/>
            </a:pPr>
            <a:r>
              <a:rPr lang="pt-BR" sz="3000" b="0" kern="0" dirty="0">
                <a:solidFill>
                  <a:sysClr val="window" lastClr="FFFFFF"/>
                </a:solidFill>
                <a:latin typeface="Calibri"/>
                <a:ea typeface="+mn-ea"/>
                <a:cs typeface="+mn-cs"/>
              </a:rPr>
              <a:t>TRIBUTOS</a:t>
            </a:r>
          </a:p>
        </p:txBody>
      </p:sp>
      <p:grpSp>
        <p:nvGrpSpPr>
          <p:cNvPr id="52" name="Grupo 51"/>
          <p:cNvGrpSpPr>
            <a:grpSpLocks/>
          </p:cNvGrpSpPr>
          <p:nvPr/>
        </p:nvGrpSpPr>
        <p:grpSpPr bwMode="auto">
          <a:xfrm>
            <a:off x="2525713" y="4171950"/>
            <a:ext cx="4413250" cy="1633538"/>
            <a:chOff x="2526392" y="4171608"/>
            <a:chExt cx="4411922" cy="1633656"/>
          </a:xfrm>
        </p:grpSpPr>
        <p:sp>
          <p:nvSpPr>
            <p:cNvPr id="36" name="Seta dobrada 35"/>
            <p:cNvSpPr/>
            <p:nvPr/>
          </p:nvSpPr>
          <p:spPr>
            <a:xfrm flipV="1">
              <a:off x="2526392" y="4171608"/>
              <a:ext cx="4411922" cy="1633656"/>
            </a:xfrm>
            <a:prstGeom prst="bentArrow">
              <a:avLst>
                <a:gd name="adj1" fmla="val 9014"/>
                <a:gd name="adj2" fmla="val 7681"/>
                <a:gd name="adj3" fmla="val 25000"/>
                <a:gd name="adj4" fmla="val 43750"/>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Text" lastClr="000000"/>
                </a:solidFill>
                <a:latin typeface="Calibri" pitchFamily="34" charset="0"/>
                <a:ea typeface="+mn-ea"/>
                <a:cs typeface="Calibri" pitchFamily="34" charset="0"/>
              </a:endParaRPr>
            </a:p>
          </p:txBody>
        </p:sp>
        <p:sp>
          <p:nvSpPr>
            <p:cNvPr id="37"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3256422" y="5479802"/>
              <a:ext cx="3013755" cy="304822"/>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r>
                <a:rPr lang="pt-BR" sz="1800" b="0" kern="0" dirty="0">
                  <a:solidFill>
                    <a:sysClr val="window" lastClr="FFFFFF"/>
                  </a:solidFill>
                  <a:latin typeface="Calibri" pitchFamily="34" charset="0"/>
                  <a:cs typeface="Calibri" pitchFamily="34" charset="0"/>
                </a:rPr>
                <a:t>Compra de títulos públicos</a:t>
              </a:r>
            </a:p>
          </p:txBody>
        </p:sp>
      </p:grpSp>
      <p:sp>
        <p:nvSpPr>
          <p:cNvPr id="38" name="Seta para a esquerda 37"/>
          <p:cNvSpPr/>
          <p:nvPr/>
        </p:nvSpPr>
        <p:spPr>
          <a:xfrm>
            <a:off x="2862263" y="1989138"/>
            <a:ext cx="1897062" cy="2906712"/>
          </a:xfrm>
          <a:prstGeom prst="left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pt-BR" sz="3500" kern="0" dirty="0">
                <a:solidFill>
                  <a:sysClr val="window" lastClr="FFFFFF"/>
                </a:solidFill>
                <a:latin typeface="Calibri"/>
                <a:ea typeface="+mn-ea"/>
                <a:cs typeface="+mn-cs"/>
              </a:rPr>
              <a:t>JUROS</a:t>
            </a:r>
          </a:p>
        </p:txBody>
      </p:sp>
      <p:pic>
        <p:nvPicPr>
          <p:cNvPr id="39" name="Picture 26" descr="https://encrypted-tbn1.google.com/images?q=tbn:ANd9GcT-6n1ChO4HCpt343F5luRjT611bk-YHR7Ua8h08kYFrtCYZ_JB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804988"/>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upo 53"/>
          <p:cNvGrpSpPr>
            <a:grpSpLocks/>
          </p:cNvGrpSpPr>
          <p:nvPr/>
        </p:nvGrpSpPr>
        <p:grpSpPr bwMode="auto">
          <a:xfrm>
            <a:off x="1824038" y="1052513"/>
            <a:ext cx="4945062" cy="1343025"/>
            <a:chOff x="1824295" y="1052736"/>
            <a:chExt cx="4945356" cy="1343114"/>
          </a:xfrm>
        </p:grpSpPr>
        <p:sp>
          <p:nvSpPr>
            <p:cNvPr id="26" name="Seta dobrada para cima 25"/>
            <p:cNvSpPr/>
            <p:nvPr/>
          </p:nvSpPr>
          <p:spPr>
            <a:xfrm flipH="1" flipV="1">
              <a:off x="1824295" y="1052736"/>
              <a:ext cx="4945356" cy="1343114"/>
            </a:xfrm>
            <a:prstGeom prst="bentUpArrow">
              <a:avLst>
                <a:gd name="adj1" fmla="val 50000"/>
                <a:gd name="adj2" fmla="val 25000"/>
                <a:gd name="adj3" fmla="val 25000"/>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 lastClr="FFFFFF"/>
                </a:solidFill>
                <a:latin typeface="Calibri" pitchFamily="34" charset="0"/>
                <a:ea typeface="+mn-ea"/>
                <a:cs typeface="Calibri" pitchFamily="34" charset="0"/>
              </a:endParaRPr>
            </a:p>
          </p:txBody>
        </p:sp>
        <p:sp>
          <p:nvSpPr>
            <p:cNvPr id="40"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2229131" y="1052736"/>
              <a:ext cx="4257928" cy="595351"/>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fontAlgn="auto">
                <a:spcBef>
                  <a:spcPts val="0"/>
                </a:spcBef>
                <a:spcAft>
                  <a:spcPts val="0"/>
                </a:spcAft>
                <a:defRPr/>
              </a:pPr>
              <a:r>
                <a:rPr lang="pt-BR" sz="1800" kern="0" dirty="0">
                  <a:solidFill>
                    <a:sysClr val="window" lastClr="FFFFFF"/>
                  </a:solidFill>
                  <a:latin typeface="Calibri" pitchFamily="34" charset="0"/>
                  <a:cs typeface="Calibri" pitchFamily="34" charset="0"/>
                </a:rPr>
                <a:t>SUPERENDIVIDAMENTO e INADIMPLÊNCIA</a:t>
              </a:r>
            </a:p>
            <a:p>
              <a:pPr algn="ctr" fontAlgn="auto">
                <a:spcBef>
                  <a:spcPts val="0"/>
                </a:spcBef>
                <a:spcAft>
                  <a:spcPts val="0"/>
                </a:spcAft>
                <a:defRPr/>
              </a:pPr>
              <a:r>
                <a:rPr lang="pt-BR" sz="1800" kern="0" dirty="0">
                  <a:solidFill>
                    <a:sysClr val="window" lastClr="FFFFFF"/>
                  </a:solidFill>
                  <a:latin typeface="Calibri" pitchFamily="34" charset="0"/>
                  <a:cs typeface="Calibri" pitchFamily="34" charset="0"/>
                </a:rPr>
                <a:t>(Maior </a:t>
              </a:r>
              <a:r>
                <a:rPr lang="pt-BR" sz="1800" i="1" kern="0" dirty="0">
                  <a:solidFill>
                    <a:sysClr val="window" lastClr="FFFFFF"/>
                  </a:solidFill>
                  <a:latin typeface="Calibri" pitchFamily="34" charset="0"/>
                  <a:cs typeface="Calibri" pitchFamily="34" charset="0"/>
                </a:rPr>
                <a:t>SPREAD </a:t>
              </a:r>
              <a:r>
                <a:rPr lang="pt-BR" sz="1800" kern="0" dirty="0">
                  <a:solidFill>
                    <a:sysClr val="window" lastClr="FFFFFF"/>
                  </a:solidFill>
                  <a:latin typeface="Calibri" pitchFamily="34" charset="0"/>
                  <a:cs typeface="Calibri" pitchFamily="34" charset="0"/>
                </a:rPr>
                <a:t>do mundo)</a:t>
              </a:r>
            </a:p>
          </p:txBody>
        </p:sp>
      </p:grpSp>
      <p:grpSp>
        <p:nvGrpSpPr>
          <p:cNvPr id="51" name="Grupo 50"/>
          <p:cNvGrpSpPr>
            <a:grpSpLocks/>
          </p:cNvGrpSpPr>
          <p:nvPr/>
        </p:nvGrpSpPr>
        <p:grpSpPr bwMode="auto">
          <a:xfrm>
            <a:off x="1243013" y="115888"/>
            <a:ext cx="5526087" cy="2500312"/>
            <a:chOff x="1242316" y="116631"/>
            <a:chExt cx="5527335" cy="2500362"/>
          </a:xfrm>
        </p:grpSpPr>
        <p:sp>
          <p:nvSpPr>
            <p:cNvPr id="41" name="Seta dobrada 40"/>
            <p:cNvSpPr/>
            <p:nvPr/>
          </p:nvSpPr>
          <p:spPr>
            <a:xfrm>
              <a:off x="1242316" y="161082"/>
              <a:ext cx="5527335" cy="2455911"/>
            </a:xfrm>
            <a:prstGeom prst="bentArrow">
              <a:avLst>
                <a:gd name="adj1" fmla="val 9014"/>
                <a:gd name="adj2" fmla="val 5280"/>
                <a:gd name="adj3" fmla="val 25000"/>
                <a:gd name="adj4" fmla="val 43750"/>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Text" lastClr="000000"/>
                </a:solidFill>
                <a:latin typeface="Calibri"/>
                <a:ea typeface="+mn-ea"/>
                <a:cs typeface="+mn-cs"/>
              </a:endParaRPr>
            </a:p>
          </p:txBody>
        </p:sp>
        <p:sp>
          <p:nvSpPr>
            <p:cNvPr id="42"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844114" y="116631"/>
              <a:ext cx="4426950" cy="447684"/>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fontAlgn="auto">
                <a:spcBef>
                  <a:spcPts val="0"/>
                </a:spcBef>
                <a:spcAft>
                  <a:spcPts val="0"/>
                </a:spcAft>
                <a:defRPr/>
              </a:pPr>
              <a:r>
                <a:rPr lang="pt-BR" sz="1800" b="0" kern="0" dirty="0">
                  <a:solidFill>
                    <a:sysClr val="window" lastClr="FFFFFF"/>
                  </a:solidFill>
                  <a:latin typeface="Calibri" pitchFamily="34" charset="0"/>
                  <a:cs typeface="Calibri" pitchFamily="34" charset="0"/>
                </a:rPr>
                <a:t>Crédito fácil, sobre o qual são feitas apostas</a:t>
              </a:r>
            </a:p>
          </p:txBody>
        </p:sp>
      </p:grpSp>
      <p:sp>
        <p:nvSpPr>
          <p:cNvPr id="43" name="Seta para baixo 42"/>
          <p:cNvSpPr/>
          <p:nvPr/>
        </p:nvSpPr>
        <p:spPr>
          <a:xfrm>
            <a:off x="1366838" y="4176713"/>
            <a:ext cx="609600" cy="105251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a:solidFill>
                <a:sysClr val="window" lastClr="FFFFFF"/>
              </a:solidFill>
              <a:latin typeface="Calibri"/>
              <a:ea typeface="+mn-ea"/>
              <a:cs typeface="+mn-cs"/>
            </a:endParaRPr>
          </a:p>
        </p:txBody>
      </p:sp>
      <p:sp>
        <p:nvSpPr>
          <p:cNvPr id="44" name="Retângulo 43"/>
          <p:cNvSpPr/>
          <p:nvPr/>
        </p:nvSpPr>
        <p:spPr>
          <a:xfrm>
            <a:off x="992188" y="5373688"/>
            <a:ext cx="1462087" cy="55245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pt-BR" sz="1800" b="0" kern="0" dirty="0">
                <a:solidFill>
                  <a:sysClr val="window" lastClr="FFFFFF"/>
                </a:solidFill>
                <a:latin typeface="Calibri"/>
                <a:ea typeface="+mn-ea"/>
                <a:cs typeface="+mn-cs"/>
              </a:rPr>
              <a:t>Especulação</a:t>
            </a:r>
          </a:p>
          <a:p>
            <a:pPr algn="ctr" fontAlgn="auto">
              <a:spcBef>
                <a:spcPts val="0"/>
              </a:spcBef>
              <a:spcAft>
                <a:spcPts val="0"/>
              </a:spcAft>
              <a:defRPr/>
            </a:pPr>
            <a:r>
              <a:rPr lang="pt-BR" sz="1800" b="0" kern="0" dirty="0">
                <a:solidFill>
                  <a:sysClr val="window" lastClr="FFFFFF"/>
                </a:solidFill>
                <a:latin typeface="Calibri"/>
                <a:ea typeface="+mn-ea"/>
                <a:cs typeface="+mn-cs"/>
              </a:rPr>
              <a:t>e Prejuízos</a:t>
            </a:r>
          </a:p>
        </p:txBody>
      </p:sp>
      <p:grpSp>
        <p:nvGrpSpPr>
          <p:cNvPr id="53" name="Grupo 52"/>
          <p:cNvGrpSpPr>
            <a:grpSpLocks/>
          </p:cNvGrpSpPr>
          <p:nvPr/>
        </p:nvGrpSpPr>
        <p:grpSpPr bwMode="auto">
          <a:xfrm>
            <a:off x="1519238" y="5926138"/>
            <a:ext cx="5419725" cy="887412"/>
            <a:chOff x="1519495" y="5926750"/>
            <a:chExt cx="5418819" cy="886626"/>
          </a:xfrm>
        </p:grpSpPr>
        <p:sp>
          <p:nvSpPr>
            <p:cNvPr id="45" name="Seta dobrada para cima 44"/>
            <p:cNvSpPr/>
            <p:nvPr/>
          </p:nvSpPr>
          <p:spPr>
            <a:xfrm flipH="1">
              <a:off x="1519495" y="5926750"/>
              <a:ext cx="5418819" cy="859663"/>
            </a:xfrm>
            <a:prstGeom prst="bentUpArrow">
              <a:avLst>
                <a:gd name="adj1" fmla="val 22337"/>
                <a:gd name="adj2" fmla="val 25000"/>
                <a:gd name="adj3" fmla="val 34192"/>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 lastClr="FFFFFF"/>
                </a:solidFill>
                <a:latin typeface="Calibri"/>
                <a:ea typeface="+mn-ea"/>
                <a:cs typeface="+mn-cs"/>
              </a:endParaRPr>
            </a:p>
          </p:txBody>
        </p:sp>
        <p:sp>
          <p:nvSpPr>
            <p:cNvPr id="46"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3179742" y="6508846"/>
              <a:ext cx="3014158" cy="30453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r>
                <a:rPr lang="pt-BR" sz="1800" b="0" kern="0" dirty="0">
                  <a:solidFill>
                    <a:sysClr val="window" lastClr="FFFFFF"/>
                  </a:solidFill>
                  <a:latin typeface="Calibri" pitchFamily="34" charset="0"/>
                  <a:cs typeface="Calibri" pitchFamily="34" charset="0"/>
                </a:rPr>
                <a:t>Salvamento bancário</a:t>
              </a:r>
            </a:p>
          </p:txBody>
        </p:sp>
      </p:grpSp>
      <p:grpSp>
        <p:nvGrpSpPr>
          <p:cNvPr id="50" name="Grupo 49"/>
          <p:cNvGrpSpPr>
            <a:grpSpLocks/>
          </p:cNvGrpSpPr>
          <p:nvPr/>
        </p:nvGrpSpPr>
        <p:grpSpPr bwMode="auto">
          <a:xfrm>
            <a:off x="5983288" y="3822700"/>
            <a:ext cx="1911350" cy="1406525"/>
            <a:chOff x="5982774" y="3822299"/>
            <a:chExt cx="1911079" cy="1406900"/>
          </a:xfrm>
        </p:grpSpPr>
        <p:sp>
          <p:nvSpPr>
            <p:cNvPr id="34" name="Seta dobrada 33"/>
            <p:cNvSpPr/>
            <p:nvPr/>
          </p:nvSpPr>
          <p:spPr>
            <a:xfrm flipH="1">
              <a:off x="5982774" y="3822299"/>
              <a:ext cx="1911079" cy="1406900"/>
            </a:xfrm>
            <a:prstGeom prst="bentArrow">
              <a:avLst>
                <a:gd name="adj1" fmla="val 50000"/>
                <a:gd name="adj2" fmla="val 25000"/>
                <a:gd name="adj3" fmla="val 35571"/>
                <a:gd name="adj4" fmla="val 43750"/>
              </a:avLst>
            </a:pr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pt-BR" sz="3000" kern="0" dirty="0">
                <a:solidFill>
                  <a:sysClr val="window" lastClr="FFFFFF"/>
                </a:solidFill>
                <a:latin typeface="Calibri"/>
                <a:ea typeface="+mn-ea"/>
                <a:cs typeface="+mn-cs"/>
              </a:endParaRPr>
            </a:p>
            <a:p>
              <a:pPr algn="ctr" fontAlgn="auto">
                <a:spcBef>
                  <a:spcPts val="0"/>
                </a:spcBef>
                <a:spcAft>
                  <a:spcPts val="0"/>
                </a:spcAft>
                <a:defRPr/>
              </a:pPr>
              <a:endParaRPr lang="pt-BR" sz="1800" b="0" kern="0" dirty="0">
                <a:solidFill>
                  <a:sysClr val="windowText" lastClr="000000"/>
                </a:solidFill>
                <a:latin typeface="Calibri"/>
                <a:ea typeface="+mn-ea"/>
                <a:cs typeface="+mn-cs"/>
              </a:endParaRPr>
            </a:p>
            <a:p>
              <a:pPr algn="ctr" fontAlgn="auto">
                <a:spcBef>
                  <a:spcPts val="0"/>
                </a:spcBef>
                <a:spcAft>
                  <a:spcPts val="0"/>
                </a:spcAft>
                <a:defRPr/>
              </a:pPr>
              <a:endParaRPr lang="pt-BR" sz="1800" b="0" kern="0" dirty="0">
                <a:solidFill>
                  <a:sysClr val="windowText" lastClr="000000"/>
                </a:solidFill>
                <a:latin typeface="Calibri"/>
                <a:ea typeface="+mn-ea"/>
                <a:cs typeface="+mn-cs"/>
              </a:endParaRPr>
            </a:p>
            <a:p>
              <a:pPr algn="ctr" fontAlgn="auto">
                <a:spcBef>
                  <a:spcPts val="0"/>
                </a:spcBef>
                <a:spcAft>
                  <a:spcPts val="0"/>
                </a:spcAft>
                <a:defRPr/>
              </a:pPr>
              <a:endParaRPr lang="pt-BR" sz="1800" b="0" kern="0" dirty="0">
                <a:solidFill>
                  <a:sysClr val="windowText" lastClr="000000"/>
                </a:solidFill>
                <a:latin typeface="Calibri"/>
                <a:ea typeface="+mn-ea"/>
                <a:cs typeface="+mn-cs"/>
              </a:endParaRPr>
            </a:p>
          </p:txBody>
        </p:sp>
        <p:sp>
          <p:nvSpPr>
            <p:cNvPr id="47" name="CaixaDeTexto 46"/>
            <p:cNvSpPr txBox="1"/>
            <p:nvPr/>
          </p:nvSpPr>
          <p:spPr>
            <a:xfrm>
              <a:off x="6127216" y="3933454"/>
              <a:ext cx="1104743" cy="460498"/>
            </a:xfrm>
            <a:prstGeom prst="rect">
              <a:avLst/>
            </a:prstGeom>
            <a:noFill/>
          </p:spPr>
          <p:txBody>
            <a:bodyPr wrap="none">
              <a:spAutoFit/>
            </a:bodyPr>
            <a:lstStyle/>
            <a:p>
              <a:pPr fontAlgn="auto">
                <a:spcBef>
                  <a:spcPts val="0"/>
                </a:spcBef>
                <a:spcAft>
                  <a:spcPts val="0"/>
                </a:spcAft>
                <a:defRPr/>
              </a:pPr>
              <a:r>
                <a:rPr lang="pt-BR" kern="0" dirty="0">
                  <a:solidFill>
                    <a:sysClr val="window" lastClr="FFFFFF"/>
                  </a:solidFill>
                  <a:latin typeface="Calibri" pitchFamily="34" charset="0"/>
                  <a:cs typeface="Calibri" pitchFamily="34" charset="0"/>
                </a:rPr>
                <a:t>DÍVIDA</a:t>
              </a:r>
              <a:endParaRPr lang="pt-BR" b="0" kern="0" dirty="0">
                <a:solidFill>
                  <a:sysClr val="windowText" lastClr="000000"/>
                </a:solidFill>
                <a:latin typeface="Calibri" pitchFamily="34" charset="0"/>
                <a:cs typeface="Calibri" pitchFamily="34" charset="0"/>
              </a:endParaRPr>
            </a:p>
          </p:txBody>
        </p:sp>
      </p:grpSp>
      <p:sp>
        <p:nvSpPr>
          <p:cNvPr id="48" name="AutoShape 2" descr="data:image/jpeg;base64,/9j/4AAQSkZJRgABAQAAAQABAAD/2wCEAAkGBhAPDhIREBQPFA8UFxQVFBAUFRUTFRAXGRAWFxQVFRgXGycgFxkjGRoUHy8gIygpLCwsFR4xNTAqNSYsLCkBCQoKDgwOGg8PGiokHyQqLDEvMCwqKS0sLiwqLC0qLCosLS4sNSwpLCwqLCwvLCwsKSwvLCwvLCksLCksLywsLP/AABEIAMIBBAMBIgACEQEDEQH/xAAcAAEAAgIDAQAAAAAAAAAAAAAABQYEBwECAwj/xABEEAABAwIDBgQDAwkECwAAAAABAAIDBBEFEiEGBxMxQVEiYXGRMoGhQsHRFCNSU4KSseHwYnKisxUXJDM0NTZUdISy/8QAGwEBAAIDAQEAAAAAAAAAAAAAAAEEAgMFBgf/xAAyEQACAQIEAggFBAMAAAAAAAAAAQIDEQQSITETQQUGIlFhcZGhMoGxwdFC4fDxFCNi/9oADAMBAAIRAxEAPwDeKIiAIiIAiIgCIiAIiIAiIgCIiAIiIAiIgCIiAIiIAiIgCIiAIiIAiIgCIiAIiIAiIgCIiAIiIAiIgCIiALhwuFyiAr1Y18byMzsv2TdSWG4hnGVx8Y+q9cQpuJGR1Go9VXweo5914zETq9FYrNFtwlyb9vlyOjBKvTs90WpFi4fV8RlzzGhWUvXUasa0FUhsyhKLi7MKnbXbVujPBgcM1jnfzy6iwab8+d9OoUltdjxpYbMtxX6N/si2rrdfxI9FrQBz3W5ucfck/itGIrW7MStVnbRFn2OpZqmYukfKYWc/EQHOPIeY53t5LYQFlg4JhraenZGOguT3J5n+uyz1vpQyR13NkI5UERFtMwiIgCIiAIiIAiIgCIiAIiIAiIgCIiAIiIAiIgCIiAIiIAVWqqLLI4dL6enRWVQOLD896gLznWGmnQjPul9V/Rcwj7bXgdMOqMkg7O0P3KdmmDGOc74WgknyAuVWVEbX7xqSngdSlzzUlrAWtaHWva99R9m61dW6tSop4eKbaWZff3JxsbdsgMYxN1TM6Rx0uco6Achb1sCszZKh4tZHceFpzHyIaXN+oCpDtsIwPDG8nrcho+RsemqzcE3nvpC8sp2Fzsti6Q+G1+gZre69NT6IxkpqUoc+bX5OLFXldm/QuVpYb86r/toP33D7llw7+XXAfRadXNn5fLha+66b6MxK/T7otZ4m3kWv8P314dI4NkE8J/Se0ZB6uB+5XLDccp6pgfBLHIw8i13NVKmHq0vji0ZJpmciItJIREQBERAEREAREQBERAEREAREQBERAEREARcOdbU8u6pm1e9SioPCDx5uRijIu3zJOlvQrZTpTqvLBXZDdi53UVjG1NHRtzVE0cYPK5uT8gtIYxvQxSvdkhL4mHTJTghx7HifED6ELjBd1mJVjy6VhgP62e7y+3mCT5arqR6NVNZsRNR8Of8APUwz32Lli2/SEC1LBM8m4zSObEG9iAA/N9Fk7D47U11Hx6lwfIXyNBDWtsGusBZoAXlh+4ynbYzzzvPVjbMYfQgB31U/SYNBRtMFM0siaTZpc52pPiN3EleZ61VcJHBKnRXac1r4JP8AbkXMGpOpd9x7rU28XCpnYi6Rkcha9rBmA0JDOWp7A+y2ysHauMmgjPQSkn914+9eZ6s4uWFxkqkVfsP6osY9f6r+JpJuB1P6qQX6m34qQwvYavqs/BjByZb5nZfiJtbQ9irSPnf+SsWwtWWVYjHKS9/2Y3kL30OsFeUkssff8nDjK7szXL93OKgH/ZZDbsW6+iwqnZDEYheSkqGjuQ0/wK+nLJZX10xU5xXuWOGj5OcCL5g9ttDdpFvolNK6N4kic6OQcpGEscPm2xX1TWYbDO3LNHHI39GRjXj2cCqhjO6DDajMY2Ogkdrnic4BvpHfIB8lap9L05aTi17mLpvkVPY3fIYmiHEeI/WzaluUkDQAPbYcuZdclbdo6yOaNskbmvY4Atc03BB5L592s3cVmHnMA6eD9axvwdAHDv6DqvPYTbuXDJmguJo3EcSInSK58T2g/CeZNuawxGBp148XDv5cv2ZKk1oz6NRcNNwuV582hERAEREAREQBERAEREAREQBEUPim0bIiY4mPqKjlwYtS06H8674YhbkX2BWUYuTsgSz5A0EkgAaknQBUnH961LC7g0YfW1R5RU4MgHMaubcHXoNV6y4BiOIG9ZMaWn5ilpnASHU6SzC5OnRhAUtgexNBRa08EbX3vxHXkkvbWz3kuHoCrMVRp61O0+5bfN/j1MdXsa/nwPaLFr8eRtHTuseEDlNrcnBpz63Oj+2qmsE3JYfCBxuJO/T4nFjWnrYRltxfvdbDRZSx1W2WHZX/ADp+4yowsOwanpm5YIooh1EbGsvp1yjU+qzURU223dmRw42Cq735iXdySp7E5ssTu5091ALxvWKtepCkuSv6/wBHRwcdHIWvoOZ0WXtBh5dhz2WGZrWu9MpDnfQFedBDnlaOg1Py/nZT8sIexzXcnAg+hFitnV/DXjOq+ei+5rxsr9g0wPr2WVhFVwqiJ97We258s1nfS66YjSGGaSM6FriPTqPoQschdPWLOFszdTHXAPddlG7PV3HpY3m17WI7EafgpJdlO6uX07q4REUknBC15t1ujgrA6alDYag6ua3wxzdwRya49xbU3N1sRFto1p0ZZoOzIaT3OrBouyItRIREQBERAEREAREQBERAEREBw4XFjyXnDSsYAGAADoF6ogCIiAIiIAiLrI4AEnkOahuyuwQ+Mz3eG/o6+4UeuXPLiXHmTddoYS9waL+fl5r5lia0sXiJTW8np9F7HahFU4W7iUwWCzS49eXopNdY2BoAHIcl2X0PB4dYajGkuS9+ZyKk88nIpO8DCtGTtA0OV/nfk4/QfNUlbjxCjbNE+N3JwI727H5Gx+S1DWUropHxu0c0kH7vpZacTC0s3eUq0bO5c93dcMskJ5gh4He4s63pYe6ui1HgGJfk1SyS9mi4f5t6j3AW2o33APcAqxhp3hbuNlKV42OyIism4IiIAiIgCIiAIiIAiIgCIiAIiIAiIgCIiAIiIAiIgCjsZnszKPtafLqpC6rtdU8R9xyGg/r1uuJ03ilRwzgnrLReXP2+pZw0M079x4KawilyszHm76BRtDS8R9vsjV34KwgWXK6AwWaTxElotF5839vU34uppkRyiIvYHPCpe3eA3H5Sy3hFpB38QDSB31N/QK6LpPCHsc12rXAgjuCLFYVIKcbMxlHMrGlVs3YnEeNSBp+KM5T3I5g/x9lQ8ewh1LO6M3y82O5Zmn+rLP2KxXg1QaT4JfCewI+En/EPmufRlw6lmVabyyszZqIEXTLgREQBERAEREAREQBERAEREAREQBERAEREAREQBERAYWKz5IyOrtB96gg3oOZ0AWXic+eQ9m6fivbB6W5znkPh+9eGxjl0jj+FDZafJbv+eB06dqNLMyQoqXhsA69SslAi9rSpxpQUILRHNbbd2ERFsICIiAr+2OBmphDmAmWO5aP0gbXHroFrUEtd5g/UFbqWu9usG4UwmaAI5NDbo/rf1Frf3SqWJp/rRXrQ/Ui54FizaqBsg58nDlZwaC63lcqRWutgsT4dQYifBINBr8Q5W7aF3sFsVWKM88bm2EsyuERFtMwiIgCIiAIiIAiIgCIiAIiIAiIgCIiAIiIAsXEKrhsv1OgWUsSsw8SkXLhboLfgquL4royVH4uX5M6eXMs2xC00BkeG99Sf4qxxxhosNAsekoGxXtck9SspUOiej3hKbdT43v5d33NterxHpsERF2SuEREAREQBYmKYe2ohdG/k4c+oPQhZaKGr6MPU03LE+nmINw+Nx1sReziLjyNitsYTXCeCOXTxNBNuh+0Pe6wcb2Vhq3te8ua4C122GYdL3B5a+5WRgmDCkjLGve5tyQHW09LDvr81WpU5U5PuNMIOL8CSREVo3BERAEREAREQBERAEREAQlFGbSUElRRzQxOyyvYWtdcjKT1uOSmKu0mCR4re490Eg7j3XzhtRs5iGFcMVFQ5xkDiMksh5DW9+Ssmx+yNfGYMSlqR+RsDpntMsjjka12bQ6G1vourPo+EYZ+IrPbTfwNed3tY3aipX+t/Cf1x/d/mpY7c0Io21jpmtp3HK17tMzuwHdUJYerHeL9DO6J9FTcL3sYdU1EcEbpeJIcrbssCfW6ldo9tKLDgPymQNeRdsY1e4X5gKHh6qkoOLu/AXROoqngm8/DayURRy5ZXGzWSDKXm19NT5+yzMQ27oqeq/JJZLT+HwW/SAI+hR0KqllcXfyF0WBFC4/thSUDo21L8jpPgFr31ssfHtvaGglbFUSZZHNDwLXu0kgH3BURo1JWtF67C6LEiq+EbycNq5mwxTt4rrBrTpnJ6DzXptFvBoMPfw55fzvPhtGZwFtCRdTwKubJld/IXRZF1LwOZHuq5s9vDoK9/Dgl/O6kRvGVxA5kC61JvWrZm41O1skrWhkFmte5oBMQ6Aqxh8FOrUdOXZdr6ohysrm/wVwHg8iFq7dLtTJU0k9HI9zp4mO4Zcbue0g635k5nAakqsbqK2Z2MBr5JXC8oLXPc4aRz9Cf6ss3gJLiXfwe5GfY30igNoduKLD3tZUyBr3guDbXNr2uf66FSWE4vDVwMnhdmieLh3ztqqLpzUVNp2fMyuZqKrY7vLw6ifkklzSagsjGYt1trqOoPsvTB94VDVxySRPdaMOc8ObYtAIBPPzHus/8AHq5c2V28hdFlRROB7U0tbA6eB4dE0kOcdLEC5+ir9XvhwqOQs4j32Ni9jbt9yQkcPVk3FRd1voLouyKJotqaSemfUwysfAwOLnt+zlF3X+SwcD3hYfXTcGnlDpSC4Nta4HOyjg1LN5XpvpsLosiKDoNs6OerlpI5L1ERcHstyyvDHf4iAm0W2dHhxYKqTI59y0WuSBzP8FHCnmUbO4uicRR+CY7BWwCendniJIDvMGxHuo7B9vKGsqHU8EmaZua7bW+E2KcKeuj038BcsKIi1khERAEREBpzf1/vKT+7KrRhP/Szv/DqP8uVdd5mwFRiroDBJEzhh4OfNrflaymKLZuSPBjQlzDKYJYc4vlzPa8A97eILqyrU/8AGpQvqnr7mFndml9jccqqelLYcOpqtpeSZpGZ3NORgyA9tAf2ladttnazEsLoaiKmbHLHxs9HE3Ll4hYA5oOgtw9f7wWbgOwGPUEJhpK2kjjLi8t4Qfdxa1pN3sJ5NaprFMFx91PTcKshFVGZeM/IwNlDsnDs0ty6Wf0+0rdXEQ4ynTcN97y7nvpb0MUtLMpeyG3ccNTBT1tDSRua4NZUNiZHJE7UZnaadrtWNhEP5ftRKyr/ADrY5qlrWv8AEMkc7gxljoWjMdFY4d2mJVtZHUYrURSNjsMrGNDngOLgPC3La5Pms7bHdfLLWNrsOkbDUAl7mnQOeXEl7T+kczr305I6+HU2k0nKLV1dpPzFmVjfNgVPTTwzQNiject4mNDMxzPIks0W+yBdRePVDpcZppH/ABvjonOPm6mhLvqSrSd1eI19WyfFKmNwbYEMaA6zTcBoAyAE8+upUpt5uufWVEVTRyMhlY1rS117OyfAQR1AAHazQsqeJpU8lOU7uzV9bK9iGm9SF35f8RRfP/6Nlh72Kgx45RyBnELI4XCG1+KRUyHJbrfl81KRbtMSrayGfFaiN8cWUZWgBz2h2bJ4AALm9zz15qc2n2CqKvGaOuZJE2Gn4OZhvmdknc82tpyK1U69Klkg5J5YyvvbXkS02a32Zy4jj9O9sVPSBjmScCNmRv5kgkAAaPd9ykt3mHRYjjdW+sY2R1pJeG8XAdx49bciBci3LVWjHt2dS/GG4hSSQRgOjkMbg67ntN3k208RXjj26+sZXurcLnbE97i9zCSPEXZiOzmEgeE3HLRbJYqlNWjK142W+j7m/EWaIPebhkNFjFBJSsbG97mOc2IZLkTxt0DbAFwc4G3O+t1HbbO4m0kJe343YfmY4AjV0WZrhy6kWVswjdlWz17KzFZ2SlhDmxs0u5pBZ8Pha0EA2ba9hde+0u7KpqsZbXMkhEQfTOLHZs1oiwutbTWxUU8TSg4xlK7UGr67trQNMpNdTSYDjzZGh3AMhc2+nEidYSDtpmdbzaF33UEHGmkcnOmcPQxTkLaG8XYj/SlO1sbmMqI3BzJHDS3JzXW1tYk27gKpbObp6+jlfKJ6bOY5GsLc4yudDIwO+RcD8lMcXSqYd53abjb02+pGVpkHM2HGcbrDPI1sDY3RwvcbBpa9uS1vMy+6yN3e0j4cMxOnaRmhBli1JJDiWPt5CzD+2rLsrubp44X/AOkWx1E5eSHtL2tDbDpca3zfRdaDdZJS4qainfAKF4cx9Ocxdw3AZmAnza03WM8Th5RdK+iSt3dnu8/IlJ7ld3I7OUtS6plqI45ZI+GGtkaHtGfOXOyu0LiWjU66HuVsbaHA6anoat0EMUTnRuzcNjWZuVyQ0AX0Gqp53VV9BUOmwmqDGEW4cmulzZpBGV4AsAXXPPupzCtn8ZkhqGV9TDJxI3MYA1rcpOSzjkAFtHe60YmcalXjRqK2mmt/QmOitY1lRVT49l5AwubnqWhxaSDbLGeYV93Y7I0U+CMdLDC983GD3uY1zhaZ8bcriLts1otbrqsnZrdfw8KloKxzXh8nEDoyRlIDcvPzaFCUm77HaSOSlpayIUry7Wwu0O0OUkZmHr4ba3I5rfVr06sZQhNRee99dUQk1qVXdnVvEWJx65HUkhI10IbJY9rnQX8lH4ZTT0dNTYtDqGTuYWi4AyObYOI6POlvJbX2V3YGhoauMyNfVVMb4zILhjQWkMAB6XJJ9Su+z27l0eDy4fVOjcZDI4PYDZhcbtcL9QdVnPH0s0pJ6Nq/irWZGVlV3ezNk2lr5IyHMfx3tcOTgauIghYm0MrMUx+aOZ4bT07J4xmdoHNjczTzMuR37Ksewu7Otw2pkndJTOLoXRsDQ4AOMkbhm/s+ErtsnuaijEpxPhVMjnAsc10gyixzX1FyTY3WMsRQhUlUUtopK2/i/kTZ2sRm5jEzBWVeHl2ZgLnxvvoSx4aQ0eYJd8lEbpP+ey/+x/mOVsZurlpcXirKB8MVMxzbwuzudlLckoBNxq0ut20UXQbqcVpamSopaqlje50liWF5DXvJsczSL6o61CfEaklnit+/XcWasbgRQOyFDXwwvbiE8c8peS17GhoDMrbCwA6h3up5cGccsmk7+RtCIixAREQBERAEREAREQBERAEREAREQBERAEREAREQBERAEREAREQBERAEREAREQBERAEREAREQBERAEREAREQBERAEREAREQBERAEREAREQBERAEREAREQBERAEREAREQH//Z"/>
          <p:cNvSpPr>
            <a:spLocks noChangeAspect="1" noChangeArrowheads="1"/>
          </p:cNvSpPr>
          <p:nvPr/>
        </p:nvSpPr>
        <p:spPr bwMode="auto">
          <a:xfrm>
            <a:off x="1671638" y="465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35" name="Seta para cima 34"/>
          <p:cNvSpPr/>
          <p:nvPr/>
        </p:nvSpPr>
        <p:spPr>
          <a:xfrm>
            <a:off x="7336314" y="2343394"/>
            <a:ext cx="734694" cy="1947496"/>
          </a:xfrm>
          <a:prstGeom prst="upArrow">
            <a:avLst/>
          </a:prstGeom>
          <a:solidFill>
            <a:srgbClr val="4F81BD"/>
          </a:solidFill>
          <a:ln w="25400" cap="flat" cmpd="sng" algn="ctr">
            <a:noFill/>
            <a:prstDash val="solid"/>
          </a:ln>
          <a:effectLst/>
        </p:spPr>
        <p:txBody>
          <a:bodyPr vert="vert270" anchor="ctr"/>
          <a:lstStyle/>
          <a:p>
            <a:pPr algn="r" fontAlgn="auto">
              <a:spcBef>
                <a:spcPts val="0"/>
              </a:spcBef>
              <a:spcAft>
                <a:spcPts val="0"/>
              </a:spcAft>
              <a:defRPr/>
            </a:pPr>
            <a:r>
              <a:rPr lang="pt-BR" sz="1800" b="0" kern="0" dirty="0">
                <a:solidFill>
                  <a:sysClr val="window" lastClr="FFFFFF"/>
                </a:solidFill>
                <a:latin typeface="Calibri"/>
                <a:ea typeface="+mn-ea"/>
                <a:cs typeface="+mn-cs"/>
              </a:rPr>
              <a:t> Serviços Públicos</a:t>
            </a:r>
          </a:p>
        </p:txBody>
      </p:sp>
      <p:pic>
        <p:nvPicPr>
          <p:cNvPr id="73747" name="Picture 2" descr="http://www.femipa.org.br/blog/wp-content/uploads/tesouro-nacion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5375275"/>
            <a:ext cx="18780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33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2"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right)">
                                      <p:cBhvr>
                                        <p:cTn id="14" dur="500"/>
                                        <p:tgtEl>
                                          <p:spTgt spid="50"/>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right)">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right)">
                                      <p:cBhvr>
                                        <p:cTn id="47" dur="500"/>
                                        <p:tgtEl>
                                          <p:spTgt spid="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right)">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657" y="671551"/>
            <a:ext cx="7778533" cy="58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4"/>
          <p:cNvSpPr>
            <a:spLocks noChangeArrowheads="1"/>
          </p:cNvSpPr>
          <p:nvPr/>
        </p:nvSpPr>
        <p:spPr bwMode="auto">
          <a:xfrm>
            <a:off x="4860925" y="-230188"/>
            <a:ext cx="184150" cy="460376"/>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5124" name="Text Box 12"/>
          <p:cNvSpPr txBox="1">
            <a:spLocks noChangeArrowheads="1"/>
          </p:cNvSpPr>
          <p:nvPr/>
        </p:nvSpPr>
        <p:spPr bwMode="auto">
          <a:xfrm>
            <a:off x="0" y="6496437"/>
            <a:ext cx="9906000" cy="276999"/>
          </a:xfrm>
          <a:prstGeom prst="rect">
            <a:avLst/>
          </a:prstGeom>
          <a:noFill/>
          <a:ln w="12700" cap="sq">
            <a:noFill/>
            <a:miter lim="800000"/>
            <a:headEnd/>
            <a:tailEnd/>
          </a:ln>
        </p:spPr>
        <p:txBody>
          <a:bodyPr>
            <a:spAutoFit/>
          </a:bodyPr>
          <a:lstStyle/>
          <a:p>
            <a:pPr algn="ctr" eaLnBrk="0" hangingPunct="0"/>
            <a:r>
              <a:rPr lang="pt-BR" sz="1200" b="0" smtClean="0">
                <a:solidFill>
                  <a:srgbClr val="FFFFFF"/>
                </a:solidFill>
                <a:latin typeface="Tahoma" pitchFamily="34" charset="0"/>
                <a:cs typeface="Tahoma" pitchFamily="34" charset="0"/>
              </a:rPr>
              <a:t>Fonte</a:t>
            </a:r>
            <a:r>
              <a:rPr lang="pt-BR" sz="1200" b="0">
                <a:solidFill>
                  <a:srgbClr val="FFFFFF"/>
                </a:solidFill>
                <a:latin typeface="Tahoma" pitchFamily="34" charset="0"/>
                <a:cs typeface="Tahoma" pitchFamily="34" charset="0"/>
              </a:rPr>
              <a:t>: </a:t>
            </a:r>
            <a:r>
              <a:rPr lang="pt-BR" sz="1200" b="0" smtClean="0">
                <a:solidFill>
                  <a:srgbClr val="FFFFFF"/>
                </a:solidFill>
                <a:latin typeface="Tahoma" pitchFamily="34" charset="0"/>
                <a:cs typeface="Tahoma" pitchFamily="34" charset="0"/>
              </a:rPr>
              <a:t>Senado Federal – Sistema SIGA BRASIL - Elaboração</a:t>
            </a:r>
            <a:r>
              <a:rPr lang="pt-BR" sz="1200" b="0">
                <a:solidFill>
                  <a:srgbClr val="FFFFFF"/>
                </a:solidFill>
                <a:latin typeface="Tahoma" pitchFamily="34" charset="0"/>
                <a:cs typeface="Tahoma" pitchFamily="34" charset="0"/>
              </a:rPr>
              <a:t>: Auditoria Cidadã da Dívida</a:t>
            </a:r>
          </a:p>
        </p:txBody>
      </p:sp>
      <p:sp>
        <p:nvSpPr>
          <p:cNvPr id="5125" name="CaixaDeTexto 5"/>
          <p:cNvSpPr txBox="1">
            <a:spLocks noChangeArrowheads="1"/>
          </p:cNvSpPr>
          <p:nvPr/>
        </p:nvSpPr>
        <p:spPr bwMode="auto">
          <a:xfrm>
            <a:off x="560512" y="3718856"/>
            <a:ext cx="1639887" cy="368300"/>
          </a:xfrm>
          <a:prstGeom prst="rect">
            <a:avLst/>
          </a:prstGeom>
          <a:solidFill>
            <a:srgbClr val="FFFFFF"/>
          </a:solidFill>
          <a:ln w="9525">
            <a:solidFill>
              <a:srgbClr val="FF0000"/>
            </a:solidFill>
            <a:miter lim="800000"/>
            <a:headEnd/>
            <a:tailEnd/>
          </a:ln>
        </p:spPr>
        <p:txBody>
          <a:bodyPr>
            <a:spAutoFit/>
          </a:bodyPr>
          <a:lstStyle/>
          <a:p>
            <a:pPr algn="ctr" eaLnBrk="0" hangingPunct="0">
              <a:spcBef>
                <a:spcPct val="50000"/>
              </a:spcBef>
            </a:pPr>
            <a:r>
              <a:rPr lang="pt-BR" sz="1800"/>
              <a:t>R$ </a:t>
            </a:r>
            <a:r>
              <a:rPr lang="pt-BR" sz="1800" smtClean="0"/>
              <a:t>753 </a:t>
            </a:r>
            <a:r>
              <a:rPr lang="pt-BR" sz="1800"/>
              <a:t>bilhões</a:t>
            </a:r>
          </a:p>
        </p:txBody>
      </p:sp>
      <p:cxnSp>
        <p:nvCxnSpPr>
          <p:cNvPr id="5126" name="Conector de seta reta 7"/>
          <p:cNvCxnSpPr>
            <a:cxnSpLocks noChangeShapeType="1"/>
          </p:cNvCxnSpPr>
          <p:nvPr/>
        </p:nvCxnSpPr>
        <p:spPr bwMode="auto">
          <a:xfrm flipH="1">
            <a:off x="2367756" y="3903006"/>
            <a:ext cx="665163" cy="0"/>
          </a:xfrm>
          <a:prstGeom prst="straightConnector1">
            <a:avLst/>
          </a:prstGeom>
          <a:noFill/>
          <a:ln w="41275" cap="sq" algn="ctr">
            <a:solidFill>
              <a:srgbClr val="FF0000"/>
            </a:solidFill>
            <a:round/>
            <a:headEnd/>
            <a:tailEnd type="arrow" w="med" len="med"/>
          </a:ln>
        </p:spPr>
      </p:cxnSp>
      <p:sp>
        <p:nvSpPr>
          <p:cNvPr id="5127" name="CaixaDeTexto 10"/>
          <p:cNvSpPr txBox="1">
            <a:spLocks noChangeArrowheads="1"/>
          </p:cNvSpPr>
          <p:nvPr/>
        </p:nvSpPr>
        <p:spPr bwMode="auto">
          <a:xfrm>
            <a:off x="128588" y="188913"/>
            <a:ext cx="9777412" cy="384721"/>
          </a:xfrm>
          <a:prstGeom prst="rect">
            <a:avLst/>
          </a:prstGeom>
          <a:noFill/>
          <a:ln w="9525">
            <a:noFill/>
            <a:miter lim="800000"/>
            <a:headEnd/>
            <a:tailEnd/>
          </a:ln>
        </p:spPr>
        <p:txBody>
          <a:bodyPr>
            <a:spAutoFit/>
          </a:bodyPr>
          <a:lstStyle/>
          <a:p>
            <a:pPr algn="ctr" eaLnBrk="0" hangingPunct="0">
              <a:spcBef>
                <a:spcPts val="1800"/>
              </a:spcBef>
            </a:pPr>
            <a:r>
              <a:rPr lang="pt-BR" sz="1900">
                <a:solidFill>
                  <a:srgbClr val="92D050"/>
                </a:solidFill>
                <a:latin typeface="Tahoma" pitchFamily="34" charset="0"/>
                <a:cs typeface="Tahoma" pitchFamily="34" charset="0"/>
              </a:rPr>
              <a:t>Orçamento Geral da União – Executado em </a:t>
            </a:r>
            <a:r>
              <a:rPr lang="pt-BR" sz="1900" smtClean="0">
                <a:solidFill>
                  <a:srgbClr val="92D050"/>
                </a:solidFill>
                <a:latin typeface="Tahoma" pitchFamily="34" charset="0"/>
                <a:cs typeface="Tahoma" pitchFamily="34" charset="0"/>
              </a:rPr>
              <a:t>2012 </a:t>
            </a:r>
            <a:r>
              <a:rPr lang="pt-BR" sz="1900">
                <a:solidFill>
                  <a:srgbClr val="92D050"/>
                </a:solidFill>
                <a:latin typeface="Tahoma" pitchFamily="34" charset="0"/>
                <a:cs typeface="Tahoma" pitchFamily="34" charset="0"/>
              </a:rPr>
              <a:t>– Total = R$ 1,712  trilhão</a:t>
            </a:r>
          </a:p>
        </p:txBody>
      </p:sp>
      <p:sp>
        <p:nvSpPr>
          <p:cNvPr id="5128" name="Rectangle 10"/>
          <p:cNvSpPr>
            <a:spLocks noChangeArrowheads="1"/>
          </p:cNvSpPr>
          <p:nvPr/>
        </p:nvSpPr>
        <p:spPr bwMode="auto">
          <a:xfrm>
            <a:off x="0" y="0"/>
            <a:ext cx="9906000" cy="0"/>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spTree>
    <p:extLst>
      <p:ext uri="{BB962C8B-B14F-4D97-AF65-F5344CB8AC3E}">
        <p14:creationId xmlns:p14="http://schemas.microsoft.com/office/powerpoint/2010/main" val="3713272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2"/>
          <p:cNvSpPr txBox="1">
            <a:spLocks noChangeArrowheads="1"/>
          </p:cNvSpPr>
          <p:nvPr/>
        </p:nvSpPr>
        <p:spPr bwMode="auto">
          <a:xfrm>
            <a:off x="0" y="1196752"/>
            <a:ext cx="178435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eaLnBrk="1" hangingPunct="1">
              <a:lnSpc>
                <a:spcPct val="120000"/>
              </a:lnSpc>
            </a:pPr>
            <a:r>
              <a:rPr lang="en-US" dirty="0">
                <a:latin typeface="Tahoma" charset="0"/>
                <a:cs typeface="Tahoma" charset="0"/>
              </a:rPr>
              <a:t>PREVISÃO DE</a:t>
            </a:r>
          </a:p>
          <a:p>
            <a:pPr algn="ctr" eaLnBrk="1" hangingPunct="1">
              <a:lnSpc>
                <a:spcPct val="120000"/>
              </a:lnSpc>
            </a:pPr>
            <a:r>
              <a:rPr lang="en-US" dirty="0">
                <a:latin typeface="Tahoma" charset="0"/>
                <a:cs typeface="Tahoma" charset="0"/>
              </a:rPr>
              <a:t>GASTO com a </a:t>
            </a:r>
          </a:p>
          <a:p>
            <a:pPr algn="ctr" eaLnBrk="1" hangingPunct="1">
              <a:lnSpc>
                <a:spcPct val="120000"/>
              </a:lnSpc>
            </a:pPr>
            <a:r>
              <a:rPr lang="en-US" dirty="0" smtClean="0">
                <a:latin typeface="Tahoma" charset="0"/>
                <a:cs typeface="Tahoma" charset="0"/>
              </a:rPr>
              <a:t>DÍVIDA </a:t>
            </a:r>
            <a:r>
              <a:rPr lang="en-US" dirty="0" err="1" smtClean="0">
                <a:latin typeface="Tahoma" charset="0"/>
                <a:cs typeface="Tahoma" charset="0"/>
              </a:rPr>
              <a:t>em</a:t>
            </a:r>
            <a:r>
              <a:rPr lang="en-US" dirty="0" smtClean="0">
                <a:latin typeface="Tahoma" charset="0"/>
                <a:cs typeface="Tahoma" charset="0"/>
              </a:rPr>
              <a:t> 2014:</a:t>
            </a:r>
          </a:p>
          <a:p>
            <a:pPr algn="ctr" eaLnBrk="1" hangingPunct="1">
              <a:lnSpc>
                <a:spcPct val="120000"/>
              </a:lnSpc>
            </a:pPr>
            <a:endParaRPr lang="en-US" dirty="0">
              <a:latin typeface="Tahoma" charset="0"/>
              <a:cs typeface="Tahoma" charset="0"/>
            </a:endParaRPr>
          </a:p>
          <a:p>
            <a:pPr algn="ctr" eaLnBrk="1" hangingPunct="1">
              <a:lnSpc>
                <a:spcPct val="120000"/>
              </a:lnSpc>
            </a:pPr>
            <a:r>
              <a:rPr lang="en-US" dirty="0">
                <a:latin typeface="Tahoma" charset="0"/>
                <a:cs typeface="Tahoma" charset="0"/>
              </a:rPr>
              <a:t>R$ 1,002</a:t>
            </a:r>
          </a:p>
          <a:p>
            <a:pPr algn="ctr" eaLnBrk="1" hangingPunct="1">
              <a:lnSpc>
                <a:spcPct val="120000"/>
              </a:lnSpc>
            </a:pPr>
            <a:r>
              <a:rPr lang="en-US" dirty="0">
                <a:latin typeface="Tahoma" charset="0"/>
                <a:cs typeface="Tahoma" charset="0"/>
              </a:rPr>
              <a:t>TRILHÃO</a:t>
            </a:r>
          </a:p>
        </p:txBody>
      </p:sp>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28575"/>
            <a:ext cx="8121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35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aixaDeTexto 5"/>
          <p:cNvSpPr txBox="1">
            <a:spLocks noChangeArrowheads="1"/>
          </p:cNvSpPr>
          <p:nvPr/>
        </p:nvSpPr>
        <p:spPr bwMode="auto">
          <a:xfrm>
            <a:off x="200025" y="3757613"/>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Belo Horizonte                     Brasília	                 Rio de Janeiro</a:t>
            </a:r>
          </a:p>
        </p:txBody>
      </p:sp>
      <p:sp>
        <p:nvSpPr>
          <p:cNvPr id="7170" name="CaixaDeTexto 7"/>
          <p:cNvSpPr txBox="1">
            <a:spLocks noChangeArrowheads="1"/>
          </p:cNvSpPr>
          <p:nvPr/>
        </p:nvSpPr>
        <p:spPr bwMode="auto">
          <a:xfrm>
            <a:off x="344488" y="6165850"/>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São Paulo                       Porto Alegre	                    Salvador</a:t>
            </a:r>
          </a:p>
        </p:txBody>
      </p:sp>
      <p:sp>
        <p:nvSpPr>
          <p:cNvPr id="7171" name="CaixaDeTexto 12"/>
          <p:cNvSpPr txBox="1">
            <a:spLocks noChangeArrowheads="1"/>
          </p:cNvSpPr>
          <p:nvPr/>
        </p:nvSpPr>
        <p:spPr bwMode="auto">
          <a:xfrm>
            <a:off x="15875" y="404813"/>
            <a:ext cx="9906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ts val="600"/>
              </a:spcBef>
            </a:pPr>
            <a:r>
              <a:rPr lang="pt-BR" sz="2800" dirty="0" smtClean="0">
                <a:solidFill>
                  <a:srgbClr val="92D050"/>
                </a:solidFill>
                <a:latin typeface="Tahoma" charset="0"/>
                <a:cs typeface="Tahoma" charset="0"/>
              </a:rPr>
              <a:t>BRASIL: Percepção do problema social</a:t>
            </a:r>
          </a:p>
          <a:p>
            <a:pPr algn="ctr">
              <a:spcBef>
                <a:spcPts val="600"/>
              </a:spcBef>
            </a:pPr>
            <a:r>
              <a:rPr lang="pt-BR" sz="2800" dirty="0" smtClean="0">
                <a:solidFill>
                  <a:srgbClr val="92D050"/>
                </a:solidFill>
                <a:latin typeface="Tahoma" charset="0"/>
                <a:cs typeface="Tahoma" charset="0"/>
              </a:rPr>
              <a:t>Milhões </a:t>
            </a:r>
            <a:r>
              <a:rPr lang="pt-BR" sz="2800" dirty="0">
                <a:solidFill>
                  <a:srgbClr val="92D050"/>
                </a:solidFill>
                <a:latin typeface="Tahoma" charset="0"/>
                <a:cs typeface="Tahoma" charset="0"/>
              </a:rPr>
              <a:t>de pessoas nas ruas em </a:t>
            </a:r>
            <a:r>
              <a:rPr lang="pt-BR" sz="2800" dirty="0" smtClean="0">
                <a:solidFill>
                  <a:srgbClr val="92D050"/>
                </a:solidFill>
                <a:latin typeface="Tahoma" charset="0"/>
                <a:cs typeface="Tahoma" charset="0"/>
              </a:rPr>
              <a:t>centenas </a:t>
            </a:r>
            <a:r>
              <a:rPr lang="pt-BR" sz="2800" dirty="0">
                <a:solidFill>
                  <a:srgbClr val="92D050"/>
                </a:solidFill>
                <a:latin typeface="Tahoma" charset="0"/>
                <a:cs typeface="Tahoma" charset="0"/>
              </a:rPr>
              <a:t>de cidades</a:t>
            </a:r>
          </a:p>
        </p:txBody>
      </p:sp>
      <p:pic>
        <p:nvPicPr>
          <p:cNvPr id="7172" name="Picture 12" descr="http://veja0.abrilm.com.br/assets/images/2013/6/156447/brasil-protesto-belo-horizonte-20130622-11-size-598.jpg?13719307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2214563"/>
            <a:ext cx="26606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descr="http://www.cartacapital.com.br/sociedade/ao-vivo-as-manifestacoes-em-sp-rj-bh-e-brasilia-em-17-de-junho-9855.html/congresso-nacional-manifestantes-ninja/image_previe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14563"/>
            <a:ext cx="25193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http://veja4.abrilm.com.br/assets/images/2013/6/156146/brasil-protesto-rio-de-janeiro-20130620-75-size-598.jpg?137178795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325" y="2214563"/>
            <a:ext cx="28432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0" descr="https://encrypted-tbn1.gstatic.com/images?q=tbn:ANd9GcQx_JXg6h2iizQbvxsDDh4OYcTjnrZENEQaccDm6dyle9EHIum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788" y="4435475"/>
            <a:ext cx="266065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2" descr="Por Ramiro Furquim/Sul2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9188" y="4435475"/>
            <a:ext cx="25177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Manifestação (Foto: Lula Bonfim/Arquivo Pesso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5913" y="4456113"/>
            <a:ext cx="260826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406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aixaDeTexto 5"/>
          <p:cNvSpPr txBox="1">
            <a:spLocks noChangeArrowheads="1"/>
          </p:cNvSpPr>
          <p:nvPr/>
        </p:nvSpPr>
        <p:spPr bwMode="auto">
          <a:xfrm>
            <a:off x="200025" y="3757613"/>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Vitória                             Fortaleza	                       Recife</a:t>
            </a:r>
          </a:p>
        </p:txBody>
      </p:sp>
      <p:sp>
        <p:nvSpPr>
          <p:cNvPr id="8194" name="CaixaDeTexto 7"/>
          <p:cNvSpPr txBox="1">
            <a:spLocks noChangeArrowheads="1"/>
          </p:cNvSpPr>
          <p:nvPr/>
        </p:nvSpPr>
        <p:spPr bwMode="auto">
          <a:xfrm>
            <a:off x="344488" y="6165850"/>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Florianópolis                      Natal	                    Manaus</a:t>
            </a:r>
          </a:p>
        </p:txBody>
      </p:sp>
      <p:sp>
        <p:nvSpPr>
          <p:cNvPr id="8195" name="CaixaDeTexto 12"/>
          <p:cNvSpPr txBox="1">
            <a:spLocks noChangeArrowheads="1"/>
          </p:cNvSpPr>
          <p:nvPr/>
        </p:nvSpPr>
        <p:spPr bwMode="auto">
          <a:xfrm>
            <a:off x="15875" y="404813"/>
            <a:ext cx="9906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ts val="600"/>
              </a:spcBef>
            </a:pPr>
            <a:r>
              <a:rPr lang="pt-BR" sz="2800" dirty="0">
                <a:solidFill>
                  <a:srgbClr val="92D050"/>
                </a:solidFill>
                <a:latin typeface="Tahoma" charset="0"/>
                <a:cs typeface="Tahoma" charset="0"/>
              </a:rPr>
              <a:t>Percepção do problema social: </a:t>
            </a:r>
          </a:p>
          <a:p>
            <a:pPr algn="ctr">
              <a:spcBef>
                <a:spcPts val="600"/>
              </a:spcBef>
            </a:pPr>
            <a:r>
              <a:rPr lang="pt-BR" sz="2800" dirty="0">
                <a:solidFill>
                  <a:srgbClr val="92D050"/>
                </a:solidFill>
                <a:latin typeface="Tahoma" charset="0"/>
                <a:cs typeface="Tahoma" charset="0"/>
              </a:rPr>
              <a:t>Milhões de pessoas nas ruas em centenas de cidades</a:t>
            </a:r>
          </a:p>
        </p:txBody>
      </p:sp>
      <p:pic>
        <p:nvPicPr>
          <p:cNvPr id="8196" name="Picture 2" descr="Terceira Ponte é tomada por manifest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2233613"/>
            <a:ext cx="247491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bahiatododia.com.br/spn-admin/midias/imagens/artigos/32499_Manifestação%20em%20Fortale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275" y="2251075"/>
            <a:ext cx="243522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oglobo.globo.com/in/8759733-d8c-045/FT500A/2013-623028189-20130620183603350afp.jpg_201306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100" y="2233613"/>
            <a:ext cx="2487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Comandante da PM e criador da manifestação explicam por que Florianópolis teve protesto pacífico Gabriela Rovai/Agência RB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25" y="4581525"/>
            <a:ext cx="23860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RevoltadoBusão em Natal - protesto bloqueia a BR-101 (Foto: Henrique Dovalle/G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7275" y="4581525"/>
            <a:ext cx="24352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Manifestação começou no Centro de Manaus e foi até a Arena da Amazônia (Foto: Marcos Dantas/G1 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3213" y="4581525"/>
            <a:ext cx="2476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47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500063"/>
            <a:ext cx="55308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1442" name="Rectangle 2"/>
          <p:cNvSpPr>
            <a:spLocks noChangeArrowheads="1"/>
          </p:cNvSpPr>
          <p:nvPr/>
        </p:nvSpPr>
        <p:spPr bwMode="auto">
          <a:xfrm>
            <a:off x="415925" y="11113"/>
            <a:ext cx="9490075" cy="693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8" algn="r">
              <a:lnSpc>
                <a:spcPct val="140000"/>
              </a:lnSpc>
              <a:spcBef>
                <a:spcPts val="1800"/>
              </a:spcBef>
              <a:buClr>
                <a:srgbClr val="FF9900"/>
              </a:buClr>
            </a:pPr>
            <a:r>
              <a:rPr lang="pt-BR" sz="2800" dirty="0">
                <a:solidFill>
                  <a:srgbClr val="92D050"/>
                </a:solidFill>
                <a:latin typeface="Tahoma" charset="0"/>
              </a:rPr>
              <a:t>PARADOXO BRASIL</a:t>
            </a:r>
            <a:r>
              <a:rPr lang="pt-BR" sz="3200" dirty="0">
                <a:solidFill>
                  <a:srgbClr val="92D050"/>
                </a:solidFill>
                <a:latin typeface="Tahoma" charset="0"/>
              </a:rPr>
              <a:t> </a:t>
            </a:r>
          </a:p>
          <a:p>
            <a:pPr lvl="8" algn="r">
              <a:spcBef>
                <a:spcPts val="1800"/>
              </a:spcBef>
              <a:buClr>
                <a:srgbClr val="FF9900"/>
              </a:buClr>
            </a:pPr>
            <a:r>
              <a:rPr lang="pt-BR" i="1" dirty="0" smtClean="0">
                <a:solidFill>
                  <a:srgbClr val="92D050"/>
                </a:solidFill>
                <a:latin typeface="Tahoma" charset="0"/>
              </a:rPr>
              <a:t>Estamos muito</a:t>
            </a:r>
          </a:p>
          <a:p>
            <a:pPr lvl="8" algn="r">
              <a:spcBef>
                <a:spcPts val="1800"/>
              </a:spcBef>
              <a:buClr>
                <a:srgbClr val="FF9900"/>
              </a:buClr>
            </a:pPr>
            <a:r>
              <a:rPr lang="pt-BR" i="1" dirty="0">
                <a:solidFill>
                  <a:srgbClr val="92D050"/>
                </a:solidFill>
                <a:latin typeface="Tahoma" charset="0"/>
              </a:rPr>
              <a:t>d</a:t>
            </a:r>
            <a:r>
              <a:rPr lang="pt-BR" i="1" dirty="0" smtClean="0">
                <a:solidFill>
                  <a:srgbClr val="92D050"/>
                </a:solidFill>
                <a:latin typeface="Tahoma" charset="0"/>
              </a:rPr>
              <a:t>istantes do </a:t>
            </a:r>
          </a:p>
          <a:p>
            <a:pPr lvl="8" algn="r">
              <a:spcBef>
                <a:spcPts val="1800"/>
              </a:spcBef>
              <a:buClr>
                <a:srgbClr val="FF9900"/>
              </a:buClr>
            </a:pPr>
            <a:r>
              <a:rPr lang="pt-BR" i="1" dirty="0" smtClean="0">
                <a:solidFill>
                  <a:srgbClr val="92D050"/>
                </a:solidFill>
                <a:latin typeface="Tahoma" charset="0"/>
              </a:rPr>
              <a:t>Brasil que </a:t>
            </a:r>
          </a:p>
          <a:p>
            <a:pPr lvl="8" algn="r">
              <a:spcBef>
                <a:spcPts val="1800"/>
              </a:spcBef>
              <a:buClr>
                <a:srgbClr val="FF9900"/>
              </a:buClr>
            </a:pPr>
            <a:r>
              <a:rPr lang="pt-BR" i="1" dirty="0">
                <a:solidFill>
                  <a:srgbClr val="92D050"/>
                </a:solidFill>
                <a:latin typeface="Tahoma" charset="0"/>
              </a:rPr>
              <a:t>q</a:t>
            </a:r>
            <a:r>
              <a:rPr lang="pt-BR" i="1" dirty="0" smtClean="0">
                <a:solidFill>
                  <a:srgbClr val="92D050"/>
                </a:solidFill>
                <a:latin typeface="Tahoma" charset="0"/>
              </a:rPr>
              <a:t>ueremos</a:t>
            </a:r>
          </a:p>
          <a:p>
            <a:pPr lvl="8" algn="r">
              <a:spcBef>
                <a:spcPts val="1800"/>
              </a:spcBef>
              <a:buClr>
                <a:srgbClr val="FF9900"/>
              </a:buClr>
            </a:pPr>
            <a:endParaRPr lang="pt-BR" i="1" dirty="0" smtClean="0">
              <a:solidFill>
                <a:srgbClr val="92D050"/>
              </a:solidFill>
              <a:latin typeface="Tahoma" charset="0"/>
            </a:endParaRPr>
          </a:p>
          <a:p>
            <a:pPr marL="1257300" lvl="2" indent="-342900">
              <a:lnSpc>
                <a:spcPct val="140000"/>
              </a:lnSpc>
              <a:spcBef>
                <a:spcPts val="1800"/>
              </a:spcBef>
              <a:buClr>
                <a:srgbClr val="FF9900"/>
              </a:buClr>
              <a:buFont typeface="Arial"/>
              <a:buChar char="•"/>
            </a:pPr>
            <a:r>
              <a:rPr lang="pt-BR" dirty="0" smtClean="0">
                <a:solidFill>
                  <a:srgbClr val="FFFFFF"/>
                </a:solidFill>
                <a:latin typeface="Tahoma" charset="0"/>
              </a:rPr>
              <a:t>7ª ECONOMIA MUNDIAL</a:t>
            </a:r>
            <a:endParaRPr lang="pt-BR" b="0" dirty="0" smtClean="0">
              <a:solidFill>
                <a:srgbClr val="FFFFFF"/>
              </a:solidFill>
              <a:latin typeface="Tahoma" charset="0"/>
            </a:endParaRPr>
          </a:p>
          <a:p>
            <a:pPr>
              <a:spcBef>
                <a:spcPts val="1800"/>
              </a:spcBef>
              <a:buClr>
                <a:srgbClr val="FF9900"/>
              </a:buClr>
              <a:buFont typeface="Arial" charset="0"/>
              <a:buChar char="•"/>
            </a:pPr>
            <a:r>
              <a:rPr lang="pt-BR" dirty="0" smtClean="0">
                <a:solidFill>
                  <a:srgbClr val="FFFFFF"/>
                </a:solidFill>
                <a:latin typeface="Tahoma" charset="0"/>
              </a:rPr>
              <a:t> </a:t>
            </a:r>
            <a:r>
              <a:rPr lang="pt-BR" dirty="0">
                <a:solidFill>
                  <a:srgbClr val="FFFFFF"/>
                </a:solidFill>
                <a:latin typeface="Tahoma" charset="0"/>
              </a:rPr>
              <a:t>3ª Pior distribuição de renda do mundo</a:t>
            </a:r>
          </a:p>
          <a:p>
            <a:pPr>
              <a:spcBef>
                <a:spcPts val="1800"/>
              </a:spcBef>
              <a:buClr>
                <a:srgbClr val="FF9900"/>
              </a:buClr>
              <a:buFont typeface="Arial" charset="0"/>
              <a:buChar char="•"/>
            </a:pPr>
            <a:r>
              <a:rPr lang="pt-BR" dirty="0">
                <a:solidFill>
                  <a:srgbClr val="FFFFFF"/>
                </a:solidFill>
                <a:latin typeface="Tahoma" charset="0"/>
              </a:rPr>
              <a:t> </a:t>
            </a:r>
            <a:r>
              <a:rPr lang="pt-BR" dirty="0" smtClean="0">
                <a:solidFill>
                  <a:srgbClr val="FFFFFF"/>
                </a:solidFill>
                <a:latin typeface="Tahoma" charset="0"/>
              </a:rPr>
              <a:t>85º </a:t>
            </a:r>
            <a:r>
              <a:rPr lang="pt-BR" dirty="0">
                <a:solidFill>
                  <a:srgbClr val="FFFFFF"/>
                </a:solidFill>
                <a:latin typeface="Tahoma" charset="0"/>
              </a:rPr>
              <a:t>no ranking de respeito aos Direitos 	Humanos </a:t>
            </a:r>
            <a:r>
              <a:rPr lang="pt-BR" dirty="0" smtClean="0">
                <a:solidFill>
                  <a:srgbClr val="FFFFFF"/>
                </a:solidFill>
                <a:latin typeface="Tahoma" charset="0"/>
              </a:rPr>
              <a:t>– IDH</a:t>
            </a:r>
          </a:p>
          <a:p>
            <a:pPr>
              <a:spcBef>
                <a:spcPts val="1800"/>
              </a:spcBef>
              <a:buClr>
                <a:srgbClr val="FF9900"/>
              </a:buClr>
              <a:buFont typeface="Arial" charset="0"/>
              <a:buChar char="•"/>
            </a:pPr>
            <a:r>
              <a:rPr lang="pt-BR" dirty="0">
                <a:solidFill>
                  <a:srgbClr val="FFFFFF"/>
                </a:solidFill>
                <a:latin typeface="Tahoma" charset="0"/>
              </a:rPr>
              <a:t> </a:t>
            </a:r>
            <a:r>
              <a:rPr lang="pt-BR" dirty="0" smtClean="0">
                <a:solidFill>
                  <a:srgbClr val="FFFFFF"/>
                </a:solidFill>
                <a:latin typeface="Tahoma" charset="0"/>
              </a:rPr>
              <a:t>Penúltimo no ranking da Educação </a:t>
            </a:r>
            <a:r>
              <a:rPr lang="pt-BR" sz="800" dirty="0">
                <a:solidFill>
                  <a:srgbClr val="FFFFFF"/>
                </a:solidFill>
                <a:latin typeface="Tahoma" charset="0"/>
              </a:rPr>
              <a:t>(Índice Global de Habilidades Cognitivas e Realizações Educacionais )</a:t>
            </a:r>
            <a:endParaRPr lang="pt-BR" dirty="0" smtClean="0">
              <a:solidFill>
                <a:srgbClr val="FFFFFF"/>
              </a:solidFill>
              <a:latin typeface="Tahoma" charset="0"/>
            </a:endParaRPr>
          </a:p>
          <a:p>
            <a:pPr>
              <a:spcBef>
                <a:spcPts val="1800"/>
              </a:spcBef>
              <a:buClr>
                <a:srgbClr val="FF9900"/>
              </a:buClr>
              <a:buFont typeface="Arial" charset="0"/>
              <a:buChar char="•"/>
            </a:pPr>
            <a:r>
              <a:rPr lang="pt-BR" dirty="0">
                <a:solidFill>
                  <a:srgbClr val="FFFFFF"/>
                </a:solidFill>
                <a:latin typeface="Tahoma" charset="0"/>
              </a:rPr>
              <a:t> </a:t>
            </a:r>
            <a:r>
              <a:rPr lang="pt-BR" dirty="0" smtClean="0">
                <a:solidFill>
                  <a:srgbClr val="FFFFFF"/>
                </a:solidFill>
                <a:latin typeface="Tahoma" charset="0"/>
              </a:rPr>
              <a:t>128</a:t>
            </a:r>
            <a:r>
              <a:rPr lang="pt-BR" baseline="30000" dirty="0" smtClean="0">
                <a:solidFill>
                  <a:srgbClr val="FFFFFF"/>
                </a:solidFill>
                <a:latin typeface="Tahoma" charset="0"/>
              </a:rPr>
              <a:t>o</a:t>
            </a:r>
            <a:r>
              <a:rPr lang="pt-BR" dirty="0" smtClean="0">
                <a:solidFill>
                  <a:srgbClr val="FFFFFF"/>
                </a:solidFill>
                <a:latin typeface="Tahoma" charset="0"/>
              </a:rPr>
              <a:t> no ranking do crescimento econômico</a:t>
            </a:r>
            <a:endParaRPr lang="pt-BR" dirty="0">
              <a:solidFill>
                <a:srgbClr val="FFFFFF"/>
              </a:solidFill>
              <a:latin typeface="Tahoma" charset="0"/>
            </a:endParaRPr>
          </a:p>
        </p:txBody>
      </p:sp>
    </p:spTree>
    <p:extLst>
      <p:ext uri="{BB962C8B-B14F-4D97-AF65-F5344CB8AC3E}">
        <p14:creationId xmlns:p14="http://schemas.microsoft.com/office/powerpoint/2010/main" val="405174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00025" y="115888"/>
            <a:ext cx="9937750" cy="717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pt-BR" sz="2800" dirty="0" smtClean="0">
                <a:solidFill>
                  <a:srgbClr val="92D050"/>
                </a:solidFill>
                <a:latin typeface="Tahoma" charset="0"/>
                <a:cs typeface="Tahoma" charset="0"/>
              </a:rPr>
              <a:t>CONJUNTURA BRASIL</a:t>
            </a:r>
            <a:endParaRPr lang="pt-BR" sz="2800" b="0" dirty="0">
              <a:solidFill>
                <a:srgbClr val="FFFFFF"/>
              </a:solidFill>
            </a:endParaRPr>
          </a:p>
          <a:p>
            <a:pPr>
              <a:defRPr/>
            </a:pPr>
            <a:r>
              <a:rPr lang="pt-BR" b="0" dirty="0">
                <a:solidFill>
                  <a:srgbClr val="FFFFFF"/>
                </a:solidFill>
                <a:latin typeface="Tahoma"/>
                <a:cs typeface="Tahoma"/>
              </a:rPr>
              <a:t>Dívida absorvendo volumes crescentes de recursos</a:t>
            </a:r>
          </a:p>
          <a:p>
            <a:pPr>
              <a:defRPr/>
            </a:pPr>
            <a:r>
              <a:rPr lang="pt-BR" dirty="0">
                <a:solidFill>
                  <a:srgbClr val="92D050"/>
                </a:solidFill>
                <a:latin typeface="Tahoma"/>
                <a:cs typeface="Tahoma"/>
              </a:rPr>
              <a:t>Orçamento de 2014: </a:t>
            </a:r>
            <a:r>
              <a:rPr lang="pt-BR" dirty="0" err="1">
                <a:solidFill>
                  <a:srgbClr val="92D050"/>
                </a:solidFill>
                <a:latin typeface="Tahoma"/>
                <a:cs typeface="Tahoma"/>
              </a:rPr>
              <a:t>R</a:t>
            </a:r>
            <a:r>
              <a:rPr lang="pt-BR" dirty="0">
                <a:solidFill>
                  <a:srgbClr val="92D050"/>
                </a:solidFill>
                <a:latin typeface="Tahoma"/>
                <a:cs typeface="Tahoma"/>
              </a:rPr>
              <a:t>$ 1,002 TRILHÃO</a:t>
            </a:r>
          </a:p>
          <a:p>
            <a:pPr>
              <a:defRPr/>
            </a:pPr>
            <a:endParaRPr lang="pt-BR" sz="800" dirty="0" smtClean="0">
              <a:solidFill>
                <a:srgbClr val="FFFFFF"/>
              </a:solidFill>
              <a:latin typeface="Tahoma"/>
              <a:cs typeface="Tahoma"/>
            </a:endParaRPr>
          </a:p>
          <a:p>
            <a:pPr>
              <a:defRPr/>
            </a:pPr>
            <a:r>
              <a:rPr lang="pt-BR" b="0" dirty="0" smtClean="0">
                <a:solidFill>
                  <a:srgbClr val="FFFFFF"/>
                </a:solidFill>
                <a:latin typeface="Tahoma"/>
                <a:cs typeface="Tahoma"/>
              </a:rPr>
              <a:t>Na falta de </a:t>
            </a:r>
            <a:r>
              <a:rPr lang="pt-BR" b="0" dirty="0">
                <a:solidFill>
                  <a:srgbClr val="FFFFFF"/>
                </a:solidFill>
                <a:latin typeface="Tahoma"/>
                <a:cs typeface="Tahoma"/>
              </a:rPr>
              <a:t>recursos para investimentos = País sendo leiloado (Seminário </a:t>
            </a:r>
            <a:r>
              <a:rPr lang="pt-BR" b="0" dirty="0" smtClean="0">
                <a:solidFill>
                  <a:srgbClr val="FFFFFF"/>
                </a:solidFill>
                <a:latin typeface="Tahoma"/>
                <a:cs typeface="Tahoma"/>
              </a:rPr>
              <a:t>no auditório do Goldman Sachs em </a:t>
            </a:r>
            <a:r>
              <a:rPr lang="pt-BR" b="0" dirty="0">
                <a:solidFill>
                  <a:srgbClr val="FFFFFF"/>
                </a:solidFill>
                <a:latin typeface="Tahoma"/>
                <a:cs typeface="Tahoma"/>
              </a:rPr>
              <a:t>NY</a:t>
            </a:r>
            <a:r>
              <a:rPr lang="pt-BR" b="0" dirty="0" smtClean="0">
                <a:solidFill>
                  <a:srgbClr val="FFFFFF"/>
                </a:solidFill>
                <a:latin typeface="Tahoma"/>
                <a:cs typeface="Tahoma"/>
              </a:rPr>
              <a:t>)</a:t>
            </a:r>
          </a:p>
          <a:p>
            <a:pPr>
              <a:defRPr/>
            </a:pPr>
            <a:endParaRPr lang="pt-BR" sz="800" b="0" dirty="0" smtClean="0">
              <a:solidFill>
                <a:srgbClr val="FFFFFF"/>
              </a:solidFill>
              <a:latin typeface="Tahoma"/>
              <a:cs typeface="Tahoma"/>
            </a:endParaRPr>
          </a:p>
          <a:p>
            <a:pPr>
              <a:defRPr/>
            </a:pPr>
            <a:endParaRPr lang="pt-BR" sz="800" b="0" dirty="0">
              <a:solidFill>
                <a:srgbClr val="FFFFFF"/>
              </a:solidFill>
              <a:latin typeface="Tahoma"/>
              <a:cs typeface="Tahoma"/>
            </a:endParaRPr>
          </a:p>
          <a:p>
            <a:pPr marL="342900" indent="-342900">
              <a:buFont typeface="Wingdings" charset="2"/>
              <a:buChar char=""/>
              <a:defRPr/>
            </a:pPr>
            <a:r>
              <a:rPr lang="pt-BR" dirty="0">
                <a:solidFill>
                  <a:srgbClr val="92D050"/>
                </a:solidFill>
                <a:latin typeface="Tahoma"/>
                <a:cs typeface="Tahoma"/>
              </a:rPr>
              <a:t>PACOTE DE LEILÕES (Programa de Investimento em Logística – PIL)</a:t>
            </a:r>
            <a:r>
              <a:rPr lang="pt-BR" dirty="0">
                <a:solidFill>
                  <a:srgbClr val="FFFFFF"/>
                </a:solidFill>
                <a:latin typeface="Tahoma"/>
                <a:cs typeface="Tahoma"/>
              </a:rPr>
              <a:t> </a:t>
            </a:r>
          </a:p>
          <a:p>
            <a:pPr marL="342900" indent="-342900">
              <a:buFont typeface="Wingdings" charset="2"/>
              <a:buChar char=""/>
              <a:defRPr/>
            </a:pPr>
            <a:r>
              <a:rPr lang="pt-BR" dirty="0">
                <a:solidFill>
                  <a:srgbClr val="FFFFFF"/>
                </a:solidFill>
                <a:latin typeface="Tahoma"/>
                <a:cs typeface="Tahoma"/>
              </a:rPr>
              <a:t>Aeroportos	</a:t>
            </a:r>
          </a:p>
          <a:p>
            <a:pPr marL="342900" indent="-342900">
              <a:buFont typeface="Wingdings" charset="2"/>
              <a:buChar char=""/>
              <a:defRPr/>
            </a:pPr>
            <a:r>
              <a:rPr lang="pt-BR" dirty="0">
                <a:solidFill>
                  <a:srgbClr val="FFFFFF"/>
                </a:solidFill>
                <a:latin typeface="Tahoma"/>
                <a:cs typeface="Tahoma"/>
              </a:rPr>
              <a:t>Portos</a:t>
            </a:r>
          </a:p>
          <a:p>
            <a:pPr marL="342900" indent="-342900">
              <a:buFont typeface="Wingdings" charset="2"/>
              <a:buChar char=""/>
              <a:defRPr/>
            </a:pPr>
            <a:r>
              <a:rPr lang="pt-BR" dirty="0">
                <a:solidFill>
                  <a:srgbClr val="FFFFFF"/>
                </a:solidFill>
                <a:latin typeface="Tahoma"/>
                <a:cs typeface="Tahoma"/>
              </a:rPr>
              <a:t>Rodovias			</a:t>
            </a:r>
          </a:p>
          <a:p>
            <a:pPr marL="342900" indent="-342900">
              <a:buFont typeface="Wingdings" charset="2"/>
              <a:buChar char=""/>
              <a:defRPr/>
            </a:pPr>
            <a:r>
              <a:rPr lang="pt-BR" dirty="0">
                <a:solidFill>
                  <a:srgbClr val="FFFFFF"/>
                </a:solidFill>
                <a:latin typeface="Tahoma"/>
                <a:cs typeface="Tahoma"/>
              </a:rPr>
              <a:t>Ferrovias</a:t>
            </a:r>
          </a:p>
          <a:p>
            <a:pPr marL="342900" indent="-342900">
              <a:buFont typeface="Wingdings" charset="2"/>
              <a:buChar char=""/>
              <a:defRPr/>
            </a:pPr>
            <a:r>
              <a:rPr lang="pt-BR" dirty="0">
                <a:solidFill>
                  <a:srgbClr val="FFFFFF"/>
                </a:solidFill>
                <a:latin typeface="Tahoma"/>
                <a:cs typeface="Tahoma"/>
              </a:rPr>
              <a:t>Energia	</a:t>
            </a:r>
          </a:p>
          <a:p>
            <a:pPr marL="342900" indent="-342900">
              <a:buFont typeface="Wingdings" charset="2"/>
              <a:buChar char=""/>
              <a:defRPr/>
            </a:pPr>
            <a:r>
              <a:rPr lang="pt-BR" dirty="0">
                <a:solidFill>
                  <a:srgbClr val="FFFFFF"/>
                </a:solidFill>
                <a:latin typeface="Tahoma"/>
                <a:cs typeface="Tahoma"/>
              </a:rPr>
              <a:t>Leilão de </a:t>
            </a:r>
            <a:r>
              <a:rPr lang="pt-BR" dirty="0" smtClean="0">
                <a:solidFill>
                  <a:srgbClr val="FFFFFF"/>
                </a:solidFill>
                <a:latin typeface="Tahoma"/>
                <a:cs typeface="Tahoma"/>
              </a:rPr>
              <a:t>Libra</a:t>
            </a:r>
          </a:p>
          <a:p>
            <a:pPr>
              <a:defRPr/>
            </a:pPr>
            <a:endParaRPr lang="pt-BR" dirty="0">
              <a:solidFill>
                <a:srgbClr val="FFFFFF"/>
              </a:solidFill>
              <a:latin typeface="Tahoma"/>
              <a:cs typeface="Tahoma"/>
            </a:endParaRPr>
          </a:p>
          <a:p>
            <a:pPr marL="1257300" lvl="2" indent="-342900">
              <a:buFont typeface="Arial"/>
              <a:buChar char="•"/>
              <a:defRPr/>
            </a:pPr>
            <a:r>
              <a:rPr lang="pt-BR" sz="2000" b="0" dirty="0" smtClean="0">
                <a:solidFill>
                  <a:srgbClr val="FFFFFF"/>
                </a:solidFill>
              </a:rPr>
              <a:t>Assistir  </a:t>
            </a:r>
            <a:r>
              <a:rPr lang="pt-BR" sz="2000" b="0" dirty="0">
                <a:solidFill>
                  <a:srgbClr val="FFFFFF"/>
                </a:solidFill>
              </a:rPr>
              <a:t>vídeo da Presidenta Dilma</a:t>
            </a:r>
          </a:p>
          <a:p>
            <a:pPr lvl="2">
              <a:defRPr/>
            </a:pPr>
            <a:r>
              <a:rPr lang="pt-BR" sz="2000" b="0" dirty="0">
                <a:solidFill>
                  <a:srgbClr val="FFFFFF"/>
                </a:solidFill>
              </a:rPr>
              <a:t>em </a:t>
            </a:r>
            <a:r>
              <a:rPr lang="pt-BR" sz="2000" b="0" dirty="0">
                <a:solidFill>
                  <a:srgbClr val="FFFFFF"/>
                </a:solidFill>
                <a:hlinkClick r:id="rId2"/>
              </a:rPr>
              <a:t>http://www.sindipetro.org.br/w3/</a:t>
            </a:r>
            <a:r>
              <a:rPr lang="pt-BR" sz="2000" b="0" dirty="0">
                <a:solidFill>
                  <a:srgbClr val="FFFFFF"/>
                </a:solidFill>
              </a:rPr>
              <a:t> </a:t>
            </a:r>
          </a:p>
          <a:p>
            <a:pPr marL="1257300" lvl="2" indent="-342900">
              <a:buFont typeface="Arial"/>
              <a:buChar char="•"/>
              <a:defRPr/>
            </a:pPr>
            <a:r>
              <a:rPr lang="pt-BR" sz="2000" b="0" dirty="0">
                <a:solidFill>
                  <a:srgbClr val="FFFFFF"/>
                </a:solidFill>
              </a:rPr>
              <a:t>Quem é Goldman Sachs:   </a:t>
            </a:r>
            <a:endParaRPr lang="pt-BR" sz="2000" b="0" dirty="0">
              <a:solidFill>
                <a:srgbClr val="FFFFFF"/>
              </a:solidFill>
              <a:hlinkClick r:id=""/>
            </a:endParaRPr>
          </a:p>
          <a:p>
            <a:pPr lvl="2">
              <a:defRPr/>
            </a:pPr>
            <a:r>
              <a:rPr lang="pt-BR" sz="2000" b="0" dirty="0">
                <a:solidFill>
                  <a:srgbClr val="FFFFFF"/>
                </a:solidFill>
                <a:hlinkClick r:id=""/>
              </a:rPr>
              <a:t>http://www.youtube.com/watch?v=eDNWitV5PBg&amp;feature=youtu.be</a:t>
            </a:r>
            <a:endParaRPr lang="pt-BR" sz="2000" b="0" dirty="0">
              <a:solidFill>
                <a:srgbClr val="FFFFFF"/>
              </a:solidFill>
            </a:endParaRPr>
          </a:p>
        </p:txBody>
      </p:sp>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1462" y="2852936"/>
            <a:ext cx="4554538"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0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3675" y="188913"/>
            <a:ext cx="9712325" cy="66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buClr>
                <a:srgbClr val="FF9900"/>
              </a:buClr>
              <a:buFont typeface="Times New Roman" charset="0"/>
              <a:buNone/>
            </a:pPr>
            <a:r>
              <a:rPr lang="pt-BR" sz="3200">
                <a:solidFill>
                  <a:srgbClr val="92D050"/>
                </a:solidFill>
                <a:latin typeface="Tahoma" charset="0"/>
                <a:cs typeface="Tahoma" charset="0"/>
              </a:rPr>
              <a:t>SITUAÇÃO ATUAL – BRASIL</a:t>
            </a:r>
          </a:p>
          <a:p>
            <a:pPr algn="ctr">
              <a:spcBef>
                <a:spcPts val="1800"/>
              </a:spcBef>
              <a:buClr>
                <a:srgbClr val="FF9900"/>
              </a:buClr>
              <a:buFont typeface="Times New Roman" charset="0"/>
              <a:buNone/>
            </a:pPr>
            <a:r>
              <a:rPr lang="pt-BR" sz="2800">
                <a:solidFill>
                  <a:srgbClr val="92D050"/>
                </a:solidFill>
                <a:latin typeface="Tahoma" charset="0"/>
                <a:cs typeface="Tahoma" charset="0"/>
              </a:rPr>
              <a:t>Governo não admite crise da dívida, mas qual a razão para:</a:t>
            </a:r>
          </a:p>
          <a:p>
            <a:pPr algn="ctr">
              <a:spcBef>
                <a:spcPts val="1800"/>
              </a:spcBef>
              <a:buClr>
                <a:srgbClr val="FF9900"/>
              </a:buClr>
              <a:buFont typeface="Times New Roman" charset="0"/>
              <a:buNone/>
            </a:pPr>
            <a:endParaRPr lang="pt-BR" sz="1000">
              <a:solidFill>
                <a:srgbClr val="92D050"/>
              </a:solidFill>
              <a:latin typeface="Tahoma" charset="0"/>
              <a:cs typeface="Tahoma" charset="0"/>
            </a:endParaRPr>
          </a:p>
          <a:p>
            <a:pPr algn="just">
              <a:spcBef>
                <a:spcPts val="600"/>
              </a:spcBef>
              <a:buClr>
                <a:srgbClr val="FF9900"/>
              </a:buClr>
            </a:pPr>
            <a:r>
              <a:rPr lang="pt-BR" sz="2800" b="0">
                <a:solidFill>
                  <a:srgbClr val="FFFFFF"/>
                </a:solidFill>
                <a:latin typeface="Tahoma" charset="0"/>
                <a:cs typeface="Tahoma" charset="0"/>
              </a:rPr>
              <a:t>Privilégio na destinação de recursos para a dívida</a:t>
            </a:r>
          </a:p>
          <a:p>
            <a:pPr algn="just">
              <a:spcBef>
                <a:spcPts val="600"/>
              </a:spcBef>
              <a:buClr>
                <a:srgbClr val="FF9900"/>
              </a:buClr>
            </a:pPr>
            <a:r>
              <a:rPr lang="pt-BR" sz="2800" b="0">
                <a:solidFill>
                  <a:srgbClr val="FFFFFF"/>
                </a:solidFill>
                <a:latin typeface="Tahoma" charset="0"/>
                <a:cs typeface="Tahoma" charset="0"/>
              </a:rPr>
              <a:t>Corte de gastos sociais</a:t>
            </a:r>
          </a:p>
          <a:p>
            <a:pPr algn="just">
              <a:spcBef>
                <a:spcPts val="600"/>
              </a:spcBef>
              <a:buClr>
                <a:srgbClr val="FF9900"/>
              </a:buClr>
            </a:pPr>
            <a:r>
              <a:rPr lang="pt-BR" sz="2800" b="0">
                <a:solidFill>
                  <a:srgbClr val="FFFFFF"/>
                </a:solidFill>
                <a:latin typeface="Tahoma" charset="0"/>
                <a:cs typeface="Tahoma" charset="0"/>
              </a:rPr>
              <a:t>Reformas neoliberais: Previdência (Funpresp), Privatizações</a:t>
            </a:r>
          </a:p>
          <a:p>
            <a:pPr algn="just">
              <a:spcBef>
                <a:spcPts val="600"/>
              </a:spcBef>
              <a:buClr>
                <a:srgbClr val="FF9900"/>
              </a:buClr>
            </a:pPr>
            <a:r>
              <a:rPr lang="pt-BR" sz="2800" b="0">
                <a:solidFill>
                  <a:srgbClr val="FFFFFF"/>
                </a:solidFill>
                <a:latin typeface="Tahoma" charset="0"/>
                <a:cs typeface="Tahoma" charset="0"/>
              </a:rPr>
              <a:t>Congelamento salários setor público </a:t>
            </a:r>
          </a:p>
          <a:p>
            <a:pPr algn="just">
              <a:spcBef>
                <a:spcPts val="600"/>
              </a:spcBef>
              <a:buClr>
                <a:srgbClr val="FF9900"/>
              </a:buClr>
            </a:pPr>
            <a:r>
              <a:rPr lang="pt-BR" sz="2800" b="0">
                <a:solidFill>
                  <a:srgbClr val="FFFFFF"/>
                </a:solidFill>
                <a:latin typeface="Tahoma" charset="0"/>
                <a:cs typeface="Tahoma" charset="0"/>
              </a:rPr>
              <a:t>Juros mais elevados do mundo</a:t>
            </a:r>
          </a:p>
          <a:p>
            <a:pPr algn="just">
              <a:spcBef>
                <a:spcPts val="600"/>
              </a:spcBef>
              <a:buClr>
                <a:srgbClr val="FF9900"/>
              </a:buClr>
            </a:pPr>
            <a:r>
              <a:rPr lang="pt-BR" sz="2800" b="0">
                <a:solidFill>
                  <a:srgbClr val="FFFFFF"/>
                </a:solidFill>
                <a:latin typeface="Tahoma" charset="0"/>
                <a:cs typeface="Tahoma" charset="0"/>
              </a:rPr>
              <a:t>Carga tributária elevada e regressiva</a:t>
            </a:r>
          </a:p>
          <a:p>
            <a:pPr algn="just">
              <a:spcBef>
                <a:spcPts val="600"/>
              </a:spcBef>
              <a:buClr>
                <a:srgbClr val="FF9900"/>
              </a:buClr>
            </a:pPr>
            <a:r>
              <a:rPr lang="pt-BR" sz="2800" b="0">
                <a:solidFill>
                  <a:srgbClr val="FFFFFF"/>
                </a:solidFill>
                <a:latin typeface="Tahoma" charset="0"/>
                <a:cs typeface="Tahoma" charset="0"/>
              </a:rPr>
              <a:t>Fim da contribuição patronal sobre a folha para o INSS</a:t>
            </a:r>
          </a:p>
          <a:p>
            <a:pPr algn="just">
              <a:spcBef>
                <a:spcPts val="600"/>
              </a:spcBef>
              <a:buClr>
                <a:srgbClr val="FF9900"/>
              </a:buClr>
            </a:pPr>
            <a:r>
              <a:rPr lang="pt-BR" sz="2800" b="0">
                <a:solidFill>
                  <a:srgbClr val="FFFFFF"/>
                </a:solidFill>
                <a:latin typeface="Tahoma" charset="0"/>
                <a:cs typeface="Tahoma" charset="0"/>
              </a:rPr>
              <a:t>Ausência de retorno em bens e serviços públicos</a:t>
            </a:r>
          </a:p>
          <a:p>
            <a:pPr algn="just">
              <a:spcBef>
                <a:spcPts val="600"/>
              </a:spcBef>
              <a:buClr>
                <a:srgbClr val="FF9900"/>
              </a:buClr>
            </a:pPr>
            <a:r>
              <a:rPr lang="pt-BR" sz="2800" b="0">
                <a:solidFill>
                  <a:srgbClr val="FFFFFF"/>
                </a:solidFill>
                <a:latin typeface="Tahoma" charset="0"/>
                <a:cs typeface="Tahoma" charset="0"/>
              </a:rPr>
              <a:t>Prioridade para Metas de “Superávit Primário” e “Inflação”</a:t>
            </a:r>
          </a:p>
        </p:txBody>
      </p:sp>
    </p:spTree>
    <p:extLst>
      <p:ext uri="{BB962C8B-B14F-4D97-AF65-F5344CB8AC3E}">
        <p14:creationId xmlns:p14="http://schemas.microsoft.com/office/powerpoint/2010/main" val="41349895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776288" y="6272213"/>
            <a:ext cx="8064500" cy="522287"/>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spcBef>
                <a:spcPct val="50000"/>
              </a:spcBef>
            </a:pPr>
            <a:r>
              <a:rPr lang="en-US" sz="1400" b="0">
                <a:solidFill>
                  <a:srgbClr val="FFFFFF"/>
                </a:solidFill>
              </a:rPr>
              <a:t>Fonte: Secretaria do Tesouro Nacional - SIAFI. Inclui a rolagem, ou </a:t>
            </a:r>
            <a:r>
              <a:rPr lang="ja-JP" altLang="en-US" sz="1400" b="0">
                <a:solidFill>
                  <a:srgbClr val="FFFFFF"/>
                </a:solidFill>
              </a:rPr>
              <a:t>“</a:t>
            </a:r>
            <a:r>
              <a:rPr lang="en-US" altLang="ja-JP" sz="1400" b="0">
                <a:solidFill>
                  <a:srgbClr val="FFFFFF"/>
                </a:solidFill>
              </a:rPr>
              <a:t>refinanciamento</a:t>
            </a:r>
            <a:r>
              <a:rPr lang="ja-JP" altLang="en-US" sz="1400" b="0">
                <a:solidFill>
                  <a:srgbClr val="FFFFFF"/>
                </a:solidFill>
              </a:rPr>
              <a:t>”</a:t>
            </a:r>
            <a:r>
              <a:rPr lang="en-US" altLang="ja-JP" sz="1400" b="0">
                <a:solidFill>
                  <a:srgbClr val="FFFFFF"/>
                </a:solidFill>
              </a:rPr>
              <a:t> da Dívida, </a:t>
            </a:r>
            <a:r>
              <a:rPr lang="pt-BR" altLang="ja-JP" sz="1400" b="0">
                <a:solidFill>
                  <a:srgbClr val="FFFFFF"/>
                </a:solidFill>
              </a:rPr>
              <a:t>pois a CPI da Dívida constatou que boa parte dos juros são contabilizados como tal.</a:t>
            </a:r>
          </a:p>
        </p:txBody>
      </p:sp>
      <p:sp>
        <p:nvSpPr>
          <p:cNvPr id="9219" name="Rectangle 7"/>
          <p:cNvSpPr>
            <a:spLocks noChangeArrowheads="1"/>
          </p:cNvSpPr>
          <p:nvPr/>
        </p:nvSpPr>
        <p:spPr bwMode="auto">
          <a:xfrm>
            <a:off x="0" y="0"/>
            <a:ext cx="9906000" cy="0"/>
          </a:xfrm>
          <a:prstGeom prst="rect">
            <a:avLst/>
          </a:prstGeom>
          <a:noFill/>
          <a:ln>
            <a:noFill/>
          </a:ln>
          <a:effectLst>
            <a:prstShdw prst="shdw17" dist="17961" dir="2700000">
              <a:srgbClr val="995C00">
                <a:alpha val="74998"/>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BR"/>
          </a:p>
        </p:txBody>
      </p:sp>
      <p:pic>
        <p:nvPicPr>
          <p:cNvPr id="92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87338"/>
            <a:ext cx="88582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197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098" name="Text Box 12"/>
          <p:cNvSpPr txBox="1">
            <a:spLocks noChangeArrowheads="1"/>
          </p:cNvSpPr>
          <p:nvPr/>
        </p:nvSpPr>
        <p:spPr bwMode="auto">
          <a:xfrm>
            <a:off x="0" y="6581775"/>
            <a:ext cx="990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b="0">
                <a:solidFill>
                  <a:srgbClr val="FFFFFF"/>
                </a:solidFill>
                <a:latin typeface="Tahoma" charset="0"/>
                <a:cs typeface="Arial" charset="0"/>
              </a:rPr>
              <a:t>Fonte: Banco Central - Nota para a Imprensa - Setor Externo - Quadro 51 e Séries Temporais - BC</a:t>
            </a:r>
          </a:p>
        </p:txBody>
      </p:sp>
      <p:sp>
        <p:nvSpPr>
          <p:cNvPr id="4099"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pic>
        <p:nvPicPr>
          <p:cNvPr id="20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263" y="403225"/>
            <a:ext cx="7735887"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5C00">
                      <a:alpha val="74998"/>
                    </a:srgbClr>
                  </a:outerShdw>
                </a:effectLst>
              </a14:hiddenEffects>
            </a:ext>
          </a:extLst>
        </p:spPr>
      </p:pic>
      <p:sp>
        <p:nvSpPr>
          <p:cNvPr id="4101" name="CaixaDeTexto 5"/>
          <p:cNvSpPr txBox="1">
            <a:spLocks noChangeArrowheads="1"/>
          </p:cNvSpPr>
          <p:nvPr/>
        </p:nvSpPr>
        <p:spPr bwMode="auto">
          <a:xfrm>
            <a:off x="2000250" y="1690688"/>
            <a:ext cx="1224558" cy="1615827"/>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70:</a:t>
            </a:r>
          </a:p>
          <a:p>
            <a:pPr algn="ctr">
              <a:spcBef>
                <a:spcPct val="50000"/>
              </a:spcBef>
            </a:pPr>
            <a:r>
              <a:rPr lang="pt-BR" sz="1800" dirty="0">
                <a:solidFill>
                  <a:schemeClr val="bg1"/>
                </a:solidFill>
                <a:latin typeface="Arial" charset="0"/>
                <a:cs typeface="Arial" charset="0"/>
              </a:rPr>
              <a:t> dívida da ditadura</a:t>
            </a:r>
          </a:p>
        </p:txBody>
      </p:sp>
      <p:sp>
        <p:nvSpPr>
          <p:cNvPr id="4102" name="CaixaDeTexto 5"/>
          <p:cNvSpPr txBox="1">
            <a:spLocks noChangeArrowheads="1"/>
          </p:cNvSpPr>
          <p:nvPr/>
        </p:nvSpPr>
        <p:spPr bwMode="auto">
          <a:xfrm>
            <a:off x="3296817" y="1690688"/>
            <a:ext cx="1440159" cy="2862322"/>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80:</a:t>
            </a:r>
          </a:p>
          <a:p>
            <a:pPr algn="ctr">
              <a:spcBef>
                <a:spcPct val="50000"/>
              </a:spcBef>
            </a:pPr>
            <a:r>
              <a:rPr lang="pt-BR" sz="1800" dirty="0">
                <a:solidFill>
                  <a:schemeClr val="bg1"/>
                </a:solidFill>
                <a:latin typeface="Arial" charset="0"/>
                <a:cs typeface="Arial" charset="0"/>
              </a:rPr>
              <a:t> Elevação ilegal das taxas de juros</a:t>
            </a:r>
          </a:p>
          <a:p>
            <a:pPr algn="ctr">
              <a:spcBef>
                <a:spcPct val="50000"/>
              </a:spcBef>
            </a:pPr>
            <a:r>
              <a:rPr lang="pt-BR" sz="1800" dirty="0">
                <a:solidFill>
                  <a:schemeClr val="bg1"/>
                </a:solidFill>
                <a:latin typeface="Arial" charset="0"/>
                <a:cs typeface="Arial" charset="0"/>
              </a:rPr>
              <a:t>Estatização de dívidas privadas</a:t>
            </a:r>
          </a:p>
        </p:txBody>
      </p:sp>
      <p:sp>
        <p:nvSpPr>
          <p:cNvPr id="4103" name="CaixaDeTexto 5"/>
          <p:cNvSpPr txBox="1">
            <a:spLocks noChangeArrowheads="1"/>
          </p:cNvSpPr>
          <p:nvPr/>
        </p:nvSpPr>
        <p:spPr bwMode="auto">
          <a:xfrm>
            <a:off x="5529263" y="4979988"/>
            <a:ext cx="3024187" cy="647700"/>
          </a:xfrm>
          <a:prstGeom prst="rect">
            <a:avLst/>
          </a:prstGeom>
          <a:solidFill>
            <a:srgbClr val="FFFFFF"/>
          </a:solidFill>
          <a:ln w="9525">
            <a:solidFill>
              <a:schemeClr val="bg1"/>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a:solidFill>
                  <a:schemeClr val="bg1"/>
                </a:solidFill>
                <a:latin typeface="Arial" charset="0"/>
                <a:cs typeface="Arial" charset="0"/>
              </a:rPr>
              <a:t>Pagamento antecipado ao FMI e resgates com ágio</a:t>
            </a:r>
          </a:p>
        </p:txBody>
      </p:sp>
      <p:cxnSp>
        <p:nvCxnSpPr>
          <p:cNvPr id="4104" name="Conector de seta reta 7"/>
          <p:cNvCxnSpPr>
            <a:cxnSpLocks noChangeShapeType="1"/>
          </p:cNvCxnSpPr>
          <p:nvPr/>
        </p:nvCxnSpPr>
        <p:spPr bwMode="auto">
          <a:xfrm flipV="1">
            <a:off x="7443788" y="4221163"/>
            <a:ext cx="0" cy="619125"/>
          </a:xfrm>
          <a:prstGeom prst="straightConnector1">
            <a:avLst/>
          </a:prstGeom>
          <a:noFill/>
          <a:ln w="41275" cap="sq">
            <a:solidFill>
              <a:schemeClr val="bg1"/>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4808984" y="2492896"/>
            <a:ext cx="1368152" cy="1343445"/>
          </a:xfrm>
          <a:prstGeom prst="rect">
            <a:avLst/>
          </a:prstGeom>
          <a:solidFill>
            <a:schemeClr val="tx1"/>
          </a:solidFill>
        </p:spPr>
        <p:txBody>
          <a:bodyPr wrap="square" rtlCol="0">
            <a:spAutoFit/>
          </a:bodyPr>
          <a:lstStyle/>
          <a:p>
            <a:pPr algn="ctr" eaLnBrk="0" hangingPunct="0">
              <a:lnSpc>
                <a:spcPct val="90000"/>
              </a:lnSpc>
              <a:spcBef>
                <a:spcPts val="0"/>
              </a:spcBef>
            </a:pPr>
            <a:r>
              <a:rPr lang="pt-BR" sz="1800" dirty="0">
                <a:latin typeface="Arial" charset="0"/>
                <a:ea typeface="MS PGothic" charset="0"/>
                <a:cs typeface="Arial" charset="0"/>
              </a:rPr>
              <a:t>Década de </a:t>
            </a:r>
            <a:r>
              <a:rPr lang="pt-BR" sz="1800" dirty="0" smtClean="0">
                <a:latin typeface="Arial" charset="0"/>
                <a:ea typeface="MS PGothic" charset="0"/>
                <a:cs typeface="Arial" charset="0"/>
              </a:rPr>
              <a:t>90:</a:t>
            </a:r>
          </a:p>
          <a:p>
            <a:pPr algn="ctr" eaLnBrk="0" hangingPunct="0">
              <a:lnSpc>
                <a:spcPct val="90000"/>
              </a:lnSpc>
              <a:spcBef>
                <a:spcPts val="0"/>
              </a:spcBef>
            </a:pPr>
            <a:endParaRPr lang="pt-BR" sz="1800" dirty="0">
              <a:solidFill>
                <a:schemeClr val="bg1"/>
              </a:solidFill>
              <a:latin typeface="Arial" charset="0"/>
              <a:ea typeface="MS PGothic" charset="0"/>
              <a:cs typeface="Arial" charset="0"/>
            </a:endParaRP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Plano</a:t>
            </a: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Brady</a:t>
            </a:r>
            <a:endParaRPr lang="en-US" sz="1800" dirty="0">
              <a:solidFill>
                <a:schemeClr val="bg1"/>
              </a:solidFill>
              <a:latin typeface="Arial" charset="0"/>
              <a:ea typeface="MS PGothic" charset="0"/>
              <a:cs typeface="Arial" charset="0"/>
            </a:endParaRPr>
          </a:p>
        </p:txBody>
      </p:sp>
    </p:spTree>
    <p:extLst>
      <p:ext uri="{BB962C8B-B14F-4D97-AF65-F5344CB8AC3E}">
        <p14:creationId xmlns:p14="http://schemas.microsoft.com/office/powerpoint/2010/main" val="20986693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704850" y="142875"/>
            <a:ext cx="9001125" cy="652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spcBef>
                <a:spcPts val="1800"/>
              </a:spcBef>
            </a:pPr>
            <a:r>
              <a:rPr lang="pt-BR" sz="2800" dirty="0" smtClean="0">
                <a:solidFill>
                  <a:schemeClr val="tx1"/>
                </a:solidFill>
                <a:latin typeface="Tahoma" charset="0"/>
                <a:ea typeface="MS PGothic" charset="0"/>
              </a:rPr>
              <a:t>CONJUNTURA MUNDIAL</a:t>
            </a:r>
            <a:endParaRPr lang="pt-BR" sz="2800" dirty="0">
              <a:solidFill>
                <a:schemeClr val="tx1"/>
              </a:solidFill>
              <a:latin typeface="Tahoma" charset="0"/>
              <a:ea typeface="MS PGothic" charset="0"/>
            </a:endParaRPr>
          </a:p>
          <a:p>
            <a:pPr>
              <a:spcBef>
                <a:spcPts val="1800"/>
              </a:spcBef>
            </a:pPr>
            <a:r>
              <a:rPr lang="pt-BR" dirty="0" smtClean="0">
                <a:solidFill>
                  <a:srgbClr val="92D050"/>
                </a:solidFill>
                <a:latin typeface="Tahoma" charset="0"/>
                <a:ea typeface="MS PGothic" charset="0"/>
              </a:rPr>
              <a:t>Concentração e crescimento do </a:t>
            </a:r>
          </a:p>
          <a:p>
            <a:pPr algn="ctr">
              <a:spcBef>
                <a:spcPts val="1800"/>
              </a:spcBef>
            </a:pPr>
            <a:r>
              <a:rPr lang="pt-BR" dirty="0" smtClean="0">
                <a:solidFill>
                  <a:srgbClr val="92D050"/>
                </a:solidFill>
                <a:latin typeface="Tahoma" charset="0"/>
                <a:ea typeface="MS PGothic" charset="0"/>
              </a:rPr>
              <a:t>PODER FINANCEIRO GLOBAL</a:t>
            </a:r>
          </a:p>
          <a:p>
            <a:pPr>
              <a:spcBef>
                <a:spcPts val="1800"/>
              </a:spcBef>
            </a:pPr>
            <a:r>
              <a:rPr lang="pt-BR" b="0" dirty="0" smtClean="0">
                <a:solidFill>
                  <a:schemeClr val="tx1"/>
                </a:solidFill>
                <a:latin typeface="Tahoma" charset="0"/>
                <a:ea typeface="MS PGothic" charset="0"/>
              </a:rPr>
              <a:t>Desregulamentação</a:t>
            </a:r>
          </a:p>
          <a:p>
            <a:pPr>
              <a:spcBef>
                <a:spcPts val="1800"/>
              </a:spcBef>
            </a:pPr>
            <a:r>
              <a:rPr lang="pt-BR" b="0" dirty="0" smtClean="0">
                <a:solidFill>
                  <a:schemeClr val="tx1"/>
                </a:solidFill>
                <a:latin typeface="Tahoma" charset="0"/>
                <a:ea typeface="MS PGothic" charset="0"/>
              </a:rPr>
              <a:t>Utilização de alta tecnologias de informação e comunicação</a:t>
            </a:r>
          </a:p>
          <a:p>
            <a:pPr>
              <a:spcBef>
                <a:spcPts val="1800"/>
              </a:spcBef>
            </a:pPr>
            <a:r>
              <a:rPr lang="pt-BR" b="0" dirty="0" smtClean="0">
                <a:solidFill>
                  <a:schemeClr val="tx1"/>
                </a:solidFill>
                <a:latin typeface="Tahoma" charset="0"/>
                <a:ea typeface="MS PGothic" charset="0"/>
              </a:rPr>
              <a:t>Amplo acesso a paraísos fiscais</a:t>
            </a:r>
          </a:p>
          <a:p>
            <a:pPr>
              <a:spcBef>
                <a:spcPts val="1800"/>
              </a:spcBef>
            </a:pPr>
            <a:r>
              <a:rPr lang="pt-BR" b="0" dirty="0" smtClean="0">
                <a:solidFill>
                  <a:schemeClr val="tx1"/>
                </a:solidFill>
                <a:latin typeface="Tahoma" charset="0"/>
                <a:ea typeface="MS PGothic" charset="0"/>
              </a:rPr>
              <a:t>Sigilo de operações</a:t>
            </a:r>
          </a:p>
          <a:p>
            <a:pPr>
              <a:spcBef>
                <a:spcPts val="1800"/>
              </a:spcBef>
            </a:pPr>
            <a:r>
              <a:rPr lang="pt-BR" b="0" dirty="0" smtClean="0">
                <a:solidFill>
                  <a:schemeClr val="tx1"/>
                </a:solidFill>
                <a:latin typeface="Tahoma" charset="0"/>
                <a:ea typeface="MS PGothic" charset="0"/>
              </a:rPr>
              <a:t>Privilégios fiscais</a:t>
            </a:r>
          </a:p>
          <a:p>
            <a:pPr>
              <a:spcBef>
                <a:spcPts val="1800"/>
              </a:spcBef>
            </a:pPr>
            <a:r>
              <a:rPr lang="pt-BR" b="0" dirty="0" smtClean="0">
                <a:solidFill>
                  <a:schemeClr val="tx1"/>
                </a:solidFill>
                <a:latin typeface="Tahoma" charset="0"/>
                <a:ea typeface="MS PGothic" charset="0"/>
              </a:rPr>
              <a:t>Financiamento de campanhas políticas</a:t>
            </a:r>
          </a:p>
          <a:p>
            <a:pPr>
              <a:spcBef>
                <a:spcPts val="1800"/>
              </a:spcBef>
            </a:pPr>
            <a:r>
              <a:rPr lang="pt-BR" b="0" dirty="0" smtClean="0">
                <a:solidFill>
                  <a:schemeClr val="tx1"/>
                </a:solidFill>
                <a:latin typeface="Tahoma" charset="0"/>
                <a:ea typeface="MS PGothic" charset="0"/>
              </a:rPr>
              <a:t>Controle na emissão de moedas</a:t>
            </a:r>
          </a:p>
          <a:p>
            <a:pPr algn="ctr">
              <a:spcBef>
                <a:spcPts val="1800"/>
              </a:spcBef>
            </a:pPr>
            <a:r>
              <a:rPr lang="pt-BR" dirty="0" smtClean="0">
                <a:solidFill>
                  <a:schemeClr val="tx1"/>
                </a:solidFill>
                <a:latin typeface="Tahoma" charset="0"/>
                <a:ea typeface="MS PGothic" charset="0"/>
              </a:rPr>
              <a:t>DOMÍNIO GLOBAL</a:t>
            </a:r>
            <a:r>
              <a:rPr lang="pt-BR" b="0" dirty="0" smtClean="0">
                <a:solidFill>
                  <a:schemeClr val="tx1"/>
                </a:solidFill>
                <a:latin typeface="Tahoma" charset="0"/>
                <a:ea typeface="MS PGothic" charset="0"/>
              </a:rPr>
              <a:t> </a:t>
            </a:r>
            <a:endParaRPr lang="pt-BR" sz="2800" dirty="0">
              <a:solidFill>
                <a:srgbClr val="FFFFFF"/>
              </a:solidFill>
              <a:latin typeface="Tahoma" charset="0"/>
              <a:ea typeface="MS PGothic" charset="0"/>
            </a:endParaRPr>
          </a:p>
        </p:txBody>
      </p:sp>
      <p:pic>
        <p:nvPicPr>
          <p:cNvPr id="3"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extLst>
              <a:ext uri="{28A0092B-C50C-407E-A947-70E740481C1C}">
                <a14:useLocalDpi xmlns:a14="http://schemas.microsoft.com/office/drawing/2010/main" val="0"/>
              </a:ext>
            </a:extLst>
          </a:blip>
          <a:srcRect/>
          <a:stretch>
            <a:fillRect/>
          </a:stretch>
        </p:blipFill>
        <p:spPr bwMode="auto">
          <a:xfrm>
            <a:off x="7761312" y="0"/>
            <a:ext cx="1866963" cy="1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2963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6" name="Text Box 12"/>
          <p:cNvSpPr txBox="1">
            <a:spLocks noChangeArrowheads="1"/>
          </p:cNvSpPr>
          <p:nvPr/>
        </p:nvSpPr>
        <p:spPr bwMode="auto">
          <a:xfrm>
            <a:off x="0" y="6572250"/>
            <a:ext cx="990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400" b="0">
                <a:solidFill>
                  <a:srgbClr val="FFFFFF"/>
                </a:solidFill>
                <a:cs typeface="Arial" charset="0"/>
              </a:rPr>
              <a:t>Fonte: Banco Central - Nota para a Imprensa - Política Fiscal - Quadro 35.</a:t>
            </a: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pic>
        <p:nvPicPr>
          <p:cNvPr id="30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 y="620713"/>
            <a:ext cx="9496425"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5C00">
                      <a:alpha val="74998"/>
                    </a:srgbClr>
                  </a:outerShdw>
                </a:effectLst>
              </a14:hiddenEffects>
            </a:ext>
          </a:extLst>
        </p:spPr>
      </p:pic>
      <p:sp>
        <p:nvSpPr>
          <p:cNvPr id="6149" name="CaixaDeTexto 5"/>
          <p:cNvSpPr txBox="1">
            <a:spLocks noChangeArrowheads="1"/>
          </p:cNvSpPr>
          <p:nvPr/>
        </p:nvSpPr>
        <p:spPr bwMode="auto">
          <a:xfrm>
            <a:off x="2000250" y="1844675"/>
            <a:ext cx="4032250" cy="1892300"/>
          </a:xfrm>
          <a:prstGeom prst="rect">
            <a:avLst/>
          </a:prstGeom>
          <a:solidFill>
            <a:srgbClr val="FFFFFF"/>
          </a:solidFill>
          <a:ln w="9525">
            <a:solidFill>
              <a:srgbClr val="CC0000"/>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a:solidFill>
                  <a:srgbClr val="C00000"/>
                </a:solidFill>
                <a:latin typeface="Arial" charset="0"/>
                <a:cs typeface="Arial" charset="0"/>
              </a:rPr>
              <a:t>Graves indícios de ilegalidade identificados pela CPI:</a:t>
            </a:r>
          </a:p>
          <a:p>
            <a:pPr algn="ctr">
              <a:spcBef>
                <a:spcPct val="50000"/>
              </a:spcBef>
            </a:pPr>
            <a:r>
              <a:rPr lang="pt-BR" sz="1800">
                <a:solidFill>
                  <a:srgbClr val="C00000"/>
                </a:solidFill>
                <a:latin typeface="Arial" charset="0"/>
                <a:cs typeface="Arial" charset="0"/>
              </a:rPr>
              <a:t>Juros sobre juros</a:t>
            </a:r>
          </a:p>
          <a:p>
            <a:pPr algn="ctr">
              <a:spcBef>
                <a:spcPct val="50000"/>
              </a:spcBef>
            </a:pPr>
            <a:r>
              <a:rPr lang="pt-BR" sz="1800">
                <a:solidFill>
                  <a:srgbClr val="C00000"/>
                </a:solidFill>
                <a:latin typeface="Arial" charset="0"/>
                <a:cs typeface="Arial" charset="0"/>
              </a:rPr>
              <a:t>Conflito de interesses</a:t>
            </a:r>
          </a:p>
          <a:p>
            <a:pPr algn="ctr">
              <a:spcBef>
                <a:spcPct val="50000"/>
              </a:spcBef>
            </a:pPr>
            <a:r>
              <a:rPr lang="pt-BR" sz="1800">
                <a:solidFill>
                  <a:srgbClr val="C00000"/>
                </a:solidFill>
                <a:latin typeface="Arial" charset="0"/>
                <a:cs typeface="Arial" charset="0"/>
              </a:rPr>
              <a:t>Falta de transparência</a:t>
            </a:r>
          </a:p>
        </p:txBody>
      </p:sp>
    </p:spTree>
    <p:extLst>
      <p:ext uri="{BB962C8B-B14F-4D97-AF65-F5344CB8AC3E}">
        <p14:creationId xmlns:p14="http://schemas.microsoft.com/office/powerpoint/2010/main" val="415786063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0" y="428625"/>
            <a:ext cx="10137576"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eaLnBrk="1" hangingPunct="1"/>
            <a:r>
              <a:rPr lang="pt-BR" sz="2800" dirty="0">
                <a:solidFill>
                  <a:srgbClr val="92D050"/>
                </a:solidFill>
                <a:latin typeface="Tahoma" charset="0"/>
                <a:cs typeface="Tahoma" charset="0"/>
              </a:rPr>
              <a:t>A RECENTE QUEDA DA TAXA SELIC </a:t>
            </a:r>
          </a:p>
          <a:p>
            <a:pPr algn="ctr" eaLnBrk="1" hangingPunct="1"/>
            <a:endParaRPr lang="pt-BR" sz="300" dirty="0">
              <a:solidFill>
                <a:srgbClr val="92D050"/>
              </a:solidFill>
              <a:latin typeface="Tahoma" charset="0"/>
              <a:cs typeface="Tahoma" charset="0"/>
            </a:endParaRPr>
          </a:p>
          <a:p>
            <a:pPr algn="ctr" eaLnBrk="1" hangingPunct="1"/>
            <a:endParaRPr lang="pt-BR" sz="300" dirty="0">
              <a:solidFill>
                <a:srgbClr val="92D050"/>
              </a:solidFill>
              <a:latin typeface="Tahoma" charset="0"/>
              <a:cs typeface="Tahoma" charset="0"/>
            </a:endParaRPr>
          </a:p>
          <a:p>
            <a:pPr algn="ctr" eaLnBrk="1" hangingPunct="1"/>
            <a:endParaRPr lang="pt-BR" sz="300" dirty="0">
              <a:solidFill>
                <a:srgbClr val="92D050"/>
              </a:solidFill>
              <a:latin typeface="Tahoma" charset="0"/>
              <a:cs typeface="Tahoma" charset="0"/>
            </a:endParaRPr>
          </a:p>
          <a:p>
            <a:pPr algn="ctr" eaLnBrk="1" hangingPunct="1"/>
            <a:r>
              <a:rPr lang="pt-BR" b="0" dirty="0">
                <a:solidFill>
                  <a:srgbClr val="FFFFFF"/>
                </a:solidFill>
                <a:latin typeface="Tahoma" charset="0"/>
                <a:cs typeface="Tahoma" charset="0"/>
              </a:rPr>
              <a:t>Dia 19/04/2012: Selic reduzida a 9% a.a., mas títulos foram vendidos a 10,78% a.a. pelo Tesouro </a:t>
            </a:r>
            <a:r>
              <a:rPr lang="pt-BR" b="0" dirty="0" smtClean="0">
                <a:solidFill>
                  <a:srgbClr val="FFFFFF"/>
                </a:solidFill>
                <a:latin typeface="Tahoma" charset="0"/>
                <a:cs typeface="Tahoma" charset="0"/>
              </a:rPr>
              <a:t>Nacional.</a:t>
            </a:r>
          </a:p>
          <a:p>
            <a:pPr algn="ctr" eaLnBrk="1" hangingPunct="1"/>
            <a:r>
              <a:rPr lang="pt-BR" b="0" dirty="0" smtClean="0">
                <a:solidFill>
                  <a:srgbClr val="FFFFFF"/>
                </a:solidFill>
                <a:latin typeface="Tahoma" charset="0"/>
                <a:cs typeface="Tahoma" charset="0"/>
              </a:rPr>
              <a:t>Em dezembro, Selic a 7,25% mas títulos vendidos a 11,72% em média</a:t>
            </a:r>
            <a:endParaRPr lang="pt-BR" b="0" dirty="0">
              <a:solidFill>
                <a:srgbClr val="FFFFFF"/>
              </a:solidFill>
              <a:latin typeface="Tahoma" charset="0"/>
              <a:cs typeface="Tahoma" charset="0"/>
            </a:endParaRPr>
          </a:p>
          <a:p>
            <a:pPr algn="just" eaLnBrk="1" hangingPunct="1"/>
            <a:endParaRPr lang="pt-BR" b="0" dirty="0">
              <a:solidFill>
                <a:srgbClr val="FFFFFF"/>
              </a:solidFill>
              <a:latin typeface="Tahoma" charset="0"/>
              <a:cs typeface="Tahoma" charset="0"/>
            </a:endParaRPr>
          </a:p>
          <a:p>
            <a:pPr algn="just" eaLnBrk="1" hangingPunct="1"/>
            <a:endParaRPr lang="pt-BR" b="0" dirty="0">
              <a:solidFill>
                <a:srgbClr val="FFFFFF"/>
              </a:solidFill>
              <a:latin typeface="Tahoma" charset="0"/>
              <a:cs typeface="Tahoma" charset="0"/>
            </a:endParaRPr>
          </a:p>
        </p:txBody>
      </p:sp>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688" y="2133600"/>
            <a:ext cx="868838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143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330200" y="1295400"/>
            <a:ext cx="924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algn="ctr" defTabSz="449263" eaLnBrk="0" hangingPunct="0">
              <a:spcBef>
                <a:spcPts val="800"/>
              </a:spcBef>
              <a:buClr>
                <a:srgbClr val="FFFF00"/>
              </a:buClr>
              <a:buFont typeface="Times New Roman"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rPr>
              <a:t>	</a:t>
            </a:r>
          </a:p>
        </p:txBody>
      </p:sp>
      <p:sp>
        <p:nvSpPr>
          <p:cNvPr id="13314" name="Text Box 9"/>
          <p:cNvSpPr txBox="1">
            <a:spLocks noChangeArrowheads="1"/>
          </p:cNvSpPr>
          <p:nvPr/>
        </p:nvSpPr>
        <p:spPr bwMode="auto">
          <a:xfrm>
            <a:off x="200025" y="214313"/>
            <a:ext cx="97059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2500"/>
              </a:spcBef>
              <a:buClr>
                <a:srgbClr val="FF9900"/>
              </a:buClr>
            </a:pPr>
            <a:r>
              <a:rPr lang="en-GB">
                <a:solidFill>
                  <a:srgbClr val="92D050"/>
                </a:solidFill>
                <a:latin typeface="Tahoma" charset="0"/>
                <a:cs typeface="Tahoma" charset="0"/>
              </a:rPr>
              <a:t>Enquanto isso, o lucro dos bancos…</a:t>
            </a:r>
          </a:p>
          <a:p>
            <a:pPr algn="ctr">
              <a:spcBef>
                <a:spcPts val="1800"/>
              </a:spcBef>
              <a:buClr>
                <a:srgbClr val="FFFFFF"/>
              </a:buClr>
            </a:pPr>
            <a:endParaRPr lang="pt-BR" b="0">
              <a:solidFill>
                <a:srgbClr val="FFFFFF"/>
              </a:solidFill>
              <a:latin typeface="Tahoma" charset="0"/>
              <a:cs typeface="Tahoma" charset="0"/>
            </a:endParaRPr>
          </a:p>
          <a:p>
            <a:pPr algn="ctr">
              <a:spcBef>
                <a:spcPts val="1800"/>
              </a:spcBef>
              <a:buClr>
                <a:srgbClr val="FFFFFF"/>
              </a:buClr>
            </a:pPr>
            <a:endParaRPr lang="en-GB" b="0">
              <a:solidFill>
                <a:srgbClr val="FFFFFF"/>
              </a:solidFill>
              <a:latin typeface="Tahoma" charset="0"/>
              <a:cs typeface="Tahoma" charset="0"/>
            </a:endParaRPr>
          </a:p>
        </p:txBody>
      </p:sp>
      <p:sp>
        <p:nvSpPr>
          <p:cNvPr id="13315" name="Rectangle 4"/>
          <p:cNvSpPr>
            <a:spLocks noChangeArrowheads="1"/>
          </p:cNvSpPr>
          <p:nvPr/>
        </p:nvSpPr>
        <p:spPr bwMode="auto">
          <a:xfrm>
            <a:off x="0" y="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pic>
        <p:nvPicPr>
          <p:cNvPr id="7173"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75" y="936625"/>
            <a:ext cx="60356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5C00">
                      <a:alpha val="74998"/>
                    </a:srgbClr>
                  </a:outerShdw>
                </a:effectLst>
              </a14:hiddenEffects>
            </a:ext>
          </a:extLst>
        </p:spPr>
      </p:pic>
      <p:sp>
        <p:nvSpPr>
          <p:cNvPr id="13317" name="Retângulo 2"/>
          <p:cNvSpPr>
            <a:spLocks noChangeArrowheads="1"/>
          </p:cNvSpPr>
          <p:nvPr/>
        </p:nvSpPr>
        <p:spPr bwMode="auto">
          <a:xfrm>
            <a:off x="631825" y="6396038"/>
            <a:ext cx="849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rgbClr val="92D050"/>
                </a:solidFill>
              </a:rPr>
              <a:t>Fonte: </a:t>
            </a:r>
            <a:r>
              <a:rPr lang="pt-BR">
                <a:solidFill>
                  <a:srgbClr val="92D050"/>
                </a:solidFill>
                <a:hlinkClick r:id="rId4"/>
              </a:rPr>
              <a:t>http://www4.bcb.gov.br/top50/port/top50.asp</a:t>
            </a:r>
            <a:r>
              <a:rPr lang="pt-BR">
                <a:solidFill>
                  <a:srgbClr val="92D050"/>
                </a:solidFill>
              </a:rPr>
              <a:t> </a:t>
            </a:r>
          </a:p>
        </p:txBody>
      </p:sp>
      <p:sp>
        <p:nvSpPr>
          <p:cNvPr id="13318" name="Retângulo 3"/>
          <p:cNvSpPr>
            <a:spLocks noChangeArrowheads="1"/>
          </p:cNvSpPr>
          <p:nvPr/>
        </p:nvSpPr>
        <p:spPr bwMode="auto">
          <a:xfrm>
            <a:off x="6969125" y="2527300"/>
            <a:ext cx="2936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solidFill>
                  <a:srgbClr val="92D050"/>
                </a:solidFill>
                <a:latin typeface="Verdana" charset="0"/>
              </a:rPr>
              <a:t>Em 2012, o lucro dos 7 maiores bancos aumentou ainda mais, em comparação a 2011</a:t>
            </a:r>
          </a:p>
        </p:txBody>
      </p:sp>
    </p:spTree>
    <p:extLst>
      <p:ext uri="{BB962C8B-B14F-4D97-AF65-F5344CB8AC3E}">
        <p14:creationId xmlns:p14="http://schemas.microsoft.com/office/powerpoint/2010/main" val="116389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4 Rectángulo"/>
          <p:cNvSpPr>
            <a:spLocks noChangeArrowheads="1"/>
          </p:cNvSpPr>
          <p:nvPr/>
        </p:nvSpPr>
        <p:spPr bwMode="auto">
          <a:xfrm>
            <a:off x="238125" y="6643688"/>
            <a:ext cx="966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eaLnBrk="0" hangingPunct="0">
              <a:spcBef>
                <a:spcPts val="1500"/>
              </a:spcBef>
              <a:buClr>
                <a:srgbClr val="FFFF00"/>
              </a:buClr>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0">
                <a:solidFill>
                  <a:srgbClr val="FFFFFF"/>
                </a:solidFill>
              </a:rPr>
              <a:t>Fonte: Banco Central (abri/2010) e Secretaria de Previdência Complementar (Estatística Mensal– Dez/2009)</a:t>
            </a:r>
          </a:p>
        </p:txBody>
      </p:sp>
      <p:pic>
        <p:nvPicPr>
          <p:cNvPr id="593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928688"/>
            <a:ext cx="75723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59395" name="3 Rectángulo"/>
          <p:cNvSpPr>
            <a:spLocks noChangeArrowheads="1"/>
          </p:cNvSpPr>
          <p:nvPr/>
        </p:nvSpPr>
        <p:spPr bwMode="auto">
          <a:xfrm>
            <a:off x="0" y="214313"/>
            <a:ext cx="990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charset="0"/>
                <a:cs typeface="Tahoma" charset="0"/>
              </a:rPr>
              <a:t>Dívida Pública Brasileira: Quem detém os títulos?</a:t>
            </a:r>
          </a:p>
        </p:txBody>
      </p:sp>
    </p:spTree>
    <p:extLst>
      <p:ext uri="{BB962C8B-B14F-4D97-AF65-F5344CB8AC3E}">
        <p14:creationId xmlns:p14="http://schemas.microsoft.com/office/powerpoint/2010/main" val="3647852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93675" y="188913"/>
            <a:ext cx="9440863"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ts val="4100"/>
              </a:lnSpc>
              <a:spcBef>
                <a:spcPts val="2400"/>
              </a:spcBef>
              <a:buClr>
                <a:srgbClr val="FF9900"/>
              </a:buClr>
              <a:buFont typeface="Times New Roman" charset="0"/>
              <a:buNone/>
            </a:pPr>
            <a:r>
              <a:rPr lang="pt-BR" sz="2800" dirty="0">
                <a:solidFill>
                  <a:srgbClr val="92D050"/>
                </a:solidFill>
                <a:latin typeface="Tahoma" charset="0"/>
                <a:cs typeface="Tahoma" charset="0"/>
              </a:rPr>
              <a:t>A estratégia de manutenção do Poder e da Acumulação Capitalista</a:t>
            </a:r>
          </a:p>
          <a:p>
            <a:pPr algn="just">
              <a:lnSpc>
                <a:spcPts val="4100"/>
              </a:lnSpc>
              <a:spcBef>
                <a:spcPts val="2400"/>
              </a:spcBef>
              <a:buClr>
                <a:srgbClr val="FF9900"/>
              </a:buClr>
            </a:pPr>
            <a:r>
              <a:rPr lang="pt-BR" sz="2800" b="0" dirty="0">
                <a:solidFill>
                  <a:srgbClr val="FFFFFF"/>
                </a:solidFill>
                <a:latin typeface="Tahoma" charset="0"/>
                <a:cs typeface="Tahoma" charset="0"/>
              </a:rPr>
              <a:t>Lucros crescentes para setor financeiro/empresarial</a:t>
            </a:r>
          </a:p>
          <a:p>
            <a:pPr algn="just">
              <a:lnSpc>
                <a:spcPts val="4100"/>
              </a:lnSpc>
              <a:spcBef>
                <a:spcPts val="2400"/>
              </a:spcBef>
              <a:buClr>
                <a:srgbClr val="FF9900"/>
              </a:buClr>
            </a:pPr>
            <a:r>
              <a:rPr lang="pt-BR" sz="2800" b="0" dirty="0">
                <a:solidFill>
                  <a:srgbClr val="FFFFFF"/>
                </a:solidFill>
                <a:latin typeface="Tahoma" charset="0"/>
                <a:cs typeface="Tahoma" charset="0"/>
              </a:rPr>
              <a:t>Financiamento de campanhas eleitorais e corrupção</a:t>
            </a:r>
          </a:p>
          <a:p>
            <a:pPr algn="just">
              <a:lnSpc>
                <a:spcPts val="4100"/>
              </a:lnSpc>
              <a:spcBef>
                <a:spcPts val="2400"/>
              </a:spcBef>
              <a:buClr>
                <a:srgbClr val="FF9900"/>
              </a:buClr>
            </a:pPr>
            <a:r>
              <a:rPr lang="pt-BR" sz="2800" b="0" dirty="0">
                <a:solidFill>
                  <a:srgbClr val="FFFFFF"/>
                </a:solidFill>
                <a:latin typeface="Tahoma" charset="0"/>
                <a:cs typeface="Tahoma" charset="0"/>
              </a:rPr>
              <a:t>Extremo poder da mídia ligada ao grande capital </a:t>
            </a:r>
          </a:p>
          <a:p>
            <a:pPr algn="just">
              <a:lnSpc>
                <a:spcPts val="4100"/>
              </a:lnSpc>
              <a:spcBef>
                <a:spcPts val="2400"/>
              </a:spcBef>
              <a:buClr>
                <a:srgbClr val="FF9900"/>
              </a:buClr>
            </a:pPr>
            <a:r>
              <a:rPr lang="pt-BR" sz="2800" dirty="0">
                <a:solidFill>
                  <a:srgbClr val="FFFFFF"/>
                </a:solidFill>
                <a:latin typeface="Tahoma" charset="0"/>
                <a:cs typeface="Tahoma" charset="0"/>
              </a:rPr>
              <a:t>Ilusória distribuição de </a:t>
            </a:r>
            <a:r>
              <a:rPr lang="pt-BR" sz="2800" dirty="0" smtClean="0">
                <a:solidFill>
                  <a:srgbClr val="FFFFFF"/>
                </a:solidFill>
                <a:latin typeface="Tahoma" charset="0"/>
                <a:cs typeface="Tahoma" charset="0"/>
              </a:rPr>
              <a:t>riqueza disfarça caos social </a:t>
            </a:r>
            <a:endParaRPr lang="pt-BR" sz="2800" dirty="0">
              <a:solidFill>
                <a:srgbClr val="FFFFFF"/>
              </a:solidFill>
              <a:latin typeface="Tahoma" charset="0"/>
              <a:cs typeface="Tahoma" charset="0"/>
            </a:endParaRPr>
          </a:p>
          <a:p>
            <a:pPr lvl="1" algn="just">
              <a:lnSpc>
                <a:spcPts val="4100"/>
              </a:lnSpc>
              <a:buClr>
                <a:srgbClr val="FF9900"/>
              </a:buClr>
            </a:pPr>
            <a:r>
              <a:rPr lang="pt-BR" b="0" dirty="0">
                <a:solidFill>
                  <a:srgbClr val="92D050"/>
                </a:solidFill>
                <a:latin typeface="Tahoma" charset="0"/>
                <a:cs typeface="Tahoma" charset="0"/>
              </a:rPr>
              <a:t>Pequenos ganhos para os pobres: Bolsa Família</a:t>
            </a:r>
          </a:p>
          <a:p>
            <a:pPr lvl="1" algn="just">
              <a:lnSpc>
                <a:spcPts val="4100"/>
              </a:lnSpc>
              <a:buClr>
                <a:srgbClr val="FF9900"/>
              </a:buClr>
            </a:pPr>
            <a:r>
              <a:rPr lang="pt-BR" b="0" dirty="0">
                <a:solidFill>
                  <a:srgbClr val="92D050"/>
                </a:solidFill>
                <a:latin typeface="Tahoma" charset="0"/>
                <a:cs typeface="Tahoma" charset="0"/>
              </a:rPr>
              <a:t>Pífios reajustes para trabalhadores</a:t>
            </a:r>
          </a:p>
          <a:p>
            <a:pPr lvl="1" algn="just">
              <a:lnSpc>
                <a:spcPts val="4100"/>
              </a:lnSpc>
              <a:buClr>
                <a:srgbClr val="FF9900"/>
              </a:buClr>
            </a:pPr>
            <a:r>
              <a:rPr lang="pt-BR" b="0" dirty="0">
                <a:solidFill>
                  <a:srgbClr val="92D050"/>
                </a:solidFill>
                <a:latin typeface="Tahoma" charset="0"/>
                <a:cs typeface="Tahoma" charset="0"/>
              </a:rPr>
              <a:t>Acesso a produtos baratos: sensação de melhoria de vida</a:t>
            </a:r>
          </a:p>
          <a:p>
            <a:pPr lvl="1" algn="just">
              <a:lnSpc>
                <a:spcPts val="4100"/>
              </a:lnSpc>
              <a:buClr>
                <a:srgbClr val="FF9900"/>
              </a:buClr>
            </a:pPr>
            <a:r>
              <a:rPr lang="pt-BR" b="0" dirty="0">
                <a:solidFill>
                  <a:srgbClr val="92D050"/>
                </a:solidFill>
                <a:latin typeface="Tahoma" charset="0"/>
                <a:cs typeface="Tahoma" charset="0"/>
              </a:rPr>
              <a:t>Acesso a crédito/financiamentos</a:t>
            </a:r>
          </a:p>
        </p:txBody>
      </p:sp>
    </p:spTree>
    <p:extLst>
      <p:ext uri="{BB962C8B-B14F-4D97-AF65-F5344CB8AC3E}">
        <p14:creationId xmlns:p14="http://schemas.microsoft.com/office/powerpoint/2010/main" val="19374024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93675" y="115888"/>
            <a:ext cx="9871893" cy="66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lnSpc>
                <a:spcPct val="140000"/>
              </a:lnSpc>
              <a:spcBef>
                <a:spcPts val="1800"/>
              </a:spcBef>
              <a:buClr>
                <a:srgbClr val="FF9900"/>
              </a:buClr>
              <a:defRPr/>
            </a:pPr>
            <a:r>
              <a:rPr lang="pt-BR" sz="2800" dirty="0" smtClean="0">
                <a:solidFill>
                  <a:srgbClr val="92D050"/>
                </a:solidFill>
                <a:latin typeface="Tahoma" charset="0"/>
                <a:cs typeface="Tahoma" charset="0"/>
              </a:rPr>
              <a:t>SISTEMA DA DÍVIDA DOS ESTADOS E MUNICÍPIOS</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Endividamento sem contrapartida: mecanismos financeiros </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Refinanciamento pela União Lei 9.496/97: Pacote</a:t>
            </a:r>
          </a:p>
          <a:p>
            <a:pPr marL="1200150" lvl="1" indent="-457200">
              <a:lnSpc>
                <a:spcPct val="70000"/>
              </a:lnSpc>
              <a:spcBef>
                <a:spcPts val="1800"/>
              </a:spcBef>
              <a:buClr>
                <a:srgbClr val="FF9900"/>
              </a:buClr>
              <a:buFont typeface="Arial"/>
              <a:buChar char="•"/>
              <a:defRPr/>
            </a:pPr>
            <a:r>
              <a:rPr lang="pt-BR" b="0" dirty="0" smtClean="0">
                <a:solidFill>
                  <a:srgbClr val="FFFFFF"/>
                </a:solidFill>
                <a:latin typeface="Tahoma" charset="0"/>
                <a:cs typeface="Tahoma" charset="0"/>
              </a:rPr>
              <a:t>Plano de Ajuste Fiscal</a:t>
            </a:r>
          </a:p>
          <a:p>
            <a:pPr marL="1200150" lvl="1" indent="-457200">
              <a:lnSpc>
                <a:spcPct val="70000"/>
              </a:lnSpc>
              <a:spcBef>
                <a:spcPts val="1800"/>
              </a:spcBef>
              <a:buClr>
                <a:srgbClr val="FF9900"/>
              </a:buClr>
              <a:buFont typeface="Arial"/>
              <a:buChar char="•"/>
              <a:defRPr/>
            </a:pPr>
            <a:r>
              <a:rPr lang="pt-BR" b="0" dirty="0" smtClean="0">
                <a:solidFill>
                  <a:srgbClr val="FFFFFF"/>
                </a:solidFill>
                <a:latin typeface="Tahoma" charset="0"/>
                <a:cs typeface="Tahoma" charset="0"/>
              </a:rPr>
              <a:t>Privatizações do patrimônio dos estados</a:t>
            </a:r>
          </a:p>
          <a:p>
            <a:pPr marL="1200150" lvl="1" indent="-457200">
              <a:lnSpc>
                <a:spcPct val="70000"/>
              </a:lnSpc>
              <a:spcBef>
                <a:spcPts val="1800"/>
              </a:spcBef>
              <a:buClr>
                <a:srgbClr val="FF9900"/>
              </a:buClr>
              <a:buFont typeface="Arial"/>
              <a:buChar char="•"/>
              <a:defRPr/>
            </a:pPr>
            <a:r>
              <a:rPr lang="pt-BR" b="0" dirty="0" smtClean="0">
                <a:solidFill>
                  <a:srgbClr val="FFFFFF"/>
                </a:solidFill>
                <a:latin typeface="Tahoma" charset="0"/>
                <a:cs typeface="Tahoma" charset="0"/>
              </a:rPr>
              <a:t>Assunção de dívidas de bancos </a:t>
            </a:r>
            <a:r>
              <a:rPr lang="en-US" b="0" dirty="0" smtClean="0">
                <a:solidFill>
                  <a:srgbClr val="FFFFFF"/>
                </a:solidFill>
                <a:latin typeface="Tahoma" charset="0"/>
                <a:cs typeface="Tahoma" charset="0"/>
              </a:rPr>
              <a:t>–</a:t>
            </a:r>
            <a:r>
              <a:rPr lang="pt-BR" b="0" dirty="0" smtClean="0">
                <a:solidFill>
                  <a:srgbClr val="FFFFFF"/>
                </a:solidFill>
                <a:latin typeface="Tahoma" charset="0"/>
                <a:cs typeface="Tahoma" charset="0"/>
              </a:rPr>
              <a:t> PROES</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Endividamento com Banco Mundial e                                bancos privados internacionais para pagar                             à União</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Fraudes </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SACRIFÍCIO SOCIAL</a:t>
            </a:r>
          </a:p>
        </p:txBody>
      </p:sp>
      <p:pic>
        <p:nvPicPr>
          <p:cNvPr id="2" name="Picture 1"/>
          <p:cNvPicPr>
            <a:picLocks noChangeAspect="1"/>
          </p:cNvPicPr>
          <p:nvPr/>
        </p:nvPicPr>
        <p:blipFill>
          <a:blip r:embed="rId3"/>
          <a:stretch>
            <a:fillRect/>
          </a:stretch>
        </p:blipFill>
        <p:spPr>
          <a:xfrm>
            <a:off x="7329264" y="3212976"/>
            <a:ext cx="2362200" cy="3225800"/>
          </a:xfrm>
          <a:prstGeom prst="rect">
            <a:avLst/>
          </a:prstGeom>
        </p:spPr>
      </p:pic>
    </p:spTree>
    <p:extLst>
      <p:ext uri="{BB962C8B-B14F-4D97-AF65-F5344CB8AC3E}">
        <p14:creationId xmlns:p14="http://schemas.microsoft.com/office/powerpoint/2010/main" val="2120272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42875"/>
            <a:ext cx="10137775" cy="20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a:solidFill>
                  <a:srgbClr val="92D050"/>
                </a:solidFill>
                <a:latin typeface="Tahoma" charset="0"/>
                <a:cs typeface="Tahoma" charset="0"/>
              </a:rPr>
              <a:t>O GOVERNO FEDERAL CONCENTRA A ARRECADAÇÃO</a:t>
            </a:r>
          </a:p>
          <a:p>
            <a:pPr algn="ctr">
              <a:spcBef>
                <a:spcPts val="1800"/>
              </a:spcBef>
            </a:pPr>
            <a:r>
              <a:rPr lang="pt-BR" sz="1800" dirty="0">
                <a:solidFill>
                  <a:srgbClr val="FFFFFF"/>
                </a:solidFill>
                <a:latin typeface="Tahoma" charset="0"/>
                <a:cs typeface="Tahoma" charset="0"/>
              </a:rPr>
              <a:t>Estados </a:t>
            </a:r>
            <a:r>
              <a:rPr lang="pt-BR" sz="1800" dirty="0" smtClean="0">
                <a:solidFill>
                  <a:srgbClr val="FFFFFF"/>
                </a:solidFill>
                <a:latin typeface="Tahoma" charset="0"/>
                <a:cs typeface="Tahoma" charset="0"/>
              </a:rPr>
              <a:t>reféns: Governo Federal </a:t>
            </a:r>
            <a:r>
              <a:rPr lang="pt-BR" sz="1800" u="sng" dirty="0">
                <a:solidFill>
                  <a:srgbClr val="FFFFFF"/>
                </a:solidFill>
                <a:latin typeface="Tahoma" charset="0"/>
                <a:cs typeface="Tahoma" charset="0"/>
              </a:rPr>
              <a:t>pode reter </a:t>
            </a:r>
            <a:r>
              <a:rPr lang="pt-BR" sz="1800" u="sng" dirty="0" smtClean="0">
                <a:solidFill>
                  <a:srgbClr val="FFFFFF"/>
                </a:solidFill>
                <a:latin typeface="Tahoma" charset="0"/>
                <a:cs typeface="Tahoma" charset="0"/>
              </a:rPr>
              <a:t>o FPE caso não seja paga a </a:t>
            </a:r>
            <a:r>
              <a:rPr lang="pt-BR" sz="1800" u="sng" dirty="0">
                <a:solidFill>
                  <a:srgbClr val="FFFFFF"/>
                </a:solidFill>
                <a:latin typeface="Tahoma" charset="0"/>
                <a:cs typeface="Tahoma" charset="0"/>
              </a:rPr>
              <a:t>dívida</a:t>
            </a:r>
          </a:p>
          <a:p>
            <a:pPr algn="just">
              <a:spcBef>
                <a:spcPts val="600"/>
              </a:spcBef>
            </a:pPr>
            <a:endParaRPr lang="pt-BR" sz="2800" dirty="0">
              <a:solidFill>
                <a:srgbClr val="FFFFFF"/>
              </a:solidFill>
              <a:latin typeface="Tahoma" charset="0"/>
              <a:cs typeface="Tahoma" charset="0"/>
            </a:endParaRPr>
          </a:p>
          <a:p>
            <a:pPr algn="just">
              <a:spcBef>
                <a:spcPts val="600"/>
              </a:spcBef>
            </a:pPr>
            <a:r>
              <a:rPr lang="pt-BR" sz="2800" dirty="0">
                <a:solidFill>
                  <a:srgbClr val="FFFFFF"/>
                </a:solidFill>
                <a:latin typeface="Tahoma" charset="0"/>
                <a:cs typeface="Tahoma" charset="0"/>
              </a:rPr>
              <a:t> </a:t>
            </a:r>
            <a:endParaRPr lang="pt-BR" b="0" dirty="0">
              <a:solidFill>
                <a:srgbClr val="FFFFFF"/>
              </a:solidFill>
              <a:latin typeface="Tahoma" charset="0"/>
              <a:cs typeface="Tahoma" charset="0"/>
            </a:endParaRPr>
          </a:p>
        </p:txBody>
      </p:sp>
      <p:sp>
        <p:nvSpPr>
          <p:cNvPr id="7172" name="CaixaDeTexto 4"/>
          <p:cNvSpPr txBox="1">
            <a:spLocks noChangeArrowheads="1"/>
          </p:cNvSpPr>
          <p:nvPr/>
        </p:nvSpPr>
        <p:spPr bwMode="auto">
          <a:xfrm>
            <a:off x="488950" y="6524625"/>
            <a:ext cx="941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eaLnBrk="1" hangingPunct="1"/>
            <a:r>
              <a:rPr lang="pt-BR" sz="1800" b="0">
                <a:solidFill>
                  <a:srgbClr val="FFFFFF"/>
                </a:solidFill>
              </a:rPr>
              <a:t>Fonte: Secretaria da Receita Federal e CONFAZ. Elaboração: Auditoria Cidadã da Dívida</a:t>
            </a:r>
          </a:p>
        </p:txBody>
      </p:sp>
      <p:grpSp>
        <p:nvGrpSpPr>
          <p:cNvPr id="3" name="Group 2"/>
          <p:cNvGrpSpPr/>
          <p:nvPr/>
        </p:nvGrpSpPr>
        <p:grpSpPr>
          <a:xfrm>
            <a:off x="1424609" y="1412776"/>
            <a:ext cx="7344816" cy="4998665"/>
            <a:chOff x="1424609" y="1412776"/>
            <a:chExt cx="7344816" cy="4998665"/>
          </a:xfrm>
        </p:grpSpPr>
        <p:pic>
          <p:nvPicPr>
            <p:cNvPr id="3086"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24609" y="1412776"/>
              <a:ext cx="7344816" cy="499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4592960" y="3501008"/>
              <a:ext cx="3456384" cy="2046714"/>
            </a:xfrm>
            <a:prstGeom prst="rect">
              <a:avLst/>
            </a:prstGeom>
            <a:noFill/>
          </p:spPr>
          <p:txBody>
            <a:bodyPr wrap="square" rtlCol="0">
              <a:spAutoFit/>
            </a:bodyPr>
            <a:lstStyle/>
            <a:p>
              <a:r>
                <a:rPr lang="pt-BR" dirty="0" smtClean="0"/>
                <a:t>União</a:t>
              </a:r>
            </a:p>
            <a:p>
              <a:endParaRPr lang="pt-BR" sz="3900" dirty="0"/>
            </a:p>
            <a:p>
              <a:endParaRPr lang="pt-BR" sz="1000" dirty="0" smtClean="0"/>
            </a:p>
            <a:p>
              <a:r>
                <a:rPr lang="pt-BR" sz="2000" dirty="0" smtClean="0">
                  <a:solidFill>
                    <a:srgbClr val="FFFFFF"/>
                  </a:solidFill>
                </a:rPr>
                <a:t>Municípios</a:t>
              </a:r>
            </a:p>
            <a:p>
              <a:endParaRPr lang="pt-BR" sz="1000" dirty="0" smtClean="0"/>
            </a:p>
            <a:p>
              <a:r>
                <a:rPr lang="pt-BR" dirty="0" smtClean="0">
                  <a:solidFill>
                    <a:schemeClr val="bg2"/>
                  </a:solidFill>
                </a:rPr>
                <a:t>Estados</a:t>
              </a:r>
              <a:endParaRPr lang="pt-BR" dirty="0"/>
            </a:p>
          </p:txBody>
        </p:sp>
      </p:grpSp>
    </p:spTree>
    <p:extLst>
      <p:ext uri="{BB962C8B-B14F-4D97-AF65-F5344CB8AC3E}">
        <p14:creationId xmlns:p14="http://schemas.microsoft.com/office/powerpoint/2010/main" val="651845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8125" y="142875"/>
            <a:ext cx="9667875" cy="679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79388"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lvl="0" algn="ctr"/>
            <a:r>
              <a:rPr lang="pt-BR" sz="2800" dirty="0" smtClean="0">
                <a:solidFill>
                  <a:srgbClr val="92D050"/>
                </a:solidFill>
                <a:latin typeface="Tahoma" charset="0"/>
                <a:cs typeface="Tahoma" charset="0"/>
              </a:rPr>
              <a:t>ILEGALIDADES . ILEGITIMIDADES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Desrespeito ao Federalismo e à Sociedade</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Cobrança de juros sobre juros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Capitalização mensal de juros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Cobrança de juros superiores aos autorizados pelo Senado</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Exigência de robustas garantias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Desequilíbrio entre as partes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Desconsideração do valor de mercado dos títulos estaduais e municipais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Desconsideração dos antecedentes de ilegalidade, fraudes (CPI)</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Adoção do IGP-DI</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Ausência de cláusula do equilíbrio econômico-financeiro do contrato</a:t>
            </a:r>
          </a:p>
          <a:p>
            <a:pPr>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Condições diferentes para cada Estado</a:t>
            </a:r>
          </a:p>
          <a:p>
            <a:pPr>
              <a:lnSpc>
                <a:spcPts val="3500"/>
              </a:lnSpc>
              <a:buFont typeface="Arial" pitchFamily="34" charset="0"/>
              <a:buChar char="•"/>
            </a:pPr>
            <a:r>
              <a:rPr lang="pt-BR" b="0" dirty="0">
                <a:solidFill>
                  <a:srgbClr val="FFFFFF"/>
                </a:solidFill>
                <a:latin typeface="Tahoma" pitchFamily="34" charset="0"/>
                <a:ea typeface="Tahoma" pitchFamily="34" charset="0"/>
                <a:cs typeface="Tahoma" pitchFamily="34" charset="0"/>
              </a:rPr>
              <a:t> </a:t>
            </a:r>
            <a:r>
              <a:rPr lang="pt-BR" b="0" dirty="0" smtClean="0">
                <a:solidFill>
                  <a:srgbClr val="FFFFFF"/>
                </a:solidFill>
                <a:latin typeface="Tahoma" pitchFamily="34" charset="0"/>
                <a:ea typeface="Tahoma" pitchFamily="34" charset="0"/>
                <a:cs typeface="Tahoma" pitchFamily="34" charset="0"/>
              </a:rPr>
              <a:t>Ausência de alternativa para os entes federados (</a:t>
            </a:r>
            <a:r>
              <a:rPr lang="pt-BR" b="0" dirty="0">
                <a:solidFill>
                  <a:srgbClr val="FFFFFF"/>
                </a:solidFill>
              </a:rPr>
              <a:t>Decreto no 2.372/</a:t>
            </a:r>
            <a:r>
              <a:rPr lang="pt-BR" b="0" dirty="0" smtClean="0">
                <a:solidFill>
                  <a:srgbClr val="FFFFFF"/>
                </a:solidFill>
              </a:rPr>
              <a:t>97)</a:t>
            </a:r>
            <a:endParaRPr lang="pt-BR" b="0" dirty="0" smtClean="0">
              <a:solidFill>
                <a:srgbClr val="FFFFFF"/>
              </a:solidFill>
              <a:latin typeface="Tahoma" pitchFamily="34" charset="0"/>
              <a:ea typeface="Tahoma" pitchFamily="34" charset="0"/>
              <a:cs typeface="Tahoma" pitchFamily="34" charset="0"/>
            </a:endParaRPr>
          </a:p>
          <a:p>
            <a:pPr algn="ctr">
              <a:lnSpc>
                <a:spcPts val="3500"/>
              </a:lnSpc>
            </a:pPr>
            <a:r>
              <a:rPr lang="pt-BR" dirty="0" smtClean="0">
                <a:solidFill>
                  <a:srgbClr val="92D050"/>
                </a:solidFill>
                <a:latin typeface="Tahoma" charset="0"/>
                <a:cs typeface="Tahoma" charset="0"/>
              </a:rPr>
              <a:t>DANO FINANCEIRO E PATRIMONIAL</a:t>
            </a:r>
          </a:p>
        </p:txBody>
      </p:sp>
    </p:spTree>
    <p:extLst>
      <p:ext uri="{BB962C8B-B14F-4D97-AF65-F5344CB8AC3E}">
        <p14:creationId xmlns:p14="http://schemas.microsoft.com/office/powerpoint/2010/main" val="2299021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512" y="385500"/>
            <a:ext cx="9577064" cy="523220"/>
          </a:xfrm>
          <a:prstGeom prst="rect">
            <a:avLst/>
          </a:prstGeom>
          <a:noFill/>
        </p:spPr>
        <p:txBody>
          <a:bodyPr wrap="square" rtlCol="0">
            <a:spAutoFit/>
          </a:bodyPr>
          <a:lstStyle/>
          <a:p>
            <a:pPr algn="ctr"/>
            <a:r>
              <a:rPr lang="pt-BR" sz="2800" dirty="0" smtClean="0">
                <a:solidFill>
                  <a:srgbClr val="92D050"/>
                </a:solidFill>
                <a:latin typeface="Tahoma"/>
                <a:cs typeface="Tahoma"/>
              </a:rPr>
              <a:t>RESUMO – </a:t>
            </a:r>
            <a:r>
              <a:rPr lang="pt-BR" sz="2800" b="0" dirty="0" smtClean="0">
                <a:solidFill>
                  <a:srgbClr val="92D050"/>
                </a:solidFill>
                <a:latin typeface="Tahoma"/>
                <a:cs typeface="Tahoma"/>
              </a:rPr>
              <a:t>Dívida dos Estados Refinanciada pela União</a:t>
            </a:r>
            <a:endParaRPr lang="pt-BR" sz="2800" b="0" dirty="0">
              <a:solidFill>
                <a:srgbClr val="92D050"/>
              </a:solidFill>
              <a:latin typeface="Tahoma"/>
              <a:cs typeface="Tahoma"/>
            </a:endParaRPr>
          </a:p>
        </p:txBody>
      </p:sp>
      <p:sp>
        <p:nvSpPr>
          <p:cNvPr id="3" name="Rectangle 2"/>
          <p:cNvSpPr/>
          <p:nvPr/>
        </p:nvSpPr>
        <p:spPr>
          <a:xfrm>
            <a:off x="1784648" y="6021288"/>
            <a:ext cx="6192688" cy="461665"/>
          </a:xfrm>
          <a:prstGeom prst="rect">
            <a:avLst/>
          </a:prstGeom>
        </p:spPr>
        <p:txBody>
          <a:bodyPr wrap="square">
            <a:spAutoFit/>
          </a:bodyPr>
          <a:lstStyle/>
          <a:p>
            <a:pPr algn="ctr"/>
            <a:r>
              <a:rPr lang="pt-BR" b="0" dirty="0" smtClean="0">
                <a:solidFill>
                  <a:srgbClr val="FFFFFF"/>
                </a:solidFill>
              </a:rPr>
              <a:t>Fonte: Tesouro Nacional e Banco Central</a:t>
            </a:r>
            <a:endParaRPr lang="en-US" b="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74937903"/>
              </p:ext>
            </p:extLst>
          </p:nvPr>
        </p:nvGraphicFramePr>
        <p:xfrm>
          <a:off x="1315023" y="1340768"/>
          <a:ext cx="6979237" cy="4500691"/>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4652825"/>
                <a:gridCol w="2326412"/>
              </a:tblGrid>
              <a:tr h="1080516">
                <a:tc>
                  <a:txBody>
                    <a:bodyPr/>
                    <a:lstStyle/>
                    <a:p>
                      <a:r>
                        <a:rPr lang="en-US" sz="2400" b="1" dirty="0" smtClean="0">
                          <a:solidFill>
                            <a:srgbClr val="3E3D2D"/>
                          </a:solidFill>
                        </a:rPr>
                        <a:t>VALOR TOTAL REFINANCIADO</a:t>
                      </a:r>
                    </a:p>
                    <a:p>
                      <a:pPr algn="ctr"/>
                      <a:r>
                        <a:rPr lang="en-US" sz="2400" b="0" dirty="0" smtClean="0">
                          <a:solidFill>
                            <a:srgbClr val="3E3D2D"/>
                          </a:solidFill>
                        </a:rPr>
                        <a:t>(RETIFICADO)</a:t>
                      </a:r>
                    </a:p>
                  </a:txBody>
                  <a:tcPr marL="84406" marR="84406" anchor="ctr">
                    <a:cell3D prstMaterial="dkEdge">
                      <a:bevel/>
                      <a:lightRig rig="flood" dir="t"/>
                    </a:cell3D>
                    <a:solidFill>
                      <a:srgbClr val="92D050"/>
                    </a:solidFill>
                  </a:tcPr>
                </a:tc>
                <a:tc>
                  <a:txBody>
                    <a:bodyPr/>
                    <a:lstStyle/>
                    <a:p>
                      <a:pPr algn="ctr"/>
                      <a:r>
                        <a:rPr lang="en-US" sz="2400" b="1" dirty="0" smtClean="0">
                          <a:solidFill>
                            <a:srgbClr val="3E3D2D"/>
                          </a:solidFill>
                        </a:rPr>
                        <a:t>R$ 113,18 </a:t>
                      </a:r>
                      <a:r>
                        <a:rPr lang="en-US" sz="2400" b="1" dirty="0" err="1" smtClean="0">
                          <a:solidFill>
                            <a:srgbClr val="3E3D2D"/>
                          </a:solidFill>
                        </a:rPr>
                        <a:t>bilhões</a:t>
                      </a:r>
                      <a:endParaRPr lang="en-US" sz="2400" b="1" dirty="0">
                        <a:solidFill>
                          <a:srgbClr val="3E3D2D"/>
                        </a:solidFill>
                      </a:endParaRPr>
                    </a:p>
                  </a:txBody>
                  <a:tcPr marL="84406" marR="84406" anchor="ctr">
                    <a:cell3D prstMaterial="dkEdge">
                      <a:bevel/>
                      <a:lightRig rig="flood" dir="t"/>
                    </a:cell3D>
                    <a:solidFill>
                      <a:srgbClr val="92D050"/>
                    </a:solidFill>
                  </a:tcPr>
                </a:tc>
              </a:tr>
              <a:tr h="1080516">
                <a:tc>
                  <a:txBody>
                    <a:bodyPr/>
                    <a:lstStyle/>
                    <a:p>
                      <a:pPr marL="0" indent="0">
                        <a:buFont typeface="Arial"/>
                        <a:buNone/>
                      </a:pPr>
                      <a:r>
                        <a:rPr lang="en-US" sz="2400" b="1" dirty="0" err="1" smtClean="0">
                          <a:solidFill>
                            <a:srgbClr val="3E3D2D"/>
                          </a:solidFill>
                        </a:rPr>
                        <a:t>Amortizações</a:t>
                      </a:r>
                      <a:r>
                        <a:rPr lang="en-US" sz="2400" b="1" dirty="0" smtClean="0">
                          <a:solidFill>
                            <a:srgbClr val="3E3D2D"/>
                          </a:solidFill>
                        </a:rPr>
                        <a:t> </a:t>
                      </a:r>
                      <a:r>
                        <a:rPr lang="en-US" sz="2400" b="1" dirty="0" err="1" smtClean="0">
                          <a:solidFill>
                            <a:srgbClr val="3E3D2D"/>
                          </a:solidFill>
                        </a:rPr>
                        <a:t>Pagas</a:t>
                      </a:r>
                      <a:endParaRPr lang="en-US" sz="2400" b="1" dirty="0" smtClean="0">
                        <a:solidFill>
                          <a:srgbClr val="3E3D2D"/>
                        </a:solidFill>
                      </a:endParaRPr>
                    </a:p>
                    <a:p>
                      <a:pPr marL="0" indent="0">
                        <a:buFont typeface="Arial"/>
                        <a:buNone/>
                      </a:pPr>
                      <a:r>
                        <a:rPr lang="en-US" sz="2400" b="0" dirty="0" smtClean="0">
                          <a:solidFill>
                            <a:srgbClr val="3E3D2D"/>
                          </a:solidFill>
                        </a:rPr>
                        <a:t>(1997</a:t>
                      </a:r>
                      <a:r>
                        <a:rPr lang="en-US" sz="2400" b="0" baseline="0" dirty="0" smtClean="0">
                          <a:solidFill>
                            <a:srgbClr val="3E3D2D"/>
                          </a:solidFill>
                        </a:rPr>
                        <a:t> a 2011)</a:t>
                      </a:r>
                      <a:endParaRPr lang="en-US" sz="2400" b="0" dirty="0">
                        <a:solidFill>
                          <a:srgbClr val="3E3D2D"/>
                        </a:solidFill>
                      </a:endParaRPr>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E3D2D"/>
                          </a:solidFill>
                        </a:rPr>
                        <a:t>R$ 55,21 </a:t>
                      </a:r>
                      <a:r>
                        <a:rPr lang="en-US" sz="2400" b="1" dirty="0" err="1" smtClean="0">
                          <a:solidFill>
                            <a:srgbClr val="3E3D2D"/>
                          </a:solidFill>
                        </a:rPr>
                        <a:t>bilhões</a:t>
                      </a:r>
                      <a:endParaRPr lang="en-US" sz="2400" b="1" dirty="0" smtClean="0">
                        <a:solidFill>
                          <a:srgbClr val="3E3D2D"/>
                        </a:solidFill>
                      </a:endParaRPr>
                    </a:p>
                  </a:txBody>
                  <a:tcPr marL="84406" marR="84406" anchor="ctr">
                    <a:cell3D prstMaterial="dkEdge">
                      <a:bevel/>
                      <a:lightRig rig="flood" dir="t"/>
                    </a:cell3D>
                    <a:solidFill>
                      <a:srgbClr val="FFFFFF"/>
                    </a:solidFill>
                  </a:tcPr>
                </a:tc>
              </a:tr>
              <a:tr h="1150939">
                <a:tc>
                  <a:txBody>
                    <a:bodyPr/>
                    <a:lstStyle/>
                    <a:p>
                      <a:pPr marL="0" indent="0">
                        <a:buFont typeface="Arial"/>
                        <a:buNone/>
                      </a:pPr>
                      <a:r>
                        <a:rPr lang="en-US" sz="2400" b="1" dirty="0" err="1" smtClean="0"/>
                        <a:t>Juros</a:t>
                      </a:r>
                      <a:r>
                        <a:rPr lang="en-US" sz="2400" b="1" dirty="0" smtClean="0"/>
                        <a:t> </a:t>
                      </a:r>
                      <a:r>
                        <a:rPr lang="en-US" sz="2400" b="1" dirty="0" err="1" smtClean="0"/>
                        <a:t>Pagos</a:t>
                      </a:r>
                      <a:endParaRPr lang="en-US" sz="2400" b="1" dirty="0" smtClean="0"/>
                    </a:p>
                    <a:p>
                      <a:pPr marL="0" indent="0">
                        <a:buFont typeface="Arial"/>
                        <a:buNone/>
                      </a:pPr>
                      <a:r>
                        <a:rPr lang="en-US" sz="2400" b="0" dirty="0" smtClean="0"/>
                        <a:t>(1998</a:t>
                      </a:r>
                      <a:r>
                        <a:rPr lang="en-US" sz="2400" b="0" baseline="0" dirty="0" smtClean="0"/>
                        <a:t> a 2011)</a:t>
                      </a:r>
                      <a:endParaRPr lang="en-US" sz="2400" b="0" dirty="0" smtClean="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R$ </a:t>
                      </a:r>
                      <a:r>
                        <a:rPr lang="en-US" sz="2400" b="1" baseline="0" dirty="0" smtClean="0"/>
                        <a:t>120,98 </a:t>
                      </a:r>
                      <a:r>
                        <a:rPr lang="en-US" sz="2400" b="1" baseline="0" dirty="0" err="1" smtClean="0"/>
                        <a:t>b</a:t>
                      </a:r>
                      <a:r>
                        <a:rPr lang="en-US" sz="2400" b="1" dirty="0" err="1" smtClean="0">
                          <a:solidFill>
                            <a:srgbClr val="00003D"/>
                          </a:solidFill>
                        </a:rPr>
                        <a:t>ilhões</a:t>
                      </a:r>
                      <a:endParaRPr lang="en-US" sz="2400" b="1" dirty="0" smtClean="0">
                        <a:solidFill>
                          <a:srgbClr val="00003D"/>
                        </a:solidFill>
                      </a:endParaRPr>
                    </a:p>
                  </a:txBody>
                  <a:tcPr marL="84406" marR="84406" anchor="ctr">
                    <a:cell3D prstMaterial="dkEdge">
                      <a:bevel/>
                      <a:lightRig rig="flood" dir="t"/>
                    </a:cell3D>
                    <a:solidFill>
                      <a:srgbClr val="FFFFFF"/>
                    </a:solidFill>
                  </a:tcPr>
                </a:tc>
              </a:tr>
              <a:tr h="1080516">
                <a:tc>
                  <a:txBody>
                    <a:bodyPr/>
                    <a:lstStyle/>
                    <a:p>
                      <a:pPr marL="0" indent="0">
                        <a:buFont typeface="Arial"/>
                        <a:buNone/>
                      </a:pPr>
                      <a:r>
                        <a:rPr lang="en-US" sz="2400" b="1" dirty="0" err="1" smtClean="0"/>
                        <a:t>Saldo</a:t>
                      </a:r>
                      <a:r>
                        <a:rPr lang="en-US" sz="2400" b="1" dirty="0" smtClean="0"/>
                        <a:t> </a:t>
                      </a:r>
                      <a:r>
                        <a:rPr lang="en-US" sz="2400" b="1" dirty="0" err="1" smtClean="0"/>
                        <a:t>em</a:t>
                      </a:r>
                      <a:r>
                        <a:rPr lang="en-US" sz="2400" b="1" dirty="0" smtClean="0"/>
                        <a:t> 31/12/2011</a:t>
                      </a:r>
                      <a:endParaRPr lang="en-US" sz="2400" b="1" dirty="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3D"/>
                          </a:solidFill>
                        </a:rPr>
                        <a:t>R$ 369,36 </a:t>
                      </a:r>
                      <a:r>
                        <a:rPr lang="en-US" sz="2400" b="1" dirty="0" err="1" smtClean="0">
                          <a:solidFill>
                            <a:srgbClr val="00003D"/>
                          </a:solidFill>
                        </a:rPr>
                        <a:t>bilhões</a:t>
                      </a:r>
                      <a:r>
                        <a:rPr lang="en-US" sz="2400" b="1" dirty="0" smtClean="0">
                          <a:solidFill>
                            <a:srgbClr val="00003D"/>
                          </a:solidFill>
                        </a:rPr>
                        <a:t> </a:t>
                      </a:r>
                    </a:p>
                  </a:txBody>
                  <a:tcPr marL="84406" marR="84406" anchor="ctr">
                    <a:cell3D prstMaterial="dkEdge">
                      <a:bevel/>
                      <a:lightRig rig="flood" dir="t"/>
                    </a:cell3D>
                    <a:solidFill>
                      <a:srgbClr val="FFFFFF"/>
                    </a:solidFill>
                  </a:tcPr>
                </a:tc>
              </a:tr>
            </a:tbl>
          </a:graphicData>
        </a:graphic>
      </p:graphicFrame>
    </p:spTree>
    <p:extLst>
      <p:ext uri="{BB962C8B-B14F-4D97-AF65-F5344CB8AC3E}">
        <p14:creationId xmlns:p14="http://schemas.microsoft.com/office/powerpoint/2010/main" val="1118193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512" y="404664"/>
            <a:ext cx="8496944" cy="461665"/>
          </a:xfrm>
          <a:prstGeom prst="rect">
            <a:avLst/>
          </a:prstGeom>
        </p:spPr>
        <p:txBody>
          <a:bodyPr wrap="square">
            <a:spAutoFit/>
          </a:bodyPr>
          <a:lstStyle/>
          <a:p>
            <a:pPr algn="ctr"/>
            <a:r>
              <a:rPr lang="en-US" dirty="0" smtClean="0">
                <a:solidFill>
                  <a:srgbClr val="92D050"/>
                </a:solidFill>
                <a:latin typeface="Tahoma"/>
                <a:cs typeface="Tahoma"/>
              </a:rPr>
              <a:t>DANO: CONDICÕES EXTREMAMENTE ONEROSAS</a:t>
            </a:r>
            <a:endParaRPr lang="en-US" dirty="0">
              <a:solidFill>
                <a:srgbClr val="92D050"/>
              </a:solidFill>
              <a:latin typeface="Tahoma"/>
              <a:cs typeface="Tahoma"/>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87347527"/>
              </p:ext>
            </p:extLst>
          </p:nvPr>
        </p:nvGraphicFramePr>
        <p:xfrm>
          <a:off x="224853" y="1196752"/>
          <a:ext cx="9615651" cy="5472608"/>
        </p:xfrm>
        <a:graphic>
          <a:graphicData uri="http://schemas.openxmlformats.org/presentationml/2006/ole">
            <mc:AlternateContent xmlns:mc="http://schemas.openxmlformats.org/markup-compatibility/2006">
              <mc:Choice xmlns:v="urn:schemas-microsoft-com:vml" Requires="v">
                <p:oleObj spid="_x0000_s1030" name="Document" r:id="rId4" imgW="5613480" imgH="2642040" progId="Word.Document.12">
                  <p:link updateAutomatic="1"/>
                </p:oleObj>
              </mc:Choice>
              <mc:Fallback>
                <p:oleObj name="Document" r:id="rId4" imgW="5613480" imgH="264204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53" y="1196752"/>
                        <a:ext cx="9615651" cy="5472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3467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ítulo 1"/>
          <p:cNvSpPr>
            <a:spLocks noGrp="1"/>
          </p:cNvSpPr>
          <p:nvPr>
            <p:ph type="title"/>
          </p:nvPr>
        </p:nvSpPr>
        <p:spPr bwMode="auto">
          <a:xfrm>
            <a:off x="200025" y="188913"/>
            <a:ext cx="9936163" cy="192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r>
              <a:rPr lang="pt-BR" sz="2800" b="1" dirty="0" smtClean="0">
                <a:solidFill>
                  <a:srgbClr val="92D050"/>
                </a:solidFill>
                <a:latin typeface="Tahoma" charset="0"/>
                <a:cs typeface="Tahoma" charset="0"/>
              </a:rPr>
              <a:t>Rede de Controle de Poder Corporativo Global</a:t>
            </a:r>
            <a:br>
              <a:rPr lang="pt-BR" sz="2800" b="1" dirty="0" smtClean="0">
                <a:solidFill>
                  <a:srgbClr val="92D050"/>
                </a:solidFill>
                <a:latin typeface="Tahoma" charset="0"/>
                <a:cs typeface="Tahoma" charset="0"/>
              </a:rPr>
            </a:br>
            <a:r>
              <a:rPr lang="pt-BR" sz="2200" dirty="0" smtClean="0">
                <a:solidFill>
                  <a:srgbClr val="FFFFFF"/>
                </a:solidFill>
                <a:latin typeface="Tahoma" charset="0"/>
                <a:cs typeface="Tahoma" charset="0"/>
              </a:rPr>
              <a:t>43.000 </a:t>
            </a:r>
            <a:r>
              <a:rPr lang="pt-BR" sz="2200" dirty="0" err="1" smtClean="0">
                <a:solidFill>
                  <a:srgbClr val="FFFFFF"/>
                </a:solidFill>
                <a:latin typeface="Tahoma" charset="0"/>
                <a:cs typeface="Tahoma" charset="0"/>
              </a:rPr>
              <a:t>EMNs</a:t>
            </a:r>
            <a:r>
              <a:rPr lang="pt-BR" sz="2200" dirty="0" smtClean="0">
                <a:solidFill>
                  <a:srgbClr val="FFFFFF"/>
                </a:solidFill>
                <a:latin typeface="Tahoma" charset="0"/>
                <a:cs typeface="Tahoma" charset="0"/>
              </a:rPr>
              <a:t> : acima de 1.000.000 de de ligações de propriedade</a:t>
            </a:r>
            <a:br>
              <a:rPr lang="pt-BR" sz="2200" dirty="0" smtClean="0">
                <a:solidFill>
                  <a:srgbClr val="FFFFFF"/>
                </a:solidFill>
                <a:latin typeface="Tahoma" charset="0"/>
                <a:cs typeface="Tahoma" charset="0"/>
              </a:rPr>
            </a:br>
            <a:r>
              <a:rPr lang="pt-BR" sz="2200" dirty="0" smtClean="0">
                <a:solidFill>
                  <a:srgbClr val="FFFFFF"/>
                </a:solidFill>
                <a:latin typeface="Tahoma" charset="0"/>
                <a:cs typeface="Tahoma" charset="0"/>
              </a:rPr>
              <a:t>40% do controle nas mãos de 147, e “core” altamente conectado entre si</a:t>
            </a:r>
            <a:br>
              <a:rPr lang="pt-BR" sz="2200" dirty="0" smtClean="0">
                <a:solidFill>
                  <a:srgbClr val="FFFFFF"/>
                </a:solidFill>
                <a:latin typeface="Tahoma" charset="0"/>
                <a:cs typeface="Tahoma" charset="0"/>
              </a:rPr>
            </a:br>
            <a:r>
              <a:rPr lang="pt-BR" sz="2200" dirty="0" smtClean="0">
                <a:solidFill>
                  <a:srgbClr val="FFFFFF"/>
                </a:solidFill>
                <a:latin typeface="Tahoma" charset="0"/>
                <a:cs typeface="Tahoma" charset="0"/>
              </a:rPr>
              <a:t>75% do “core” são entidades financeiras</a:t>
            </a:r>
            <a:br>
              <a:rPr lang="pt-BR" sz="2200" dirty="0" smtClean="0">
                <a:solidFill>
                  <a:srgbClr val="FFFFFF"/>
                </a:solidFill>
                <a:latin typeface="Tahoma" charset="0"/>
                <a:cs typeface="Tahoma" charset="0"/>
              </a:rPr>
            </a:br>
            <a:r>
              <a:rPr lang="pt-BR" sz="2200" dirty="0" smtClean="0">
                <a:solidFill>
                  <a:srgbClr val="FFFFFF"/>
                </a:solidFill>
                <a:latin typeface="Tahoma" charset="0"/>
                <a:cs typeface="Tahoma" charset="0"/>
              </a:rPr>
              <a:t>75% da propriedade destas 147 empresas nas mãos das empresas do centro </a:t>
            </a:r>
            <a:br>
              <a:rPr lang="pt-BR" sz="2200" dirty="0" smtClean="0">
                <a:solidFill>
                  <a:srgbClr val="FFFFFF"/>
                </a:solidFill>
                <a:latin typeface="Tahoma" charset="0"/>
                <a:cs typeface="Tahoma" charset="0"/>
              </a:rPr>
            </a:br>
            <a:r>
              <a:rPr lang="pt-BR" sz="2200" dirty="0" smtClean="0">
                <a:solidFill>
                  <a:srgbClr val="FFFFFF"/>
                </a:solidFill>
                <a:latin typeface="Tahoma" charset="0"/>
                <a:cs typeface="Tahoma" charset="0"/>
              </a:rPr>
              <a:t>Pouco mais de 50 empresas do setor financeiro detém controle do centro</a:t>
            </a:r>
            <a:endParaRPr lang="pt-BR" sz="2200" dirty="0">
              <a:solidFill>
                <a:srgbClr val="FFFFFF"/>
              </a:solidFill>
              <a:latin typeface="Tahoma" charset="0"/>
              <a:cs typeface="Tahoma" charset="0"/>
            </a:endParaRPr>
          </a:p>
        </p:txBody>
      </p:sp>
      <p:sp>
        <p:nvSpPr>
          <p:cNvPr id="108546" name="CaixaDeTexto 5"/>
          <p:cNvSpPr txBox="1">
            <a:spLocks noChangeArrowheads="1"/>
          </p:cNvSpPr>
          <p:nvPr/>
        </p:nvSpPr>
        <p:spPr bwMode="auto">
          <a:xfrm>
            <a:off x="273050" y="6453188"/>
            <a:ext cx="963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eaLnBrk="1" hangingPunct="1"/>
            <a:r>
              <a:rPr lang="en-US" sz="1800" b="0">
                <a:solidFill>
                  <a:schemeClr val="tx1"/>
                </a:solidFill>
                <a:latin typeface="Tahoma" charset="0"/>
                <a:cs typeface="Tahoma" charset="0"/>
              </a:rPr>
              <a:t>S. Vitali, J.B. Glattfelder, and S. Battiston (2011)  The network of global corporate control</a:t>
            </a:r>
            <a:endParaRPr lang="pt-BR" sz="1800" b="0">
              <a:solidFill>
                <a:schemeClr val="tx1"/>
              </a:solidFill>
              <a:latin typeface="Tahoma" charset="0"/>
              <a:cs typeface="Tahoma" charset="0"/>
            </a:endParaRPr>
          </a:p>
        </p:txBody>
      </p:sp>
      <p:pic>
        <p:nvPicPr>
          <p:cNvPr id="1085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378075"/>
            <a:ext cx="878522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336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smtClean="0">
                <a:solidFill>
                  <a:srgbClr val="92D050"/>
                </a:solidFill>
                <a:latin typeface="Tahoma" pitchFamily="34" charset="0"/>
                <a:cs typeface="Tahoma" pitchFamily="34" charset="0"/>
              </a:rPr>
              <a:t>DÍVIDA DOS MUNICÍPIOS</a:t>
            </a:r>
          </a:p>
        </p:txBody>
      </p:sp>
      <p:sp>
        <p:nvSpPr>
          <p:cNvPr id="12291" name="Text Box 1027"/>
          <p:cNvSpPr txBox="1">
            <a:spLocks noChangeArrowheads="1"/>
          </p:cNvSpPr>
          <p:nvPr/>
        </p:nvSpPr>
        <p:spPr bwMode="auto">
          <a:xfrm>
            <a:off x="416496" y="836712"/>
            <a:ext cx="9489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spcBef>
                <a:spcPct val="50000"/>
              </a:spcBef>
            </a:pPr>
            <a:r>
              <a:rPr lang="pt-BR" dirty="0" smtClean="0">
                <a:solidFill>
                  <a:srgbClr val="92D050"/>
                </a:solidFill>
                <a:latin typeface="Tahoma" pitchFamily="34" charset="0"/>
                <a:cs typeface="Tahoma" pitchFamily="34" charset="0"/>
              </a:rPr>
              <a:t>REFINANCIAMENTO PELA UNIÃO: </a:t>
            </a:r>
            <a:r>
              <a:rPr lang="pt-BR" b="0" dirty="0" smtClean="0">
                <a:solidFill>
                  <a:srgbClr val="FFFFFF"/>
                </a:solidFill>
                <a:latin typeface="Tahoma" pitchFamily="34" charset="0"/>
                <a:cs typeface="Tahoma" pitchFamily="34" charset="0"/>
              </a:rPr>
              <a:t>Medida Provisória 2022/2000, </a:t>
            </a:r>
            <a:r>
              <a:rPr lang="pt-BR" b="0" dirty="0">
                <a:solidFill>
                  <a:srgbClr val="FFFFFF"/>
                </a:solidFill>
                <a:latin typeface="Tahoma" pitchFamily="34" charset="0"/>
                <a:cs typeface="Tahoma" pitchFamily="34" charset="0"/>
              </a:rPr>
              <a:t>r</a:t>
            </a:r>
            <a:r>
              <a:rPr lang="pt-BR" b="0" dirty="0" smtClean="0">
                <a:solidFill>
                  <a:srgbClr val="FFFFFF"/>
                </a:solidFill>
                <a:latin typeface="Tahoma" pitchFamily="34" charset="0"/>
                <a:cs typeface="Tahoma" pitchFamily="34" charset="0"/>
              </a:rPr>
              <a:t>eeditada pela MP 2118/2000, reeditada pela MP 2185/2000</a:t>
            </a:r>
          </a:p>
        </p:txBody>
      </p:sp>
      <p:pic>
        <p:nvPicPr>
          <p:cNvPr id="4" name="Picture 3"/>
          <p:cNvPicPr>
            <a:picLocks noChangeAspect="1"/>
          </p:cNvPicPr>
          <p:nvPr/>
        </p:nvPicPr>
        <p:blipFill>
          <a:blip r:embed="rId3"/>
          <a:stretch>
            <a:fillRect/>
          </a:stretch>
        </p:blipFill>
        <p:spPr>
          <a:xfrm>
            <a:off x="1784648" y="1700808"/>
            <a:ext cx="6589099" cy="4407719"/>
          </a:xfrm>
          <a:prstGeom prst="rect">
            <a:avLst/>
          </a:prstGeom>
          <a:ln>
            <a:solidFill>
              <a:srgbClr val="FF0000"/>
            </a:solidFill>
          </a:ln>
        </p:spPr>
      </p:pic>
      <p:sp>
        <p:nvSpPr>
          <p:cNvPr id="5" name="TextBox 4"/>
          <p:cNvSpPr txBox="1"/>
          <p:nvPr/>
        </p:nvSpPr>
        <p:spPr>
          <a:xfrm>
            <a:off x="200472" y="6027003"/>
            <a:ext cx="10009112" cy="677108"/>
          </a:xfrm>
          <a:prstGeom prst="rect">
            <a:avLst/>
          </a:prstGeom>
          <a:noFill/>
        </p:spPr>
        <p:txBody>
          <a:bodyPr wrap="square" rtlCol="0">
            <a:spAutoFit/>
          </a:bodyPr>
          <a:lstStyle/>
          <a:p>
            <a:r>
              <a:rPr lang="pt-BR" sz="2200" dirty="0" smtClean="0">
                <a:solidFill>
                  <a:srgbClr val="92D050"/>
                </a:solidFill>
                <a:latin typeface="Tahoma" pitchFamily="34" charset="0"/>
                <a:cs typeface="Tahoma" pitchFamily="34" charset="0"/>
              </a:rPr>
              <a:t>DÍVIDA EXTERNA MUNICÍPIOS: </a:t>
            </a:r>
            <a:r>
              <a:rPr lang="pt-BR" sz="2200" dirty="0" err="1" smtClean="0">
                <a:solidFill>
                  <a:srgbClr val="92D050"/>
                </a:solidFill>
                <a:latin typeface="Tahoma" pitchFamily="34" charset="0"/>
                <a:cs typeface="Tahoma" pitchFamily="34" charset="0"/>
              </a:rPr>
              <a:t>R</a:t>
            </a:r>
            <a:r>
              <a:rPr lang="pt-BR" sz="2200" dirty="0" smtClean="0">
                <a:solidFill>
                  <a:srgbClr val="92D050"/>
                </a:solidFill>
                <a:latin typeface="Tahoma" pitchFamily="34" charset="0"/>
                <a:cs typeface="Tahoma" pitchFamily="34" charset="0"/>
              </a:rPr>
              <a:t>$ 5,961 bilhões </a:t>
            </a:r>
            <a:r>
              <a:rPr lang="pt-BR" sz="1600" dirty="0" smtClean="0">
                <a:solidFill>
                  <a:srgbClr val="92D050"/>
                </a:solidFill>
                <a:latin typeface="Tahoma" pitchFamily="34" charset="0"/>
                <a:cs typeface="Tahoma" pitchFamily="34" charset="0"/>
              </a:rPr>
              <a:t>(Quadro XX-Set/2013)</a:t>
            </a:r>
            <a:endParaRPr lang="en-US" sz="1600" b="0" dirty="0" smtClean="0">
              <a:solidFill>
                <a:schemeClr val="tx1"/>
              </a:solidFill>
            </a:endParaRPr>
          </a:p>
          <a:p>
            <a:pPr algn="ctr"/>
            <a:r>
              <a:rPr lang="en-US" sz="1600" b="0" dirty="0" err="1" smtClean="0">
                <a:solidFill>
                  <a:schemeClr val="tx1"/>
                </a:solidFill>
              </a:rPr>
              <a:t>Fonte</a:t>
            </a:r>
            <a:r>
              <a:rPr lang="en-US" sz="1600" b="0" dirty="0" smtClean="0">
                <a:solidFill>
                  <a:schemeClr val="tx1"/>
                </a:solidFill>
              </a:rPr>
              <a:t>: </a:t>
            </a:r>
            <a:r>
              <a:rPr lang="en-US" sz="1600" b="0" dirty="0" err="1" smtClean="0">
                <a:solidFill>
                  <a:schemeClr val="tx1"/>
                </a:solidFill>
              </a:rPr>
              <a:t>Banco</a:t>
            </a:r>
            <a:r>
              <a:rPr lang="en-US" sz="1600" b="0" dirty="0" smtClean="0">
                <a:solidFill>
                  <a:schemeClr val="tx1"/>
                </a:solidFill>
              </a:rPr>
              <a:t> Central  </a:t>
            </a:r>
            <a:endParaRPr lang="en-US" sz="1600" b="0" dirty="0">
              <a:solidFill>
                <a:schemeClr val="tx1"/>
              </a:solidFill>
            </a:endParaRPr>
          </a:p>
        </p:txBody>
      </p:sp>
    </p:spTree>
    <p:extLst>
      <p:ext uri="{BB962C8B-B14F-4D97-AF65-F5344CB8AC3E}">
        <p14:creationId xmlns:p14="http://schemas.microsoft.com/office/powerpoint/2010/main" val="673542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512" y="385500"/>
            <a:ext cx="8856984" cy="954107"/>
          </a:xfrm>
          <a:prstGeom prst="rect">
            <a:avLst/>
          </a:prstGeom>
          <a:noFill/>
        </p:spPr>
        <p:txBody>
          <a:bodyPr wrap="square" rtlCol="0">
            <a:spAutoFit/>
          </a:bodyPr>
          <a:lstStyle/>
          <a:p>
            <a:pPr algn="ctr"/>
            <a:r>
              <a:rPr lang="en-US" sz="2800" dirty="0" smtClean="0">
                <a:solidFill>
                  <a:srgbClr val="92D050"/>
                </a:solidFill>
                <a:latin typeface="Tahoma"/>
                <a:cs typeface="Tahoma"/>
              </a:rPr>
              <a:t>RESUMO DÍVIDA PÚBLICA PAULISTANA REFINANCIADA PELA UNIÃO – MP-2185</a:t>
            </a:r>
            <a:endParaRPr lang="en-US" sz="2800" dirty="0">
              <a:solidFill>
                <a:srgbClr val="92D050"/>
              </a:solidFill>
              <a:latin typeface="Tahoma"/>
              <a:cs typeface="Tahoma"/>
            </a:endParaRPr>
          </a:p>
        </p:txBody>
      </p:sp>
      <p:sp>
        <p:nvSpPr>
          <p:cNvPr id="3" name="Rectangle 2"/>
          <p:cNvSpPr/>
          <p:nvPr/>
        </p:nvSpPr>
        <p:spPr>
          <a:xfrm>
            <a:off x="1064568" y="6381328"/>
            <a:ext cx="7848872" cy="461665"/>
          </a:xfrm>
          <a:prstGeom prst="rect">
            <a:avLst/>
          </a:prstGeom>
        </p:spPr>
        <p:txBody>
          <a:bodyPr wrap="square">
            <a:spAutoFit/>
          </a:bodyPr>
          <a:lstStyle/>
          <a:p>
            <a:pPr algn="ctr"/>
            <a:r>
              <a:rPr lang="pt-BR" b="0" dirty="0" smtClean="0">
                <a:solidFill>
                  <a:srgbClr val="FFFFFF"/>
                </a:solidFill>
              </a:rPr>
              <a:t>Fonte: Relatório de Execução Orçamentária da PMSP</a:t>
            </a:r>
            <a:endParaRPr lang="en-US" b="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03832162"/>
              </p:ext>
            </p:extLst>
          </p:nvPr>
        </p:nvGraphicFramePr>
        <p:xfrm>
          <a:off x="1208584" y="1628800"/>
          <a:ext cx="8208912" cy="453650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5472609"/>
                <a:gridCol w="2736303"/>
              </a:tblGrid>
              <a:tr h="884248">
                <a:tc>
                  <a:txBody>
                    <a:bodyPr/>
                    <a:lstStyle/>
                    <a:p>
                      <a:r>
                        <a:rPr lang="en-US" sz="2400" b="1" dirty="0" smtClean="0">
                          <a:solidFill>
                            <a:srgbClr val="3E3D2D"/>
                          </a:solidFill>
                        </a:rPr>
                        <a:t>VALOR TOTAL REFINANCIADO</a:t>
                      </a:r>
                      <a:r>
                        <a:rPr lang="en-US" sz="2400" b="1" baseline="0" dirty="0" smtClean="0">
                          <a:solidFill>
                            <a:srgbClr val="3E3D2D"/>
                          </a:solidFill>
                        </a:rPr>
                        <a:t> ANO 2000</a:t>
                      </a:r>
                      <a:endParaRPr lang="en-US" sz="2400" b="1" dirty="0" smtClean="0">
                        <a:solidFill>
                          <a:srgbClr val="3E3D2D"/>
                        </a:solidFill>
                      </a:endParaRPr>
                    </a:p>
                  </a:txBody>
                  <a:tcPr marL="84406" marR="84406" anchor="ctr">
                    <a:cell3D prstMaterial="dkEdge">
                      <a:bevel/>
                      <a:lightRig rig="flood" dir="t"/>
                    </a:cell3D>
                    <a:solidFill>
                      <a:srgbClr val="92D050"/>
                    </a:solidFill>
                  </a:tcPr>
                </a:tc>
                <a:tc>
                  <a:txBody>
                    <a:bodyPr/>
                    <a:lstStyle/>
                    <a:p>
                      <a:pPr algn="ctr"/>
                      <a:r>
                        <a:rPr lang="en-US" sz="2400" b="1" dirty="0" smtClean="0">
                          <a:solidFill>
                            <a:srgbClr val="3E3D2D"/>
                          </a:solidFill>
                        </a:rPr>
                        <a:t>R$ 11,126 </a:t>
                      </a:r>
                      <a:r>
                        <a:rPr lang="en-US" sz="2400" b="1" dirty="0" err="1" smtClean="0">
                          <a:solidFill>
                            <a:srgbClr val="3E3D2D"/>
                          </a:solidFill>
                        </a:rPr>
                        <a:t>Bilhões</a:t>
                      </a:r>
                      <a:endParaRPr lang="en-US" sz="2400" b="1" dirty="0">
                        <a:solidFill>
                          <a:srgbClr val="3E3D2D"/>
                        </a:solidFill>
                      </a:endParaRPr>
                    </a:p>
                  </a:txBody>
                  <a:tcPr marL="84406" marR="84406" anchor="ctr">
                    <a:cell3D prstMaterial="dkEdge">
                      <a:bevel/>
                      <a:lightRig rig="flood" dir="t"/>
                    </a:cell3D>
                    <a:solidFill>
                      <a:srgbClr val="92D050"/>
                    </a:solidFill>
                  </a:tcPr>
                </a:tc>
              </a:tr>
              <a:tr h="884248">
                <a:tc>
                  <a:txBody>
                    <a:bodyPr/>
                    <a:lstStyle/>
                    <a:p>
                      <a:pPr marL="0" indent="0">
                        <a:buFont typeface="Arial"/>
                        <a:buNone/>
                      </a:pPr>
                      <a:r>
                        <a:rPr lang="en-US" sz="2400" b="1" dirty="0" err="1" smtClean="0">
                          <a:solidFill>
                            <a:srgbClr val="3E3D2D"/>
                          </a:solidFill>
                        </a:rPr>
                        <a:t>Amortizações</a:t>
                      </a:r>
                      <a:r>
                        <a:rPr lang="en-US" sz="2400" b="1" dirty="0" smtClean="0">
                          <a:solidFill>
                            <a:srgbClr val="3E3D2D"/>
                          </a:solidFill>
                        </a:rPr>
                        <a:t> </a:t>
                      </a:r>
                      <a:r>
                        <a:rPr lang="en-US" sz="2400" b="1" dirty="0" err="1" smtClean="0">
                          <a:solidFill>
                            <a:srgbClr val="3E3D2D"/>
                          </a:solidFill>
                        </a:rPr>
                        <a:t>Pagas</a:t>
                      </a:r>
                      <a:endParaRPr lang="en-US" sz="2400" b="1" dirty="0" smtClean="0">
                        <a:solidFill>
                          <a:srgbClr val="3E3D2D"/>
                        </a:solidFill>
                      </a:endParaRPr>
                    </a:p>
                    <a:p>
                      <a:pPr marL="0" indent="0">
                        <a:buFont typeface="Arial"/>
                        <a:buNone/>
                      </a:pPr>
                      <a:r>
                        <a:rPr lang="en-US" sz="2400" b="0" dirty="0" smtClean="0">
                          <a:solidFill>
                            <a:srgbClr val="3E3D2D"/>
                          </a:solidFill>
                        </a:rPr>
                        <a:t>(2000 a 2012</a:t>
                      </a:r>
                      <a:r>
                        <a:rPr lang="en-US" sz="2400" b="0" baseline="0" dirty="0" smtClean="0">
                          <a:solidFill>
                            <a:srgbClr val="3E3D2D"/>
                          </a:solidFill>
                        </a:rPr>
                        <a:t>)</a:t>
                      </a:r>
                      <a:endParaRPr lang="en-US" sz="2400" b="0" dirty="0">
                        <a:solidFill>
                          <a:srgbClr val="3E3D2D"/>
                        </a:solidFill>
                      </a:endParaRPr>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E3D2D"/>
                          </a:solidFill>
                        </a:rPr>
                        <a:t>R$ 1,269</a:t>
                      </a:r>
                      <a:r>
                        <a:rPr lang="en-US" sz="2400" b="1" baseline="0" dirty="0" smtClean="0">
                          <a:solidFill>
                            <a:srgbClr val="3E3D2D"/>
                          </a:solidFill>
                        </a:rPr>
                        <a:t> </a:t>
                      </a:r>
                      <a:r>
                        <a:rPr lang="en-US" sz="2400" b="1" baseline="0" dirty="0" err="1" smtClean="0">
                          <a:solidFill>
                            <a:srgbClr val="3E3D2D"/>
                          </a:solidFill>
                        </a:rPr>
                        <a:t>B</a:t>
                      </a:r>
                      <a:r>
                        <a:rPr lang="en-US" sz="2400" b="1" dirty="0" err="1" smtClean="0">
                          <a:solidFill>
                            <a:srgbClr val="3E3D2D"/>
                          </a:solidFill>
                        </a:rPr>
                        <a:t>ilhões</a:t>
                      </a:r>
                      <a:endParaRPr lang="en-US" sz="2400" b="1" dirty="0" smtClean="0">
                        <a:solidFill>
                          <a:srgbClr val="3E3D2D"/>
                        </a:solidFill>
                      </a:endParaRPr>
                    </a:p>
                  </a:txBody>
                  <a:tcPr marL="84406" marR="84406" anchor="ctr">
                    <a:cell3D prstMaterial="dkEdge">
                      <a:bevel/>
                      <a:lightRig rig="flood" dir="t"/>
                    </a:cell3D>
                    <a:solidFill>
                      <a:srgbClr val="FFFFFF"/>
                    </a:solidFill>
                  </a:tcPr>
                </a:tc>
              </a:tr>
              <a:tr h="941880">
                <a:tc>
                  <a:txBody>
                    <a:bodyPr/>
                    <a:lstStyle/>
                    <a:p>
                      <a:pPr marL="0" indent="0">
                        <a:buFont typeface="Arial"/>
                        <a:buNone/>
                      </a:pPr>
                      <a:r>
                        <a:rPr lang="en-US" sz="2400" b="1" dirty="0" err="1" smtClean="0"/>
                        <a:t>Juros</a:t>
                      </a:r>
                      <a:r>
                        <a:rPr lang="en-US" sz="2400" b="1" dirty="0" smtClean="0"/>
                        <a:t> (</a:t>
                      </a:r>
                      <a:r>
                        <a:rPr lang="en-US" sz="2400" b="1" dirty="0" err="1" smtClean="0"/>
                        <a:t>Pagos</a:t>
                      </a:r>
                      <a:r>
                        <a:rPr lang="en-US" sz="2400" b="1" dirty="0" smtClean="0"/>
                        <a:t> e </a:t>
                      </a:r>
                      <a:r>
                        <a:rPr lang="en-US" sz="2400" b="1" dirty="0" err="1" smtClean="0"/>
                        <a:t>Incorporados</a:t>
                      </a:r>
                      <a:r>
                        <a:rPr lang="en-US" sz="2400" b="1" dirty="0" smtClean="0"/>
                        <a:t>)</a:t>
                      </a:r>
                    </a:p>
                    <a:p>
                      <a:pPr marL="0" indent="0">
                        <a:buFont typeface="Arial"/>
                        <a:buNone/>
                      </a:pPr>
                      <a:r>
                        <a:rPr lang="en-US" sz="2400" b="0" dirty="0" smtClean="0"/>
                        <a:t>(2000 a 2012</a:t>
                      </a:r>
                      <a:r>
                        <a:rPr lang="en-US" sz="2400" b="0" baseline="0" dirty="0" smtClean="0"/>
                        <a:t>)</a:t>
                      </a:r>
                      <a:endParaRPr lang="en-US" sz="2400" b="0" dirty="0" smtClean="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R$ 32,264 </a:t>
                      </a:r>
                      <a:r>
                        <a:rPr lang="en-US" sz="2400" b="1" baseline="0" dirty="0" err="1" smtClean="0"/>
                        <a:t>B</a:t>
                      </a:r>
                      <a:r>
                        <a:rPr lang="en-US" sz="2400" b="1" dirty="0" err="1" smtClean="0">
                          <a:solidFill>
                            <a:srgbClr val="00003D"/>
                          </a:solidFill>
                        </a:rPr>
                        <a:t>ilhões</a:t>
                      </a:r>
                      <a:endParaRPr lang="en-US" sz="2400" b="1" dirty="0" smtClean="0">
                        <a:solidFill>
                          <a:srgbClr val="00003D"/>
                        </a:solidFill>
                      </a:endParaRPr>
                    </a:p>
                  </a:txBody>
                  <a:tcPr marL="84406" marR="84406" anchor="ctr">
                    <a:cell3D prstMaterial="dkEdge">
                      <a:bevel/>
                      <a:lightRig rig="flood" dir="t"/>
                    </a:cell3D>
                    <a:solidFill>
                      <a:srgbClr val="FFFFFF"/>
                    </a:solidFill>
                  </a:tcPr>
                </a:tc>
              </a:tr>
              <a:tr h="941880">
                <a:tc>
                  <a:txBody>
                    <a:bodyPr/>
                    <a:lstStyle/>
                    <a:p>
                      <a:pPr marL="0" indent="0">
                        <a:buFont typeface="Arial"/>
                        <a:buNone/>
                      </a:pPr>
                      <a:r>
                        <a:rPr lang="en-US" sz="2400" b="1" dirty="0" err="1" smtClean="0"/>
                        <a:t>Atualização</a:t>
                      </a:r>
                      <a:r>
                        <a:rPr lang="en-US" sz="2400" b="1" dirty="0" smtClean="0"/>
                        <a:t> </a:t>
                      </a:r>
                      <a:r>
                        <a:rPr lang="en-US" sz="2400" b="1" dirty="0" err="1" smtClean="0"/>
                        <a:t>Monetária</a:t>
                      </a:r>
                      <a:r>
                        <a:rPr lang="en-US" sz="2400" b="1" dirty="0" smtClean="0"/>
                        <a:t> </a:t>
                      </a:r>
                      <a:r>
                        <a:rPr lang="en-US" sz="2400" b="0" dirty="0" smtClean="0"/>
                        <a:t>(</a:t>
                      </a:r>
                      <a:r>
                        <a:rPr lang="en-US" sz="2400" b="0" dirty="0" err="1" smtClean="0"/>
                        <a:t>deveria</a:t>
                      </a:r>
                      <a:r>
                        <a:rPr lang="en-US" sz="2400" b="0" baseline="0" dirty="0" smtClean="0"/>
                        <a:t> </a:t>
                      </a:r>
                      <a:r>
                        <a:rPr lang="en-US" sz="2400" b="0" baseline="0" dirty="0" err="1" smtClean="0"/>
                        <a:t>estar</a:t>
                      </a:r>
                      <a:r>
                        <a:rPr lang="en-US" sz="2400" b="0" baseline="0" dirty="0" smtClean="0"/>
                        <a:t> </a:t>
                      </a:r>
                      <a:r>
                        <a:rPr lang="en-US" sz="2400" b="0" baseline="0" dirty="0" err="1" smtClean="0"/>
                        <a:t>somada</a:t>
                      </a:r>
                      <a:r>
                        <a:rPr lang="en-US" sz="2400" b="0" baseline="0" dirty="0" smtClean="0"/>
                        <a:t> </a:t>
                      </a:r>
                      <a:r>
                        <a:rPr lang="en-US" sz="2400" b="0" baseline="0" dirty="0" err="1" smtClean="0"/>
                        <a:t>ao</a:t>
                      </a:r>
                      <a:r>
                        <a:rPr lang="en-US" sz="2400" b="0" baseline="0" dirty="0" smtClean="0"/>
                        <a:t> valor </a:t>
                      </a:r>
                      <a:r>
                        <a:rPr lang="en-US" sz="2400" b="0" baseline="0" dirty="0" err="1" smtClean="0"/>
                        <a:t>indicado</a:t>
                      </a:r>
                      <a:r>
                        <a:rPr lang="en-US" sz="2400" b="0" baseline="0" dirty="0" smtClean="0"/>
                        <a:t> a </a:t>
                      </a:r>
                      <a:r>
                        <a:rPr lang="en-US" sz="2400" b="0" baseline="0" dirty="0" err="1" smtClean="0"/>
                        <a:t>título</a:t>
                      </a:r>
                      <a:r>
                        <a:rPr lang="en-US" sz="2400" b="0" baseline="0" dirty="0" smtClean="0"/>
                        <a:t> de </a:t>
                      </a:r>
                      <a:r>
                        <a:rPr lang="en-US" sz="2400" b="0" baseline="0" dirty="0" err="1" smtClean="0"/>
                        <a:t>juros</a:t>
                      </a:r>
                      <a:r>
                        <a:rPr lang="en-US" sz="2400" b="0" baseline="0" dirty="0" smtClean="0"/>
                        <a:t>)</a:t>
                      </a:r>
                      <a:endParaRPr lang="en-US" sz="2400" b="0" dirty="0" smtClean="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3D"/>
                          </a:solidFill>
                        </a:rPr>
                        <a:t>R$ 28,136</a:t>
                      </a:r>
                      <a:r>
                        <a:rPr lang="en-US" sz="2400" b="1" baseline="0" dirty="0" smtClean="0">
                          <a:solidFill>
                            <a:srgbClr val="00003D"/>
                          </a:solidFill>
                        </a:rPr>
                        <a:t> </a:t>
                      </a:r>
                      <a:r>
                        <a:rPr lang="en-US" sz="2400" b="1" baseline="0" dirty="0" err="1" smtClean="0">
                          <a:solidFill>
                            <a:srgbClr val="00003D"/>
                          </a:solidFill>
                        </a:rPr>
                        <a:t>Bilhões</a:t>
                      </a:r>
                      <a:endParaRPr lang="en-US" sz="2400" b="1" dirty="0" smtClean="0">
                        <a:solidFill>
                          <a:srgbClr val="00003D"/>
                        </a:solidFill>
                      </a:endParaRPr>
                    </a:p>
                  </a:txBody>
                  <a:tcPr marL="84406" marR="84406" anchor="ctr">
                    <a:cell3D prstMaterial="dkEdge">
                      <a:bevel/>
                      <a:lightRig rig="flood" dir="t"/>
                    </a:cell3D>
                    <a:solidFill>
                      <a:srgbClr val="FFFFFF"/>
                    </a:solidFill>
                  </a:tcPr>
                </a:tc>
              </a:tr>
              <a:tr h="884248">
                <a:tc>
                  <a:txBody>
                    <a:bodyPr/>
                    <a:lstStyle/>
                    <a:p>
                      <a:pPr marL="0" indent="0">
                        <a:buFont typeface="Arial"/>
                        <a:buNone/>
                      </a:pPr>
                      <a:r>
                        <a:rPr lang="en-US" sz="2400" b="1" dirty="0" err="1" smtClean="0"/>
                        <a:t>Saldo</a:t>
                      </a:r>
                      <a:r>
                        <a:rPr lang="en-US" sz="2400" b="1" dirty="0" smtClean="0"/>
                        <a:t> </a:t>
                      </a:r>
                      <a:r>
                        <a:rPr lang="en-US" sz="2400" b="1" dirty="0" err="1" smtClean="0"/>
                        <a:t>em</a:t>
                      </a:r>
                      <a:r>
                        <a:rPr lang="en-US" sz="2400" b="1" dirty="0" smtClean="0"/>
                        <a:t> 31/12/2012</a:t>
                      </a:r>
                      <a:endParaRPr lang="en-US" sz="2400" b="1" dirty="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3D"/>
                          </a:solidFill>
                        </a:rPr>
                        <a:t>R$ 53,153 </a:t>
                      </a:r>
                      <a:r>
                        <a:rPr lang="en-US" sz="2400" b="1" dirty="0" err="1" smtClean="0">
                          <a:solidFill>
                            <a:srgbClr val="00003D"/>
                          </a:solidFill>
                        </a:rPr>
                        <a:t>B</a:t>
                      </a:r>
                      <a:r>
                        <a:rPr lang="en-US" sz="2400" b="1" smtClean="0">
                          <a:solidFill>
                            <a:srgbClr val="00003D"/>
                          </a:solidFill>
                        </a:rPr>
                        <a:t>ilhões</a:t>
                      </a:r>
                      <a:r>
                        <a:rPr lang="en-US" sz="2400" b="1" dirty="0" smtClean="0">
                          <a:solidFill>
                            <a:srgbClr val="00003D"/>
                          </a:solidFill>
                        </a:rPr>
                        <a:t> </a:t>
                      </a:r>
                    </a:p>
                  </a:txBody>
                  <a:tcPr marL="84406" marR="84406" anchor="ctr">
                    <a:cell3D prstMaterial="dkEdge">
                      <a:bevel/>
                      <a:lightRig rig="flood" dir="t"/>
                    </a:cell3D>
                    <a:solidFill>
                      <a:srgbClr val="FFFFFF"/>
                    </a:solidFill>
                  </a:tcPr>
                </a:tc>
              </a:tr>
            </a:tbl>
          </a:graphicData>
        </a:graphic>
      </p:graphicFrame>
    </p:spTree>
    <p:extLst>
      <p:ext uri="{BB962C8B-B14F-4D97-AF65-F5344CB8AC3E}">
        <p14:creationId xmlns:p14="http://schemas.microsoft.com/office/powerpoint/2010/main" val="956619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a:solidFill>
                  <a:srgbClr val="92D050"/>
                </a:solidFill>
                <a:latin typeface="Tahoma" pitchFamily="34" charset="0"/>
                <a:cs typeface="Tahoma" pitchFamily="34" charset="0"/>
              </a:rPr>
              <a:t>Relatório</a:t>
            </a:r>
            <a:r>
              <a:rPr lang="pt-BR" sz="2800" dirty="0" smtClean="0">
                <a:solidFill>
                  <a:srgbClr val="92D050"/>
                </a:solidFill>
                <a:latin typeface="Tahoma" pitchFamily="34" charset="0"/>
                <a:cs typeface="Tahoma" pitchFamily="34" charset="0"/>
              </a:rPr>
              <a:t> do conselheiro </a:t>
            </a:r>
            <a:r>
              <a:rPr lang="pt-BR" sz="2800" dirty="0">
                <a:solidFill>
                  <a:srgbClr val="92D050"/>
                </a:solidFill>
                <a:latin typeface="Tahoma" pitchFamily="34" charset="0"/>
                <a:cs typeface="Tahoma" pitchFamily="34" charset="0"/>
              </a:rPr>
              <a:t>relator das Contas do </a:t>
            </a:r>
            <a:r>
              <a:rPr lang="pt-BR" sz="2800" dirty="0" smtClean="0">
                <a:solidFill>
                  <a:srgbClr val="92D050"/>
                </a:solidFill>
                <a:latin typeface="Tahoma" pitchFamily="34" charset="0"/>
                <a:cs typeface="Tahoma" pitchFamily="34" charset="0"/>
              </a:rPr>
              <a:t>Executivo do Município de São Paulo, </a:t>
            </a:r>
            <a:r>
              <a:rPr lang="pt-BR" sz="2800" dirty="0" err="1" smtClean="0">
                <a:solidFill>
                  <a:srgbClr val="92D050"/>
                </a:solidFill>
                <a:latin typeface="Tahoma" pitchFamily="34" charset="0"/>
                <a:cs typeface="Tahoma" pitchFamily="34" charset="0"/>
              </a:rPr>
              <a:t>dr.</a:t>
            </a:r>
            <a:r>
              <a:rPr lang="pt-BR" sz="2800" dirty="0" smtClean="0">
                <a:solidFill>
                  <a:srgbClr val="92D050"/>
                </a:solidFill>
                <a:latin typeface="Tahoma" pitchFamily="34" charset="0"/>
                <a:cs typeface="Tahoma" pitchFamily="34" charset="0"/>
              </a:rPr>
              <a:t>  </a:t>
            </a:r>
            <a:r>
              <a:rPr lang="pt-BR" sz="2800" dirty="0">
                <a:solidFill>
                  <a:srgbClr val="92D050"/>
                </a:solidFill>
                <a:latin typeface="Tahoma" pitchFamily="34" charset="0"/>
                <a:cs typeface="Tahoma" pitchFamily="34" charset="0"/>
              </a:rPr>
              <a:t>Domingos </a:t>
            </a:r>
            <a:r>
              <a:rPr lang="pt-BR" sz="2800" dirty="0" err="1" smtClean="0">
                <a:solidFill>
                  <a:srgbClr val="92D050"/>
                </a:solidFill>
                <a:latin typeface="Tahoma" pitchFamily="34" charset="0"/>
                <a:cs typeface="Tahoma" pitchFamily="34" charset="0"/>
              </a:rPr>
              <a:t>Dissei</a:t>
            </a:r>
            <a:r>
              <a:rPr lang="pt-BR" sz="2800" dirty="0" smtClean="0">
                <a:solidFill>
                  <a:srgbClr val="92D050"/>
                </a:solidFill>
                <a:latin typeface="Tahoma" pitchFamily="34" charset="0"/>
                <a:cs typeface="Tahoma" pitchFamily="34" charset="0"/>
              </a:rPr>
              <a:t>:</a:t>
            </a:r>
          </a:p>
        </p:txBody>
      </p:sp>
      <p:sp>
        <p:nvSpPr>
          <p:cNvPr id="12291" name="Text Box 1027"/>
          <p:cNvSpPr txBox="1">
            <a:spLocks noChangeArrowheads="1"/>
          </p:cNvSpPr>
          <p:nvPr/>
        </p:nvSpPr>
        <p:spPr bwMode="auto">
          <a:xfrm>
            <a:off x="330200" y="1673225"/>
            <a:ext cx="957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dirty="0" smtClean="0">
                <a:solidFill>
                  <a:srgbClr val="FFFFFF"/>
                </a:solidFill>
                <a:latin typeface="Tahoma" pitchFamily="34" charset="0"/>
                <a:cs typeface="Tahoma" pitchFamily="34" charset="0"/>
              </a:rPr>
              <a:t>“..</a:t>
            </a:r>
            <a:r>
              <a:rPr lang="pt-BR" b="0" dirty="0">
                <a:solidFill>
                  <a:srgbClr val="FFFFFF"/>
                </a:solidFill>
                <a:latin typeface="Tahoma" pitchFamily="34" charset="0"/>
                <a:cs typeface="Tahoma" pitchFamily="34" charset="0"/>
              </a:rPr>
              <a:t>. a dívida do Município, nos termos em que está colocada, é “impagável”</a:t>
            </a:r>
            <a:r>
              <a:rPr lang="pt-BR" b="0" dirty="0" smtClean="0">
                <a:solidFill>
                  <a:srgbClr val="FFFFFF"/>
                </a:solidFill>
                <a:latin typeface="Tahoma" pitchFamily="34" charset="0"/>
                <a:cs typeface="Tahoma" pitchFamily="34" charset="0"/>
              </a:rPr>
              <a:t>.”</a:t>
            </a:r>
            <a:endParaRPr lang="pt-BR" b="0" dirty="0">
              <a:solidFill>
                <a:srgbClr val="FFFFFF"/>
              </a:solidFill>
              <a:latin typeface="Tahoma" pitchFamily="34" charset="0"/>
              <a:cs typeface="Tahoma" pitchFamily="34" charset="0"/>
            </a:endParaRPr>
          </a:p>
          <a:p>
            <a:pPr algn="ctr">
              <a:spcBef>
                <a:spcPct val="50000"/>
              </a:spcBef>
            </a:pPr>
            <a:r>
              <a:rPr lang="pt-BR" b="0" dirty="0" smtClean="0">
                <a:solidFill>
                  <a:srgbClr val="FFFFFF"/>
                </a:solidFill>
                <a:latin typeface="Tahoma" pitchFamily="34" charset="0"/>
                <a:cs typeface="Tahoma" pitchFamily="34" charset="0"/>
              </a:rPr>
              <a:t>“... </a:t>
            </a:r>
            <a:r>
              <a:rPr lang="pt-BR" b="0" dirty="0">
                <a:solidFill>
                  <a:srgbClr val="FFFFFF"/>
                </a:solidFill>
                <a:latin typeface="Tahoma" pitchFamily="34" charset="0"/>
                <a:cs typeface="Tahoma" pitchFamily="34" charset="0"/>
              </a:rPr>
              <a:t>84% do total referem-se somente a esse contrato, cujas condições pactuadas, em especial o indexador utilizado (IGP-DI mais juros nominais de 9% a.a.), explicam o comportamento potencialmente explosivo da dívida</a:t>
            </a:r>
            <a:r>
              <a:rPr lang="pt-BR" b="0" dirty="0" smtClean="0">
                <a:solidFill>
                  <a:srgbClr val="FFFFFF"/>
                </a:solidFill>
                <a:latin typeface="Tahoma" pitchFamily="34" charset="0"/>
                <a:cs typeface="Tahoma" pitchFamily="34" charset="0"/>
              </a:rPr>
              <a:t>.”</a:t>
            </a:r>
          </a:p>
          <a:p>
            <a:pPr algn="ctr">
              <a:spcBef>
                <a:spcPct val="50000"/>
              </a:spcBef>
            </a:pPr>
            <a:endParaRPr lang="pt-BR" b="0" dirty="0">
              <a:solidFill>
                <a:srgbClr val="FFFFFF"/>
              </a:solidFill>
              <a:latin typeface="Tahoma" pitchFamily="34" charset="0"/>
              <a:cs typeface="Tahoma" pitchFamily="34" charset="0"/>
            </a:endParaRPr>
          </a:p>
          <a:p>
            <a:r>
              <a:rPr lang="pt-BR" b="0" dirty="0" smtClean="0">
                <a:solidFill>
                  <a:srgbClr val="FFFFFF"/>
                </a:solidFill>
                <a:latin typeface="Tahoma" pitchFamily="34" charset="0"/>
                <a:cs typeface="Tahoma" pitchFamily="34" charset="0"/>
              </a:rPr>
              <a:t>“O </a:t>
            </a:r>
            <a:r>
              <a:rPr lang="pt-BR" b="0" dirty="0">
                <a:solidFill>
                  <a:srgbClr val="FFFFFF"/>
                </a:solidFill>
                <a:latin typeface="Tahoma" pitchFamily="34" charset="0"/>
                <a:cs typeface="Tahoma" pitchFamily="34" charset="0"/>
              </a:rPr>
              <a:t>crescimento exponencial da dívida, em razão dos fatores aqui apontados, fará com que ela resulte literalmente impagável, conforme projeções efetuadas pela própria Prefeitura do Município de São Paulo, consoante entrevista concedida pelo Sr. Secretário Municipal de Finanças ao jornal Valor Econômico, em 25 de fevereiro de 2013 e mostradas no Quadro 4</a:t>
            </a:r>
            <a:r>
              <a:rPr lang="pt-BR" b="0" dirty="0" smtClean="0">
                <a:solidFill>
                  <a:srgbClr val="FFFFFF"/>
                </a:solidFill>
                <a:latin typeface="Tahoma" pitchFamily="34" charset="0"/>
                <a:cs typeface="Tahoma" pitchFamily="34" charset="0"/>
              </a:rPr>
              <a:t>.”</a:t>
            </a:r>
            <a:endParaRPr lang="pt-BR"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1848512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268760"/>
            <a:ext cx="7620000" cy="5563840"/>
          </a:xfrm>
          <a:prstGeom prst="rect">
            <a:avLst/>
          </a:prstGeom>
        </p:spPr>
      </p:pic>
      <p:sp>
        <p:nvSpPr>
          <p:cNvPr id="3" name="TextBox 2"/>
          <p:cNvSpPr txBox="1"/>
          <p:nvPr/>
        </p:nvSpPr>
        <p:spPr>
          <a:xfrm>
            <a:off x="344488" y="260648"/>
            <a:ext cx="9561512" cy="1323439"/>
          </a:xfrm>
          <a:prstGeom prst="rect">
            <a:avLst/>
          </a:prstGeom>
          <a:noFill/>
        </p:spPr>
        <p:txBody>
          <a:bodyPr wrap="square" rtlCol="0">
            <a:spAutoFit/>
          </a:bodyPr>
          <a:lstStyle/>
          <a:p>
            <a:pPr algn="ctr"/>
            <a:r>
              <a:rPr lang="pt-BR" sz="2800" dirty="0">
                <a:solidFill>
                  <a:srgbClr val="92D050"/>
                </a:solidFill>
              </a:rPr>
              <a:t>ÍNDICE DA DÍVIDA </a:t>
            </a:r>
            <a:r>
              <a:rPr lang="pt-BR" sz="2800" dirty="0" err="1">
                <a:solidFill>
                  <a:srgbClr val="92D050"/>
                </a:solidFill>
              </a:rPr>
              <a:t>X</a:t>
            </a:r>
            <a:r>
              <a:rPr lang="pt-BR" sz="2800" dirty="0">
                <a:solidFill>
                  <a:srgbClr val="92D050"/>
                </a:solidFill>
              </a:rPr>
              <a:t> ÍNDICES ALTERNATIVOS E DE </a:t>
            </a:r>
            <a:r>
              <a:rPr lang="pt-BR" sz="2800" dirty="0" smtClean="0">
                <a:solidFill>
                  <a:srgbClr val="92D050"/>
                </a:solidFill>
              </a:rPr>
              <a:t>MERCADO - Variação </a:t>
            </a:r>
            <a:r>
              <a:rPr lang="pt-BR" sz="2800" dirty="0">
                <a:solidFill>
                  <a:srgbClr val="92D050"/>
                </a:solidFill>
              </a:rPr>
              <a:t>acumulada 2000/2012</a:t>
            </a:r>
          </a:p>
          <a:p>
            <a:endParaRPr lang="en-US" dirty="0"/>
          </a:p>
        </p:txBody>
      </p:sp>
    </p:spTree>
    <p:extLst>
      <p:ext uri="{BB962C8B-B14F-4D97-AF65-F5344CB8AC3E}">
        <p14:creationId xmlns:p14="http://schemas.microsoft.com/office/powerpoint/2010/main" val="73683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512" y="1700808"/>
            <a:ext cx="9345488" cy="4896544"/>
          </a:xfrm>
          <a:prstGeom prst="rect">
            <a:avLst/>
          </a:prstGeom>
        </p:spPr>
      </p:pic>
      <p:sp>
        <p:nvSpPr>
          <p:cNvPr id="3" name="TextBox 2"/>
          <p:cNvSpPr txBox="1"/>
          <p:nvPr/>
        </p:nvSpPr>
        <p:spPr>
          <a:xfrm>
            <a:off x="344488" y="332656"/>
            <a:ext cx="9561512" cy="1323439"/>
          </a:xfrm>
          <a:prstGeom prst="rect">
            <a:avLst/>
          </a:prstGeom>
          <a:noFill/>
        </p:spPr>
        <p:txBody>
          <a:bodyPr wrap="square" rtlCol="0">
            <a:spAutoFit/>
          </a:bodyPr>
          <a:lstStyle/>
          <a:p>
            <a:r>
              <a:rPr lang="pt-BR" sz="2800" dirty="0" smtClean="0">
                <a:solidFill>
                  <a:srgbClr val="92D050"/>
                </a:solidFill>
              </a:rPr>
              <a:t>Quadro 4 - EVOLUÇÃO </a:t>
            </a:r>
            <a:r>
              <a:rPr lang="pt-BR" sz="2800" dirty="0">
                <a:solidFill>
                  <a:srgbClr val="92D050"/>
                </a:solidFill>
              </a:rPr>
              <a:t>DA </a:t>
            </a:r>
            <a:r>
              <a:rPr lang="pt-BR" sz="2800" dirty="0" smtClean="0">
                <a:solidFill>
                  <a:srgbClr val="92D050"/>
                </a:solidFill>
              </a:rPr>
              <a:t>DÍVIDA </a:t>
            </a:r>
          </a:p>
          <a:p>
            <a:r>
              <a:rPr lang="pt-BR" b="0" dirty="0" smtClean="0">
                <a:solidFill>
                  <a:srgbClr val="92D050"/>
                </a:solidFill>
              </a:rPr>
              <a:t>(</a:t>
            </a:r>
            <a:r>
              <a:rPr lang="pt-BR" b="0" dirty="0">
                <a:solidFill>
                  <a:srgbClr val="92D050"/>
                </a:solidFill>
              </a:rPr>
              <a:t>Contrato de Refinanciamento com a União) </a:t>
            </a:r>
          </a:p>
          <a:p>
            <a:endParaRPr lang="en-US" sz="2800" dirty="0">
              <a:solidFill>
                <a:srgbClr val="92D050"/>
              </a:solidFill>
            </a:endParaRPr>
          </a:p>
        </p:txBody>
      </p:sp>
    </p:spTree>
    <p:extLst>
      <p:ext uri="{BB962C8B-B14F-4D97-AF65-F5344CB8AC3E}">
        <p14:creationId xmlns:p14="http://schemas.microsoft.com/office/powerpoint/2010/main" val="134855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a:solidFill>
                  <a:srgbClr val="92D050"/>
                </a:solidFill>
                <a:latin typeface="Tahoma" pitchFamily="34" charset="0"/>
                <a:cs typeface="Tahoma" pitchFamily="34" charset="0"/>
              </a:rPr>
              <a:t>Relatório</a:t>
            </a:r>
            <a:r>
              <a:rPr lang="pt-BR" sz="2800" dirty="0" smtClean="0">
                <a:solidFill>
                  <a:srgbClr val="92D050"/>
                </a:solidFill>
                <a:latin typeface="Tahoma" pitchFamily="34" charset="0"/>
                <a:cs typeface="Tahoma" pitchFamily="34" charset="0"/>
              </a:rPr>
              <a:t> do conselheiro </a:t>
            </a:r>
            <a:r>
              <a:rPr lang="pt-BR" sz="2800" dirty="0">
                <a:solidFill>
                  <a:srgbClr val="92D050"/>
                </a:solidFill>
                <a:latin typeface="Tahoma" pitchFamily="34" charset="0"/>
                <a:cs typeface="Tahoma" pitchFamily="34" charset="0"/>
              </a:rPr>
              <a:t>relator das Contas do </a:t>
            </a:r>
            <a:r>
              <a:rPr lang="pt-BR" sz="2800" dirty="0" smtClean="0">
                <a:solidFill>
                  <a:srgbClr val="92D050"/>
                </a:solidFill>
                <a:latin typeface="Tahoma" pitchFamily="34" charset="0"/>
                <a:cs typeface="Tahoma" pitchFamily="34" charset="0"/>
              </a:rPr>
              <a:t>Executivo do Município de São Paulo, </a:t>
            </a:r>
            <a:r>
              <a:rPr lang="pt-BR" sz="2800" dirty="0" err="1" smtClean="0">
                <a:solidFill>
                  <a:srgbClr val="92D050"/>
                </a:solidFill>
                <a:latin typeface="Tahoma" pitchFamily="34" charset="0"/>
                <a:cs typeface="Tahoma" pitchFamily="34" charset="0"/>
              </a:rPr>
              <a:t>dr.</a:t>
            </a:r>
            <a:r>
              <a:rPr lang="pt-BR" sz="2800" dirty="0" smtClean="0">
                <a:solidFill>
                  <a:srgbClr val="92D050"/>
                </a:solidFill>
                <a:latin typeface="Tahoma" pitchFamily="34" charset="0"/>
                <a:cs typeface="Tahoma" pitchFamily="34" charset="0"/>
              </a:rPr>
              <a:t>  </a:t>
            </a:r>
            <a:r>
              <a:rPr lang="pt-BR" sz="2800" dirty="0">
                <a:solidFill>
                  <a:srgbClr val="92D050"/>
                </a:solidFill>
                <a:latin typeface="Tahoma" pitchFamily="34" charset="0"/>
                <a:cs typeface="Tahoma" pitchFamily="34" charset="0"/>
              </a:rPr>
              <a:t>Domingos </a:t>
            </a:r>
            <a:r>
              <a:rPr lang="pt-BR" sz="2800" dirty="0" err="1" smtClean="0">
                <a:solidFill>
                  <a:srgbClr val="92D050"/>
                </a:solidFill>
                <a:latin typeface="Tahoma" pitchFamily="34" charset="0"/>
                <a:cs typeface="Tahoma" pitchFamily="34" charset="0"/>
              </a:rPr>
              <a:t>Dissei</a:t>
            </a:r>
            <a:r>
              <a:rPr lang="pt-BR" sz="2800" dirty="0" smtClean="0">
                <a:solidFill>
                  <a:srgbClr val="92D050"/>
                </a:solidFill>
                <a:latin typeface="Tahoma" pitchFamily="34" charset="0"/>
                <a:cs typeface="Tahoma" pitchFamily="34" charset="0"/>
              </a:rPr>
              <a:t>:</a:t>
            </a:r>
          </a:p>
        </p:txBody>
      </p:sp>
      <p:sp>
        <p:nvSpPr>
          <p:cNvPr id="12291" name="Text Box 1027"/>
          <p:cNvSpPr txBox="1">
            <a:spLocks noChangeArrowheads="1"/>
          </p:cNvSpPr>
          <p:nvPr/>
        </p:nvSpPr>
        <p:spPr bwMode="auto">
          <a:xfrm>
            <a:off x="330200" y="1779687"/>
            <a:ext cx="9575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dirty="0" smtClean="0">
                <a:solidFill>
                  <a:srgbClr val="FFFFFF"/>
                </a:solidFill>
                <a:latin typeface="Tahoma" pitchFamily="34" charset="0"/>
                <a:cs typeface="Tahoma" pitchFamily="34" charset="0"/>
              </a:rPr>
              <a:t>“..</a:t>
            </a:r>
            <a:r>
              <a:rPr lang="pt-BR" b="0" dirty="0">
                <a:solidFill>
                  <a:srgbClr val="FFFFFF"/>
                </a:solidFill>
                <a:latin typeface="Tahoma" pitchFamily="34" charset="0"/>
                <a:cs typeface="Tahoma" pitchFamily="34" charset="0"/>
              </a:rPr>
              <a:t>. se nada for feito, até o final do contrato, ou seja, até 2030, o Município terá desembolsado mais </a:t>
            </a:r>
            <a:r>
              <a:rPr lang="pt-BR" b="0" dirty="0" err="1">
                <a:solidFill>
                  <a:srgbClr val="FFFFFF"/>
                </a:solidFill>
                <a:latin typeface="Tahoma" pitchFamily="34" charset="0"/>
                <a:cs typeface="Tahoma" pitchFamily="34" charset="0"/>
              </a:rPr>
              <a:t>R</a:t>
            </a:r>
            <a:r>
              <a:rPr lang="pt-BR" b="0" dirty="0">
                <a:solidFill>
                  <a:srgbClr val="FFFFFF"/>
                </a:solidFill>
                <a:latin typeface="Tahoma" pitchFamily="34" charset="0"/>
                <a:cs typeface="Tahoma" pitchFamily="34" charset="0"/>
              </a:rPr>
              <a:t>$ 130 bilhões somente com o pagamento da dívida, fato que não impedirá que remanesça um saldo residual da ordem de </a:t>
            </a:r>
            <a:r>
              <a:rPr lang="pt-BR" dirty="0" err="1">
                <a:solidFill>
                  <a:srgbClr val="FFFFFF"/>
                </a:solidFill>
                <a:latin typeface="Tahoma" pitchFamily="34" charset="0"/>
                <a:cs typeface="Tahoma" pitchFamily="34" charset="0"/>
              </a:rPr>
              <a:t>R</a:t>
            </a:r>
            <a:r>
              <a:rPr lang="pt-BR" dirty="0">
                <a:solidFill>
                  <a:srgbClr val="FFFFFF"/>
                </a:solidFill>
                <a:latin typeface="Tahoma" pitchFamily="34" charset="0"/>
                <a:cs typeface="Tahoma" pitchFamily="34" charset="0"/>
              </a:rPr>
              <a:t>$ 163 bilhões</a:t>
            </a:r>
            <a:r>
              <a:rPr lang="pt-BR" b="0" dirty="0">
                <a:solidFill>
                  <a:srgbClr val="FFFFFF"/>
                </a:solidFill>
                <a:latin typeface="Tahoma" pitchFamily="34" charset="0"/>
                <a:cs typeface="Tahoma" pitchFamily="34" charset="0"/>
              </a:rPr>
              <a:t>.</a:t>
            </a:r>
            <a:br>
              <a:rPr lang="pt-BR" b="0" dirty="0">
                <a:solidFill>
                  <a:srgbClr val="FFFFFF"/>
                </a:solidFill>
                <a:latin typeface="Tahoma" pitchFamily="34" charset="0"/>
                <a:cs typeface="Tahoma" pitchFamily="34" charset="0"/>
              </a:rPr>
            </a:br>
            <a:r>
              <a:rPr lang="pt-BR" b="0" dirty="0">
                <a:solidFill>
                  <a:srgbClr val="FFFFFF"/>
                </a:solidFill>
                <a:latin typeface="Tahoma" pitchFamily="34" charset="0"/>
                <a:cs typeface="Tahoma" pitchFamily="34" charset="0"/>
              </a:rPr>
              <a:t/>
            </a:r>
            <a:br>
              <a:rPr lang="pt-BR" b="0" dirty="0">
                <a:solidFill>
                  <a:srgbClr val="FFFFFF"/>
                </a:solidFill>
                <a:latin typeface="Tahoma" pitchFamily="34" charset="0"/>
                <a:cs typeface="Tahoma" pitchFamily="34" charset="0"/>
              </a:rPr>
            </a:br>
            <a:r>
              <a:rPr lang="pt-BR" b="0" dirty="0">
                <a:solidFill>
                  <a:srgbClr val="FFFFFF"/>
                </a:solidFill>
                <a:latin typeface="Tahoma" pitchFamily="34" charset="0"/>
                <a:cs typeface="Tahoma" pitchFamily="34" charset="0"/>
              </a:rPr>
              <a:t>Por outro lado, considerando que, de acordo com a cláusula quarta do contrato, eventual saldo devedor, apurado em 2030, deverá ser pago em até dez anos, sua liquidação nas condições avençadas demandaria um dispêndio anual da ordem de </a:t>
            </a:r>
            <a:r>
              <a:rPr lang="pt-BR" b="0" dirty="0" err="1">
                <a:solidFill>
                  <a:srgbClr val="FFFFFF"/>
                </a:solidFill>
                <a:latin typeface="Tahoma" pitchFamily="34" charset="0"/>
                <a:cs typeface="Tahoma" pitchFamily="34" charset="0"/>
              </a:rPr>
              <a:t>R</a:t>
            </a:r>
            <a:r>
              <a:rPr lang="pt-BR" b="0" dirty="0">
                <a:solidFill>
                  <a:srgbClr val="FFFFFF"/>
                </a:solidFill>
                <a:latin typeface="Tahoma" pitchFamily="34" charset="0"/>
                <a:cs typeface="Tahoma" pitchFamily="34" charset="0"/>
              </a:rPr>
              <a:t>$ 25,5 bilhões, o que equivaleria a comprometer anualmente cerca de 25% da receita líquida real projetada para 2030 somente com esses pagamentos</a:t>
            </a:r>
            <a:r>
              <a:rPr lang="pt-BR" b="0" dirty="0" smtClean="0">
                <a:solidFill>
                  <a:srgbClr val="FFFFFF"/>
                </a:solidFill>
                <a:latin typeface="Tahoma" pitchFamily="34" charset="0"/>
                <a:cs typeface="Tahoma" pitchFamily="34" charset="0"/>
              </a:rPr>
              <a:t>.”</a:t>
            </a:r>
          </a:p>
          <a:p>
            <a:pPr algn="ctr">
              <a:spcBef>
                <a:spcPct val="50000"/>
              </a:spcBef>
            </a:pPr>
            <a:r>
              <a:rPr lang="pt-BR" dirty="0" smtClean="0">
                <a:solidFill>
                  <a:srgbClr val="FFFFFF"/>
                </a:solidFill>
                <a:latin typeface="Tahoma" pitchFamily="34" charset="0"/>
                <a:cs typeface="Tahoma" pitchFamily="34" charset="0"/>
              </a:rPr>
              <a:t>“... as </a:t>
            </a:r>
            <a:r>
              <a:rPr lang="pt-BR" dirty="0">
                <a:solidFill>
                  <a:srgbClr val="FFFFFF"/>
                </a:solidFill>
                <a:latin typeface="Tahoma" pitchFamily="34" charset="0"/>
                <a:cs typeface="Tahoma" pitchFamily="34" charset="0"/>
              </a:rPr>
              <a:t>premissas adotadas pela Prefeitura em suas projeções tendem a subestimar a correção da </a:t>
            </a:r>
            <a:r>
              <a:rPr lang="pt-BR" dirty="0" smtClean="0">
                <a:solidFill>
                  <a:srgbClr val="FFFFFF"/>
                </a:solidFill>
                <a:latin typeface="Tahoma" pitchFamily="34" charset="0"/>
                <a:cs typeface="Tahoma" pitchFamily="34" charset="0"/>
              </a:rPr>
              <a:t>dívida...”</a:t>
            </a:r>
            <a:endParaRPr lang="pt-BR"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157456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88" y="476672"/>
            <a:ext cx="9289032" cy="1323439"/>
          </a:xfrm>
          <a:prstGeom prst="rect">
            <a:avLst/>
          </a:prstGeom>
          <a:noFill/>
        </p:spPr>
        <p:txBody>
          <a:bodyPr wrap="square" rtlCol="0">
            <a:spAutoFit/>
          </a:bodyPr>
          <a:lstStyle/>
          <a:p>
            <a:pPr algn="ctr"/>
            <a:r>
              <a:rPr lang="pt-BR" sz="2800" dirty="0">
                <a:solidFill>
                  <a:srgbClr val="92D050"/>
                </a:solidFill>
              </a:rPr>
              <a:t>Quadro </a:t>
            </a:r>
            <a:r>
              <a:rPr lang="pt-BR" sz="2800" dirty="0" smtClean="0">
                <a:solidFill>
                  <a:srgbClr val="92D050"/>
                </a:solidFill>
              </a:rPr>
              <a:t>5 - EVOLUÇÃO </a:t>
            </a:r>
            <a:r>
              <a:rPr lang="pt-BR" sz="2800" dirty="0">
                <a:solidFill>
                  <a:srgbClr val="92D050"/>
                </a:solidFill>
              </a:rPr>
              <a:t>DA DÍVIDA</a:t>
            </a:r>
            <a:br>
              <a:rPr lang="pt-BR" sz="2800" dirty="0">
                <a:solidFill>
                  <a:srgbClr val="92D050"/>
                </a:solidFill>
              </a:rPr>
            </a:br>
            <a:r>
              <a:rPr lang="pt-BR" sz="2800" dirty="0">
                <a:solidFill>
                  <a:srgbClr val="92D050"/>
                </a:solidFill>
              </a:rPr>
              <a:t>(Contrato de Refinanciamento com a União)</a:t>
            </a:r>
          </a:p>
          <a:p>
            <a:endParaRPr lang="en-US" dirty="0"/>
          </a:p>
        </p:txBody>
      </p:sp>
      <p:pic>
        <p:nvPicPr>
          <p:cNvPr id="3" name="Picture 2"/>
          <p:cNvPicPr>
            <a:picLocks noChangeAspect="1"/>
          </p:cNvPicPr>
          <p:nvPr/>
        </p:nvPicPr>
        <p:blipFill>
          <a:blip r:embed="rId2"/>
          <a:stretch>
            <a:fillRect/>
          </a:stretch>
        </p:blipFill>
        <p:spPr>
          <a:xfrm>
            <a:off x="632520" y="1844824"/>
            <a:ext cx="9273480" cy="5013176"/>
          </a:xfrm>
          <a:prstGeom prst="rect">
            <a:avLst/>
          </a:prstGeom>
        </p:spPr>
      </p:pic>
    </p:spTree>
    <p:extLst>
      <p:ext uri="{BB962C8B-B14F-4D97-AF65-F5344CB8AC3E}">
        <p14:creationId xmlns:p14="http://schemas.microsoft.com/office/powerpoint/2010/main" val="3967669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a:solidFill>
                  <a:srgbClr val="92D050"/>
                </a:solidFill>
                <a:latin typeface="Tahoma" pitchFamily="34" charset="0"/>
                <a:cs typeface="Tahoma" pitchFamily="34" charset="0"/>
              </a:rPr>
              <a:t>Relatório</a:t>
            </a:r>
            <a:r>
              <a:rPr lang="pt-BR" sz="2800" dirty="0" smtClean="0">
                <a:solidFill>
                  <a:srgbClr val="92D050"/>
                </a:solidFill>
                <a:latin typeface="Tahoma" pitchFamily="34" charset="0"/>
                <a:cs typeface="Tahoma" pitchFamily="34" charset="0"/>
              </a:rPr>
              <a:t> do conselheiro </a:t>
            </a:r>
            <a:r>
              <a:rPr lang="pt-BR" sz="2800" dirty="0">
                <a:solidFill>
                  <a:srgbClr val="92D050"/>
                </a:solidFill>
                <a:latin typeface="Tahoma" pitchFamily="34" charset="0"/>
                <a:cs typeface="Tahoma" pitchFamily="34" charset="0"/>
              </a:rPr>
              <a:t>relator das Contas do </a:t>
            </a:r>
            <a:r>
              <a:rPr lang="pt-BR" sz="2800" dirty="0" smtClean="0">
                <a:solidFill>
                  <a:srgbClr val="92D050"/>
                </a:solidFill>
                <a:latin typeface="Tahoma" pitchFamily="34" charset="0"/>
                <a:cs typeface="Tahoma" pitchFamily="34" charset="0"/>
              </a:rPr>
              <a:t>Executivo do Município de São Paulo, </a:t>
            </a:r>
            <a:r>
              <a:rPr lang="pt-BR" sz="2800" dirty="0" err="1" smtClean="0">
                <a:solidFill>
                  <a:srgbClr val="92D050"/>
                </a:solidFill>
                <a:latin typeface="Tahoma" pitchFamily="34" charset="0"/>
                <a:cs typeface="Tahoma" pitchFamily="34" charset="0"/>
              </a:rPr>
              <a:t>dr.</a:t>
            </a:r>
            <a:r>
              <a:rPr lang="pt-BR" sz="2800" dirty="0" smtClean="0">
                <a:solidFill>
                  <a:srgbClr val="92D050"/>
                </a:solidFill>
                <a:latin typeface="Tahoma" pitchFamily="34" charset="0"/>
                <a:cs typeface="Tahoma" pitchFamily="34" charset="0"/>
              </a:rPr>
              <a:t>  </a:t>
            </a:r>
            <a:r>
              <a:rPr lang="pt-BR" sz="2800" dirty="0">
                <a:solidFill>
                  <a:srgbClr val="92D050"/>
                </a:solidFill>
                <a:latin typeface="Tahoma" pitchFamily="34" charset="0"/>
                <a:cs typeface="Tahoma" pitchFamily="34" charset="0"/>
              </a:rPr>
              <a:t>Domingos </a:t>
            </a:r>
            <a:r>
              <a:rPr lang="pt-BR" sz="2800" dirty="0" err="1" smtClean="0">
                <a:solidFill>
                  <a:srgbClr val="92D050"/>
                </a:solidFill>
                <a:latin typeface="Tahoma" pitchFamily="34" charset="0"/>
                <a:cs typeface="Tahoma" pitchFamily="34" charset="0"/>
              </a:rPr>
              <a:t>Dissei</a:t>
            </a:r>
            <a:r>
              <a:rPr lang="pt-BR" sz="2800" dirty="0" smtClean="0">
                <a:solidFill>
                  <a:srgbClr val="92D050"/>
                </a:solidFill>
                <a:latin typeface="Tahoma" pitchFamily="34" charset="0"/>
                <a:cs typeface="Tahoma" pitchFamily="34" charset="0"/>
              </a:rPr>
              <a:t>:</a:t>
            </a:r>
          </a:p>
        </p:txBody>
      </p:sp>
      <p:sp>
        <p:nvSpPr>
          <p:cNvPr id="12291" name="Text Box 1027"/>
          <p:cNvSpPr txBox="1">
            <a:spLocks noChangeArrowheads="1"/>
          </p:cNvSpPr>
          <p:nvPr/>
        </p:nvSpPr>
        <p:spPr bwMode="auto">
          <a:xfrm>
            <a:off x="330200" y="1779687"/>
            <a:ext cx="957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dirty="0">
                <a:solidFill>
                  <a:srgbClr val="FFFFFF"/>
                </a:solidFill>
                <a:latin typeface="Tahoma" pitchFamily="34" charset="0"/>
                <a:cs typeface="Tahoma" pitchFamily="34" charset="0"/>
              </a:rPr>
              <a:t>De acordo com essas estimativas, a dívida com a União atingiria em 2030, em valores nominais, a casa </a:t>
            </a:r>
            <a:r>
              <a:rPr lang="pt-BR" dirty="0">
                <a:solidFill>
                  <a:srgbClr val="FFFFFF"/>
                </a:solidFill>
                <a:latin typeface="Tahoma" pitchFamily="34" charset="0"/>
                <a:cs typeface="Tahoma" pitchFamily="34" charset="0"/>
              </a:rPr>
              <a:t>dos </a:t>
            </a:r>
            <a:r>
              <a:rPr lang="pt-BR" dirty="0" err="1" smtClean="0">
                <a:solidFill>
                  <a:srgbClr val="FFFFFF"/>
                </a:solidFill>
                <a:latin typeface="Tahoma" pitchFamily="34" charset="0"/>
                <a:cs typeface="Tahoma" pitchFamily="34" charset="0"/>
              </a:rPr>
              <a:t>R</a:t>
            </a:r>
            <a:r>
              <a:rPr lang="pt-BR" dirty="0" smtClean="0">
                <a:solidFill>
                  <a:srgbClr val="FFFFFF"/>
                </a:solidFill>
                <a:latin typeface="Tahoma" pitchFamily="34" charset="0"/>
                <a:cs typeface="Tahoma" pitchFamily="34" charset="0"/>
              </a:rPr>
              <a:t>$ 332 bilhões</a:t>
            </a:r>
            <a:r>
              <a:rPr lang="pt-BR" b="0" dirty="0" smtClean="0">
                <a:solidFill>
                  <a:srgbClr val="FFFFFF"/>
                </a:solidFill>
                <a:latin typeface="Tahoma" pitchFamily="34" charset="0"/>
                <a:cs typeface="Tahoma" pitchFamily="34" charset="0"/>
              </a:rPr>
              <a:t>, sendo efetuados pagamentos adicionais, até esse exercício, de cerca de R$116 bilhões. </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A quitação do saldo residual, nos termos da cláusula quarta do ajuste, exigiria, por sua vez, um gasto aproximado de </a:t>
            </a:r>
            <a:r>
              <a:rPr lang="pt-BR" b="0" dirty="0" err="1" smtClean="0">
                <a:solidFill>
                  <a:srgbClr val="FFFFFF"/>
                </a:solidFill>
                <a:latin typeface="Tahoma" pitchFamily="34" charset="0"/>
                <a:cs typeface="Tahoma" pitchFamily="34" charset="0"/>
              </a:rPr>
              <a:t>R</a:t>
            </a:r>
            <a:r>
              <a:rPr lang="pt-BR" b="0" dirty="0" smtClean="0">
                <a:solidFill>
                  <a:srgbClr val="FFFFFF"/>
                </a:solidFill>
                <a:latin typeface="Tahoma" pitchFamily="34" charset="0"/>
                <a:cs typeface="Tahoma" pitchFamily="34" charset="0"/>
              </a:rPr>
              <a:t>$ 51,8 bilhões por ano, durante dez anos, montante esse equivalente a um dispêndio anual da ordem de </a:t>
            </a:r>
            <a:r>
              <a:rPr lang="pt-BR" dirty="0" smtClean="0">
                <a:solidFill>
                  <a:srgbClr val="FFFFFF"/>
                </a:solidFill>
                <a:latin typeface="Tahoma" pitchFamily="34" charset="0"/>
                <a:cs typeface="Tahoma" pitchFamily="34" charset="0"/>
              </a:rPr>
              <a:t>52% da receita líquida rea</a:t>
            </a:r>
            <a:r>
              <a:rPr lang="pt-BR" b="0" dirty="0" smtClean="0">
                <a:solidFill>
                  <a:srgbClr val="FFFFFF"/>
                </a:solidFill>
                <a:latin typeface="Tahoma" pitchFamily="34" charset="0"/>
                <a:cs typeface="Tahoma" pitchFamily="34" charset="0"/>
              </a:rPr>
              <a:t>l.</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A conclusão a que se chega, pois, quaisquer que sejam os números e projeções adotados, é a de que </a:t>
            </a:r>
            <a:r>
              <a:rPr lang="pt-BR" dirty="0" smtClean="0">
                <a:solidFill>
                  <a:srgbClr val="FFFFFF"/>
                </a:solidFill>
                <a:latin typeface="Tahoma" pitchFamily="34" charset="0"/>
                <a:cs typeface="Tahoma" pitchFamily="34" charset="0"/>
              </a:rPr>
              <a:t>a dívida para com a União é impagável</a:t>
            </a:r>
            <a:r>
              <a:rPr lang="pt-BR" b="0" dirty="0" smtClean="0">
                <a:solidFill>
                  <a:srgbClr val="FFFFFF"/>
                </a:solidFill>
                <a:latin typeface="Tahoma" pitchFamily="34" charset="0"/>
                <a:cs typeface="Tahoma" pitchFamily="34" charset="0"/>
              </a:rPr>
              <a:t>, sendo inevitável a sua renegociação, sob pena de se inviabilizar financeiramente o Município.</a:t>
            </a:r>
            <a:endParaRPr lang="pt-BR"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3031515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3200">
                <a:solidFill>
                  <a:srgbClr val="92D050"/>
                </a:solidFill>
                <a:latin typeface="Tahoma" pitchFamily="34" charset="0"/>
                <a:cs typeface="Tahoma" pitchFamily="34" charset="0"/>
              </a:rPr>
              <a:t>DÍVIDA: impede a vida digna e o atendimento aos direitos humanos</a:t>
            </a:r>
          </a:p>
        </p:txBody>
      </p:sp>
      <p:sp>
        <p:nvSpPr>
          <p:cNvPr id="12291" name="Text Box 1027"/>
          <p:cNvSpPr txBox="1">
            <a:spLocks noChangeArrowheads="1"/>
          </p:cNvSpPr>
          <p:nvPr/>
        </p:nvSpPr>
        <p:spPr bwMode="auto">
          <a:xfrm>
            <a:off x="330200" y="1673225"/>
            <a:ext cx="95758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a:solidFill>
                  <a:srgbClr val="FFFFFF"/>
                </a:solidFill>
                <a:latin typeface="Tahoma" pitchFamily="34" charset="0"/>
                <a:cs typeface="Tahoma" pitchFamily="34" charset="0"/>
              </a:rPr>
              <a:t> De onde veio toda essa dívida pública? </a:t>
            </a:r>
          </a:p>
          <a:p>
            <a:pPr algn="ctr">
              <a:spcBef>
                <a:spcPct val="50000"/>
              </a:spcBef>
            </a:pPr>
            <a:r>
              <a:rPr lang="pt-BR" b="0">
                <a:solidFill>
                  <a:srgbClr val="FFFFFF"/>
                </a:solidFill>
                <a:latin typeface="Tahoma" pitchFamily="34" charset="0"/>
                <a:cs typeface="Tahoma" pitchFamily="34" charset="0"/>
              </a:rPr>
              <a:t> Quanto tomamos emprestado e quanto já pagamos? </a:t>
            </a:r>
          </a:p>
          <a:p>
            <a:pPr algn="ctr">
              <a:spcBef>
                <a:spcPct val="50000"/>
              </a:spcBef>
            </a:pPr>
            <a:r>
              <a:rPr lang="pt-BR" b="0">
                <a:solidFill>
                  <a:srgbClr val="FFFFFF"/>
                </a:solidFill>
                <a:latin typeface="Tahoma" pitchFamily="34" charset="0"/>
                <a:cs typeface="Tahoma" pitchFamily="34" charset="0"/>
              </a:rPr>
              <a:t> O que realmente devemos? </a:t>
            </a:r>
          </a:p>
          <a:p>
            <a:pPr algn="ctr">
              <a:spcBef>
                <a:spcPct val="50000"/>
              </a:spcBef>
            </a:pPr>
            <a:r>
              <a:rPr lang="pt-BR" b="0">
                <a:solidFill>
                  <a:srgbClr val="FFFFFF"/>
                </a:solidFill>
                <a:latin typeface="Tahoma" pitchFamily="34" charset="0"/>
                <a:cs typeface="Tahoma" pitchFamily="34" charset="0"/>
              </a:rPr>
              <a:t> Quem contraiu tantos empréstimos? </a:t>
            </a:r>
          </a:p>
          <a:p>
            <a:pPr algn="ctr">
              <a:spcBef>
                <a:spcPct val="50000"/>
              </a:spcBef>
            </a:pPr>
            <a:r>
              <a:rPr lang="pt-BR" b="0">
                <a:solidFill>
                  <a:srgbClr val="FFFFFF"/>
                </a:solidFill>
                <a:latin typeface="Tahoma" pitchFamily="34" charset="0"/>
                <a:cs typeface="Tahoma" pitchFamily="34" charset="0"/>
              </a:rPr>
              <a:t> Onde foram aplicados os recursos? </a:t>
            </a:r>
          </a:p>
          <a:p>
            <a:pPr algn="ctr">
              <a:spcBef>
                <a:spcPct val="50000"/>
              </a:spcBef>
            </a:pPr>
            <a:r>
              <a:rPr lang="pt-BR" b="0">
                <a:solidFill>
                  <a:srgbClr val="FFFFFF"/>
                </a:solidFill>
                <a:latin typeface="Tahoma" pitchFamily="34" charset="0"/>
                <a:cs typeface="Tahoma" pitchFamily="34" charset="0"/>
              </a:rPr>
              <a:t> Quem se beneficiou desse endividamento? </a:t>
            </a:r>
          </a:p>
          <a:p>
            <a:pPr algn="ctr">
              <a:spcBef>
                <a:spcPct val="50000"/>
              </a:spcBef>
            </a:pPr>
            <a:r>
              <a:rPr lang="pt-BR" b="0">
                <a:solidFill>
                  <a:srgbClr val="FFFFFF"/>
                </a:solidFill>
                <a:latin typeface="Tahoma" pitchFamily="34" charset="0"/>
                <a:cs typeface="Tahoma" pitchFamily="34" charset="0"/>
              </a:rPr>
              <a:t> Qual a responsabilidade dos credores e organismos internacionais nesse processo? </a:t>
            </a:r>
          </a:p>
          <a:p>
            <a:pPr algn="ctr">
              <a:spcBef>
                <a:spcPct val="70000"/>
              </a:spcBef>
            </a:pPr>
            <a:r>
              <a:rPr lang="pt-BR">
                <a:solidFill>
                  <a:srgbClr val="92D050"/>
                </a:solidFill>
                <a:latin typeface="Tahoma" pitchFamily="34" charset="0"/>
                <a:cs typeface="Tahoma" pitchFamily="34" charset="0"/>
              </a:rPr>
              <a:t>Somente 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responderá essas questões</a:t>
            </a:r>
          </a:p>
        </p:txBody>
      </p:sp>
    </p:spTree>
    <p:extLst>
      <p:ext uri="{BB962C8B-B14F-4D97-AF65-F5344CB8AC3E}">
        <p14:creationId xmlns:p14="http://schemas.microsoft.com/office/powerpoint/2010/main" val="3703649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95300" y="0"/>
            <a:ext cx="9163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2D050"/>
                </a:solidFill>
                <a:latin typeface="Tahoma" pitchFamily="34" charset="0"/>
                <a:cs typeface="Tahoma" pitchFamily="34" charset="0"/>
              </a:rPr>
              <a:t>AUDITORIA DA DÍVIDA</a:t>
            </a:r>
          </a:p>
        </p:txBody>
      </p:sp>
      <p:sp>
        <p:nvSpPr>
          <p:cNvPr id="13315" name="Rectangle 2"/>
          <p:cNvSpPr>
            <a:spLocks noChangeArrowheads="1"/>
          </p:cNvSpPr>
          <p:nvPr/>
        </p:nvSpPr>
        <p:spPr bwMode="auto">
          <a:xfrm>
            <a:off x="381000" y="1143000"/>
            <a:ext cx="952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1000" dirty="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92D050"/>
                </a:solidFill>
                <a:latin typeface="Tahoma" pitchFamily="34" charset="0"/>
                <a:cs typeface="Tahoma" pitchFamily="34" charset="0"/>
              </a:rPr>
              <a:t> </a:t>
            </a:r>
            <a:r>
              <a:rPr lang="en-GB" dirty="0" err="1">
                <a:solidFill>
                  <a:srgbClr val="FFFFFF"/>
                </a:solidFill>
                <a:latin typeface="Tahoma" pitchFamily="34" charset="0"/>
                <a:cs typeface="Tahoma" pitchFamily="34" charset="0"/>
              </a:rPr>
              <a:t>Prevista</a:t>
            </a: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na</a:t>
            </a: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Constituição</a:t>
            </a:r>
            <a:r>
              <a:rPr lang="en-GB" dirty="0">
                <a:solidFill>
                  <a:srgbClr val="FFFFFF"/>
                </a:solidFill>
                <a:latin typeface="Tahoma" pitchFamily="34" charset="0"/>
                <a:cs typeface="Tahoma" pitchFamily="34" charset="0"/>
              </a:rPr>
              <a:t> Federal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dirty="0">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Plebiscito</a:t>
            </a:r>
            <a:r>
              <a:rPr lang="en-GB" dirty="0">
                <a:solidFill>
                  <a:srgbClr val="FFFFFF"/>
                </a:solidFill>
                <a:latin typeface="Tahoma" pitchFamily="34" charset="0"/>
                <a:cs typeface="Tahoma" pitchFamily="34" charset="0"/>
              </a:rPr>
              <a:t> popular </a:t>
            </a:r>
            <a:r>
              <a:rPr lang="en-GB" dirty="0" err="1">
                <a:solidFill>
                  <a:srgbClr val="FFFFFF"/>
                </a:solidFill>
                <a:latin typeface="Tahoma" pitchFamily="34" charset="0"/>
                <a:cs typeface="Tahoma" pitchFamily="34" charset="0"/>
              </a:rPr>
              <a:t>ano</a:t>
            </a:r>
            <a:r>
              <a:rPr lang="en-GB" dirty="0">
                <a:solidFill>
                  <a:srgbClr val="FFFFFF"/>
                </a:solidFill>
                <a:latin typeface="Tahoma" pitchFamily="34" charset="0"/>
                <a:cs typeface="Tahoma" pitchFamily="34" charset="0"/>
              </a:rPr>
              <a:t> 2000: </a:t>
            </a:r>
            <a:r>
              <a:rPr lang="en-GB" dirty="0" err="1">
                <a:solidFill>
                  <a:srgbClr val="FFFFFF"/>
                </a:solidFill>
                <a:latin typeface="Tahoma" pitchFamily="34" charset="0"/>
                <a:cs typeface="Tahoma" pitchFamily="34" charset="0"/>
              </a:rPr>
              <a:t>mais</a:t>
            </a:r>
            <a:r>
              <a:rPr lang="en-GB" dirty="0">
                <a:solidFill>
                  <a:srgbClr val="FFFFFF"/>
                </a:solidFill>
                <a:latin typeface="Tahoma" pitchFamily="34" charset="0"/>
                <a:cs typeface="Tahoma" pitchFamily="34" charset="0"/>
              </a:rPr>
              <a:t> de </a:t>
            </a:r>
            <a:r>
              <a:rPr lang="en-GB" dirty="0" err="1">
                <a:solidFill>
                  <a:srgbClr val="FFFFFF"/>
                </a:solidFill>
                <a:latin typeface="Tahoma" pitchFamily="34" charset="0"/>
                <a:cs typeface="Tahoma" pitchFamily="34" charset="0"/>
              </a:rPr>
              <a:t>seis</a:t>
            </a: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milhões</a:t>
            </a:r>
            <a:r>
              <a:rPr lang="en-GB" dirty="0">
                <a:solidFill>
                  <a:srgbClr val="FFFFFF"/>
                </a:solidFill>
                <a:latin typeface="Tahoma" pitchFamily="34" charset="0"/>
                <a:cs typeface="Tahoma" pitchFamily="34" charset="0"/>
              </a:rPr>
              <a:t> de </a:t>
            </a:r>
            <a:r>
              <a:rPr lang="en-GB" dirty="0" err="1">
                <a:solidFill>
                  <a:srgbClr val="FFFFFF"/>
                </a:solidFill>
                <a:latin typeface="Tahoma" pitchFamily="34" charset="0"/>
                <a:cs typeface="Tahoma" pitchFamily="34" charset="0"/>
              </a:rPr>
              <a:t>votos</a:t>
            </a:r>
            <a:endParaRPr lang="en-GB" dirty="0">
              <a:solidFill>
                <a:srgbClr val="FFFFFF"/>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800" dirty="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dirty="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dirty="0" smtClean="0">
                <a:solidFill>
                  <a:srgbClr val="92D050"/>
                </a:solidFill>
                <a:latin typeface="Tahoma" pitchFamily="34" charset="0"/>
                <a:cs typeface="Tahoma" pitchFamily="34" charset="0"/>
                <a:hlinkClick r:id="rId3"/>
              </a:rPr>
              <a:t>www.auditoriacidada.org.br</a:t>
            </a:r>
            <a:endParaRPr lang="en-GB" sz="32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9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dirty="0">
                <a:solidFill>
                  <a:srgbClr val="92D050"/>
                </a:solidFill>
                <a:latin typeface="Tahoma" pitchFamily="34" charset="0"/>
                <a:cs typeface="Tahoma" pitchFamily="34" charset="0"/>
              </a:rPr>
              <a:t>CPI da </a:t>
            </a:r>
            <a:r>
              <a:rPr lang="en-GB" sz="3200" dirty="0" err="1">
                <a:solidFill>
                  <a:srgbClr val="92D050"/>
                </a:solidFill>
                <a:latin typeface="Tahoma" pitchFamily="34" charset="0"/>
                <a:cs typeface="Tahoma" pitchFamily="34" charset="0"/>
              </a:rPr>
              <a:t>Dívida</a:t>
            </a:r>
            <a:r>
              <a:rPr lang="en-GB" sz="3200" dirty="0">
                <a:solidFill>
                  <a:srgbClr val="92D050"/>
                </a:solidFill>
                <a:latin typeface="Tahoma" pitchFamily="34" charset="0"/>
                <a:cs typeface="Tahoma" pitchFamily="34" charset="0"/>
              </a:rPr>
              <a:t> </a:t>
            </a:r>
            <a:r>
              <a:rPr lang="en-GB" sz="3200" dirty="0" err="1">
                <a:solidFill>
                  <a:srgbClr val="92D050"/>
                </a:solidFill>
                <a:latin typeface="Tahoma" pitchFamily="34" charset="0"/>
                <a:cs typeface="Tahoma" pitchFamily="34" charset="0"/>
              </a:rPr>
              <a:t>Pública</a:t>
            </a:r>
            <a:endParaRPr lang="en-GB" sz="32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b="0" dirty="0" err="1">
                <a:solidFill>
                  <a:srgbClr val="FFFFFF"/>
                </a:solidFill>
                <a:latin typeface="Tahoma" pitchFamily="34" charset="0"/>
                <a:cs typeface="Tahoma" pitchFamily="34" charset="0"/>
              </a:rPr>
              <a:t>Passo</a:t>
            </a:r>
            <a:r>
              <a:rPr lang="en-GB" b="0" dirty="0">
                <a:solidFill>
                  <a:srgbClr val="FFFFFF"/>
                </a:solidFill>
                <a:latin typeface="Tahoma" pitchFamily="34" charset="0"/>
                <a:cs typeface="Tahoma" pitchFamily="34" charset="0"/>
              </a:rPr>
              <a:t> </a:t>
            </a:r>
            <a:r>
              <a:rPr lang="en-GB" b="0" dirty="0" err="1">
                <a:solidFill>
                  <a:srgbClr val="FFFFFF"/>
                </a:solidFill>
                <a:latin typeface="Tahoma" pitchFamily="34" charset="0"/>
                <a:cs typeface="Tahoma" pitchFamily="34" charset="0"/>
              </a:rPr>
              <a:t>importante</a:t>
            </a:r>
            <a:r>
              <a:rPr lang="en-GB" b="0" dirty="0">
                <a:solidFill>
                  <a:srgbClr val="FFFFFF"/>
                </a:solidFill>
                <a:latin typeface="Tahoma" pitchFamily="34" charset="0"/>
                <a:cs typeface="Tahoma" pitchFamily="34" charset="0"/>
              </a:rPr>
              <a:t>, mas </a:t>
            </a:r>
            <a:r>
              <a:rPr lang="en-GB" b="0" dirty="0" err="1">
                <a:solidFill>
                  <a:srgbClr val="FFFFFF"/>
                </a:solidFill>
                <a:latin typeface="Tahoma" pitchFamily="34" charset="0"/>
                <a:cs typeface="Tahoma" pitchFamily="34" charset="0"/>
              </a:rPr>
              <a:t>ainda</a:t>
            </a:r>
            <a:r>
              <a:rPr lang="en-GB" b="0" dirty="0">
                <a:solidFill>
                  <a:srgbClr val="FFFFFF"/>
                </a:solidFill>
                <a:latin typeface="Tahoma" pitchFamily="34" charset="0"/>
                <a:cs typeface="Tahoma" pitchFamily="34" charset="0"/>
              </a:rPr>
              <a:t> </a:t>
            </a:r>
            <a:r>
              <a:rPr lang="en-GB" b="0" dirty="0" err="1">
                <a:solidFill>
                  <a:srgbClr val="FFFFFF"/>
                </a:solidFill>
                <a:latin typeface="Tahoma" pitchFamily="34" charset="0"/>
                <a:cs typeface="Tahoma" pitchFamily="34" charset="0"/>
              </a:rPr>
              <a:t>não</a:t>
            </a:r>
            <a:r>
              <a:rPr lang="en-GB" b="0" dirty="0">
                <a:solidFill>
                  <a:srgbClr val="FFFFFF"/>
                </a:solidFill>
                <a:latin typeface="Tahoma" pitchFamily="34" charset="0"/>
                <a:cs typeface="Tahoma" pitchFamily="34" charset="0"/>
              </a:rPr>
              <a:t> </a:t>
            </a:r>
            <a:r>
              <a:rPr lang="en-GB" b="0" dirty="0" err="1">
                <a:solidFill>
                  <a:srgbClr val="FFFFFF"/>
                </a:solidFill>
                <a:latin typeface="Tahoma" pitchFamily="34" charset="0"/>
                <a:cs typeface="Tahoma" pitchFamily="34" charset="0"/>
              </a:rPr>
              <a:t>significa</a:t>
            </a:r>
            <a:r>
              <a:rPr lang="en-GB" b="0" dirty="0">
                <a:solidFill>
                  <a:srgbClr val="FFFFFF"/>
                </a:solidFill>
                <a:latin typeface="Tahoma" pitchFamily="34" charset="0"/>
                <a:cs typeface="Tahoma" pitchFamily="34" charset="0"/>
              </a:rPr>
              <a:t> o </a:t>
            </a:r>
            <a:r>
              <a:rPr lang="en-GB" b="0" dirty="0" err="1">
                <a:solidFill>
                  <a:srgbClr val="FFFFFF"/>
                </a:solidFill>
                <a:latin typeface="Tahoma" pitchFamily="34" charset="0"/>
                <a:cs typeface="Tahoma" pitchFamily="34" charset="0"/>
              </a:rPr>
              <a:t>cumprimento</a:t>
            </a:r>
            <a:r>
              <a:rPr lang="en-GB" b="0" dirty="0">
                <a:solidFill>
                  <a:srgbClr val="FFFFFF"/>
                </a:solidFill>
                <a:latin typeface="Tahoma" pitchFamily="34" charset="0"/>
                <a:cs typeface="Tahoma" pitchFamily="34" charset="0"/>
              </a:rPr>
              <a:t> da </a:t>
            </a:r>
            <a:r>
              <a:rPr lang="en-GB" b="0" dirty="0" err="1">
                <a:solidFill>
                  <a:srgbClr val="FFFFFF"/>
                </a:solidFill>
                <a:latin typeface="Tahoma" pitchFamily="34" charset="0"/>
                <a:cs typeface="Tahoma" pitchFamily="34" charset="0"/>
              </a:rPr>
              <a:t>Constituição</a:t>
            </a:r>
            <a:endParaRPr lang="en-GB"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770185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193675" y="214313"/>
            <a:ext cx="9440863" cy="74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spcBef>
                <a:spcPts val="1800"/>
              </a:spcBef>
              <a:buClr>
                <a:srgbClr val="FF9900"/>
              </a:buClr>
            </a:pPr>
            <a:r>
              <a:rPr lang="pt-BR" dirty="0">
                <a:solidFill>
                  <a:srgbClr val="92D050"/>
                </a:solidFill>
                <a:latin typeface="Tahoma" charset="0"/>
                <a:cs typeface="Tahoma" charset="0"/>
              </a:rPr>
              <a:t>AUDITORIA INÉDITA: </a:t>
            </a:r>
            <a:r>
              <a:rPr lang="pt-BR" b="0" dirty="0">
                <a:solidFill>
                  <a:srgbClr val="92D050"/>
                </a:solidFill>
                <a:latin typeface="Tahoma" charset="0"/>
                <a:cs typeface="Tahoma" charset="0"/>
              </a:rPr>
              <a:t>Departamento de Contabilidade Governamental dos EUA revelou que US$ 16 trilhões foram secretamente repassados pelo Banco Central dos Estados Unidos – FED, Federal Reserve Bank - para bancos e corporações </a:t>
            </a:r>
          </a:p>
          <a:p>
            <a:pPr lvl="1" algn="ctr">
              <a:spcBef>
                <a:spcPts val="1800"/>
              </a:spcBef>
              <a:buClr>
                <a:srgbClr val="FF9900"/>
              </a:buClr>
            </a:pPr>
            <a:r>
              <a:rPr lang="en-US" sz="2000" b="0" dirty="0" smtClean="0">
                <a:solidFill>
                  <a:srgbClr val="FFFFFF"/>
                </a:solidFill>
                <a:latin typeface="Tahoma" charset="0"/>
                <a:cs typeface="Tahoma" charset="0"/>
              </a:rPr>
              <a:t>	Citigroup</a:t>
            </a:r>
            <a:r>
              <a:rPr lang="en-US" sz="2000" b="0" dirty="0">
                <a:solidFill>
                  <a:srgbClr val="FFFFFF"/>
                </a:solidFill>
                <a:latin typeface="Tahoma" charset="0"/>
                <a:cs typeface="Tahoma" charset="0"/>
              </a:rPr>
              <a:t>: $2.5 trillion ($2,500,000,000,000)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Morgan Stanley: $2.04 trillion ($2,040,000,000,000)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Merrill Lynch: $1.949 trillion ($1,949,000,000,000)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Bank of America: $1.344 trillion ($1,344,000,000,000)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Barclays PLC (United Kingdom): $868 billion ($868,000,000,000)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Bear Sterns: $853 billion ($853,000,000,000)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Goldman Sachs: $814 billion ($814,000,000,000)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Royal Bank of Scotland (UK): $541 billion ($541,000,000,000)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JP Morgan Chase: $391 billion ($391,000,000,000)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Deutsche Bank (Germany): $354 billion ($354,000,000,000)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UBS (Switzerland): $287 billion ($287,000,000,000)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Credit Suisse (Switzerland): $262 billion ($262,000,000,000)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Lehman Brothers: $183 billion ($183,000,000,000)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Bank of Scotland (United Kingdom): $181 billion ($181,000,000,000)</a:t>
            </a:r>
            <a:br>
              <a:rPr lang="en-US" sz="2000" b="0" dirty="0">
                <a:solidFill>
                  <a:srgbClr val="FFFFFF"/>
                </a:solidFill>
                <a:latin typeface="Tahoma" charset="0"/>
                <a:cs typeface="Tahoma" charset="0"/>
              </a:rPr>
            </a:br>
            <a:r>
              <a:rPr lang="en-US" sz="2000" b="0" dirty="0">
                <a:solidFill>
                  <a:srgbClr val="FFFFFF"/>
                </a:solidFill>
                <a:latin typeface="Tahoma" charset="0"/>
                <a:cs typeface="Tahoma" charset="0"/>
              </a:rPr>
              <a:t>BNP Paribas (France): $175 billion ($175,000,000,000)</a:t>
            </a:r>
          </a:p>
          <a:p>
            <a:pPr algn="ctr">
              <a:buClr>
                <a:srgbClr val="FF9900"/>
              </a:buClr>
            </a:pPr>
            <a:r>
              <a:rPr lang="pt-BR" sz="1400" u="sng" dirty="0">
                <a:solidFill>
                  <a:srgbClr val="FFFFFF"/>
                </a:solidFill>
                <a:latin typeface="Tahoma" charset="0"/>
                <a:cs typeface="Tahoma" charset="0"/>
                <a:hlinkClick r:id="rId3"/>
              </a:rPr>
              <a:t>http://www.gao.gov/products/GAO-11-696</a:t>
            </a:r>
            <a:endParaRPr lang="es-EC" sz="1400" b="0" dirty="0">
              <a:solidFill>
                <a:srgbClr val="FFFFFF"/>
              </a:solidFill>
              <a:latin typeface="Tahoma" charset="0"/>
              <a:cs typeface="Tahoma" charset="0"/>
            </a:endParaRPr>
          </a:p>
          <a:p>
            <a:pPr algn="ctr">
              <a:spcBef>
                <a:spcPts val="1800"/>
              </a:spcBef>
              <a:buClr>
                <a:srgbClr val="FF9900"/>
              </a:buClr>
            </a:pPr>
            <a:r>
              <a:rPr lang="en-US" sz="2000" b="0" dirty="0">
                <a:solidFill>
                  <a:srgbClr val="FFFFFF"/>
                </a:solidFill>
                <a:latin typeface="Tahoma" charset="0"/>
                <a:cs typeface="Tahoma" charset="0"/>
              </a:rPr>
              <a:t/>
            </a:r>
            <a:br>
              <a:rPr lang="en-US" sz="2000" b="0" dirty="0">
                <a:solidFill>
                  <a:srgbClr val="FFFFFF"/>
                </a:solidFill>
                <a:latin typeface="Tahoma" charset="0"/>
                <a:cs typeface="Tahoma" charset="0"/>
              </a:rPr>
            </a:br>
            <a:endParaRPr lang="pt-BR" sz="2000" b="0" dirty="0">
              <a:solidFill>
                <a:srgbClr val="FFFFFF"/>
              </a:solidFill>
              <a:latin typeface="Tahoma" charset="0"/>
              <a:cs typeface="Tahoma" charset="0"/>
            </a:endParaRPr>
          </a:p>
        </p:txBody>
      </p:sp>
    </p:spTree>
    <p:extLst>
      <p:ext uri="{BB962C8B-B14F-4D97-AF65-F5344CB8AC3E}">
        <p14:creationId xmlns:p14="http://schemas.microsoft.com/office/powerpoint/2010/main" val="1326653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7"/>
          <p:cNvSpPr txBox="1">
            <a:spLocks noChangeArrowheads="1"/>
          </p:cNvSpPr>
          <p:nvPr/>
        </p:nvSpPr>
        <p:spPr bwMode="auto">
          <a:xfrm>
            <a:off x="166688" y="214313"/>
            <a:ext cx="9575800" cy="657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ts val="1200"/>
              </a:spcBef>
            </a:pPr>
            <a:r>
              <a:rPr lang="pt-BR" sz="2800" dirty="0">
                <a:solidFill>
                  <a:srgbClr val="92D050"/>
                </a:solidFill>
                <a:latin typeface="Tahoma" pitchFamily="34" charset="0"/>
                <a:cs typeface="Tahoma" pitchFamily="34" charset="0"/>
              </a:rPr>
              <a:t>EQUADOR – Lição de Soberania</a:t>
            </a:r>
          </a:p>
          <a:p>
            <a:pPr algn="ctr">
              <a:spcBef>
                <a:spcPts val="1200"/>
              </a:spcBef>
            </a:pPr>
            <a:endParaRPr lang="pt-BR" sz="500" dirty="0">
              <a:solidFill>
                <a:srgbClr val="92D050"/>
              </a:solidFill>
              <a:latin typeface="Tahoma" pitchFamily="34" charset="0"/>
              <a:cs typeface="Tahoma" pitchFamily="34" charset="0"/>
            </a:endParaRPr>
          </a:p>
          <a:p>
            <a:pPr algn="ctr">
              <a:spcBef>
                <a:spcPts val="1200"/>
              </a:spcBef>
            </a:pPr>
            <a:r>
              <a:rPr lang="pt-BR" sz="2800" dirty="0">
                <a:solidFill>
                  <a:srgbClr val="92D050"/>
                </a:solidFill>
                <a:latin typeface="Tahoma" pitchFamily="34" charset="0"/>
                <a:cs typeface="Tahoma" pitchFamily="34" charset="0"/>
              </a:rPr>
              <a:t>Comissão de Auditoria Oficial criada por </a:t>
            </a:r>
            <a:r>
              <a:rPr lang="pt-BR" sz="2800" dirty="0" smtClean="0">
                <a:solidFill>
                  <a:srgbClr val="92D050"/>
                </a:solidFill>
                <a:latin typeface="Tahoma" pitchFamily="34" charset="0"/>
                <a:cs typeface="Tahoma" pitchFamily="34" charset="0"/>
              </a:rPr>
              <a:t>Decreto</a:t>
            </a:r>
            <a:endParaRPr lang="pt-BR" sz="2800" dirty="0">
              <a:solidFill>
                <a:srgbClr val="92D050"/>
              </a:solidFill>
              <a:latin typeface="Tahoma" pitchFamily="34" charset="0"/>
              <a:cs typeface="Tahoma" pitchFamily="34" charset="0"/>
            </a:endParaRPr>
          </a:p>
          <a:p>
            <a:pPr algn="just">
              <a:lnSpc>
                <a:spcPct val="150000"/>
              </a:lnSpc>
              <a:spcBef>
                <a:spcPts val="1200"/>
              </a:spcBef>
              <a:buFont typeface="Wingdings" pitchFamily="2" charset="2"/>
              <a:buChar char="Ø"/>
            </a:pPr>
            <a:r>
              <a:rPr lang="pt-BR" sz="2800" dirty="0">
                <a:solidFill>
                  <a:srgbClr val="92D050"/>
                </a:solidFill>
                <a:latin typeface="Tahoma" pitchFamily="34" charset="0"/>
                <a:cs typeface="Tahoma" pitchFamily="34" charset="0"/>
              </a:rPr>
              <a:t> </a:t>
            </a:r>
            <a:r>
              <a:rPr lang="pt-BR" sz="2800" b="0" dirty="0">
                <a:solidFill>
                  <a:srgbClr val="92D050"/>
                </a:solidFill>
                <a:latin typeface="Tahoma" pitchFamily="34" charset="0"/>
                <a:cs typeface="Tahoma" pitchFamily="34" charset="0"/>
              </a:rPr>
              <a:t>Em 2009:</a:t>
            </a:r>
            <a:r>
              <a:rPr lang="pt-BR" sz="2800" b="0" dirty="0">
                <a:solidFill>
                  <a:srgbClr val="FFFFFF"/>
                </a:solidFill>
                <a:latin typeface="Tahoma" pitchFamily="34" charset="0"/>
                <a:cs typeface="Tahoma" pitchFamily="34" charset="0"/>
              </a:rPr>
              <a:t> </a:t>
            </a:r>
            <a:r>
              <a:rPr lang="pt-BR" b="0" dirty="0">
                <a:solidFill>
                  <a:srgbClr val="FFFFFF"/>
                </a:solidFill>
                <a:latin typeface="Tahoma" pitchFamily="34" charset="0"/>
                <a:cs typeface="Tahoma" pitchFamily="34" charset="0"/>
              </a:rPr>
              <a:t>Proposta Soberana de reconhecimento de no máximo 30% da dívida externa representada pelos Bônus 2012 e 2030</a:t>
            </a:r>
          </a:p>
          <a:p>
            <a:pPr algn="just">
              <a:lnSpc>
                <a:spcPct val="150000"/>
              </a:lnSpc>
              <a:spcBef>
                <a:spcPts val="1200"/>
              </a:spcBef>
              <a:buFont typeface="Wingdings" pitchFamily="2" charset="2"/>
              <a:buChar char="Ø"/>
            </a:pPr>
            <a:r>
              <a:rPr lang="pt-BR" b="0" dirty="0">
                <a:solidFill>
                  <a:srgbClr val="92D050"/>
                </a:solidFill>
                <a:latin typeface="Tahoma" pitchFamily="34" charset="0"/>
                <a:cs typeface="Tahoma" pitchFamily="34" charset="0"/>
              </a:rPr>
              <a:t>  </a:t>
            </a:r>
            <a:r>
              <a:rPr lang="pt-BR" b="0" dirty="0">
                <a:solidFill>
                  <a:srgbClr val="FFFFFF"/>
                </a:solidFill>
                <a:latin typeface="Tahoma" pitchFamily="34" charset="0"/>
                <a:cs typeface="Tahoma" pitchFamily="34" charset="0"/>
              </a:rPr>
              <a:t>95 % dos detentores aceitaram a proposta equatoriana, o que significou anulação de 70% dessa dívida com os bancos privados internacionais</a:t>
            </a:r>
          </a:p>
          <a:p>
            <a:pPr algn="just">
              <a:lnSpc>
                <a:spcPct val="150000"/>
              </a:lnSpc>
              <a:spcBef>
                <a:spcPts val="1200"/>
              </a:spcBef>
              <a:buFont typeface="Wingdings" pitchFamily="2" charset="2"/>
              <a:buChar char="Ø"/>
            </a:pPr>
            <a:r>
              <a:rPr lang="pt-BR" b="0" dirty="0">
                <a:solidFill>
                  <a:srgbClr val="92D050"/>
                </a:solidFill>
                <a:latin typeface="Tahoma" pitchFamily="34" charset="0"/>
                <a:cs typeface="Tahoma" pitchFamily="34" charset="0"/>
              </a:rPr>
              <a:t> </a:t>
            </a:r>
            <a:r>
              <a:rPr lang="pt-BR" b="0" dirty="0">
                <a:solidFill>
                  <a:srgbClr val="FFFFFF"/>
                </a:solidFill>
                <a:latin typeface="Tahoma" pitchFamily="34" charset="0"/>
                <a:cs typeface="Tahoma" pitchFamily="34" charset="0"/>
              </a:rPr>
              <a:t>Economia de US$ 7,7 bilhões nos próximos 20 anos</a:t>
            </a:r>
          </a:p>
          <a:p>
            <a:pPr algn="just">
              <a:lnSpc>
                <a:spcPct val="150000"/>
              </a:lnSpc>
              <a:spcBef>
                <a:spcPts val="1200"/>
              </a:spcBef>
              <a:buFont typeface="Wingdings" pitchFamily="2" charset="2"/>
              <a:buChar char="Ø"/>
            </a:pPr>
            <a:r>
              <a:rPr lang="pt-BR" b="0" dirty="0">
                <a:solidFill>
                  <a:srgbClr val="92D050"/>
                </a:solidFill>
                <a:latin typeface="Tahoma" pitchFamily="34" charset="0"/>
                <a:cs typeface="Tahoma" pitchFamily="34" charset="0"/>
              </a:rPr>
              <a:t> </a:t>
            </a:r>
            <a:r>
              <a:rPr lang="pt-BR" b="0" dirty="0">
                <a:solidFill>
                  <a:srgbClr val="FFFFFF"/>
                </a:solidFill>
                <a:latin typeface="Tahoma" pitchFamily="34" charset="0"/>
                <a:cs typeface="Tahoma" pitchFamily="34" charset="0"/>
              </a:rPr>
              <a:t>Aumento gastos sociais, principalmente Saúde e Educação</a:t>
            </a:r>
          </a:p>
          <a:p>
            <a:pPr algn="ctr">
              <a:spcBef>
                <a:spcPct val="50000"/>
              </a:spcBef>
            </a:pPr>
            <a:endParaRPr lang="pt-BR" sz="2800" dirty="0">
              <a:solidFill>
                <a:srgbClr val="92D050"/>
              </a:solidFill>
              <a:latin typeface="Tahoma" pitchFamily="34" charset="0"/>
              <a:cs typeface="Tahoma" pitchFamily="34" charset="0"/>
            </a:endParaRPr>
          </a:p>
        </p:txBody>
      </p:sp>
    </p:spTree>
    <p:extLst>
      <p:ext uri="{BB962C8B-B14F-4D97-AF65-F5344CB8AC3E}">
        <p14:creationId xmlns:p14="http://schemas.microsoft.com/office/powerpoint/2010/main" val="3256555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 Marcador de contenido"/>
          <p:cNvSpPr>
            <a:spLocks noGrp="1"/>
          </p:cNvSpPr>
          <p:nvPr>
            <p:ph sz="quarter" idx="1"/>
          </p:nvPr>
        </p:nvSpPr>
        <p:spPr>
          <a:xfrm>
            <a:off x="541736" y="1214439"/>
            <a:ext cx="8868965" cy="4941887"/>
          </a:xfrm>
        </p:spPr>
        <p:txBody>
          <a:bodyPr/>
          <a:lstStyle/>
          <a:p>
            <a:pPr>
              <a:buFont typeface="Arial" charset="0"/>
              <a:buNone/>
            </a:pPr>
            <a:endParaRPr lang="es-ES" sz="2500">
              <a:latin typeface="Calibri" charset="0"/>
            </a:endParaRPr>
          </a:p>
        </p:txBody>
      </p:sp>
      <p:sp>
        <p:nvSpPr>
          <p:cNvPr id="4" name="3 Marcador de número de diapositiva"/>
          <p:cNvSpPr>
            <a:spLocks noGrp="1"/>
          </p:cNvSpPr>
          <p:nvPr>
            <p:ph type="sldNum" sz="quarter" idx="12"/>
          </p:nvPr>
        </p:nvSpPr>
        <p:spPr>
          <a:xfrm>
            <a:off x="3384551" y="6356351"/>
            <a:ext cx="3136900" cy="365125"/>
          </a:xfrm>
        </p:spPr>
        <p:txBody>
          <a:bodyPr rtlCol="0"/>
          <a:lstStyle/>
          <a:p>
            <a:pPr algn="ctr">
              <a:defRPr/>
            </a:pPr>
            <a:fld id="{A9CA60AB-34FA-8D45-9C88-097B5A71F169}" type="slidenum">
              <a:rPr lang="es-EC" smtClean="0">
                <a:solidFill>
                  <a:schemeClr val="tx1">
                    <a:tint val="75000"/>
                  </a:schemeClr>
                </a:solidFill>
                <a:ea typeface="+mn-ea"/>
              </a:rPr>
              <a:pPr algn="ctr">
                <a:defRPr/>
              </a:pPr>
              <a:t>41</a:t>
            </a:fld>
            <a:endParaRPr lang="es-EC">
              <a:solidFill>
                <a:schemeClr val="tx1">
                  <a:tint val="75000"/>
                </a:schemeClr>
              </a:solidFill>
              <a:ea typeface="+mn-ea"/>
            </a:endParaRP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9" y="620713"/>
            <a:ext cx="9126934"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uadroTexto 1"/>
          <p:cNvSpPr txBox="1">
            <a:spLocks noChangeArrowheads="1"/>
          </p:cNvSpPr>
          <p:nvPr/>
        </p:nvSpPr>
        <p:spPr bwMode="auto">
          <a:xfrm>
            <a:off x="-1288124" y="4167189"/>
            <a:ext cx="195190" cy="3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8" tIns="47894" rIns="95788" bIns="4789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900"/>
          </a:p>
        </p:txBody>
      </p:sp>
    </p:spTree>
    <p:extLst>
      <p:ext uri="{BB962C8B-B14F-4D97-AF65-F5344CB8AC3E}">
        <p14:creationId xmlns:p14="http://schemas.microsoft.com/office/powerpoint/2010/main" val="2341898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 y="285750"/>
            <a:ext cx="9906000" cy="656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92D050"/>
                </a:solidFill>
                <a:latin typeface="Tahoma" pitchFamily="34" charset="0"/>
                <a:cs typeface="Tahoma" pitchFamily="34" charset="0"/>
              </a:rPr>
              <a:t>CONCLUSÕES</a:t>
            </a:r>
            <a:endParaRPr lang="pt-BR" sz="2800" dirty="0">
              <a:solidFill>
                <a:srgbClr val="92D050"/>
              </a:solidFill>
              <a:latin typeface="Tahoma" pitchFamily="34" charset="0"/>
              <a:cs typeface="Tahoma" pitchFamily="34" charset="0"/>
            </a:endParaRP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Instrumento do endividamento público </a:t>
            </a:r>
            <a:r>
              <a:rPr lang="pt-BR" b="0" dirty="0" smtClean="0">
                <a:solidFill>
                  <a:srgbClr val="FFFFFF"/>
                </a:solidFill>
                <a:latin typeface="Tahoma" pitchFamily="34" charset="0"/>
                <a:cs typeface="Tahoma" pitchFamily="34" charset="0"/>
              </a:rPr>
              <a:t>usurpado </a:t>
            </a:r>
            <a:r>
              <a:rPr lang="pt-BR" b="0" dirty="0">
                <a:solidFill>
                  <a:srgbClr val="FFFFFF"/>
                </a:solidFill>
                <a:latin typeface="Tahoma" pitchFamily="34" charset="0"/>
                <a:cs typeface="Tahoma" pitchFamily="34" charset="0"/>
              </a:rPr>
              <a:t>pelo setor </a:t>
            </a:r>
            <a:r>
              <a:rPr lang="pt-BR" b="0" dirty="0" smtClean="0">
                <a:solidFill>
                  <a:srgbClr val="FFFFFF"/>
                </a:solidFill>
                <a:latin typeface="Tahoma" pitchFamily="34" charset="0"/>
                <a:cs typeface="Tahoma" pitchFamily="34" charset="0"/>
              </a:rPr>
              <a:t>financeiro</a:t>
            </a: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smtClean="0">
                <a:solidFill>
                  <a:srgbClr val="FFFFFF"/>
                </a:solidFill>
                <a:latin typeface="Tahoma" pitchFamily="34" charset="0"/>
                <a:cs typeface="Tahoma" pitchFamily="34" charset="0"/>
              </a:rPr>
              <a:t>Gestão </a:t>
            </a:r>
            <a:r>
              <a:rPr lang="pt-BR" b="0" dirty="0">
                <a:solidFill>
                  <a:srgbClr val="FFFFFF"/>
                </a:solidFill>
                <a:latin typeface="Tahoma" pitchFamily="34" charset="0"/>
                <a:cs typeface="Tahoma" pitchFamily="34" charset="0"/>
              </a:rPr>
              <a:t>e </a:t>
            </a:r>
            <a:r>
              <a:rPr lang="pt-BR" b="0" dirty="0" smtClean="0">
                <a:solidFill>
                  <a:srgbClr val="FFFFFF"/>
                </a:solidFill>
                <a:latin typeface="Tahoma" pitchFamily="34" charset="0"/>
                <a:cs typeface="Tahoma" pitchFamily="34" charset="0"/>
              </a:rPr>
              <a:t>políticas </a:t>
            </a:r>
            <a:r>
              <a:rPr lang="pt-BR" b="0" dirty="0">
                <a:solidFill>
                  <a:srgbClr val="FFFFFF"/>
                </a:solidFill>
                <a:latin typeface="Tahoma" pitchFamily="34" charset="0"/>
                <a:cs typeface="Tahoma" pitchFamily="34" charset="0"/>
              </a:rPr>
              <a:t>do Estado brasileiro orientadas pela concepção e interesses </a:t>
            </a:r>
            <a:r>
              <a:rPr lang="pt-BR" b="0" dirty="0" smtClean="0">
                <a:solidFill>
                  <a:srgbClr val="FFFFFF"/>
                </a:solidFill>
                <a:latin typeface="Tahoma" pitchFamily="34" charset="0"/>
                <a:cs typeface="Tahoma" pitchFamily="34" charset="0"/>
              </a:rPr>
              <a:t>privados</a:t>
            </a:r>
            <a:endParaRPr lang="pt-BR" b="0" dirty="0">
              <a:solidFill>
                <a:srgbClr val="FFFFFF"/>
              </a:solidFill>
              <a:latin typeface="Tahoma" pitchFamily="34" charset="0"/>
              <a:cs typeface="Tahoma" pitchFamily="34" charset="0"/>
            </a:endParaRP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smtClean="0">
                <a:solidFill>
                  <a:srgbClr val="FFFFFF"/>
                </a:solidFill>
                <a:latin typeface="Tahoma" pitchFamily="34" charset="0"/>
                <a:cs typeface="Tahoma" pitchFamily="34" charset="0"/>
              </a:rPr>
              <a:t>Nação </a:t>
            </a:r>
            <a:r>
              <a:rPr lang="pt-BR" b="0" dirty="0">
                <a:solidFill>
                  <a:srgbClr val="FFFFFF"/>
                </a:solidFill>
                <a:latin typeface="Tahoma" pitchFamily="34" charset="0"/>
                <a:cs typeface="Tahoma" pitchFamily="34" charset="0"/>
              </a:rPr>
              <a:t>submissa aos interesses do “Mercado</a:t>
            </a:r>
            <a:r>
              <a:rPr lang="pt-BR" b="0" dirty="0" smtClean="0">
                <a:solidFill>
                  <a:srgbClr val="FFFFFF"/>
                </a:solidFill>
                <a:latin typeface="Tahoma" pitchFamily="34" charset="0"/>
                <a:cs typeface="Tahoma" pitchFamily="34" charset="0"/>
              </a:rPr>
              <a:t>”</a:t>
            </a: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smtClean="0">
                <a:solidFill>
                  <a:srgbClr val="FFFFFF"/>
                </a:solidFill>
                <a:latin typeface="Tahoma" pitchFamily="34" charset="0"/>
                <a:cs typeface="Tahoma" pitchFamily="34" charset="0"/>
              </a:rPr>
              <a:t>Desenvolvimento socioeconômico travado</a:t>
            </a:r>
            <a:endParaRPr lang="pt-BR" b="0" dirty="0">
              <a:solidFill>
                <a:srgbClr val="FFFFFF"/>
              </a:solidFill>
              <a:latin typeface="Tahoma" pitchFamily="34" charset="0"/>
              <a:cs typeface="Tahoma" pitchFamily="34" charset="0"/>
            </a:endParaRP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Metade dos recursos orçamentários da União transferidos para pagamento da dívida </a:t>
            </a:r>
            <a:r>
              <a:rPr lang="pt-BR" b="0" dirty="0" smtClean="0">
                <a:solidFill>
                  <a:srgbClr val="FFFFFF"/>
                </a:solidFill>
                <a:latin typeface="Tahoma" pitchFamily="34" charset="0"/>
                <a:cs typeface="Tahoma" pitchFamily="34" charset="0"/>
              </a:rPr>
              <a:t>pública</a:t>
            </a: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smtClean="0">
                <a:solidFill>
                  <a:srgbClr val="FFFFFF"/>
                </a:solidFill>
                <a:latin typeface="Tahoma" pitchFamily="34" charset="0"/>
                <a:cs typeface="Tahoma" pitchFamily="34" charset="0"/>
              </a:rPr>
              <a:t>Sistema da Dívida se reproduzindo no âmbito dos Estados e Municípios  </a:t>
            </a:r>
            <a:endParaRPr lang="pt-BR" b="0" dirty="0">
              <a:solidFill>
                <a:srgbClr val="FFFFFF"/>
              </a:solidFill>
              <a:latin typeface="Tahoma" pitchFamily="34" charset="0"/>
              <a:cs typeface="Tahoma" pitchFamily="34" charset="0"/>
            </a:endParaRP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Consequências: Sacrifício Social, Exclusão, Miséria e Violência</a:t>
            </a: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Terrorismo: “Não há outro caminho ”</a:t>
            </a:r>
          </a:p>
          <a:p>
            <a:pPr marL="800100" lvl="1" indent="-342900" defTabSz="449263" eaLnBrk="0" hangingPunct="0">
              <a:lnSpc>
                <a:spcPct val="90000"/>
              </a:lnSpc>
              <a:spcBef>
                <a:spcPts val="1200"/>
              </a:spcBef>
              <a:buClr>
                <a:srgbClr val="FF99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Fazem parecer difícil </a:t>
            </a:r>
            <a:r>
              <a:rPr lang="pt-BR" b="0" i="1" dirty="0">
                <a:solidFill>
                  <a:srgbClr val="92D050"/>
                </a:solidFill>
                <a:latin typeface="Tahoma" pitchFamily="34" charset="0"/>
                <a:cs typeface="Tahoma" pitchFamily="34" charset="0"/>
              </a:rPr>
              <a:t>(massa retórica enganosa e desinformação)  </a:t>
            </a:r>
            <a:r>
              <a:rPr lang="pt-BR" b="0" dirty="0">
                <a:solidFill>
                  <a:srgbClr val="FFFFFF"/>
                </a:solidFill>
                <a:latin typeface="Tahoma" pitchFamily="34" charset="0"/>
                <a:cs typeface="Tahoma" pitchFamily="34" charset="0"/>
              </a:rPr>
              <a:t>para que acreditemos que é impossível mudar os rumos</a:t>
            </a:r>
            <a:endParaRPr lang="pt-BR"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496882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60400" y="214313"/>
            <a:ext cx="8701088"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lvl="1" algn="ctr"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92D050"/>
                </a:solidFill>
                <a:latin typeface="Verdana" pitchFamily="34" charset="0"/>
                <a:cs typeface="Tahoma" pitchFamily="34" charset="0"/>
              </a:rPr>
              <a:t>ESTRATÉGIAS </a:t>
            </a:r>
            <a:r>
              <a:rPr lang="pt-BR" sz="2800" dirty="0">
                <a:solidFill>
                  <a:srgbClr val="92D050"/>
                </a:solidFill>
                <a:latin typeface="Verdana" pitchFamily="34" charset="0"/>
                <a:cs typeface="Tahoma" pitchFamily="34" charset="0"/>
              </a:rPr>
              <a:t>DE AÇÃO</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a:solidFill>
                  <a:srgbClr val="92D050"/>
                </a:solidFill>
                <a:latin typeface="Tahoma" pitchFamily="34" charset="0"/>
                <a:cs typeface="Tahoma" pitchFamily="34" charset="0"/>
              </a:rPr>
              <a:t>CONHECIMENTO DA REALIDADE </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a:solidFill>
                  <a:srgbClr val="92D050"/>
                </a:solidFill>
                <a:latin typeface="Tahoma" pitchFamily="34" charset="0"/>
                <a:cs typeface="Tahoma" pitchFamily="34" charset="0"/>
              </a:rPr>
              <a:t>MOBILIZAÇÃO SOCIAL CONSCIENTE</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a:solidFill>
                  <a:srgbClr val="92D050"/>
                </a:solidFill>
                <a:latin typeface="Tahoma" pitchFamily="34" charset="0"/>
                <a:cs typeface="Tahoma" pitchFamily="34" charset="0"/>
              </a:rPr>
              <a:t>AÇOES CONCRETAS</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dirty="0">
                <a:solidFill>
                  <a:srgbClr val="FFFFFF"/>
                </a:solidFill>
                <a:latin typeface="Tahoma" pitchFamily="34" charset="0"/>
                <a:cs typeface="Tahoma" pitchFamily="34" charset="0"/>
              </a:rPr>
              <a:t> </a:t>
            </a:r>
            <a:r>
              <a:rPr lang="pt-BR" b="0" dirty="0">
                <a:solidFill>
                  <a:srgbClr val="FFFFFF"/>
                </a:solidFill>
                <a:latin typeface="Tahoma" pitchFamily="34" charset="0"/>
                <a:cs typeface="Tahoma" pitchFamily="34" charset="0"/>
              </a:rPr>
              <a:t>Auditoria da Dívida Pública para desmascarar o “Sistema da Dívida” e democratizar o conhecimento da realidade </a:t>
            </a:r>
            <a:r>
              <a:rPr lang="pt-BR" b="0" dirty="0" smtClean="0">
                <a:solidFill>
                  <a:srgbClr val="FFFFFF"/>
                </a:solidFill>
                <a:latin typeface="Tahoma" pitchFamily="34" charset="0"/>
                <a:cs typeface="Tahoma" pitchFamily="34" charset="0"/>
              </a:rPr>
              <a:t>financeira </a:t>
            </a:r>
            <a:r>
              <a:rPr lang="pt-BR" dirty="0" smtClean="0">
                <a:solidFill>
                  <a:srgbClr val="92D050"/>
                </a:solidFill>
                <a:latin typeface="Tahoma" pitchFamily="34" charset="0"/>
                <a:cs typeface="Tahoma" pitchFamily="34" charset="0"/>
              </a:rPr>
              <a:t>NÚCLEOS</a:t>
            </a:r>
            <a:endParaRPr lang="pt-BR" dirty="0">
              <a:solidFill>
                <a:srgbClr val="92D050"/>
              </a:solidFill>
              <a:latin typeface="Tahoma" pitchFamily="34" charset="0"/>
              <a:cs typeface="Tahoma" pitchFamily="34" charset="0"/>
            </a:endParaRP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Investigações pelo Ministério Público</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Rever a política monetária e fiscal para garantir distribuição da renda e justiça social</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Atender Direitos Humanos </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TRANSPARÊNCIA e acesso à VERDADE</a:t>
            </a:r>
            <a:endParaRPr lang="pt-BR" dirty="0">
              <a:solidFill>
                <a:srgbClr val="FFFFFF"/>
              </a:solidFill>
              <a:latin typeface="Verdana" pitchFamily="34" charset="0"/>
            </a:endParaRPr>
          </a:p>
        </p:txBody>
      </p:sp>
    </p:spTree>
    <p:extLst>
      <p:ext uri="{BB962C8B-B14F-4D97-AF65-F5344CB8AC3E}">
        <p14:creationId xmlns:p14="http://schemas.microsoft.com/office/powerpoint/2010/main" val="2397999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0680" y="1206500"/>
            <a:ext cx="9414848" cy="5102146"/>
          </a:xfrm>
          <a:prstGeom prst="rect">
            <a:avLst/>
          </a:prstGeom>
        </p:spPr>
      </p:pic>
      <p:sp>
        <p:nvSpPr>
          <p:cNvPr id="3" name="TextBox 2"/>
          <p:cNvSpPr txBox="1"/>
          <p:nvPr/>
        </p:nvSpPr>
        <p:spPr>
          <a:xfrm>
            <a:off x="632520" y="332656"/>
            <a:ext cx="8856984" cy="523220"/>
          </a:xfrm>
          <a:prstGeom prst="rect">
            <a:avLst/>
          </a:prstGeom>
          <a:noFill/>
        </p:spPr>
        <p:txBody>
          <a:bodyPr wrap="square" rtlCol="0">
            <a:spAutoFit/>
          </a:bodyPr>
          <a:lstStyle/>
          <a:p>
            <a:pPr algn="ctr"/>
            <a:r>
              <a:rPr lang="en-US" sz="2800" dirty="0" smtClean="0">
                <a:solidFill>
                  <a:srgbClr val="92D050"/>
                </a:solidFill>
                <a:latin typeface="Tahoma"/>
                <a:cs typeface="Tahoma"/>
              </a:rPr>
              <a:t>PUBLICAÇÕES DIDÁTICAS</a:t>
            </a:r>
            <a:endParaRPr lang="en-US" sz="2800" dirty="0">
              <a:solidFill>
                <a:srgbClr val="92D050"/>
              </a:solidFill>
              <a:latin typeface="Tahoma"/>
              <a:cs typeface="Tahoma"/>
            </a:endParaRPr>
          </a:p>
        </p:txBody>
      </p:sp>
      <p:sp>
        <p:nvSpPr>
          <p:cNvPr id="4" name="TextBox 3"/>
          <p:cNvSpPr txBox="1"/>
          <p:nvPr/>
        </p:nvSpPr>
        <p:spPr>
          <a:xfrm>
            <a:off x="1496616" y="6309320"/>
            <a:ext cx="7920880" cy="461665"/>
          </a:xfrm>
          <a:prstGeom prst="rect">
            <a:avLst/>
          </a:prstGeom>
          <a:noFill/>
        </p:spPr>
        <p:txBody>
          <a:bodyPr wrap="square" rtlCol="0">
            <a:spAutoFit/>
          </a:bodyPr>
          <a:lstStyle/>
          <a:p>
            <a:pPr algn="ctr"/>
            <a:r>
              <a:rPr lang="en-US" b="0" dirty="0" smtClean="0">
                <a:solidFill>
                  <a:schemeClr val="tx1"/>
                </a:solidFill>
                <a:latin typeface="Andale Mono"/>
                <a:cs typeface="Andale Mono"/>
              </a:rPr>
              <a:t>WWW.INOVEEDITORA.COM.BR</a:t>
            </a:r>
            <a:endParaRPr lang="en-US" b="0" dirty="0">
              <a:solidFill>
                <a:schemeClr val="tx1"/>
              </a:solidFill>
              <a:latin typeface="Andale Mono"/>
              <a:cs typeface="Andale Mono"/>
            </a:endParaRPr>
          </a:p>
        </p:txBody>
      </p:sp>
    </p:spTree>
    <p:extLst>
      <p:ext uri="{BB962C8B-B14F-4D97-AF65-F5344CB8AC3E}">
        <p14:creationId xmlns:p14="http://schemas.microsoft.com/office/powerpoint/2010/main" val="4205850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499" y="1371626"/>
            <a:ext cx="3560397" cy="4577654"/>
          </a:xfrm>
          <a:prstGeom prst="rect">
            <a:avLst/>
          </a:prstGeom>
        </p:spPr>
      </p:pic>
      <p:sp>
        <p:nvSpPr>
          <p:cNvPr id="3" name="TextBox 2"/>
          <p:cNvSpPr txBox="1"/>
          <p:nvPr/>
        </p:nvSpPr>
        <p:spPr>
          <a:xfrm>
            <a:off x="4736976" y="332656"/>
            <a:ext cx="5328592" cy="6093975"/>
          </a:xfrm>
          <a:prstGeom prst="rect">
            <a:avLst/>
          </a:prstGeom>
          <a:noFill/>
        </p:spPr>
        <p:txBody>
          <a:bodyPr wrap="square" rtlCol="0">
            <a:spAutoFit/>
          </a:bodyPr>
          <a:lstStyle/>
          <a:p>
            <a:pPr>
              <a:spcAft>
                <a:spcPts val="600"/>
              </a:spcAft>
            </a:pPr>
            <a:endParaRPr lang="pt-BR" b="0" dirty="0" smtClean="0">
              <a:solidFill>
                <a:srgbClr val="FFFFFF"/>
              </a:solidFill>
            </a:endParaRPr>
          </a:p>
          <a:p>
            <a:pPr>
              <a:spcAft>
                <a:spcPts val="600"/>
              </a:spcAft>
            </a:pPr>
            <a:r>
              <a:rPr lang="pt-BR" b="0" dirty="0" smtClean="0">
                <a:solidFill>
                  <a:srgbClr val="FFFFFF"/>
                </a:solidFill>
              </a:rPr>
              <a:t>Capítulo </a:t>
            </a:r>
            <a:r>
              <a:rPr lang="pt-BR" b="0" dirty="0" err="1">
                <a:solidFill>
                  <a:srgbClr val="FFFFFF"/>
                </a:solidFill>
              </a:rPr>
              <a:t>I</a:t>
            </a:r>
            <a:r>
              <a:rPr lang="pt-BR" b="0" dirty="0">
                <a:solidFill>
                  <a:srgbClr val="FFFFFF"/>
                </a:solidFill>
              </a:rPr>
              <a:t> – </a:t>
            </a:r>
            <a:r>
              <a:rPr lang="pt-BR" dirty="0">
                <a:solidFill>
                  <a:srgbClr val="FFFFFF"/>
                </a:solidFill>
              </a:rPr>
              <a:t>Financeirização mundial, crise e endividamento público</a:t>
            </a:r>
            <a:r>
              <a:rPr lang="pt-BR" b="0" dirty="0">
                <a:solidFill>
                  <a:srgbClr val="FFFFFF"/>
                </a:solidFill>
              </a:rPr>
              <a:t> </a:t>
            </a:r>
          </a:p>
          <a:p>
            <a:pPr>
              <a:spcAft>
                <a:spcPts val="600"/>
              </a:spcAft>
            </a:pPr>
            <a:r>
              <a:rPr lang="pt-BR" b="0" dirty="0">
                <a:solidFill>
                  <a:srgbClr val="FFFFFF"/>
                </a:solidFill>
              </a:rPr>
              <a:t>Capítulo II </a:t>
            </a:r>
            <a:r>
              <a:rPr lang="pt-BR" dirty="0">
                <a:solidFill>
                  <a:srgbClr val="FFFFFF"/>
                </a:solidFill>
              </a:rPr>
              <a:t>– Sistema da Dívida e mecanismos que geram dívida pública </a:t>
            </a:r>
          </a:p>
          <a:p>
            <a:pPr>
              <a:spcAft>
                <a:spcPts val="600"/>
              </a:spcAft>
            </a:pPr>
            <a:r>
              <a:rPr lang="pt-BR" b="0" dirty="0">
                <a:solidFill>
                  <a:srgbClr val="FFFFFF"/>
                </a:solidFill>
              </a:rPr>
              <a:t>Capítulo III - </a:t>
            </a:r>
            <a:r>
              <a:rPr lang="pt-BR" dirty="0">
                <a:solidFill>
                  <a:srgbClr val="FFFFFF"/>
                </a:solidFill>
              </a:rPr>
              <a:t>Auditoria cidadã da dívida pública</a:t>
            </a:r>
          </a:p>
          <a:p>
            <a:pPr>
              <a:spcAft>
                <a:spcPts val="600"/>
              </a:spcAft>
            </a:pPr>
            <a:r>
              <a:rPr lang="pt-BR" b="0" dirty="0">
                <a:solidFill>
                  <a:srgbClr val="FFFFFF"/>
                </a:solidFill>
              </a:rPr>
              <a:t>Capítulo IV - </a:t>
            </a:r>
            <a:r>
              <a:rPr lang="pt-BR" dirty="0">
                <a:solidFill>
                  <a:srgbClr val="FFFFFF"/>
                </a:solidFill>
              </a:rPr>
              <a:t>Experiências de auditoria e investigação da dívida pública </a:t>
            </a:r>
          </a:p>
          <a:p>
            <a:pPr>
              <a:spcAft>
                <a:spcPts val="600"/>
              </a:spcAft>
            </a:pPr>
            <a:r>
              <a:rPr lang="pt-BR" b="0" dirty="0">
                <a:solidFill>
                  <a:srgbClr val="FFFFFF"/>
                </a:solidFill>
              </a:rPr>
              <a:t>Capítulo V - </a:t>
            </a:r>
            <a:r>
              <a:rPr lang="pt-BR" dirty="0">
                <a:solidFill>
                  <a:srgbClr val="FFFFFF"/>
                </a:solidFill>
              </a:rPr>
              <a:t>Métodos para a execução de uma auditoria cidadã da dívida pública </a:t>
            </a:r>
          </a:p>
          <a:p>
            <a:pPr>
              <a:spcAft>
                <a:spcPts val="600"/>
              </a:spcAft>
            </a:pPr>
            <a:r>
              <a:rPr lang="pt-BR" b="0" dirty="0">
                <a:solidFill>
                  <a:srgbClr val="FFFFFF"/>
                </a:solidFill>
              </a:rPr>
              <a:t>Capítulo VI - </a:t>
            </a:r>
            <a:r>
              <a:rPr lang="pt-BR" dirty="0">
                <a:solidFill>
                  <a:srgbClr val="FFFFFF"/>
                </a:solidFill>
              </a:rPr>
              <a:t>Aspectos legais a considerar em uma auditoria da dívida pública </a:t>
            </a:r>
            <a:endParaRPr lang="en-US" dirty="0">
              <a:solidFill>
                <a:srgbClr val="FFFFFF"/>
              </a:solidFill>
            </a:endParaRPr>
          </a:p>
        </p:txBody>
      </p:sp>
    </p:spTree>
    <p:extLst>
      <p:ext uri="{BB962C8B-B14F-4D97-AF65-F5344CB8AC3E}">
        <p14:creationId xmlns:p14="http://schemas.microsoft.com/office/powerpoint/2010/main" val="696569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p:cNvSpPr>
          <p:nvPr/>
        </p:nvSpPr>
        <p:spPr bwMode="auto">
          <a:xfrm>
            <a:off x="660400" y="1219200"/>
            <a:ext cx="870108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r" eaLnBrk="0" hangingPunct="0">
              <a:spcBef>
                <a:spcPct val="50000"/>
              </a:spcBef>
            </a:pPr>
            <a:endParaRPr lang="pt-BR" sz="3000" i="1" dirty="0" smtClean="0">
              <a:solidFill>
                <a:schemeClr val="tx1"/>
              </a:solidFill>
              <a:latin typeface="Verdana" charset="0"/>
            </a:endParaRPr>
          </a:p>
          <a:p>
            <a:pPr algn="r" eaLnBrk="0" hangingPunct="0">
              <a:spcBef>
                <a:spcPct val="50000"/>
              </a:spcBef>
            </a:pPr>
            <a:endParaRPr lang="pt-BR" sz="3000" i="1" dirty="0">
              <a:solidFill>
                <a:schemeClr val="tx1"/>
              </a:solidFill>
              <a:latin typeface="Verdana" charset="0"/>
            </a:endParaRPr>
          </a:p>
          <a:p>
            <a:pPr algn="r" eaLnBrk="0" hangingPunct="0">
              <a:spcBef>
                <a:spcPct val="50000"/>
              </a:spcBef>
            </a:pPr>
            <a:endParaRPr lang="pt-BR" sz="3000" i="1" dirty="0">
              <a:solidFill>
                <a:schemeClr val="tx1"/>
              </a:solidFill>
              <a:latin typeface="Verdana" charset="0"/>
            </a:endParaRPr>
          </a:p>
          <a:p>
            <a:pPr algn="r" eaLnBrk="0" hangingPunct="0">
              <a:spcBef>
                <a:spcPct val="50000"/>
              </a:spcBef>
            </a:pPr>
            <a:r>
              <a:rPr lang="pt-BR" sz="3000" dirty="0">
                <a:solidFill>
                  <a:srgbClr val="92D050"/>
                </a:solidFill>
                <a:latin typeface="Verdana" charset="0"/>
              </a:rPr>
              <a:t>Obrigada</a:t>
            </a:r>
          </a:p>
          <a:p>
            <a:pPr algn="r" eaLnBrk="0" hangingPunct="0">
              <a:spcBef>
                <a:spcPct val="50000"/>
              </a:spcBef>
            </a:pPr>
            <a:r>
              <a:rPr lang="pt-BR" sz="3000" i="1" dirty="0">
                <a:solidFill>
                  <a:srgbClr val="92D050"/>
                </a:solidFill>
                <a:latin typeface="Verdana" charset="0"/>
              </a:rPr>
              <a:t>Maria Lucia Fattorelli</a:t>
            </a:r>
          </a:p>
          <a:p>
            <a:pPr algn="r" eaLnBrk="0" hangingPunct="0">
              <a:spcBef>
                <a:spcPct val="50000"/>
              </a:spcBef>
            </a:pPr>
            <a:endParaRPr lang="pt-BR" sz="3000" dirty="0">
              <a:solidFill>
                <a:srgbClr val="FFFFFF"/>
              </a:solidFill>
              <a:latin typeface="Verdana" charset="0"/>
            </a:endParaRPr>
          </a:p>
          <a:p>
            <a:pPr algn="ctr" eaLnBrk="0" hangingPunct="0">
              <a:spcBef>
                <a:spcPct val="50000"/>
              </a:spcBef>
            </a:pPr>
            <a:r>
              <a:rPr lang="pt-BR" sz="3000" dirty="0" err="1">
                <a:solidFill>
                  <a:srgbClr val="FFFFFF"/>
                </a:solidFill>
                <a:latin typeface="Verdana" charset="0"/>
              </a:rPr>
              <a:t>www.auditoriacidada.org.br</a:t>
            </a:r>
            <a:endParaRPr lang="pt-BR" sz="3000" dirty="0">
              <a:solidFill>
                <a:srgbClr val="FFFFFF"/>
              </a:solidFill>
              <a:latin typeface="Verdana" charset="0"/>
            </a:endParaRPr>
          </a:p>
        </p:txBody>
      </p:sp>
    </p:spTree>
    <p:extLst>
      <p:ext uri="{BB962C8B-B14F-4D97-AF65-F5344CB8AC3E}">
        <p14:creationId xmlns:p14="http://schemas.microsoft.com/office/powerpoint/2010/main" val="176308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704850" y="142875"/>
            <a:ext cx="9001125" cy="60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spcBef>
                <a:spcPts val="1800"/>
              </a:spcBef>
            </a:pPr>
            <a:r>
              <a:rPr lang="pt-BR" sz="2800" dirty="0" smtClean="0">
                <a:solidFill>
                  <a:srgbClr val="92D050"/>
                </a:solidFill>
                <a:latin typeface="Tahoma" charset="0"/>
                <a:ea typeface="MS PGothic" charset="0"/>
              </a:rPr>
              <a:t>Domínio do Poder Financeiro </a:t>
            </a:r>
          </a:p>
          <a:p>
            <a:pPr marL="342900" indent="-342900">
              <a:spcBef>
                <a:spcPts val="1800"/>
              </a:spcBef>
              <a:buFont typeface="Arial"/>
              <a:buChar char="•"/>
            </a:pPr>
            <a:r>
              <a:rPr lang="pt-BR" dirty="0" smtClean="0">
                <a:solidFill>
                  <a:srgbClr val="FFFFFF"/>
                </a:solidFill>
                <a:latin typeface="Tahoma" charset="0"/>
                <a:ea typeface="MS PGothic" charset="0"/>
              </a:rPr>
              <a:t>FED - Federal Reserve</a:t>
            </a:r>
          </a:p>
          <a:p>
            <a:pPr marL="342900" indent="-342900">
              <a:spcBef>
                <a:spcPts val="1800"/>
              </a:spcBef>
              <a:buFont typeface="Arial"/>
              <a:buChar char="•"/>
            </a:pPr>
            <a:r>
              <a:rPr lang="pt-BR" dirty="0" smtClean="0">
                <a:solidFill>
                  <a:srgbClr val="FFFFFF"/>
                </a:solidFill>
                <a:latin typeface="Tahoma" charset="0"/>
                <a:ea typeface="MS PGothic" charset="0"/>
              </a:rPr>
              <a:t>BCE – Banco Central Europeu</a:t>
            </a:r>
          </a:p>
          <a:p>
            <a:pPr marL="342900" indent="-342900">
              <a:spcBef>
                <a:spcPts val="1800"/>
              </a:spcBef>
              <a:buFont typeface="Arial"/>
              <a:buChar char="•"/>
            </a:pPr>
            <a:r>
              <a:rPr lang="pt-BR" dirty="0" smtClean="0">
                <a:solidFill>
                  <a:srgbClr val="FFFFFF"/>
                </a:solidFill>
                <a:latin typeface="Tahoma" charset="0"/>
                <a:ea typeface="MS PGothic" charset="0"/>
              </a:rPr>
              <a:t>FMI</a:t>
            </a:r>
          </a:p>
          <a:p>
            <a:pPr marL="342900" indent="-342900">
              <a:spcBef>
                <a:spcPts val="1800"/>
              </a:spcBef>
              <a:buFont typeface="Arial"/>
              <a:buChar char="•"/>
            </a:pPr>
            <a:r>
              <a:rPr lang="pt-BR" dirty="0" smtClean="0">
                <a:solidFill>
                  <a:srgbClr val="FFFFFF"/>
                </a:solidFill>
                <a:latin typeface="Tahoma" charset="0"/>
                <a:ea typeface="MS PGothic" charset="0"/>
              </a:rPr>
              <a:t>Banco Mundial</a:t>
            </a:r>
          </a:p>
          <a:p>
            <a:pPr marL="342900" indent="-342900">
              <a:spcBef>
                <a:spcPts val="1800"/>
              </a:spcBef>
              <a:buFont typeface="Arial"/>
              <a:buChar char="•"/>
            </a:pPr>
            <a:r>
              <a:rPr lang="pt-BR" dirty="0" smtClean="0">
                <a:solidFill>
                  <a:srgbClr val="FFFFFF"/>
                </a:solidFill>
                <a:latin typeface="Tahoma" charset="0"/>
                <a:ea typeface="MS PGothic" charset="0"/>
              </a:rPr>
              <a:t>Agências qualificadoras de risco</a:t>
            </a:r>
          </a:p>
          <a:p>
            <a:pPr algn="ctr">
              <a:spcBef>
                <a:spcPts val="1800"/>
              </a:spcBef>
            </a:pPr>
            <a:endParaRPr lang="pt-BR" b="0" dirty="0" smtClean="0">
              <a:solidFill>
                <a:schemeClr val="tx1"/>
              </a:solidFill>
              <a:latin typeface="Tahoma" charset="0"/>
              <a:ea typeface="MS PGothic" charset="0"/>
            </a:endParaRPr>
          </a:p>
          <a:p>
            <a:pPr algn="ctr">
              <a:spcBef>
                <a:spcPts val="1800"/>
              </a:spcBef>
            </a:pPr>
            <a:r>
              <a:rPr lang="pt-BR" dirty="0" smtClean="0">
                <a:solidFill>
                  <a:srgbClr val="92D050"/>
                </a:solidFill>
                <a:latin typeface="Tahoma" charset="0"/>
                <a:ea typeface="MS PGothic" charset="0"/>
              </a:rPr>
              <a:t>Financeirização Mundial</a:t>
            </a:r>
            <a:endParaRPr lang="pt-BR" dirty="0">
              <a:solidFill>
                <a:srgbClr val="92D050"/>
              </a:solidFill>
              <a:latin typeface="Tahoma" charset="0"/>
              <a:ea typeface="MS PGothic" charset="0"/>
            </a:endParaRPr>
          </a:p>
          <a:p>
            <a:pPr algn="ctr">
              <a:spcBef>
                <a:spcPts val="1800"/>
              </a:spcBef>
            </a:pPr>
            <a:r>
              <a:rPr lang="pt-BR" b="0" dirty="0">
                <a:solidFill>
                  <a:srgbClr val="92D050"/>
                </a:solidFill>
                <a:latin typeface="Tahoma" charset="0"/>
                <a:ea typeface="MS PGothic" charset="0"/>
              </a:rPr>
              <a:t>Uma das principais engrenagens que alimenta esse esquema e aumenta cada vez mais o poder do setor financeiro é a dívida “pública” gerada sem </a:t>
            </a:r>
            <a:r>
              <a:rPr lang="pt-BR" b="0" dirty="0" smtClean="0">
                <a:solidFill>
                  <a:srgbClr val="92D050"/>
                </a:solidFill>
                <a:latin typeface="Tahoma" charset="0"/>
                <a:ea typeface="MS PGothic" charset="0"/>
              </a:rPr>
              <a:t>contrapartida</a:t>
            </a:r>
            <a:endParaRPr lang="pt-BR" b="0" dirty="0">
              <a:solidFill>
                <a:srgbClr val="92D050"/>
              </a:solidFill>
              <a:latin typeface="Tahoma" charset="0"/>
              <a:ea typeface="MS PGothic" charset="0"/>
            </a:endParaRPr>
          </a:p>
        </p:txBody>
      </p:sp>
    </p:spTree>
    <p:extLst>
      <p:ext uri="{BB962C8B-B14F-4D97-AF65-F5344CB8AC3E}">
        <p14:creationId xmlns:p14="http://schemas.microsoft.com/office/powerpoint/2010/main" val="1465114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704850" y="142875"/>
            <a:ext cx="9001125" cy="586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spcBef>
                <a:spcPts val="1800"/>
              </a:spcBef>
            </a:pPr>
            <a:r>
              <a:rPr lang="pt-BR" sz="2800" dirty="0" smtClean="0">
                <a:solidFill>
                  <a:srgbClr val="92D050"/>
                </a:solidFill>
                <a:latin typeface="Tahoma" charset="0"/>
                <a:ea typeface="MS PGothic" charset="0"/>
              </a:rPr>
              <a:t>CONJUNTURA</a:t>
            </a:r>
          </a:p>
          <a:p>
            <a:pPr>
              <a:lnSpc>
                <a:spcPct val="200000"/>
              </a:lnSpc>
              <a:spcBef>
                <a:spcPts val="1800"/>
              </a:spcBef>
            </a:pPr>
            <a:r>
              <a:rPr lang="pt-BR" sz="2800" dirty="0" smtClean="0">
                <a:solidFill>
                  <a:srgbClr val="92D050"/>
                </a:solidFill>
                <a:latin typeface="Tahoma" charset="0"/>
                <a:ea typeface="MS PGothic" charset="0"/>
              </a:rPr>
              <a:t>EUROPA e ESTADOS UNIDOS</a:t>
            </a:r>
          </a:p>
          <a:p>
            <a:pPr algn="ctr">
              <a:lnSpc>
                <a:spcPct val="200000"/>
              </a:lnSpc>
              <a:spcBef>
                <a:spcPts val="1800"/>
              </a:spcBef>
            </a:pPr>
            <a:r>
              <a:rPr lang="pt-BR" dirty="0" smtClean="0">
                <a:solidFill>
                  <a:srgbClr val="FFFFFF"/>
                </a:solidFill>
                <a:latin typeface="Tahoma" charset="0"/>
                <a:ea typeface="MS PGothic" charset="0"/>
              </a:rPr>
              <a:t>Crise </a:t>
            </a:r>
            <a:r>
              <a:rPr lang="pt-BR" dirty="0">
                <a:solidFill>
                  <a:srgbClr val="FFFFFF"/>
                </a:solidFill>
                <a:latin typeface="Tahoma" charset="0"/>
                <a:ea typeface="MS PGothic" charset="0"/>
              </a:rPr>
              <a:t>do Setor Financeiro </a:t>
            </a:r>
            <a:r>
              <a:rPr lang="pt-BR" dirty="0" smtClean="0">
                <a:solidFill>
                  <a:srgbClr val="FFFFFF"/>
                </a:solidFill>
                <a:latin typeface="Tahoma" charset="0"/>
                <a:ea typeface="MS PGothic" charset="0"/>
              </a:rPr>
              <a:t>é </a:t>
            </a:r>
            <a:r>
              <a:rPr lang="pt-BR" dirty="0">
                <a:solidFill>
                  <a:srgbClr val="FFFFFF"/>
                </a:solidFill>
                <a:latin typeface="Tahoma" charset="0"/>
                <a:ea typeface="MS PGothic" charset="0"/>
              </a:rPr>
              <a:t>transformada em </a:t>
            </a:r>
            <a:endParaRPr lang="pt-BR" dirty="0" smtClean="0">
              <a:solidFill>
                <a:srgbClr val="FFFFFF"/>
              </a:solidFill>
              <a:latin typeface="Tahoma" charset="0"/>
              <a:ea typeface="MS PGothic" charset="0"/>
            </a:endParaRPr>
          </a:p>
          <a:p>
            <a:pPr algn="ctr">
              <a:lnSpc>
                <a:spcPct val="200000"/>
              </a:lnSpc>
              <a:spcBef>
                <a:spcPts val="1800"/>
              </a:spcBef>
            </a:pPr>
            <a:r>
              <a:rPr lang="pt-BR" dirty="0" smtClean="0">
                <a:solidFill>
                  <a:srgbClr val="FFFFFF"/>
                </a:solidFill>
                <a:latin typeface="Tahoma" charset="0"/>
                <a:ea typeface="MS PGothic" charset="0"/>
              </a:rPr>
              <a:t>CRISE </a:t>
            </a:r>
            <a:r>
              <a:rPr lang="pt-BR" dirty="0">
                <a:solidFill>
                  <a:srgbClr val="FFFFFF"/>
                </a:solidFill>
                <a:latin typeface="Tahoma" charset="0"/>
                <a:ea typeface="MS PGothic" charset="0"/>
              </a:rPr>
              <a:t>DA </a:t>
            </a:r>
            <a:r>
              <a:rPr lang="pt-BR" dirty="0" smtClean="0">
                <a:solidFill>
                  <a:srgbClr val="FFFFFF"/>
                </a:solidFill>
                <a:latin typeface="Tahoma" charset="0"/>
                <a:ea typeface="MS PGothic" charset="0"/>
              </a:rPr>
              <a:t>DÍVIDA</a:t>
            </a:r>
            <a:endParaRPr lang="pt-BR" dirty="0">
              <a:solidFill>
                <a:srgbClr val="92D050"/>
              </a:solidFill>
              <a:latin typeface="Tahoma" charset="0"/>
              <a:ea typeface="MS PGothic" charset="0"/>
            </a:endParaRPr>
          </a:p>
          <a:p>
            <a:pPr algn="ctr">
              <a:lnSpc>
                <a:spcPct val="200000"/>
              </a:lnSpc>
              <a:spcBef>
                <a:spcPts val="600"/>
              </a:spcBef>
            </a:pPr>
            <a:r>
              <a:rPr lang="pt-BR" dirty="0" smtClean="0">
                <a:solidFill>
                  <a:srgbClr val="92D050"/>
                </a:solidFill>
                <a:latin typeface="Tahoma" charset="0"/>
                <a:ea typeface="MS PGothic" charset="0"/>
              </a:rPr>
              <a:t>Evidência:</a:t>
            </a:r>
            <a:r>
              <a:rPr lang="pt-BR" b="0" dirty="0" smtClean="0">
                <a:solidFill>
                  <a:srgbClr val="92D050"/>
                </a:solidFill>
                <a:latin typeface="Tahoma" charset="0"/>
                <a:ea typeface="MS PGothic" charset="0"/>
              </a:rPr>
              <a:t> </a:t>
            </a:r>
            <a:r>
              <a:rPr lang="pt-BR" b="0" dirty="0">
                <a:solidFill>
                  <a:srgbClr val="92D050"/>
                </a:solidFill>
                <a:latin typeface="Tahoma" charset="0"/>
                <a:ea typeface="MS PGothic" charset="0"/>
              </a:rPr>
              <a:t>i</a:t>
            </a:r>
            <a:r>
              <a:rPr lang="pt-BR" b="0" dirty="0" smtClean="0">
                <a:solidFill>
                  <a:srgbClr val="92D050"/>
                </a:solidFill>
                <a:latin typeface="Tahoma" charset="0"/>
                <a:ea typeface="MS PGothic" charset="0"/>
              </a:rPr>
              <a:t>nstrumento </a:t>
            </a:r>
            <a:r>
              <a:rPr lang="pt-BR" b="0" dirty="0">
                <a:solidFill>
                  <a:srgbClr val="92D050"/>
                </a:solidFill>
                <a:latin typeface="Tahoma" charset="0"/>
                <a:ea typeface="MS PGothic" charset="0"/>
              </a:rPr>
              <a:t>de endividamento público utilizado como um sistema de desvio de recursos </a:t>
            </a:r>
            <a:r>
              <a:rPr lang="pt-BR" b="0" dirty="0" smtClean="0">
                <a:solidFill>
                  <a:srgbClr val="92D050"/>
                </a:solidFill>
                <a:latin typeface="Tahoma" charset="0"/>
                <a:ea typeface="MS PGothic" charset="0"/>
              </a:rPr>
              <a:t>públicos</a:t>
            </a:r>
            <a:endParaRPr lang="pt-BR" dirty="0">
              <a:solidFill>
                <a:srgbClr val="92D050"/>
              </a:solidFill>
              <a:latin typeface="Tahoma" charset="0"/>
              <a:ea typeface="MS PGothic" charset="0"/>
            </a:endParaRPr>
          </a:p>
          <a:p>
            <a:pPr algn="ctr">
              <a:lnSpc>
                <a:spcPct val="200000"/>
              </a:lnSpc>
              <a:spcBef>
                <a:spcPts val="600"/>
              </a:spcBef>
            </a:pPr>
            <a:r>
              <a:rPr lang="pt-BR" dirty="0" smtClean="0">
                <a:solidFill>
                  <a:srgbClr val="FFFFFF"/>
                </a:solidFill>
                <a:latin typeface="Tahoma" charset="0"/>
                <a:ea typeface="MS PGothic" charset="0"/>
              </a:rPr>
              <a:t>“SISTEMA DA DÍVIDA”</a:t>
            </a:r>
          </a:p>
        </p:txBody>
      </p:sp>
    </p:spTree>
    <p:extLst>
      <p:ext uri="{BB962C8B-B14F-4D97-AF65-F5344CB8AC3E}">
        <p14:creationId xmlns:p14="http://schemas.microsoft.com/office/powerpoint/2010/main" val="3398908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ixaDeTexto 5"/>
          <p:cNvSpPr txBox="1">
            <a:spLocks noChangeArrowheads="1"/>
          </p:cNvSpPr>
          <p:nvPr/>
        </p:nvSpPr>
        <p:spPr bwMode="auto">
          <a:xfrm>
            <a:off x="200025" y="3757613"/>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spcBef>
                <a:spcPct val="50000"/>
              </a:spcBef>
            </a:pPr>
            <a:r>
              <a:rPr lang="pt-BR" sz="2000">
                <a:solidFill>
                  <a:srgbClr val="FFFFFF"/>
                </a:solidFill>
                <a:latin typeface="Tahoma" charset="0"/>
                <a:cs typeface="Tahoma" charset="0"/>
              </a:rPr>
              <a:t>             Grécia                            Irlanda	                      França</a:t>
            </a:r>
          </a:p>
        </p:txBody>
      </p:sp>
      <p:sp>
        <p:nvSpPr>
          <p:cNvPr id="3075" name="CaixaDeTexto 7"/>
          <p:cNvSpPr txBox="1">
            <a:spLocks noChangeArrowheads="1"/>
          </p:cNvSpPr>
          <p:nvPr/>
        </p:nvSpPr>
        <p:spPr bwMode="auto">
          <a:xfrm>
            <a:off x="344488" y="6165850"/>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spcBef>
                <a:spcPct val="50000"/>
              </a:spcBef>
            </a:pPr>
            <a:r>
              <a:rPr lang="pt-BR" sz="2000">
                <a:solidFill>
                  <a:srgbClr val="FFFFFF"/>
                </a:solidFill>
                <a:latin typeface="Tahoma" charset="0"/>
                <a:cs typeface="Tahoma" charset="0"/>
              </a:rPr>
              <a:t>          Portugal                          Inglaterra	                   Espanha</a:t>
            </a:r>
          </a:p>
        </p:txBody>
      </p:sp>
      <p:sp>
        <p:nvSpPr>
          <p:cNvPr id="3076" name="CaixaDeTexto 12"/>
          <p:cNvSpPr txBox="1">
            <a:spLocks noChangeArrowheads="1"/>
          </p:cNvSpPr>
          <p:nvPr/>
        </p:nvSpPr>
        <p:spPr bwMode="auto">
          <a:xfrm>
            <a:off x="0" y="188913"/>
            <a:ext cx="990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2800">
                <a:solidFill>
                  <a:srgbClr val="92D050"/>
                </a:solidFill>
                <a:latin typeface="Tahoma" charset="0"/>
                <a:cs typeface="Tahoma" charset="0"/>
              </a:rPr>
              <a:t>CRISE GLOBAL DA DÍVIDA gerada para salvar bancos</a:t>
            </a:r>
          </a:p>
          <a:p>
            <a:pPr algn="ctr">
              <a:spcBef>
                <a:spcPct val="50000"/>
              </a:spcBef>
            </a:pPr>
            <a:r>
              <a:rPr lang="pt-BR" sz="2800">
                <a:solidFill>
                  <a:srgbClr val="92D050"/>
                </a:solidFill>
                <a:latin typeface="Tahoma" charset="0"/>
                <a:cs typeface="Tahoma" charset="0"/>
              </a:rPr>
              <a:t>Manifestações contra os cortes de gastos sociais e reformas neoliberais</a:t>
            </a:r>
            <a:endParaRPr lang="pt-BR" b="0">
              <a:solidFill>
                <a:srgbClr val="92D050"/>
              </a:solidFill>
              <a:latin typeface="Tahoma" charset="0"/>
              <a:cs typeface="Tahoma" charset="0"/>
            </a:endParaRPr>
          </a:p>
        </p:txBody>
      </p:sp>
      <p:pic>
        <p:nvPicPr>
          <p:cNvPr id="307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1997075"/>
            <a:ext cx="26289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2111375"/>
            <a:ext cx="24987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3079"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089150"/>
            <a:ext cx="25368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308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4437063"/>
            <a:ext cx="25304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3081"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437063"/>
            <a:ext cx="25685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3082"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7688" y="4365625"/>
            <a:ext cx="20193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Tree>
    <p:extLst>
      <p:ext uri="{BB962C8B-B14F-4D97-AF65-F5344CB8AC3E}">
        <p14:creationId xmlns:p14="http://schemas.microsoft.com/office/powerpoint/2010/main" val="3769362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29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1200"/>
              </a:spcBef>
              <a:buClr>
                <a:srgbClr val="FF9900"/>
              </a:buClr>
              <a:buFont typeface="Times New Roman" charset="0"/>
              <a:buNone/>
            </a:pPr>
            <a:r>
              <a:rPr lang="pt-BR" sz="2800" dirty="0">
                <a:solidFill>
                  <a:srgbClr val="92D050"/>
                </a:solidFill>
                <a:latin typeface="Tahoma"/>
                <a:cs typeface="Tahoma"/>
              </a:rPr>
              <a:t>“Sistema da Dívida”</a:t>
            </a:r>
          </a:p>
          <a:p>
            <a:pPr marL="377825" indent="-342900" algn="ctr">
              <a:lnSpc>
                <a:spcPct val="140000"/>
              </a:lnSpc>
              <a:spcBef>
                <a:spcPts val="1200"/>
              </a:spcBef>
              <a:buClr>
                <a:srgbClr val="FF9900"/>
              </a:buClr>
              <a:buFont typeface="Arial"/>
              <a:buChar char="•"/>
            </a:pPr>
            <a:r>
              <a:rPr lang="pt-BR" dirty="0" smtClean="0">
                <a:solidFill>
                  <a:schemeClr val="tx1"/>
                </a:solidFill>
                <a:latin typeface="Tahoma"/>
                <a:cs typeface="Tahoma"/>
              </a:rPr>
              <a:t>Utilização </a:t>
            </a:r>
            <a:r>
              <a:rPr lang="pt-BR" dirty="0">
                <a:solidFill>
                  <a:schemeClr val="tx1"/>
                </a:solidFill>
                <a:latin typeface="Tahoma"/>
                <a:cs typeface="Tahoma"/>
              </a:rPr>
              <a:t>do endividamento como mecanismo de subtração de recursos e não financiamento dos Estados </a:t>
            </a:r>
          </a:p>
          <a:p>
            <a:pPr algn="ctr">
              <a:lnSpc>
                <a:spcPct val="140000"/>
              </a:lnSpc>
              <a:spcBef>
                <a:spcPts val="1200"/>
              </a:spcBef>
              <a:buClr>
                <a:srgbClr val="FF9900"/>
              </a:buClr>
            </a:pPr>
            <a:endParaRPr lang="pt-BR" sz="800" dirty="0" smtClean="0">
              <a:solidFill>
                <a:schemeClr val="tx1"/>
              </a:solidFill>
              <a:latin typeface="Tahoma"/>
              <a:cs typeface="Tahoma"/>
            </a:endParaRPr>
          </a:p>
          <a:p>
            <a:pPr marL="377825" indent="-342900" algn="ctr">
              <a:lnSpc>
                <a:spcPct val="140000"/>
              </a:lnSpc>
              <a:spcBef>
                <a:spcPts val="1200"/>
              </a:spcBef>
              <a:buClr>
                <a:srgbClr val="FF9900"/>
              </a:buClr>
              <a:buFont typeface="Arial"/>
              <a:buChar char="•"/>
            </a:pPr>
            <a:r>
              <a:rPr lang="pt-BR" dirty="0" smtClean="0">
                <a:solidFill>
                  <a:schemeClr val="tx1"/>
                </a:solidFill>
                <a:latin typeface="Tahoma"/>
                <a:cs typeface="Tahoma"/>
              </a:rPr>
              <a:t>Se </a:t>
            </a:r>
            <a:r>
              <a:rPr lang="pt-BR" dirty="0">
                <a:solidFill>
                  <a:schemeClr val="tx1"/>
                </a:solidFill>
                <a:latin typeface="Tahoma"/>
                <a:cs typeface="Tahoma"/>
              </a:rPr>
              <a:t>reproduz internacionalmente e internamente, em âmbito dos estados e </a:t>
            </a:r>
            <a:r>
              <a:rPr lang="pt-BR" dirty="0" smtClean="0">
                <a:solidFill>
                  <a:schemeClr val="tx1"/>
                </a:solidFill>
                <a:latin typeface="Tahoma"/>
                <a:cs typeface="Tahoma"/>
              </a:rPr>
              <a:t>municípios</a:t>
            </a:r>
          </a:p>
          <a:p>
            <a:pPr marL="377825" indent="-342900">
              <a:lnSpc>
                <a:spcPct val="140000"/>
              </a:lnSpc>
              <a:spcBef>
                <a:spcPts val="1200"/>
              </a:spcBef>
              <a:buClr>
                <a:srgbClr val="FF9900"/>
              </a:buClr>
              <a:buFont typeface="Arial"/>
              <a:buChar char="•"/>
            </a:pPr>
            <a:r>
              <a:rPr lang="pt-BR" dirty="0" smtClean="0">
                <a:solidFill>
                  <a:schemeClr val="tx1"/>
                </a:solidFill>
                <a:latin typeface="Tahoma"/>
                <a:cs typeface="Tahoma"/>
              </a:rPr>
              <a:t> Dívidas sem</a:t>
            </a:r>
          </a:p>
          <a:p>
            <a:pPr>
              <a:lnSpc>
                <a:spcPct val="140000"/>
              </a:lnSpc>
              <a:spcBef>
                <a:spcPts val="1200"/>
              </a:spcBef>
              <a:buClr>
                <a:srgbClr val="FF9900"/>
              </a:buClr>
            </a:pPr>
            <a:r>
              <a:rPr lang="pt-BR" dirty="0" smtClean="0">
                <a:solidFill>
                  <a:schemeClr val="tx1"/>
                </a:solidFill>
                <a:latin typeface="Tahoma"/>
                <a:cs typeface="Tahoma"/>
              </a:rPr>
              <a:t>    contrapartida</a:t>
            </a:r>
          </a:p>
          <a:p>
            <a:pPr>
              <a:lnSpc>
                <a:spcPct val="140000"/>
              </a:lnSpc>
              <a:spcBef>
                <a:spcPts val="1200"/>
              </a:spcBef>
              <a:buClr>
                <a:srgbClr val="FF9900"/>
              </a:buClr>
            </a:pPr>
            <a:endParaRPr lang="pt-BR" sz="800" dirty="0" smtClean="0">
              <a:solidFill>
                <a:schemeClr val="tx1"/>
              </a:solidFill>
              <a:latin typeface="Tahoma"/>
              <a:cs typeface="Tahoma"/>
            </a:endParaRPr>
          </a:p>
          <a:p>
            <a:pPr marL="377825" indent="-342900">
              <a:lnSpc>
                <a:spcPct val="140000"/>
              </a:lnSpc>
              <a:spcBef>
                <a:spcPts val="1200"/>
              </a:spcBef>
              <a:buClr>
                <a:srgbClr val="FF9900"/>
              </a:buClr>
              <a:buFont typeface="Arial"/>
              <a:buChar char="•"/>
            </a:pPr>
            <a:r>
              <a:rPr lang="pt-BR" dirty="0" smtClean="0">
                <a:solidFill>
                  <a:schemeClr val="tx1"/>
                </a:solidFill>
                <a:latin typeface="Tahoma"/>
                <a:cs typeface="Tahoma"/>
              </a:rPr>
              <a:t>Maior beneficiário:</a:t>
            </a:r>
          </a:p>
          <a:p>
            <a:pPr>
              <a:lnSpc>
                <a:spcPct val="140000"/>
              </a:lnSpc>
              <a:spcBef>
                <a:spcPts val="1200"/>
              </a:spcBef>
              <a:buClr>
                <a:srgbClr val="FF9900"/>
              </a:buClr>
            </a:pPr>
            <a:r>
              <a:rPr lang="pt-BR" dirty="0" smtClean="0">
                <a:solidFill>
                  <a:schemeClr val="tx1"/>
                </a:solidFill>
                <a:latin typeface="Tahoma"/>
                <a:cs typeface="Tahoma"/>
              </a:rPr>
              <a:t>      Setor financeiro</a:t>
            </a:r>
            <a:endParaRPr lang="pt-BR" dirty="0">
              <a:solidFill>
                <a:schemeClr val="tx1"/>
              </a:solidFill>
              <a:latin typeface="Tahoma"/>
              <a:cs typeface="Tahoma"/>
            </a:endParaRPr>
          </a:p>
        </p:txBody>
      </p:sp>
      <p:pic>
        <p:nvPicPr>
          <p:cNvPr id="2" name="Picture 1"/>
          <p:cNvPicPr>
            <a:picLocks noChangeAspect="1"/>
          </p:cNvPicPr>
          <p:nvPr/>
        </p:nvPicPr>
        <p:blipFill>
          <a:blip r:embed="rId3"/>
          <a:stretch>
            <a:fillRect/>
          </a:stretch>
        </p:blipFill>
        <p:spPr>
          <a:xfrm>
            <a:off x="4016896" y="3645024"/>
            <a:ext cx="5213782" cy="3026916"/>
          </a:xfrm>
          <a:prstGeom prst="rect">
            <a:avLst/>
          </a:prstGeom>
        </p:spPr>
      </p:pic>
    </p:spTree>
    <p:extLst>
      <p:ext uri="{BB962C8B-B14F-4D97-AF65-F5344CB8AC3E}">
        <p14:creationId xmlns:p14="http://schemas.microsoft.com/office/powerpoint/2010/main" val="39789256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63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1200"/>
              </a:spcBef>
              <a:buClr>
                <a:srgbClr val="FF9900"/>
              </a:buClr>
              <a:buFont typeface="Times New Roman" charset="0"/>
              <a:buNone/>
            </a:pPr>
            <a:r>
              <a:rPr lang="pt-BR" sz="2800" dirty="0">
                <a:solidFill>
                  <a:srgbClr val="92D050"/>
                </a:solidFill>
                <a:latin typeface="Tahoma" charset="0"/>
                <a:cs typeface="Tahoma" charset="0"/>
              </a:rPr>
              <a:t>“Sistema da Dívida”</a:t>
            </a:r>
          </a:p>
          <a:p>
            <a:pPr algn="ctr">
              <a:lnSpc>
                <a:spcPct val="120000"/>
              </a:lnSpc>
              <a:spcBef>
                <a:spcPts val="1200"/>
              </a:spcBef>
              <a:buClr>
                <a:srgbClr val="FF9900"/>
              </a:buClr>
              <a:buFont typeface="Times New Roman" charset="0"/>
              <a:buNone/>
            </a:pPr>
            <a:r>
              <a:rPr lang="pt-BR" altLang="ja-JP" sz="2800" dirty="0">
                <a:solidFill>
                  <a:srgbClr val="92D050"/>
                </a:solidFill>
                <a:latin typeface="Tahoma" charset="0"/>
                <a:cs typeface="Tahoma" charset="0"/>
              </a:rPr>
              <a:t>Como </a:t>
            </a:r>
            <a:r>
              <a:rPr lang="pt-BR" altLang="ja-JP" sz="2800" dirty="0" smtClean="0">
                <a:solidFill>
                  <a:srgbClr val="92D050"/>
                </a:solidFill>
                <a:latin typeface="Tahoma" charset="0"/>
                <a:cs typeface="Tahoma" charset="0"/>
              </a:rPr>
              <a:t>opera</a:t>
            </a:r>
          </a:p>
          <a:p>
            <a:pPr algn="ctr">
              <a:lnSpc>
                <a:spcPct val="120000"/>
              </a:lnSpc>
              <a:spcBef>
                <a:spcPts val="1200"/>
              </a:spcBef>
              <a:buClr>
                <a:srgbClr val="FF9900"/>
              </a:buClr>
              <a:buFont typeface="Times New Roman" charset="0"/>
              <a:buNone/>
            </a:pPr>
            <a:endParaRPr lang="pt-BR" sz="800" dirty="0">
              <a:solidFill>
                <a:schemeClr val="tx1"/>
              </a:solidFill>
              <a:latin typeface="Tahoma" charset="0"/>
              <a:cs typeface="Tahoma" charset="0"/>
            </a:endParaRPr>
          </a:p>
          <a:p>
            <a:pPr algn="just" eaLnBrk="1" hangingPunct="1">
              <a:lnSpc>
                <a:spcPct val="150000"/>
              </a:lnSpc>
              <a:spcAft>
                <a:spcPts val="1200"/>
              </a:spcAft>
              <a:buFont typeface="Arial" charset="0"/>
              <a:buChar char="•"/>
            </a:pPr>
            <a:r>
              <a:rPr lang="pt-BR" dirty="0" smtClean="0">
                <a:solidFill>
                  <a:srgbClr val="FFFFFF"/>
                </a:solidFill>
                <a:latin typeface="Tahoma" charset="0"/>
                <a:cs typeface="Tahoma" charset="0"/>
              </a:rPr>
              <a:t> Modelo Econômico</a:t>
            </a:r>
          </a:p>
          <a:p>
            <a:pPr algn="just" eaLnBrk="1" hangingPunct="1">
              <a:lnSpc>
                <a:spcPct val="150000"/>
              </a:lnSpc>
              <a:spcAft>
                <a:spcPts val="1200"/>
              </a:spcAft>
              <a:buFont typeface="Arial" charset="0"/>
              <a:buChar char="•"/>
            </a:pPr>
            <a:r>
              <a:rPr lang="pt-BR" dirty="0">
                <a:solidFill>
                  <a:srgbClr val="FFFFFF"/>
                </a:solidFill>
                <a:latin typeface="Tahoma" charset="0"/>
                <a:cs typeface="Tahoma" charset="0"/>
              </a:rPr>
              <a:t> </a:t>
            </a:r>
            <a:r>
              <a:rPr lang="pt-BR" dirty="0" smtClean="0">
                <a:solidFill>
                  <a:srgbClr val="FFFFFF"/>
                </a:solidFill>
                <a:latin typeface="Tahoma" charset="0"/>
                <a:cs typeface="Tahoma" charset="0"/>
              </a:rPr>
              <a:t>Privilégios Financeiros</a:t>
            </a:r>
            <a:endParaRPr lang="pt-BR" dirty="0">
              <a:solidFill>
                <a:srgbClr val="FFFFFF"/>
              </a:solidFill>
              <a:latin typeface="Tahoma" charset="0"/>
              <a:cs typeface="Tahoma" charset="0"/>
            </a:endParaRPr>
          </a:p>
          <a:p>
            <a:pPr algn="just" eaLnBrk="1" hangingPunct="1">
              <a:lnSpc>
                <a:spcPct val="150000"/>
              </a:lnSpc>
              <a:spcAft>
                <a:spcPts val="1200"/>
              </a:spcAft>
              <a:buFont typeface="Arial" charset="0"/>
              <a:buChar char="•"/>
            </a:pPr>
            <a:r>
              <a:rPr lang="pt-BR" dirty="0" smtClean="0">
                <a:solidFill>
                  <a:srgbClr val="FFFFFF"/>
                </a:solidFill>
                <a:latin typeface="Tahoma" charset="0"/>
                <a:cs typeface="Tahoma" charset="0"/>
              </a:rPr>
              <a:t> Sistema </a:t>
            </a:r>
            <a:r>
              <a:rPr lang="pt-BR" dirty="0">
                <a:solidFill>
                  <a:srgbClr val="FFFFFF"/>
                </a:solidFill>
                <a:latin typeface="Tahoma" charset="0"/>
                <a:cs typeface="Tahoma" charset="0"/>
              </a:rPr>
              <a:t>Legal </a:t>
            </a:r>
          </a:p>
          <a:p>
            <a:pPr algn="just" eaLnBrk="1" hangingPunct="1">
              <a:lnSpc>
                <a:spcPct val="150000"/>
              </a:lnSpc>
              <a:spcAft>
                <a:spcPts val="1200"/>
              </a:spcAft>
              <a:buFont typeface="Arial" charset="0"/>
              <a:buChar char="•"/>
            </a:pPr>
            <a:r>
              <a:rPr lang="pt-BR" dirty="0" smtClean="0">
                <a:solidFill>
                  <a:srgbClr val="FFFFFF"/>
                </a:solidFill>
                <a:latin typeface="Tahoma" charset="0"/>
                <a:cs typeface="Tahoma" charset="0"/>
              </a:rPr>
              <a:t> Sistema </a:t>
            </a:r>
            <a:r>
              <a:rPr lang="pt-BR" dirty="0">
                <a:solidFill>
                  <a:srgbClr val="FFFFFF"/>
                </a:solidFill>
                <a:latin typeface="Tahoma" charset="0"/>
                <a:cs typeface="Tahoma" charset="0"/>
              </a:rPr>
              <a:t>Político</a:t>
            </a:r>
          </a:p>
          <a:p>
            <a:pPr algn="just" eaLnBrk="1" hangingPunct="1">
              <a:lnSpc>
                <a:spcPct val="150000"/>
              </a:lnSpc>
              <a:spcAft>
                <a:spcPts val="1200"/>
              </a:spcAft>
              <a:buFont typeface="Arial" charset="0"/>
              <a:buChar char="•"/>
            </a:pPr>
            <a:r>
              <a:rPr lang="pt-BR" dirty="0" smtClean="0">
                <a:solidFill>
                  <a:srgbClr val="FFFFFF"/>
                </a:solidFill>
                <a:latin typeface="Tahoma" charset="0"/>
                <a:cs typeface="Tahoma" charset="0"/>
              </a:rPr>
              <a:t> Corrupção</a:t>
            </a:r>
            <a:endParaRPr lang="pt-BR" dirty="0">
              <a:solidFill>
                <a:srgbClr val="FFFFFF"/>
              </a:solidFill>
              <a:latin typeface="Tahoma" charset="0"/>
              <a:cs typeface="Tahoma" charset="0"/>
            </a:endParaRPr>
          </a:p>
          <a:p>
            <a:pPr algn="just" eaLnBrk="1" hangingPunct="1">
              <a:lnSpc>
                <a:spcPct val="150000"/>
              </a:lnSpc>
              <a:spcAft>
                <a:spcPts val="1200"/>
              </a:spcAft>
              <a:buFont typeface="Arial" charset="0"/>
              <a:buChar char="•"/>
            </a:pPr>
            <a:r>
              <a:rPr lang="pt-BR" dirty="0" smtClean="0">
                <a:solidFill>
                  <a:srgbClr val="FFFFFF"/>
                </a:solidFill>
                <a:latin typeface="Tahoma" charset="0"/>
                <a:cs typeface="Tahoma" charset="0"/>
              </a:rPr>
              <a:t> Grande </a:t>
            </a:r>
            <a:r>
              <a:rPr lang="pt-BR" dirty="0">
                <a:solidFill>
                  <a:srgbClr val="FFFFFF"/>
                </a:solidFill>
                <a:latin typeface="Tahoma" charset="0"/>
                <a:cs typeface="Tahoma" charset="0"/>
              </a:rPr>
              <a:t>Mídia</a:t>
            </a:r>
          </a:p>
          <a:p>
            <a:pPr algn="ctr" eaLnBrk="1" hangingPunct="1">
              <a:lnSpc>
                <a:spcPct val="150000"/>
              </a:lnSpc>
              <a:spcAft>
                <a:spcPts val="1200"/>
              </a:spcAft>
            </a:pPr>
            <a:r>
              <a:rPr lang="pt-BR" dirty="0">
                <a:solidFill>
                  <a:srgbClr val="92D050"/>
                </a:solidFill>
                <a:latin typeface="Tahoma" charset="0"/>
                <a:cs typeface="Tahoma" charset="0"/>
              </a:rPr>
              <a:t>Dominação financeira e graves consequências sociais</a:t>
            </a:r>
          </a:p>
        </p:txBody>
      </p:sp>
      <p:graphicFrame>
        <p:nvGraphicFramePr>
          <p:cNvPr id="4" name="Diagram 3"/>
          <p:cNvGraphicFramePr>
            <a:graphicFrameLocks/>
          </p:cNvGraphicFramePr>
          <p:nvPr>
            <p:extLst>
              <p:ext uri="{D42A27DB-BD31-4B8C-83A1-F6EECF244321}">
                <p14:modId xmlns:p14="http://schemas.microsoft.com/office/powerpoint/2010/main" val="1640184264"/>
              </p:ext>
            </p:extLst>
          </p:nvPr>
        </p:nvGraphicFramePr>
        <p:xfrm>
          <a:off x="4304928" y="1384602"/>
          <a:ext cx="560107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412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21519</TotalTime>
  <Words>2175</Words>
  <Application>Microsoft Office PowerPoint</Application>
  <PresentationFormat>Papel A4 (210 x 297 mm)</PresentationFormat>
  <Paragraphs>483</Paragraphs>
  <Slides>46</Slides>
  <Notes>29</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slides</vt:lpstr>
      </vt:variant>
      <vt:variant>
        <vt:i4>46</vt:i4>
      </vt:variant>
    </vt:vector>
  </HeadingPairs>
  <TitlesOfParts>
    <vt:vector size="48" baseType="lpstr">
      <vt:lpstr>Pulso</vt:lpstr>
      <vt:lpstr>\\localhost\Users\marialuciafattorelli\Documents\PALESTRAS\Macintosh HD:Users:marialuciafattorelli:Documents:NÚCLEOS:Informativo-ESTADOS-III.docx!OLE_LINK1</vt:lpstr>
      <vt:lpstr>Apresentação do PowerPoint</vt:lpstr>
      <vt:lpstr>Apresentação do PowerPoint</vt:lpstr>
      <vt:lpstr>Rede de Controle de Poder Corporativo Global 43.000 EMNs : acima de 1.000.000 de de ligações de propriedade 40% do controle nas mãos de 147, e “core” altamente conectado entre si 75% do “core” são entidades financeiras 75% da propriedade destas 147 empresas nas mãos das empresas do centro  Pouco mais de 50 empresas do setor financeiro detém controle do centro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Maria Lúcia F. Carneiro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RODRIGO</cp:lastModifiedBy>
  <cp:revision>1596</cp:revision>
  <cp:lastPrinted>2008-11-20T19:12:03Z</cp:lastPrinted>
  <dcterms:created xsi:type="dcterms:W3CDTF">2001-11-19T18:24:28Z</dcterms:created>
  <dcterms:modified xsi:type="dcterms:W3CDTF">2013-11-26T17:49:48Z</dcterms:modified>
</cp:coreProperties>
</file>