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693" r:id="rId2"/>
    <p:sldId id="1297" r:id="rId3"/>
    <p:sldId id="1298" r:id="rId4"/>
    <p:sldId id="1299" r:id="rId5"/>
    <p:sldId id="1317" r:id="rId6"/>
    <p:sldId id="1316" r:id="rId7"/>
    <p:sldId id="1271" r:id="rId8"/>
    <p:sldId id="1267" r:id="rId9"/>
    <p:sldId id="1312" r:id="rId10"/>
    <p:sldId id="1313" r:id="rId11"/>
    <p:sldId id="1241" r:id="rId12"/>
    <p:sldId id="1268" r:id="rId13"/>
    <p:sldId id="1296" r:id="rId14"/>
    <p:sldId id="1318" r:id="rId15"/>
    <p:sldId id="1319" r:id="rId16"/>
    <p:sldId id="1320" r:id="rId17"/>
    <p:sldId id="1231" r:id="rId18"/>
    <p:sldId id="1314" r:id="rId19"/>
    <p:sldId id="1286" r:id="rId20"/>
    <p:sldId id="1287" r:id="rId21"/>
    <p:sldId id="1248" r:id="rId22"/>
    <p:sldId id="1249" r:id="rId23"/>
    <p:sldId id="1245" r:id="rId24"/>
    <p:sldId id="1274" r:id="rId25"/>
    <p:sldId id="1262" r:id="rId26"/>
    <p:sldId id="1243" r:id="rId27"/>
    <p:sldId id="1315" r:id="rId28"/>
    <p:sldId id="1259" r:id="rId29"/>
    <p:sldId id="1275" r:id="rId30"/>
    <p:sldId id="1302" r:id="rId31"/>
    <p:sldId id="1219" r:id="rId32"/>
    <p:sldId id="1220" r:id="rId33"/>
    <p:sldId id="1290" r:id="rId34"/>
    <p:sldId id="1293" r:id="rId35"/>
    <p:sldId id="1276" r:id="rId36"/>
    <p:sldId id="1227" r:id="rId37"/>
    <p:sldId id="1269" r:id="rId38"/>
    <p:sldId id="1266" r:id="rId39"/>
    <p:sldId id="1238" r:id="rId4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31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33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125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78C1B-4EE2-0748-B7CE-8E22D49FD39E}" type="slidenum">
              <a:rPr lang="pt-BR" sz="1200" b="0">
                <a:solidFill>
                  <a:schemeClr val="tx1"/>
                </a:solidFill>
              </a:rPr>
              <a:pPr/>
              <a:t>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16/10/2013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591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83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dipetro.org.br/w3/" TargetMode="External"/><Relationship Id="rId2" Type="http://schemas.openxmlformats.org/officeDocument/2006/relationships/hyperlink" Target="http://www.apn.org.br/w3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5402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/>
            <a:endParaRPr lang="en-US" sz="2500" b="0" i="1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Maria Lucia Fattorelli</a:t>
            </a:r>
            <a:endParaRPr lang="en-US" sz="2500" b="0" i="1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Espaço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</a:t>
            </a:r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arx 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Maringá, 2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outubro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704528" y="2060848"/>
            <a:ext cx="8928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PÚBLICA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FERRAMENTA DA AUDITORIA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92D050"/>
                </a:solidFill>
              </a:rPr>
              <a:t> 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ANÁLISE DE CONJUNTURA E PROPOSTAS DE AÇÃO</a:t>
            </a:r>
          </a:p>
          <a:p>
            <a:pPr>
              <a:defRPr/>
            </a:pPr>
            <a:endParaRPr lang="pt-BR" sz="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</a:rPr>
              <a:t>R</a:t>
            </a:r>
            <a:r>
              <a:rPr lang="pt-BR" dirty="0">
                <a:solidFill>
                  <a:srgbClr val="92D050"/>
                </a:solidFill>
              </a:rPr>
              <a:t>$ 1,002 TRILHÃO</a:t>
            </a:r>
          </a:p>
          <a:p>
            <a:pPr>
              <a:defRPr/>
            </a:pPr>
            <a:r>
              <a:rPr lang="pt-BR" dirty="0">
                <a:solidFill>
                  <a:srgbClr val="FFFFFF"/>
                </a:solidFill>
              </a:rPr>
              <a:t>F</a:t>
            </a:r>
            <a:r>
              <a:rPr lang="pt-BR" b="0" dirty="0">
                <a:solidFill>
                  <a:srgbClr val="FFFFFF"/>
                </a:solidFill>
              </a:rPr>
              <a:t>altam recursos para investimentos = País sendo leiloado (Seminário em NY)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</a:rPr>
              <a:t>Leilão de Libra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Apoiar a campanha 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“O petróleo tem que ser nosso”: 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http://www.apn.org.br/w3/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Assistir  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3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8" y="2564904"/>
            <a:ext cx="45497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943901" cy="71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são orientadas as políticas públicas no BRASIL</a:t>
            </a: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Tx/>
              <a:buChar char="•"/>
            </a:pPr>
            <a:r>
              <a:rPr lang="pt-BR" sz="2300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MODELO ECONÔMICO: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Prioridade absoluta para: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inflacionário equivocado, baseado em política de juros elevados e enxugamento da base monetária. Pouca ou nenhuma atenção à revisão dos preços administrados ou ao combate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à inflação de alimentos via Reforma Agrária, Economia Solidária e fim dos monopólios do varejo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Primário, contingenciamentos, congelamentos 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salariais, etc., para priorizar o pagamento dos juros da dívida pública;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 e Privatizações (empresas estatais e estrutura de Estado – portos, aeroportos, estradas, petróleo);</a:t>
            </a:r>
            <a:r>
              <a:rPr lang="pt-BR" sz="23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Exportação de produtos primários, com impressionantes riscos ambientais;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Falta de controle de capitais, câmbio flutuante e abertura comercial irrestrita, provocando desindustrialização;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Benesses tributárias para rentistas, grandes bancos e empresas transnacionais </a:t>
            </a:r>
            <a:r>
              <a:rPr lang="pt-BR" sz="23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versus</a:t>
            </a: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pesados tributos indiretos que penalizam pobres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3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público sem limites e sem contrapartida efetiva.</a:t>
            </a:r>
            <a:endParaRPr lang="pt-BR" sz="23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1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SETOR FINANCEIRO: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Maior</a:t>
            </a: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beneficiário</a:t>
            </a:r>
            <a:r>
              <a:rPr lang="en-GB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no </a:t>
            </a:r>
            <a:r>
              <a:rPr lang="en-GB" sz="280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</a:t>
            </a:r>
            <a:endParaRPr lang="en-GB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667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Estratégia de manutenção do Poder e da Acumulação Capitalista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financeiro/empresarial: exonerações fiscais, recursos BNDES, facilidades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Caos social (saúde, educação, creches, transporte, violência</a:t>
            </a: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51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647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PETRÓLEO NÃO GARANTIRÁ OS 10% 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DO PIB PARA A EDUCAÇÃO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PL 323/2007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destina para a área de educação e saúde os royalties do petróleo </a:t>
            </a: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somente no caso de novos contratos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 de exploração referentes a poços de petróleo leiloados </a:t>
            </a: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a partir de 3/12/2012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. Apenas em alguns poucos casos a educação receberá recursos de poços já leiloados.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Acaba angariando apoio aos odiosos leilões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Maio/2013: </a:t>
            </a:r>
            <a:r>
              <a:rPr lang="pt-BR" sz="28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R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$ 3 trilhões arrematados por R$2,8 bilhões segundo o </a:t>
            </a:r>
            <a:r>
              <a:rPr lang="pt-BR" sz="2800" b="0" dirty="0" err="1">
                <a:solidFill>
                  <a:schemeClr val="tx1"/>
                </a:solidFill>
                <a:latin typeface="Tahoma" charset="0"/>
                <a:cs typeface="Tahoma" charset="0"/>
              </a:rPr>
              <a:t>Sindipetro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-RJ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Libra: programado para outubro/2013 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997172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28464" y="188640"/>
            <a:ext cx="993710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>
                <a:solidFill>
                  <a:schemeClr val="accent1"/>
                </a:solidFill>
                <a:latin typeface="Tahoma" charset="0"/>
                <a:cs typeface="Tahoma" charset="0"/>
              </a:rPr>
              <a:t>Na melhor das hipóteses o PL 323 representará apenas 0,6% do PIB para educação em 2022, e cifras ainda menores </a:t>
            </a:r>
            <a:r>
              <a:rPr lang="pt-BR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de 2013 a 2021:</a:t>
            </a:r>
            <a:endParaRPr lang="pt-BR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8" y="1268760"/>
            <a:ext cx="9289542" cy="5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55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Desfazendo ilusões: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PL 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323/</a:t>
            </a: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2007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destina 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para a área de educação e saúde os royalties do petróleo </a:t>
            </a: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somente no caso de novos contratos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 de exploração referentes a poços de petróleo leiloados </a:t>
            </a:r>
            <a:r>
              <a:rPr lang="pt-BR" sz="2800" dirty="0">
                <a:solidFill>
                  <a:schemeClr val="tx1"/>
                </a:solidFill>
                <a:latin typeface="Tahoma" charset="0"/>
                <a:cs typeface="Tahoma" charset="0"/>
              </a:rPr>
              <a:t>a partir de 3/12/2012</a:t>
            </a:r>
            <a:r>
              <a:rPr lang="pt-BR" sz="2800" b="0" dirty="0">
                <a:solidFill>
                  <a:schemeClr val="tx1"/>
                </a:solidFill>
                <a:latin typeface="Tahoma" charset="0"/>
                <a:cs typeface="Tahoma" charset="0"/>
              </a:rPr>
              <a:t>. Apenas em alguns poucos casos a educação receberá recursos de poços já leiloados</a:t>
            </a: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Acaba angariando apoio aos odiosos leilões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Maio/2013: </a:t>
            </a:r>
            <a:r>
              <a:rPr lang="pt-BR" sz="2800" b="0" dirty="0" err="1" smtClean="0">
                <a:solidFill>
                  <a:schemeClr val="tx1"/>
                </a:solidFill>
                <a:latin typeface="Tahoma" charset="0"/>
                <a:cs typeface="Tahoma" charset="0"/>
              </a:rPr>
              <a:t>R</a:t>
            </a: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$ 3 trilhões arrematados por R$2,8 bilhões segundo o </a:t>
            </a:r>
            <a:r>
              <a:rPr lang="pt-BR" sz="2800" b="0" dirty="0" err="1" smtClean="0">
                <a:solidFill>
                  <a:schemeClr val="tx1"/>
                </a:solidFill>
                <a:latin typeface="Tahoma" charset="0"/>
                <a:cs typeface="Tahoma" charset="0"/>
              </a:rPr>
              <a:t>Sindipetro</a:t>
            </a: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-RJ</a:t>
            </a: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Libra: programado para outubro/2013 </a:t>
            </a:r>
          </a:p>
        </p:txBody>
      </p:sp>
    </p:spTree>
    <p:extLst>
      <p:ext uri="{BB962C8B-B14F-4D97-AF65-F5344CB8AC3E}">
        <p14:creationId xmlns:p14="http://schemas.microsoft.com/office/powerpoint/2010/main" val="456161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centenas 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MUNDIAL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EUROPA e ESTADOS UNIDOS:</a:t>
            </a: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do Setor Financeiro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(desregulamentação)</a:t>
            </a: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 </a:t>
            </a: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transformada em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sz="2800" dirty="0">
                <a:solidFill>
                  <a:srgbClr val="FFFFFF"/>
                </a:solidFill>
                <a:latin typeface="Tahoma" charset="0"/>
                <a:ea typeface="MS PGothic" charset="0"/>
              </a:rPr>
              <a:t>DA DÍVIDA</a:t>
            </a:r>
          </a:p>
          <a:p>
            <a:pPr algn="just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“SISTEMA DA DÍVIDA”</a:t>
            </a:r>
          </a:p>
        </p:txBody>
      </p:sp>
    </p:spTree>
    <p:extLst>
      <p:ext uri="{BB962C8B-B14F-4D97-AF65-F5344CB8AC3E}">
        <p14:creationId xmlns:p14="http://schemas.microsoft.com/office/powerpoint/2010/main" val="1567313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7392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7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7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val="497979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(CPI dos Precatórios e outros)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802" y="200170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6" y="684940"/>
            <a:ext cx="8916698" cy="562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 – </a:t>
            </a:r>
            <a:r>
              <a:rPr lang="en-US" sz="2800" dirty="0" err="1" smtClean="0">
                <a:solidFill>
                  <a:srgbClr val="92D050"/>
                </a:solidFill>
                <a:latin typeface="Tahoma"/>
                <a:cs typeface="Tahoma"/>
              </a:rPr>
              <a:t>Dívida</a:t>
            </a:r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 dos </a:t>
            </a:r>
            <a:r>
              <a:rPr lang="en-US" sz="2800" dirty="0" err="1" smtClean="0">
                <a:solidFill>
                  <a:srgbClr val="92D050"/>
                </a:solidFill>
                <a:latin typeface="Tahoma"/>
                <a:cs typeface="Tahoma"/>
              </a:rPr>
              <a:t>Estados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37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03774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Document" r:id="rId4" imgW="5613480" imgH="2642040" progId="Word.Document.12">
                  <p:link updateAutomatic="1"/>
                </p:oleObj>
              </mc:Choice>
              <mc:Fallback>
                <p:oleObj name="Document" r:id="rId4" imgW="5613480" imgH="26420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3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93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23341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970888" cy="70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 472/2007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541736" y="1214439"/>
            <a:ext cx="8868965" cy="4941887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ES" sz="250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33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620713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</p:spTree>
    <p:extLst>
      <p:ext uri="{BB962C8B-B14F-4D97-AF65-F5344CB8AC3E}">
        <p14:creationId xmlns:p14="http://schemas.microsoft.com/office/powerpoint/2010/main" val="10833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3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OUTRAS INICIATIVAS </a:t>
            </a:r>
            <a:endParaRPr lang="pt-BR" sz="2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Exemplos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Auditorias e/ou Investigações</a:t>
            </a:r>
            <a:endParaRPr lang="pt-BR" sz="2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Oficiais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/>
              <a:buChar char="•"/>
            </a:pPr>
            <a:r>
              <a:rPr lang="pt-PT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Argentina</a:t>
            </a:r>
            <a:r>
              <a:rPr lang="pt-PT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– Causa OLMOS</a:t>
            </a:r>
          </a:p>
          <a:p>
            <a:pPr marL="1200150" lvl="1" indent="-457200">
              <a:buFont typeface="Arial"/>
              <a:buChar char="•"/>
            </a:pPr>
            <a:r>
              <a:rPr lang="pt-PT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Paraguai</a:t>
            </a:r>
            <a:r>
              <a:rPr lang="pt-PT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– Auditoria específica sobre a dívida de </a:t>
            </a:r>
            <a:r>
              <a:rPr lang="pt-PT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Itaipu</a:t>
            </a:r>
            <a:endParaRPr lang="pt-PT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/>
              <a:buChar char="•"/>
            </a:pPr>
            <a:r>
              <a:rPr lang="pt-PT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Noruega</a:t>
            </a:r>
            <a:r>
              <a:rPr lang="pt-PT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– Primeira auditoria da dívida feita por um país credor</a:t>
            </a:r>
          </a:p>
          <a:p>
            <a:endParaRPr lang="pt-PT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Cidadãs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1200150" lvl="1" indent="-4572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Irlanda</a:t>
            </a:r>
          </a:p>
          <a:p>
            <a:pPr marL="1200150" lvl="1" indent="-4572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França</a:t>
            </a:r>
          </a:p>
          <a:p>
            <a:pPr marL="1200150" lvl="1" indent="-4572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Espanha</a:t>
            </a:r>
          </a:p>
          <a:p>
            <a:pPr marL="1200150" lvl="1" indent="-4572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Portugal</a:t>
            </a:r>
          </a:p>
          <a:p>
            <a:pPr marL="1200150" lvl="1" indent="-4572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Bélgica</a:t>
            </a:r>
          </a:p>
          <a:p>
            <a:pPr marL="1200150" lvl="1" indent="-4572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Grécia</a:t>
            </a:r>
          </a:p>
        </p:txBody>
      </p:sp>
    </p:spTree>
    <p:extLst>
      <p:ext uri="{BB962C8B-B14F-4D97-AF65-F5344CB8AC3E}">
        <p14:creationId xmlns:p14="http://schemas.microsoft.com/office/powerpoint/2010/main" val="35950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6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  <a:endParaRPr lang="pt-BR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“Mercado”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marL="800100" lvl="1" indent="-342900" defTabSz="449263" eaLnBrk="0" hangingPunct="0"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b="0" i="1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1206500"/>
            <a:ext cx="9414848" cy="510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PUBLICAÇÕES DIDÁTICAS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16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ndale Mono"/>
                <a:cs typeface="Andale Mono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380961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 txBox="1">
            <a:spLocks noChangeArrowheads="1"/>
          </p:cNvSpPr>
          <p:nvPr/>
        </p:nvSpPr>
        <p:spPr bwMode="auto">
          <a:xfrm>
            <a:off x="386954" y="188913"/>
            <a:ext cx="92094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A MAIOR VIOLÊNCIA É A NEGAÇÃO DOS DIREITOS SOCIAIS BÁSICOS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3810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algn="ctr">
              <a:spcBef>
                <a:spcPct val="65000"/>
              </a:spcBef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dívida: passo para revelar a verdade sobre o “Sistema da Dívida” e explicar porque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nosso potencialmente rico país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está empobrecido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 cada dia mais violento.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33" y="3212976"/>
            <a:ext cx="72993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64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A emancipação dos oprimidos será obra deles mesmos.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Karl </a:t>
            </a:r>
            <a:r>
              <a:rPr lang="pt-BR" sz="3600" i="1" dirty="0">
                <a:solidFill>
                  <a:schemeClr val="tx1"/>
                </a:solidFill>
                <a:latin typeface="Verdana" charset="0"/>
              </a:rPr>
              <a:t>M</a:t>
            </a:r>
            <a:r>
              <a:rPr lang="pt-BR" sz="3600" i="1" dirty="0" smtClean="0">
                <a:solidFill>
                  <a:schemeClr val="tx1"/>
                </a:solidFill>
                <a:latin typeface="Verdana" charset="0"/>
              </a:rPr>
              <a:t>arx</a:t>
            </a:r>
            <a:endParaRPr lang="pt-BR" sz="36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 dirty="0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 dirty="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 dirty="0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err="1">
                <a:solidFill>
                  <a:srgbClr val="FFFFFF"/>
                </a:solidFill>
                <a:latin typeface="Verdana" charset="0"/>
              </a:rPr>
              <a:t>www.auditoriacidada.org.br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ChangeArrowheads="1"/>
          </p:cNvSpPr>
          <p:nvPr/>
        </p:nvSpPr>
        <p:spPr bwMode="auto">
          <a:xfrm>
            <a:off x="344488" y="620688"/>
            <a:ext cx="9561512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Instrumento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do endividamento público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utilizado às avessas</a:t>
            </a:r>
            <a:endParaRPr lang="pt-BR" sz="100" b="0" i="1" dirty="0">
              <a:solidFill>
                <a:srgbClr val="92D050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 b="0" i="1" dirty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i="1" dirty="0">
                <a:solidFill>
                  <a:srgbClr val="FFFFFF"/>
                </a:solidFill>
              </a:rPr>
              <a:t>“os credores do Estado, na realidade, não dão nada, pois a soma emprestada é convertida em títulos da dívida, facilmente transferíveis, que continuam a funcionar nas suas mãos como se fossem a mesma quantidade de dinheiro sonante”</a:t>
            </a: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i="1" dirty="0">
                <a:solidFill>
                  <a:srgbClr val="FFFFFF"/>
                </a:solidFill>
              </a:rPr>
              <a:t>“a dívida do Estado fez prosperar as sociedades por ações, o comércio com títulos negociáveis de toda espécie, a agiotagem, numa palavra: o jogo da Bolsa e a moderna </a:t>
            </a:r>
            <a:r>
              <a:rPr lang="pt-BR" sz="2800" b="0" i="1" dirty="0" err="1">
                <a:solidFill>
                  <a:srgbClr val="FFFFFF"/>
                </a:solidFill>
              </a:rPr>
              <a:t>bancocracia</a:t>
            </a:r>
            <a:r>
              <a:rPr lang="pt-BR" sz="2800" b="0" i="1" dirty="0">
                <a:solidFill>
                  <a:srgbClr val="FFFFFF"/>
                </a:solidFill>
              </a:rPr>
              <a:t>”             </a:t>
            </a:r>
            <a:endParaRPr lang="pt-BR" sz="2800" b="0" i="1" dirty="0" smtClean="0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 smtClean="0">
                <a:solidFill>
                  <a:srgbClr val="92D050"/>
                </a:solidFill>
              </a:rPr>
              <a:t>KARL </a:t>
            </a:r>
            <a:r>
              <a:rPr lang="pt-BR" sz="2800" b="0" dirty="0">
                <a:solidFill>
                  <a:srgbClr val="92D050"/>
                </a:solidFill>
              </a:rPr>
              <a:t>MARX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175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4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3032529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6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Estamos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2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PARADOXO BRASIL </a:t>
            </a:r>
            <a:endParaRPr lang="pt-BR" dirty="0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Economia Mundial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3577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3573463"/>
            <a:ext cx="1784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DÍVIDA: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7021"/>
            <a:ext cx="8123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1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22945</TotalTime>
  <Words>1751</Words>
  <Application>Microsoft Office PowerPoint</Application>
  <PresentationFormat>Papel A4 (210 x 297 mm)</PresentationFormat>
  <Paragraphs>401</Paragraphs>
  <Slides>39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Pulso</vt:lpstr>
      <vt:lpstr>\\localhost\Users\marialuciafattorelli\Documents\PALESTRAS\Macintosh HD:Users:marialuciafattorelli:Documents:NÚCLEOS:Informativo-ESTADOS-III.docx!OLE_LINK1</vt:lpstr>
      <vt:lpstr>Apresentação do PowerPoint</vt:lpstr>
      <vt:lpstr>Apresentação do PowerPoint</vt:lpstr>
      <vt:lpstr>Apresentação do PowerPoint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1636</cp:revision>
  <cp:lastPrinted>2008-11-20T19:12:03Z</cp:lastPrinted>
  <dcterms:created xsi:type="dcterms:W3CDTF">2001-11-19T18:24:28Z</dcterms:created>
  <dcterms:modified xsi:type="dcterms:W3CDTF">2013-10-17T02:55:12Z</dcterms:modified>
</cp:coreProperties>
</file>