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0"/>
  </p:notesMasterIdLst>
  <p:handoutMasterIdLst>
    <p:handoutMasterId r:id="rId41"/>
  </p:handoutMasterIdLst>
  <p:sldIdLst>
    <p:sldId id="693" r:id="rId2"/>
    <p:sldId id="1297" r:id="rId3"/>
    <p:sldId id="1298" r:id="rId4"/>
    <p:sldId id="1299" r:id="rId5"/>
    <p:sldId id="1320" r:id="rId6"/>
    <p:sldId id="1321" r:id="rId7"/>
    <p:sldId id="1318" r:id="rId8"/>
    <p:sldId id="1319" r:id="rId9"/>
    <p:sldId id="1271" r:id="rId10"/>
    <p:sldId id="1267" r:id="rId11"/>
    <p:sldId id="1312" r:id="rId12"/>
    <p:sldId id="1313" r:id="rId13"/>
    <p:sldId id="1241" r:id="rId14"/>
    <p:sldId id="1296" r:id="rId15"/>
    <p:sldId id="1268" r:id="rId16"/>
    <p:sldId id="1286" r:id="rId17"/>
    <p:sldId id="1287" r:id="rId18"/>
    <p:sldId id="1231" r:id="rId19"/>
    <p:sldId id="1314" r:id="rId20"/>
    <p:sldId id="1248" r:id="rId21"/>
    <p:sldId id="1249" r:id="rId22"/>
    <p:sldId id="1245" r:id="rId23"/>
    <p:sldId id="1274" r:id="rId24"/>
    <p:sldId id="1262" r:id="rId25"/>
    <p:sldId id="1243" r:id="rId26"/>
    <p:sldId id="1315" r:id="rId27"/>
    <p:sldId id="1259" r:id="rId28"/>
    <p:sldId id="1275" r:id="rId29"/>
    <p:sldId id="1302" r:id="rId30"/>
    <p:sldId id="1219" r:id="rId31"/>
    <p:sldId id="1220" r:id="rId32"/>
    <p:sldId id="1290" r:id="rId33"/>
    <p:sldId id="1276" r:id="rId34"/>
    <p:sldId id="1227" r:id="rId35"/>
    <p:sldId id="1316" r:id="rId36"/>
    <p:sldId id="1269" r:id="rId37"/>
    <p:sldId id="1266" r:id="rId38"/>
    <p:sldId id="1238" r:id="rId39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58" y="-21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BBA7-7013-D945-9006-0BB2B5D97884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2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29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30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32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38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571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2B86D90-CF04-DD4A-8648-94F86980E591}" type="slidenum">
              <a:rPr lang="pt-BR" sz="1200" b="0">
                <a:solidFill>
                  <a:schemeClr val="tx1"/>
                </a:solidFill>
                <a:ea typeface="MS PGothic" charset="0"/>
              </a:rPr>
              <a:pPr/>
              <a:t>5</a:t>
            </a:fld>
            <a:endParaRPr lang="pt-BR" sz="1200" b="0">
              <a:solidFill>
                <a:schemeClr val="tx1"/>
              </a:solidFill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16/10/2013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591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83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dipetro.org.br/w3/" TargetMode="External"/><Relationship Id="rId2" Type="http://schemas.openxmlformats.org/officeDocument/2006/relationships/hyperlink" Target="http://www.apn.org.br/w3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qDgR3_Lbv2T1WM&amp;tbnid=l03JnWfxzcf15M:&amp;ved=0CAUQjRw&amp;url=http://carosamigos.terra.com.br/index/index.php/cotidiano/3302-acontece-hoje-em-sp-ato-contra-o-aumento-da-passagem&amp;ei=So7kUbCTCtbi4AP59YGQBQ&amp;psig=AFQjCNFBPqXcYdEXiWrkKIXyNxK_U4yAHQ&amp;ust=1374019398475868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hyperlink" Target="http://www.google.com.br/url?sa=i&amp;rct=j&amp;q=&amp;esrc=s&amp;frm=1&amp;source=images&amp;cd=&amp;cad=rja&amp;docid=5qXSpwPJK08dhM&amp;tbnid=ZVBP6Jm5sTYDNM:&amp;ved=0CAUQjRw&amp;url=http://veja.abril.com.br/noticia/brasil/manifestacoes-bloqueiam-estradas-de-belo-horizonte-nesta-terca-feira&amp;ei=oYzkUemmAeXj4APxtoHYBw&amp;bvm=bv.48705608,d.aWc&amp;psig=AFQjCNFyseRh04TMZeSZoYmwTbEGZAPOSQ&amp;ust=137401907879481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.br/url?sa=i&amp;rct=j&amp;q=&amp;esrc=s&amp;frm=1&amp;source=images&amp;cd=&amp;cad=rja&amp;docid=5qXSpwPJK08dhM&amp;tbnid=hhtuvVbkRFj7GM:&amp;ved=0CAUQjRw&amp;url=http://veja.abril.com.br/noticia/brasil/manifestacoes-bloqueiam-estradas-de-belo-horizonte-nesta-terca-feira&amp;ei=cI3kUcL3KeTE4APyzoDoBA&amp;bvm=bv.48705608,d.aWc&amp;psig=AFQjCNFyseRh04TMZeSZoYmwTbEGZAPOSQ&amp;ust=1374019078794812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i1.wp.com/www.sul21.com.br/jornal/wp-content/uploads/2013/06/20130614por-ramiro-furquim-_oaf0339.jpg" TargetMode="External"/><Relationship Id="rId4" Type="http://schemas.openxmlformats.org/officeDocument/2006/relationships/hyperlink" Target="http://www.google.com.br/url?sa=i&amp;rct=j&amp;q=&amp;esrc=s&amp;frm=1&amp;source=images&amp;cd=&amp;cad=rja&amp;docid=F27ph7dI1u2eTM&amp;tbnid=ax8KCG-c0EDfyM:&amp;ved=0CAUQjRw&amp;url=http://blogdafolha.blogspot.com/2013/06/as-manifestacoes-em-sp-rj-bh-e-brasilia.html&amp;ei=6YzkUaT4BdPb4AOtgoH4Ag&amp;bvm=bv.48705608,d.aWc&amp;psig=AFQjCNFyseRh04TMZeSZoYmwTbEGZAPOSQ&amp;ust=1374019078794812" TargetMode="External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com.br/url?sa=i&amp;rct=j&amp;q=&amp;esrc=s&amp;frm=1&amp;source=images&amp;cd=&amp;cad=rja&amp;docid=GaYepZX9UHHDjM&amp;tbnid=pG4fdUdRTKix4M:&amp;ved=0CAUQjRw&amp;url=http://oglobo.globo.com/pais/manifestantes-tomam-as-ruas-de-recife-com-bandeiras-cartazes-apitos-8752378&amp;ei=-ZPkUf-iKevA4APz2YG4Dg&amp;psig=AFQjCNGEGD7_c-a43akFmWWz8FbqvikWeg&amp;ust=137402097826549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oleObject" Target="file:///\\localhost\Users\marialuciafattorelli\Documents\PALESTRAS\Macintosh%20HD:Users:marialuciafattorelli:Documents:NU&#769;CLEOS:Informativo-ESTADOS-III.docx!OLE_LINK1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1-69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69249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/>
            <a:endParaRPr lang="en-US" sz="2500" b="0" i="1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Maria Lucia Fattorelli</a:t>
            </a:r>
            <a:endParaRPr lang="en-US" sz="2500" b="0" i="1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b="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pt-BR" sz="2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Cascavel,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US" sz="28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outubro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2013</a:t>
            </a:r>
            <a:endParaRPr lang="en-US" sz="28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704528" y="2060848"/>
            <a:ext cx="89289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pt-BR" sz="3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SISTEMA DA DÍVIDA PÚBLICA </a:t>
            </a:r>
          </a:p>
          <a:p>
            <a:pPr algn="ctr" eaLnBrk="0" hangingPunct="0">
              <a:spcBef>
                <a:spcPts val="600"/>
              </a:spcBef>
            </a:pPr>
            <a:r>
              <a:rPr lang="pt-BR" sz="3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</a:t>
            </a:r>
          </a:p>
          <a:p>
            <a:pPr algn="ctr" eaLnBrk="0" hangingPunct="0">
              <a:spcBef>
                <a:spcPts val="600"/>
              </a:spcBef>
            </a:pPr>
            <a:r>
              <a:rPr lang="pt-BR" sz="3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FERRAMENTA DA AUDITORIA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68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Estamos</a:t>
            </a:r>
          </a:p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lvl="2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</a:rPr>
              <a:t>PARADOXO BRASIL </a:t>
            </a:r>
            <a:endParaRPr lang="pt-BR" dirty="0">
              <a:solidFill>
                <a:srgbClr val="92D050"/>
              </a:solidFill>
              <a:latin typeface="Tahoma" charset="0"/>
            </a:endParaRPr>
          </a:p>
          <a:p>
            <a:pPr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Economia Mundial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3ª Pior distribuição de renda do mundo</a:t>
            </a:r>
          </a:p>
          <a:p>
            <a:pPr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- IDH</a:t>
            </a:r>
          </a:p>
        </p:txBody>
      </p:sp>
    </p:spTree>
    <p:extLst>
      <p:ext uri="{BB962C8B-B14F-4D97-AF65-F5344CB8AC3E}">
        <p14:creationId xmlns:p14="http://schemas.microsoft.com/office/powerpoint/2010/main" val="35776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0" y="3573463"/>
            <a:ext cx="1784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>
                <a:latin typeface="Tahoma" charset="0"/>
                <a:cs typeface="Tahoma" charset="0"/>
              </a:rPr>
              <a:t>PREVISÃO DE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>
                <a:latin typeface="Tahoma" charset="0"/>
                <a:cs typeface="Tahoma" charset="0"/>
              </a:rPr>
              <a:t>GASTO com a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>
                <a:latin typeface="Tahoma" charset="0"/>
                <a:cs typeface="Tahoma" charset="0"/>
              </a:rPr>
              <a:t>DÍVIDA: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>
                <a:latin typeface="Tahoma" charset="0"/>
                <a:cs typeface="Tahoma" charset="0"/>
              </a:rPr>
              <a:t>R$ 1,002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>
                <a:latin typeface="Tahoma" charset="0"/>
                <a:cs typeface="Tahoma" charset="0"/>
              </a:rPr>
              <a:t>TRILHÃO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34970"/>
            <a:ext cx="8123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0025" y="115888"/>
            <a:ext cx="993775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92D050"/>
                </a:solidFill>
              </a:rPr>
              <a:t> 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ANÁLISE DE CONJUNTURA E PROPOSTAS DE AÇÃO</a:t>
            </a:r>
          </a:p>
          <a:p>
            <a:pPr>
              <a:defRPr/>
            </a:pPr>
            <a:endParaRPr lang="pt-BR" sz="800" b="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pt-BR" b="0" dirty="0">
                <a:solidFill>
                  <a:srgbClr val="FFFFFF"/>
                </a:solidFill>
              </a:rPr>
              <a:t>Dívida absorvendo volumes crescentes de recursos</a:t>
            </a:r>
          </a:p>
          <a:p>
            <a:pPr>
              <a:defRPr/>
            </a:pPr>
            <a:r>
              <a:rPr lang="pt-BR" dirty="0">
                <a:solidFill>
                  <a:srgbClr val="92D050"/>
                </a:solidFill>
              </a:rPr>
              <a:t>Orçamento de 2014: </a:t>
            </a:r>
            <a:r>
              <a:rPr lang="pt-BR" dirty="0" err="1">
                <a:solidFill>
                  <a:srgbClr val="92D050"/>
                </a:solidFill>
              </a:rPr>
              <a:t>R</a:t>
            </a:r>
            <a:r>
              <a:rPr lang="pt-BR" dirty="0">
                <a:solidFill>
                  <a:srgbClr val="92D050"/>
                </a:solidFill>
              </a:rPr>
              <a:t>$ 1,002 TRILHÃO</a:t>
            </a:r>
          </a:p>
          <a:p>
            <a:pPr>
              <a:defRPr/>
            </a:pPr>
            <a:r>
              <a:rPr lang="pt-BR" dirty="0">
                <a:solidFill>
                  <a:srgbClr val="FFFFFF"/>
                </a:solidFill>
              </a:rPr>
              <a:t>F</a:t>
            </a:r>
            <a:r>
              <a:rPr lang="pt-BR" b="0" dirty="0">
                <a:solidFill>
                  <a:srgbClr val="FFFFFF"/>
                </a:solidFill>
              </a:rPr>
              <a:t>altam recursos para investimentos = País sendo leiloado (Seminário em NY)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92D050"/>
                </a:solidFill>
              </a:rPr>
              <a:t>PACOTE DE LEILÕES (Programa de Investimento em Logística – PIL)</a:t>
            </a:r>
            <a:r>
              <a:rPr lang="pt-BR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</a:rPr>
              <a:t>Aeroportos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</a:rPr>
              <a:t>Portos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</a:rPr>
              <a:t>Rodovias		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</a:rPr>
              <a:t>Ferrovias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</a:rPr>
              <a:t>Energia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</a:rPr>
              <a:t>Leilão de Libra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>
                <a:solidFill>
                  <a:srgbClr val="FFFFFF"/>
                </a:solidFill>
              </a:rPr>
              <a:t>Apoiar a campanha </a:t>
            </a: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</a:rPr>
              <a:t>“O petróleo tem que ser nosso”: </a:t>
            </a: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  <a:hlinkClick r:id="rId2"/>
              </a:rPr>
              <a:t>http://www.apn.org.br/w3/</a:t>
            </a:r>
            <a:r>
              <a:rPr lang="pt-BR" sz="2000" b="0" dirty="0">
                <a:solidFill>
                  <a:srgbClr val="FFFFFF"/>
                </a:solidFill>
              </a:rPr>
              <a:t>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>
                <a:solidFill>
                  <a:srgbClr val="FFFFFF"/>
                </a:solidFill>
              </a:rPr>
              <a:t>Assistir  vídeo da Presidenta Dilma</a:t>
            </a: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</a:rPr>
              <a:t>em </a:t>
            </a:r>
            <a:r>
              <a:rPr lang="pt-BR" sz="2000" b="0" dirty="0">
                <a:solidFill>
                  <a:srgbClr val="FFFFFF"/>
                </a:solidFill>
                <a:hlinkClick r:id="rId3"/>
              </a:rPr>
              <a:t>http://www.sindipetro.org.br/w3/</a:t>
            </a:r>
            <a:r>
              <a:rPr lang="pt-BR" sz="2000" b="0" dirty="0">
                <a:solidFill>
                  <a:srgbClr val="FFFFFF"/>
                </a:solidFill>
              </a:rPr>
              <a:t>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>
                <a:solidFill>
                  <a:srgbClr val="FFFFFF"/>
                </a:solidFill>
              </a:rPr>
              <a:t>Quem é Goldman Sachs:   </a:t>
            </a:r>
            <a:endParaRPr lang="pt-BR" sz="2000" b="0" dirty="0">
              <a:solidFill>
                <a:srgbClr val="FFFFFF"/>
              </a:solidFill>
              <a:hlinkClick r:id=""/>
            </a:endParaRP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  <a:hlinkClick r:id=""/>
              </a:rPr>
              <a:t>http://www.youtube.com/watch?v=eDNWitV5PBg&amp;feature=youtu.be</a:t>
            </a:r>
            <a:endParaRPr lang="pt-BR" sz="2000" b="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2564904"/>
            <a:ext cx="45497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93675" y="0"/>
            <a:ext cx="9943901" cy="71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são orientadas as políticas públicas no BRASIL</a:t>
            </a:r>
            <a:endParaRPr lang="pt-BR" sz="2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Tx/>
              <a:buChar char="•"/>
            </a:pPr>
            <a:r>
              <a:rPr lang="pt-BR" sz="2300" dirty="0" smtClean="0">
                <a:solidFill>
                  <a:srgbClr val="FF6600"/>
                </a:solidFill>
                <a:latin typeface="Tahoma" charset="0"/>
                <a:cs typeface="Tahoma" charset="0"/>
              </a:rPr>
              <a:t>MODELO ECONÔMICO: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Prioridade absoluta para: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Controle inflacionário equivocado, baseado em política de juros elevados e enxugamento da base monetária. Pouca ou nenhuma atenção à revisão dos preços administrados ou ao combate </a:t>
            </a: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à inflação de alimentos via Reforma Agrária, Economia Solidária e fim dos monopólios do varejo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de Superávit </a:t>
            </a: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Primário, contingenciamentos, congelamentos 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salariais, etc., para priorizar o pagamento dos juros da dívida pública;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 e Privatizações (empresas estatais e estrutura de Estado – portos, aeroportos, estradas, petróleo);</a:t>
            </a: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Exportação de produtos primários, com impressionantes riscos ambientais;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Falta de controle de capitais, câmbio flutuante e abertura comercial irrestrita, provocando desindustrialização;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Benesses tributárias para rentistas, grandes bancos e empresas transnacionais </a:t>
            </a:r>
            <a:r>
              <a:rPr lang="pt-BR" sz="23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versus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pesados tributos indiretos que penalizam pobres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público sem limites e sem contrapartida efetiva.</a:t>
            </a:r>
            <a:endParaRPr lang="pt-BR" sz="23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12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200025" y="188913"/>
            <a:ext cx="9440863" cy="667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BRASIL: Estratégia de manutenção do Poder e da Acumulação Capitalista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Lucros crescentes para setor financeiro/empresarial: exonerações fiscais, recursos BNDES, facilidades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e corrupção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Extremo poder da mídia ligada ao grande capital 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Ilusória distribuição de riqueza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Pequenos ganhos para os pobres: Bolsa Família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Pífios reajustes para trabalhadores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Acesso a produtos baratos: sensação de melhoria de vida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Acesso a crédito/financiamentos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Caos social (saúde, educação, creches, transporte, violência</a:t>
            </a: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51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SETOR FINANCEIRO: </a:t>
            </a:r>
            <a:r>
              <a:rPr lang="en-GB" sz="280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Maior</a:t>
            </a:r>
            <a:r>
              <a:rPr lang="en-GB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sz="280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beneficiário</a:t>
            </a:r>
            <a:r>
              <a:rPr lang="en-GB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no </a:t>
            </a:r>
            <a:r>
              <a:rPr lang="en-GB" sz="280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</a:t>
            </a:r>
            <a:endParaRPr lang="en-GB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7173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36625"/>
            <a:ext cx="60356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4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3318" name="Retângulo 3"/>
          <p:cNvSpPr>
            <a:spLocks noChangeArrowheads="1"/>
          </p:cNvSpPr>
          <p:nvPr/>
        </p:nvSpPr>
        <p:spPr bwMode="auto">
          <a:xfrm>
            <a:off x="6969125" y="2527300"/>
            <a:ext cx="2936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92D050"/>
                </a:solidFill>
                <a:latin typeface="Verdana" charset="0"/>
              </a:rPr>
              <a:t>Em 2012, o lucro dos 7 maiores bancos aumentou ainda mais, em comparação a 2011</a:t>
            </a:r>
          </a:p>
        </p:txBody>
      </p:sp>
    </p:spTree>
    <p:extLst>
      <p:ext uri="{BB962C8B-B14F-4D97-AF65-F5344CB8AC3E}">
        <p14:creationId xmlns:p14="http://schemas.microsoft.com/office/powerpoint/2010/main" val="116389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Belo Horizonte                     Brasília	                 Rio de Janeiro</a:t>
            </a:r>
          </a:p>
        </p:txBody>
      </p:sp>
      <p:sp>
        <p:nvSpPr>
          <p:cNvPr id="7170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São Paulo                       Porto Alegre	                    Salvador</a:t>
            </a:r>
          </a:p>
        </p:txBody>
      </p:sp>
      <p:sp>
        <p:nvSpPr>
          <p:cNvPr id="7171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Milhões de pessoas nas ruas em </a:t>
            </a:r>
          </a:p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centenas de cidades</a:t>
            </a:r>
          </a:p>
        </p:txBody>
      </p:sp>
      <p:pic>
        <p:nvPicPr>
          <p:cNvPr id="7172" name="Picture 12" descr="http://veja0.abrilm.com.br/assets/images/2013/6/156447/brasil-protesto-belo-horizonte-20130622-11-size-598.jpg?13719307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14563"/>
            <a:ext cx="26606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http://www.cartacapital.com.br/sociedade/ao-vivo-as-manifestacoes-em-sp-rj-bh-e-brasilia-em-17-de-junho-9855.html/congresso-nacional-manifestantes-ninja/image_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14563"/>
            <a:ext cx="2519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6" descr="http://veja4.abrilm.com.br/assets/images/2013/6/156146/brasil-protesto-rio-de-janeiro-20130620-75-size-598.jpg?137178795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214563"/>
            <a:ext cx="2843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0" descr="https://encrypted-tbn1.gstatic.com/images?q=tbn:ANd9GcQx_JXg6h2iizQbvxsDDh4OYcTjnrZENEQaccDm6dyle9EHIum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35475"/>
            <a:ext cx="26606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2" descr="Por Ramiro Furquim/Sul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435475"/>
            <a:ext cx="25177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4" descr="Manifestação (Foto: Lula Bonfim/Arquivo Pessoa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456113"/>
            <a:ext cx="260826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8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    Vitória                             Fortaleza	                       Recife</a:t>
            </a:r>
          </a:p>
        </p:txBody>
      </p:sp>
      <p:sp>
        <p:nvSpPr>
          <p:cNvPr id="8194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Florianópolis                      Natal	                    Manaus</a:t>
            </a:r>
          </a:p>
        </p:txBody>
      </p:sp>
      <p:sp>
        <p:nvSpPr>
          <p:cNvPr id="8195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Milhões de pessoas nas ruas em </a:t>
            </a:r>
          </a:p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centenas de cidades</a:t>
            </a:r>
          </a:p>
        </p:txBody>
      </p:sp>
      <p:pic>
        <p:nvPicPr>
          <p:cNvPr id="8196" name="Picture 2" descr="Terceira Ponte é tomada por manifestan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233613"/>
            <a:ext cx="24749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www.bahiatododia.com.br/spn-admin/midias/imagens/artigos/32499_Manifestação%20em%20Fortal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51075"/>
            <a:ext cx="24352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oglobo.globo.com/in/8759733-d8c-045/FT500A/2013-623028189-20130620183603350afp.jpg_201306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233613"/>
            <a:ext cx="2487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Comandante da PM e criador da manifestação explicam por que Florianópolis teve protesto pacífico Gabriela Rovai/Agência RB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581525"/>
            <a:ext cx="23860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#RevoltadoBusão em Natal - protesto bloqueia a BR-101 (Foto: Henrique Dovalle/G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581525"/>
            <a:ext cx="24352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Manifestação começou no Centro de Manaus e foi até a Arena da Amazônia (Foto: Marcos Dantas/G1 AM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581525"/>
            <a:ext cx="2476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7" y="671551"/>
            <a:ext cx="7778533" cy="582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0" y="6496437"/>
            <a:ext cx="9906000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Senado Federal – Sistema SIGA BRASIL - Elaboração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Auditoria Cidadã da Dívida</a:t>
            </a:r>
          </a:p>
        </p:txBody>
      </p:sp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560512" y="3718856"/>
            <a:ext cx="16398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</a:t>
            </a:r>
            <a:r>
              <a:rPr lang="pt-BR" sz="1800" smtClean="0"/>
              <a:t>753 </a:t>
            </a:r>
            <a:r>
              <a:rPr lang="pt-BR" sz="1800"/>
              <a:t>bilhões</a:t>
            </a:r>
          </a:p>
        </p:txBody>
      </p:sp>
      <p:cxnSp>
        <p:nvCxnSpPr>
          <p:cNvPr id="5126" name="Conector de seta reta 7"/>
          <p:cNvCxnSpPr>
            <a:cxnSpLocks noChangeShapeType="1"/>
          </p:cNvCxnSpPr>
          <p:nvPr/>
        </p:nvCxnSpPr>
        <p:spPr bwMode="auto">
          <a:xfrm flipH="1">
            <a:off x="2367756" y="3903006"/>
            <a:ext cx="665163" cy="0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7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</a:t>
            </a:r>
            <a:r>
              <a:rPr lang="pt-BR" sz="19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2012 </a:t>
            </a: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– Total = R$ 1,712  trilhão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511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9"/>
          <p:cNvSpPr>
            <a:spLocks noChangeArrowheads="1"/>
          </p:cNvSpPr>
          <p:nvPr/>
        </p:nvSpPr>
        <p:spPr bwMode="auto">
          <a:xfrm>
            <a:off x="776288" y="6272213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Dívida, </a:t>
            </a:r>
            <a:r>
              <a:rPr lang="pt-BR" altLang="ja-JP" sz="1400" b="0">
                <a:solidFill>
                  <a:srgbClr val="FFFFFF"/>
                </a:solidFill>
              </a:rPr>
              <a:t>pois a CPI da Dívida constatou que boa parte dos juros são contabilizados como tal.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pt-BR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7338"/>
            <a:ext cx="8858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71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CONJUNTURA MUNDIAL</a:t>
            </a:r>
            <a:endParaRPr lang="pt-BR" sz="2800" dirty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Concentração e crescimento do </a:t>
            </a: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PODER FINANCEIRO GLOBAL</a:t>
            </a:r>
            <a:endParaRPr lang="pt-BR" sz="2800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endParaRPr lang="pt-BR" sz="280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EUROPA e ESTADOS UNIDOS:</a:t>
            </a: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Crise </a:t>
            </a:r>
            <a:r>
              <a:rPr lang="pt-BR" sz="2800" dirty="0">
                <a:solidFill>
                  <a:srgbClr val="FFFFFF"/>
                </a:solidFill>
                <a:latin typeface="Tahoma" charset="0"/>
                <a:ea typeface="MS PGothic" charset="0"/>
              </a:rPr>
              <a:t>do Setor Financeiro </a:t>
            </a: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(desregulamentação)</a:t>
            </a: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é </a:t>
            </a:r>
            <a:r>
              <a:rPr lang="pt-BR" sz="2800" dirty="0">
                <a:solidFill>
                  <a:srgbClr val="FFFFFF"/>
                </a:solidFill>
                <a:latin typeface="Tahoma" charset="0"/>
                <a:ea typeface="MS PGothic" charset="0"/>
              </a:rPr>
              <a:t>transformada em </a:t>
            </a: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CRISE </a:t>
            </a:r>
            <a:r>
              <a:rPr lang="pt-BR" sz="2800" dirty="0">
                <a:solidFill>
                  <a:srgbClr val="FFFFFF"/>
                </a:solidFill>
                <a:latin typeface="Tahoma" charset="0"/>
                <a:ea typeface="MS PGothic" charset="0"/>
              </a:rPr>
              <a:t>DA DÍVIDA</a:t>
            </a:r>
          </a:p>
          <a:p>
            <a:pPr algn="just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Instrumento de endividamento público utilizado como um sistema de desvio de recursos públicos:</a:t>
            </a:r>
          </a:p>
          <a:p>
            <a:pPr algn="ctr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“SISTEMA DA DÍVIDA”</a:t>
            </a:r>
          </a:p>
        </p:txBody>
      </p:sp>
    </p:spTree>
    <p:extLst>
      <p:ext uri="{BB962C8B-B14F-4D97-AF65-F5344CB8AC3E}">
        <p14:creationId xmlns:p14="http://schemas.microsoft.com/office/powerpoint/2010/main" val="1567313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03225"/>
            <a:ext cx="7735887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2000250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296817" y="1690688"/>
            <a:ext cx="1440159" cy="273921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7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7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529263" y="4979988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443788" y="4221163"/>
            <a:ext cx="0" cy="619125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808984" y="2492896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69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20713"/>
            <a:ext cx="9496425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250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415786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0" y="428625"/>
            <a:ext cx="10137576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Queda 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TAXA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SELIC em 2012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Nacional.</a:t>
            </a:r>
          </a:p>
          <a:p>
            <a:pPr algn="ctr" eaLnBrk="1" hangingPunct="1"/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 dezembro, Selic a 7,25% mas títulos vendidos a 11,72% em média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33600"/>
            <a:ext cx="868838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2" descr="http://2.bp.blogspot.com/_nN41X1Vj0OQ/TFcthVzvbtI/AAAAAAAAE0w/NoXVPvHWjCo/s1600/Sociedade+ci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82563"/>
            <a:ext cx="14906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4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214438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9" name="AutoShape 16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366838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0" name="AutoShape 18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519238" y="31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1" name="AutoShape 22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824038" y="617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pic>
        <p:nvPicPr>
          <p:cNvPr id="32" name="Picture 24" descr="http://4.bp.blogspot.com/-NqT44p7JuAk/TpwblINENRI/AAAAAAAAAqk/_A2sjUhTz3w/s1600/bancos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3" b="4747"/>
          <a:stretch>
            <a:fillRect/>
          </a:stretch>
        </p:blipFill>
        <p:spPr bwMode="auto">
          <a:xfrm>
            <a:off x="920750" y="1919288"/>
            <a:ext cx="1933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ta para baixo 32"/>
          <p:cNvSpPr/>
          <p:nvPr/>
        </p:nvSpPr>
        <p:spPr>
          <a:xfrm>
            <a:off x="7924800" y="2416175"/>
            <a:ext cx="1443038" cy="28130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TRIBUTOS</a:t>
            </a:r>
          </a:p>
        </p:txBody>
      </p:sp>
      <p:grpSp>
        <p:nvGrpSpPr>
          <p:cNvPr id="52" name="Grupo 51"/>
          <p:cNvGrpSpPr>
            <a:grpSpLocks/>
          </p:cNvGrpSpPr>
          <p:nvPr/>
        </p:nvGrpSpPr>
        <p:grpSpPr bwMode="auto">
          <a:xfrm>
            <a:off x="2525713" y="4171950"/>
            <a:ext cx="4413250" cy="1633538"/>
            <a:chOff x="2526392" y="4171608"/>
            <a:chExt cx="4411922" cy="1633656"/>
          </a:xfrm>
        </p:grpSpPr>
        <p:sp>
          <p:nvSpPr>
            <p:cNvPr id="36" name="Seta dobrada 35"/>
            <p:cNvSpPr/>
            <p:nvPr/>
          </p:nvSpPr>
          <p:spPr>
            <a:xfrm flipV="1">
              <a:off x="2526392" y="4171608"/>
              <a:ext cx="4411922" cy="1633656"/>
            </a:xfrm>
            <a:prstGeom prst="bentArrow">
              <a:avLst>
                <a:gd name="adj1" fmla="val 9014"/>
                <a:gd name="adj2" fmla="val 7681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7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256422" y="5479802"/>
              <a:ext cx="3013755" cy="30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Compra de títulos públicos</a:t>
              </a:r>
            </a:p>
          </p:txBody>
        </p:sp>
      </p:grpSp>
      <p:sp>
        <p:nvSpPr>
          <p:cNvPr id="38" name="Seta para a esquerda 37"/>
          <p:cNvSpPr/>
          <p:nvPr/>
        </p:nvSpPr>
        <p:spPr>
          <a:xfrm>
            <a:off x="2862263" y="1989138"/>
            <a:ext cx="1897062" cy="2906712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JUROS</a:t>
            </a:r>
          </a:p>
        </p:txBody>
      </p:sp>
      <p:pic>
        <p:nvPicPr>
          <p:cNvPr id="39" name="Picture 26" descr="https://encrypted-tbn1.google.com/images?q=tbn:ANd9GcT-6n1ChO4HCpt343F5luRjT611bk-YHR7Ua8h08kYFrtCYZ_JB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049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1824038" y="1052513"/>
            <a:ext cx="4945062" cy="1343025"/>
            <a:chOff x="1824295" y="1052736"/>
            <a:chExt cx="4945356" cy="1343114"/>
          </a:xfrm>
        </p:grpSpPr>
        <p:sp>
          <p:nvSpPr>
            <p:cNvPr id="26" name="Seta dobrada para cima 25"/>
            <p:cNvSpPr/>
            <p:nvPr/>
          </p:nvSpPr>
          <p:spPr>
            <a:xfrm flipH="1" flipV="1">
              <a:off x="1824295" y="1052736"/>
              <a:ext cx="4945356" cy="1343114"/>
            </a:xfrm>
            <a:prstGeom prst="bentUpArrow">
              <a:avLst>
                <a:gd name="adj1" fmla="val 50000"/>
                <a:gd name="adj2" fmla="val 25000"/>
                <a:gd name="adj3" fmla="val 2500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2229131" y="1052736"/>
              <a:ext cx="4257928" cy="5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SUPERENDIVIDAMENTO e INADIMPLÊNCIA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(Maior </a:t>
              </a:r>
              <a:r>
                <a:rPr lang="pt-BR" sz="1800" i="1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SPREAD </a:t>
              </a: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do mundo)</a:t>
              </a:r>
            </a:p>
          </p:txBody>
        </p:sp>
      </p:grpSp>
      <p:grpSp>
        <p:nvGrpSpPr>
          <p:cNvPr id="51" name="Grupo 50"/>
          <p:cNvGrpSpPr>
            <a:grpSpLocks/>
          </p:cNvGrpSpPr>
          <p:nvPr/>
        </p:nvGrpSpPr>
        <p:grpSpPr bwMode="auto">
          <a:xfrm>
            <a:off x="1243013" y="115888"/>
            <a:ext cx="5526087" cy="2500312"/>
            <a:chOff x="1242316" y="116631"/>
            <a:chExt cx="5527335" cy="2500362"/>
          </a:xfrm>
        </p:grpSpPr>
        <p:sp>
          <p:nvSpPr>
            <p:cNvPr id="41" name="Seta dobrada 40"/>
            <p:cNvSpPr/>
            <p:nvPr/>
          </p:nvSpPr>
          <p:spPr>
            <a:xfrm>
              <a:off x="1242316" y="161082"/>
              <a:ext cx="5527335" cy="2455911"/>
            </a:xfrm>
            <a:prstGeom prst="bentArrow">
              <a:avLst>
                <a:gd name="adj1" fmla="val 9014"/>
                <a:gd name="adj2" fmla="val 5280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1844114" y="116631"/>
              <a:ext cx="4426950" cy="44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Crédito fácil, sobre o qual são feitas apostas</a:t>
              </a:r>
            </a:p>
          </p:txBody>
        </p:sp>
      </p:grpSp>
      <p:sp>
        <p:nvSpPr>
          <p:cNvPr id="43" name="Seta para baixo 42"/>
          <p:cNvSpPr/>
          <p:nvPr/>
        </p:nvSpPr>
        <p:spPr>
          <a:xfrm>
            <a:off x="1366838" y="4176713"/>
            <a:ext cx="609600" cy="10525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992188" y="5373688"/>
            <a:ext cx="1462087" cy="5524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Especulação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 Prejuízos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519238" y="5926138"/>
            <a:ext cx="5419725" cy="887412"/>
            <a:chOff x="1519495" y="5926750"/>
            <a:chExt cx="5418819" cy="886626"/>
          </a:xfrm>
        </p:grpSpPr>
        <p:sp>
          <p:nvSpPr>
            <p:cNvPr id="45" name="Seta dobrada para cima 44"/>
            <p:cNvSpPr/>
            <p:nvPr/>
          </p:nvSpPr>
          <p:spPr>
            <a:xfrm flipH="1">
              <a:off x="1519495" y="5926750"/>
              <a:ext cx="5418819" cy="859663"/>
            </a:xfrm>
            <a:prstGeom prst="bentUpArrow">
              <a:avLst>
                <a:gd name="adj1" fmla="val 22337"/>
                <a:gd name="adj2" fmla="val 25000"/>
                <a:gd name="adj3" fmla="val 3419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179742" y="6508846"/>
              <a:ext cx="3014158" cy="304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Salvamento bancário</a:t>
              </a:r>
            </a:p>
          </p:txBody>
        </p:sp>
      </p:grpSp>
      <p:grpSp>
        <p:nvGrpSpPr>
          <p:cNvPr id="50" name="Grupo 49"/>
          <p:cNvGrpSpPr>
            <a:grpSpLocks/>
          </p:cNvGrpSpPr>
          <p:nvPr/>
        </p:nvGrpSpPr>
        <p:grpSpPr bwMode="auto">
          <a:xfrm>
            <a:off x="5983288" y="3822700"/>
            <a:ext cx="1911350" cy="1406525"/>
            <a:chOff x="5982774" y="3822299"/>
            <a:chExt cx="1911079" cy="1406900"/>
          </a:xfrm>
        </p:grpSpPr>
        <p:sp>
          <p:nvSpPr>
            <p:cNvPr id="34" name="Seta dobrada 33"/>
            <p:cNvSpPr/>
            <p:nvPr/>
          </p:nvSpPr>
          <p:spPr>
            <a:xfrm flipH="1">
              <a:off x="5982774" y="3822299"/>
              <a:ext cx="1911079" cy="1406900"/>
            </a:xfrm>
            <a:prstGeom prst="bentArrow">
              <a:avLst>
                <a:gd name="adj1" fmla="val 50000"/>
                <a:gd name="adj2" fmla="val 25000"/>
                <a:gd name="adj3" fmla="val 35571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0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127216" y="3933454"/>
              <a:ext cx="1104743" cy="460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DÍVIDA</a:t>
              </a:r>
              <a:endParaRPr lang="pt-BR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AutoShape 2" descr="data:image/jpeg;base64,/9j/4AAQSkZJRgABAQAAAQABAAD/2wCEAAkGBhAPDhIREBQPFA8UFxQVFBAUFRUTFRAXGRAWFxQVFRgXGycgFxkjGRoUHy8gIygpLCwsFR4xNTAqNSYsLCkBCQoKDgwOGg8PGiokHyQqLDEvMCwqKS0sLiwqLC0qLCosLS4sNSwpLCwqLCwvLCwsKSwvLCwvLCksLCksLywsLP/AABEIAMIBBAMBIgACEQEDEQH/xAAcAAEAAgIDAQAAAAAAAAAAAAAABQYEBwECAwj/xABEEAABAwIDBgQDAwkECwAAAAABAAIDBBEFEiEGBxMxQVEiYXGRMoGhQsHRFCNSU4KSseHwYnKisxUXJDM0NTZUdISy/8QAGwEBAAIDAQEAAAAAAAAAAAAAAAEEAgMFBgf/xAAyEQACAQIEAggFBAMAAAAAAAAAAQIDEQQSITETQQUGIlFhcZGhMoGxwdFC4fDxFCNi/9oADAMBAAIRAxEAPwDeKIiAIiIAiIgCIiAIiIAiIgCIiAIiIAiIgCIiAIiIAiIgCIiAIiIAiIgCIiAIiIAiIgCIiAIiIAiIgCIiALhwuFyiAr1Y18byMzsv2TdSWG4hnGVx8Y+q9cQpuJGR1Go9VXweo5914zETq9FYrNFtwlyb9vlyOjBKvTs90WpFi4fV8RlzzGhWUvXUasa0FUhsyhKLi7MKnbXbVujPBgcM1jnfzy6iwab8+d9OoUltdjxpYbMtxX6N/si2rrdfxI9FrQBz3W5ucfck/itGIrW7MStVnbRFn2OpZqmYukfKYWc/EQHOPIeY53t5LYQFlg4JhraenZGOguT3J5n+uyz1vpQyR13NkI5UERFtMwiIgCIiAIiIAiIgCIiAIiIAiIgCIiAIiIAiIgCIiAIiIAVWqqLLI4dL6enRWVQOLD896gLznWGmnQjPul9V/Rcwj7bXgdMOqMkg7O0P3KdmmDGOc74WgknyAuVWVEbX7xqSngdSlzzUlrAWtaHWva99R9m61dW6tSop4eKbaWZff3JxsbdsgMYxN1TM6Rx0uco6Achb1sCszZKh4tZHceFpzHyIaXN+oCpDtsIwPDG8nrcho+RsemqzcE3nvpC8sp2Fzsti6Q+G1+gZre69NT6IxkpqUoc+bX5OLFXldm/QuVpYb86r/toP33D7llw7+XXAfRadXNn5fLha+66b6MxK/T7otZ4m3kWv8P314dI4NkE8J/Se0ZB6uB+5XLDccp6pgfBLHIw8i13NVKmHq0vji0ZJpmciItJIREQBERAEREAREQBERAEREAREQBERAEREARcOdbU8u6pm1e9SioPCDx5uRijIu3zJOlvQrZTpTqvLBXZDdi53UVjG1NHRtzVE0cYPK5uT8gtIYxvQxSvdkhL4mHTJTghx7HifED6ELjBd1mJVjy6VhgP62e7y+3mCT5arqR6NVNZsRNR8Of8APUwz32Lli2/SEC1LBM8m4zSObEG9iAA/N9Fk7D47U11Hx6lwfIXyNBDWtsGusBZoAXlh+4ynbYzzzvPVjbMYfQgB31U/SYNBRtMFM0siaTZpc52pPiN3EleZ61VcJHBKnRXac1r4JP8AbkXMGpOpd9x7rU28XCpnYi6Rkcha9rBmA0JDOWp7A+y2ysHauMmgjPQSkn914+9eZ6s4uWFxkqkVfsP6osY9f6r+JpJuB1P6qQX6m34qQwvYavqs/BjByZb5nZfiJtbQ9irSPnf+SsWwtWWVYjHKS9/2Y3kL30OsFeUkssff8nDjK7szXL93OKgH/ZZDbsW6+iwqnZDEYheSkqGjuQ0/wK+nLJZX10xU5xXuWOGj5OcCL5g9ttDdpFvolNK6N4kic6OQcpGEscPm2xX1TWYbDO3LNHHI39GRjXj2cCqhjO6DDajMY2Ogkdrnic4BvpHfIB8lap9L05aTi17mLpvkVPY3fIYmiHEeI/WzaluUkDQAPbYcuZdclbdo6yOaNskbmvY4Atc03BB5L592s3cVmHnMA6eD9axvwdAHDv6DqvPYTbuXDJmguJo3EcSInSK58T2g/CeZNuawxGBp148XDv5cv2ZKk1oz6NRcNNwuV582hERAEREAREQBERAEREAREQBEUPim0bIiY4mPqKjlwYtS06H8674YhbkX2BWUYuTsgSz5A0EkgAaknQBUnH961LC7g0YfW1R5RU4MgHMaubcHXoNV6y4BiOIG9ZMaWn5ilpnASHU6SzC5OnRhAUtgexNBRa08EbX3vxHXkkvbWz3kuHoCrMVRp61O0+5bfN/j1MdXsa/nwPaLFr8eRtHTuseEDlNrcnBpz63Oj+2qmsE3JYfCBxuJO/T4nFjWnrYRltxfvdbDRZSx1W2WHZX/ADp+4yowsOwanpm5YIooh1EbGsvp1yjU+qzURU223dmRw42Cq735iXdySp7E5ssTu5091ALxvWKtepCkuSv6/wBHRwcdHIWvoOZ0WXtBh5dhz2WGZrWu9MpDnfQFedBDnlaOg1Py/nZT8sIexzXcnAg+hFitnV/DXjOq+ei+5rxsr9g0wPr2WVhFVwqiJ97We258s1nfS66YjSGGaSM6FriPTqPoQschdPWLOFszdTHXAPddlG7PV3HpY3m17WI7EafgpJdlO6uX07q4REUknBC15t1ujgrA6alDYag6ua3wxzdwRya49xbU3N1sRFto1p0ZZoOzIaT3OrBouyItRIREQBERAEREAREQBERAEREBw4XFjyXnDSsYAGAADoF6ogCIiAIiIAiLrI4AEnkOahuyuwQ+Mz3eG/o6+4UeuXPLiXHmTddoYS9waL+fl5r5lia0sXiJTW8np9F7HahFU4W7iUwWCzS49eXopNdY2BoAHIcl2X0PB4dYajGkuS9+ZyKk88nIpO8DCtGTtA0OV/nfk4/QfNUlbjxCjbNE+N3JwI727H5Gx+S1DWUropHxu0c0kH7vpZacTC0s3eUq0bO5c93dcMskJ5gh4He4s63pYe6ui1HgGJfk1SyS9mi4f5t6j3AW2o33APcAqxhp3hbuNlKV42OyIism4IiIAiIgCIiAIiIAiIgCIiAIiIAiIgCIiAIiIAiIgCjsZnszKPtafLqpC6rtdU8R9xyGg/r1uuJ03ilRwzgnrLReXP2+pZw0M079x4KawilyszHm76BRtDS8R9vsjV34KwgWXK6AwWaTxElotF5839vU34uppkRyiIvYHPCpe3eA3H5Sy3hFpB38QDSB31N/QK6LpPCHsc12rXAgjuCLFYVIKcbMxlHMrGlVs3YnEeNSBp+KM5T3I5g/x9lQ8ewh1LO6M3y82O5Zmn+rLP2KxXg1QaT4JfCewI+En/EPmufRlw6lmVabyyszZqIEXTLgREQBERAEREAREQBERAEREAREQBERAEREAREQBERAYWKz5IyOrtB96gg3oOZ0AWXic+eQ9m6fivbB6W5znkPh+9eGxjl0jj+FDZafJbv+eB06dqNLMyQoqXhsA69SslAi9rSpxpQUILRHNbbd2ERFsICIiAr+2OBmphDmAmWO5aP0gbXHroFrUEtd5g/UFbqWu9usG4UwmaAI5NDbo/rf1Frf3SqWJp/rRXrQ/Ui54FizaqBsg58nDlZwaC63lcqRWutgsT4dQYifBINBr8Q5W7aF3sFsVWKM88bm2EsyuERFtMwiIgCIiAIiIAiIgCIiAIiIAiIgCIiAIiIAsXEKrhsv1OgWUsSsw8SkXLhboLfgquL4royVH4uX5M6eXMs2xC00BkeG99Sf4qxxxhosNAsekoGxXtck9SspUOiej3hKbdT43v5d33NterxHpsERF2SuEREAREQBYmKYe2ohdG/k4c+oPQhZaKGr6MPU03LE+nmINw+Nx1sReziLjyNitsYTXCeCOXTxNBNuh+0Pe6wcb2Vhq3te8ua4C122GYdL3B5a+5WRgmDCkjLGve5tyQHW09LDvr81WpU5U5PuNMIOL8CSREVo3BERAEREAREQBERAEREAQlFGbSUElRRzQxOyyvYWtdcjKT1uOSmKu0mCR4re490Eg7j3XzhtRs5iGFcMVFQ5xkDiMksh5DW9+Ssmx+yNfGYMSlqR+RsDpntMsjjka12bQ6G1vourPo+EYZ+IrPbTfwNed3tY3aipX+t/Cf1x/d/mpY7c0Io21jpmtp3HK17tMzuwHdUJYerHeL9DO6J9FTcL3sYdU1EcEbpeJIcrbssCfW6ldo9tKLDgPymQNeRdsY1e4X5gKHh6qkoOLu/AXROoqngm8/DayURRy5ZXGzWSDKXm19NT5+yzMQ27oqeq/JJZLT+HwW/SAI+hR0KqllcXfyF0WBFC4/thSUDo21L8jpPgFr31ssfHtvaGglbFUSZZHNDwLXu0kgH3BURo1JWtF67C6LEiq+EbycNq5mwxTt4rrBrTpnJ6DzXptFvBoMPfw55fzvPhtGZwFtCRdTwKubJld/IXRZF1LwOZHuq5s9vDoK9/Dgl/O6kRvGVxA5kC61JvWrZm41O1skrWhkFmte5oBMQ6Aqxh8FOrUdOXZdr6ohysrm/wVwHg8iFq7dLtTJU0k9HI9zp4mO4Zcbue0g635k5nAakqsbqK2Z2MBr5JXC8oLXPc4aRz9Cf6ss3gJLiXfwe5GfY30igNoduKLD3tZUyBr3guDbXNr2uf66FSWE4vDVwMnhdmieLh3ztqqLpzUVNp2fMyuZqKrY7vLw6ifkklzSagsjGYt1trqOoPsvTB94VDVxySRPdaMOc8ObYtAIBPPzHus/8AHq5c2V28hdFlRROB7U0tbA6eB4dE0kOcdLEC5+ir9XvhwqOQs4j32Ni9jbt9yQkcPVk3FRd1voLouyKJotqaSemfUwysfAwOLnt+zlF3X+SwcD3hYfXTcGnlDpSC4Nta4HOyjg1LN5XpvpsLosiKDoNs6OerlpI5L1ERcHstyyvDHf4iAm0W2dHhxYKqTI59y0WuSBzP8FHCnmUbO4uicRR+CY7BWwCendniJIDvMGxHuo7B9vKGsqHU8EmaZua7bW+E2KcKeuj038BcsKIi1khERAEREBpzf1/vKT+7KrRhP/Szv/DqP8uVdd5mwFRiroDBJEzhh4OfNrflaymKLZuSPBjQlzDKYJYc4vlzPa8A97eILqyrU/8AGpQvqnr7mFndml9jccqqelLYcOpqtpeSZpGZ3NORgyA9tAf2ladttnazEsLoaiKmbHLHxs9HE3Ll4hYA5oOgtw9f7wWbgOwGPUEJhpK2kjjLi8t4Qfdxa1pN3sJ5NaprFMFx91PTcKshFVGZeM/IwNlDsnDs0ty6Wf0+0rdXEQ4ynTcN97y7nvpb0MUtLMpeyG3ccNTBT1tDSRua4NZUNiZHJE7UZnaadrtWNhEP5ftRKyr/ADrY5qlrWv8AEMkc7gxljoWjMdFY4d2mJVtZHUYrURSNjsMrGNDngOLgPC3La5Pms7bHdfLLWNrsOkbDUAl7mnQOeXEl7T+kczr305I6+HU2k0nKLV1dpPzFmVjfNgVPTTwzQNiject4mNDMxzPIks0W+yBdRePVDpcZppH/ABvjonOPm6mhLvqSrSd1eI19WyfFKmNwbYEMaA6zTcBoAyAE8+upUpt5uufWVEVTRyMhlY1rS117OyfAQR1AAHazQsqeJpU8lOU7uzV9bK9iGm9SF35f8RRfP/6Nlh72Kgx45RyBnELI4XCG1+KRUyHJbrfl81KRbtMSrayGfFaiN8cWUZWgBz2h2bJ4AALm9zz15qc2n2CqKvGaOuZJE2Gn4OZhvmdknc82tpyK1U69Klkg5J5YyvvbXkS02a32Zy4jj9O9sVPSBjmScCNmRv5kgkAAaPd9ykt3mHRYjjdW+sY2R1pJeG8XAdx49bciBci3LVWjHt2dS/GG4hSSQRgOjkMbg67ntN3k208RXjj26+sZXurcLnbE97i9zCSPEXZiOzmEgeE3HLRbJYqlNWjK142W+j7m/EWaIPebhkNFjFBJSsbG97mOc2IZLkTxt0DbAFwc4G3O+t1HbbO4m0kJe343YfmY4AjV0WZrhy6kWVswjdlWz17KzFZ2SlhDmxs0u5pBZ8Pha0EA2ba9hde+0u7KpqsZbXMkhEQfTOLHZs1oiwutbTWxUU8TSg4xlK7UGr67trQNMpNdTSYDjzZGh3AMhc2+nEidYSDtpmdbzaF33UEHGmkcnOmcPQxTkLaG8XYj/SlO1sbmMqI3BzJHDS3JzXW1tYk27gKpbObp6+jlfKJ6bOY5GsLc4yudDIwO+RcD8lMcXSqYd53abjb02+pGVpkHM2HGcbrDPI1sDY3RwvcbBpa9uS1vMy+6yN3e0j4cMxOnaRmhBli1JJDiWPt5CzD+2rLsrubp44X/AOkWx1E5eSHtL2tDbDpca3zfRdaDdZJS4qainfAKF4cx9Ocxdw3AZmAnza03WM8Th5RdK+iSt3dnu8/IlJ7ld3I7OUtS6plqI45ZI+GGtkaHtGfOXOyu0LiWjU66HuVsbaHA6anoat0EMUTnRuzcNjWZuVyQ0AX0Gqp53VV9BUOmwmqDGEW4cmulzZpBGV4AsAXXPPupzCtn8ZkhqGV9TDJxI3MYA1rcpOSzjkAFtHe60YmcalXjRqK2mmt/QmOitY1lRVT49l5AwubnqWhxaSDbLGeYV93Y7I0U+CMdLDC983GD3uY1zhaZ8bcriLts1otbrqsnZrdfw8KloKxzXh8nEDoyRlIDcvPzaFCUm77HaSOSlpayIUry7Wwu0O0OUkZmHr4ba3I5rfVr06sZQhNRee99dUQk1qVXdnVvEWJx65HUkhI10IbJY9rnQX8lH4ZTT0dNTYtDqGTuYWi4AyObYOI6POlvJbX2V3YGhoauMyNfVVMb4zILhjQWkMAB6XJJ9Su+z27l0eDy4fVOjcZDI4PYDZhcbtcL9QdVnPH0s0pJ6Nq/irWZGVlV3ezNk2lr5IyHMfx3tcOTgauIghYm0MrMUx+aOZ4bT07J4xmdoHNjczTzMuR37Ksewu7Otw2pkndJTOLoXRsDQ4AOMkbhm/s+ErtsnuaijEpxPhVMjnAsc10gyixzX1FyTY3WMsRQhUlUUtopK2/i/kTZ2sRm5jEzBWVeHl2ZgLnxvvoSx4aQ0eYJd8lEbpP+ey/+x/mOVsZurlpcXirKB8MVMxzbwuzudlLckoBNxq0ut20UXQbqcVpamSopaqlje50liWF5DXvJsczSL6o61CfEaklnit+/XcWasbgRQOyFDXwwvbiE8c8peS17GhoDMrbCwA6h3up5cGccsmk7+RtCIix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671638" y="465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5" name="Seta para cima 34"/>
          <p:cNvSpPr/>
          <p:nvPr/>
        </p:nvSpPr>
        <p:spPr>
          <a:xfrm>
            <a:off x="7336314" y="2343394"/>
            <a:ext cx="734694" cy="1947496"/>
          </a:xfrm>
          <a:prstGeom prst="up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 Serviços Públicos</a:t>
            </a:r>
          </a:p>
        </p:txBody>
      </p:sp>
      <p:pic>
        <p:nvPicPr>
          <p:cNvPr id="73747" name="Picture 2" descr="http://www.femipa.org.br/blog/wp-content/uploads/tesouro-nacion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75275"/>
            <a:ext cx="18780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just" eaLnBrk="1" hangingPunct="1">
              <a:spcAft>
                <a:spcPts val="600"/>
              </a:spcAft>
            </a:pPr>
            <a:endParaRPr lang="pt-BR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Econômico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</p:spTree>
    <p:extLst>
      <p:ext uri="{BB962C8B-B14F-4D97-AF65-F5344CB8AC3E}">
        <p14:creationId xmlns:p14="http://schemas.microsoft.com/office/powerpoint/2010/main" val="497979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3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“Sistema da Dívida”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dívidas de bancos </a:t>
            </a: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(CPI dos Precatórios e outros)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</p:spTree>
    <p:extLst>
      <p:ext uri="{BB962C8B-B14F-4D97-AF65-F5344CB8AC3E}">
        <p14:creationId xmlns:p14="http://schemas.microsoft.com/office/powerpoint/2010/main" val="1044625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6802" y="200170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06" y="684940"/>
            <a:ext cx="8916698" cy="562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0512" y="38550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RESUMO – </a:t>
            </a:r>
            <a:r>
              <a:rPr lang="en-US" sz="2800" dirty="0" err="1" smtClean="0">
                <a:solidFill>
                  <a:srgbClr val="92D050"/>
                </a:solidFill>
                <a:latin typeface="Tahoma"/>
                <a:cs typeface="Tahoma"/>
              </a:rPr>
              <a:t>Dívida</a:t>
            </a:r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 dos </a:t>
            </a:r>
            <a:r>
              <a:rPr lang="en-US" sz="2800" dirty="0" err="1" smtClean="0">
                <a:solidFill>
                  <a:srgbClr val="92D050"/>
                </a:solidFill>
                <a:latin typeface="Tahoma"/>
                <a:cs typeface="Tahoma"/>
              </a:rPr>
              <a:t>Estados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37"/>
              </p:ext>
            </p:extLst>
          </p:nvPr>
        </p:nvGraphicFramePr>
        <p:xfrm>
          <a:off x="1315023" y="1340768"/>
          <a:ext cx="6979237" cy="450069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652825"/>
                <a:gridCol w="2326412"/>
              </a:tblGrid>
              <a:tr h="10805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VALOR TOTAL REFINANCIADO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(RETIFICADO)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R$ 113,18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Amortizações</a:t>
                      </a: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Pagas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(1997</a:t>
                      </a:r>
                      <a:r>
                        <a:rPr lang="en-US" sz="2400" b="0" baseline="0" dirty="0" smtClean="0">
                          <a:solidFill>
                            <a:srgbClr val="3E3D2D"/>
                          </a:solidFill>
                        </a:rPr>
                        <a:t> a 2011)</a:t>
                      </a:r>
                      <a:endParaRPr lang="en-US" sz="2400" b="0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R$ 55,21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5093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Juros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Pagos</a:t>
                      </a:r>
                      <a:endParaRPr lang="en-US" sz="2400" b="1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/>
                        <a:t>(1998</a:t>
                      </a:r>
                      <a:r>
                        <a:rPr lang="en-US" sz="2400" b="0" baseline="0" dirty="0" smtClean="0"/>
                        <a:t> a 2011)</a:t>
                      </a:r>
                      <a:endParaRPr lang="en-US" sz="2400" b="0" dirty="0" smtClean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</a:t>
                      </a:r>
                      <a:r>
                        <a:rPr lang="en-US" sz="2400" b="1" baseline="0" dirty="0" smtClean="0"/>
                        <a:t>120,98 </a:t>
                      </a:r>
                      <a:r>
                        <a:rPr lang="en-US" sz="2400" b="1" baseline="0" dirty="0" err="1" smtClean="0"/>
                        <a:t>b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Saldo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em</a:t>
                      </a:r>
                      <a:r>
                        <a:rPr lang="en-US" sz="2400" b="1" dirty="0" smtClean="0"/>
                        <a:t> 31/12/2011</a:t>
                      </a:r>
                      <a:endParaRPr lang="en-US" sz="2400" b="1" dirty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R$ 369,36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3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512" y="40466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Tahoma"/>
                <a:cs typeface="Tahoma"/>
              </a:rPr>
              <a:t>DANO: CONDICÕES EXTREMAMENTE ONEROSAS</a:t>
            </a:r>
            <a:endParaRPr lang="en-US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603774"/>
              </p:ext>
            </p:extLst>
          </p:nvPr>
        </p:nvGraphicFramePr>
        <p:xfrm>
          <a:off x="224853" y="1196752"/>
          <a:ext cx="9615651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Document" r:id="rId4" imgW="5613480" imgH="2642040" progId="Word.Document.12">
                  <p:link updateAutomatic="1"/>
                </p:oleObj>
              </mc:Choice>
              <mc:Fallback>
                <p:oleObj name="Document" r:id="rId4" imgW="5613480" imgH="264204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53" y="1196752"/>
                        <a:ext cx="9615651" cy="5472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3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23341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AUDITORIA INÉDITA: 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Citigroup: $2.5 trillion ($2,500,000,000,000)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Morgan Stanley: $2.04 trillion ($2,040,000,000,000)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Merrill Lynch: $1.949 trillion ($1,949,000,000,000)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Bank of America: $1.344 trillion ($1,344,000,000,000)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Barclays PLC (United Kingdom): $868 billion ($868,000,000,000)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Bear Sterns: $853 billion ($853,000,000,000)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Goldman Sachs: $814 billion ($814,000,000,000)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Royal Bank of Scotland (UK): $541 billion ($541,000,000,000)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JP Morgan Chase: $391 billion ($391,000,000,000)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Deutsche Bank (Germany): $354 billion ($354,000,000,000)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UBS (Switzerland): $287 billion ($287,000,000,000)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Credit Suisse (Switzerland): $262 billion ($262,000,000,000)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Lehman Brothers: $183 billion ($183,000,000,000)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Bank of Scotland (United Kingdom): $181 billion ($181,000,000,000)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BNP Paribas (France): $175 billion ($175,000,000,000)</a:t>
            </a:r>
          </a:p>
          <a:p>
            <a:pPr algn="ctr">
              <a:buClr>
                <a:srgbClr val="FF9900"/>
              </a:buClr>
            </a:pPr>
            <a:r>
              <a:rPr lang="pt-BR" sz="1400" u="sng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http://www.gao.gov/products/GAO-11-696</a:t>
            </a:r>
            <a:endParaRPr lang="es-EC" sz="14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93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970888" cy="70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 472/2007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541736" y="1214439"/>
            <a:ext cx="8868965" cy="4941887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ES" sz="250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32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8" y="620688"/>
            <a:ext cx="9128125" cy="596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3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" y="285750"/>
            <a:ext cx="9906000" cy="66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CONCLUSÕES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usurpado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pelo setor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financeiro</a:t>
            </a: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Gestão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políticas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Estado brasileiro orientadas pela concepção e interesses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privados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submissa aos interesses do “Mercado”</a:t>
            </a: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</a:t>
            </a: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 se reproduzindo no âmbito dos Estados e Municípios  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Violência</a:t>
            </a: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Terrorismo: “Não há outro caminho ”</a:t>
            </a: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Fazem parecer difícil </a:t>
            </a:r>
            <a:r>
              <a:rPr lang="pt-BR" b="0" i="1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(massa retórica enganosa e desinformação)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que acreditemos que é impossível mudar os rumos</a:t>
            </a:r>
            <a:endParaRPr lang="pt-BR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</a:t>
            </a: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3175"/>
            <a:ext cx="975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49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80" y="1206500"/>
            <a:ext cx="9414848" cy="5102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520" y="33265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PUBLICAÇÕES DIDÁTICAS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6616" y="630932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Andale Mono"/>
                <a:cs typeface="Andale Mono"/>
              </a:rPr>
              <a:t>WWW.INOVEEDITORA.COM.BR</a:t>
            </a:r>
            <a:endParaRPr lang="en-US" b="0" dirty="0">
              <a:solidFill>
                <a:schemeClr val="tx1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380961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 txBox="1">
            <a:spLocks noChangeArrowheads="1"/>
          </p:cNvSpPr>
          <p:nvPr/>
        </p:nvSpPr>
        <p:spPr bwMode="auto">
          <a:xfrm>
            <a:off x="386954" y="188913"/>
            <a:ext cx="920948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A MAIOR VIOLÊNCIA É A NEGAÇÃO DOS DIREITOS SOCIAIS BÁSICOS</a:t>
            </a:r>
          </a:p>
        </p:txBody>
      </p:sp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0" y="1428750"/>
            <a:ext cx="9658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3810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2" algn="ctr">
              <a:spcBef>
                <a:spcPct val="65000"/>
              </a:spcBef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Auditoria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dívida: passo para revelar a verdade sobre o “Sistema da Dívida” e explicar porque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nosso potencialmente rico país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está empobrecido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 cada dia mais violento.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33" y="3212976"/>
            <a:ext cx="72993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764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600" i="1" dirty="0" smtClean="0">
                <a:solidFill>
                  <a:schemeClr val="tx1"/>
                </a:solidFill>
                <a:latin typeface="Verdana" charset="0"/>
              </a:rPr>
              <a:t>A emancipação dos oprimidos será obra deles mesmos.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3600" i="1" dirty="0" smtClean="0">
                <a:solidFill>
                  <a:schemeClr val="tx1"/>
                </a:solidFill>
                <a:latin typeface="Verdana" charset="0"/>
              </a:rPr>
              <a:t>Karl </a:t>
            </a:r>
            <a:r>
              <a:rPr lang="pt-BR" sz="3600" i="1" dirty="0">
                <a:solidFill>
                  <a:schemeClr val="tx1"/>
                </a:solidFill>
                <a:latin typeface="Verdana" charset="0"/>
              </a:rPr>
              <a:t>M</a:t>
            </a:r>
            <a:r>
              <a:rPr lang="pt-BR" sz="3600" i="1" dirty="0" smtClean="0">
                <a:solidFill>
                  <a:schemeClr val="tx1"/>
                </a:solidFill>
                <a:latin typeface="Verdana" charset="0"/>
              </a:rPr>
              <a:t>arx</a:t>
            </a:r>
            <a:endParaRPr lang="pt-BR" sz="3600" i="1" dirty="0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 dirty="0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 dirty="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 dirty="0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err="1">
                <a:solidFill>
                  <a:srgbClr val="FFFFFF"/>
                </a:solidFill>
                <a:latin typeface="Verdana" charset="0"/>
              </a:rPr>
              <a:t>www.auditoriacidada.org.br</a:t>
            </a:r>
            <a:endParaRPr lang="pt-BR" sz="3000" dirty="0">
              <a:solidFill>
                <a:srgbClr val="FFFF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ítulo 1"/>
          <p:cNvSpPr>
            <a:spLocks noGrp="1"/>
          </p:cNvSpPr>
          <p:nvPr>
            <p:ph type="title"/>
          </p:nvPr>
        </p:nvSpPr>
        <p:spPr bwMode="auto">
          <a:xfrm>
            <a:off x="200025" y="188913"/>
            <a:ext cx="9936163" cy="192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43.000 EMNs : acima de 1.000.000 de de ligações de propriedade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>
                <a:solidFill>
                  <a:srgbClr val="FFFFFF"/>
                </a:solidFill>
                <a:latin typeface="Tahoma" charset="0"/>
                <a:cs typeface="Tahoma" charset="0"/>
              </a:rPr>
              <a:t>40% do controle nas mãos de 147, e </a:t>
            </a: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“core” altamente conectado entre si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75% do “core” são entidades financeiras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>
                <a:solidFill>
                  <a:srgbClr val="FFFFFF"/>
                </a:solidFill>
                <a:latin typeface="Tahoma" charset="0"/>
                <a:cs typeface="Tahoma" charset="0"/>
              </a:rPr>
              <a:t>75% da propriedade destas 147 empresas </a:t>
            </a: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nas mãos das empresas do centro 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Pouco mais de 50 empresas do setor financeiro detém controle do centro</a:t>
            </a:r>
          </a:p>
        </p:txBody>
      </p:sp>
      <p:sp>
        <p:nvSpPr>
          <p:cNvPr id="108546" name="CaixaDeTexto 5"/>
          <p:cNvSpPr txBox="1">
            <a:spLocks noChangeArrowheads="1"/>
          </p:cNvSpPr>
          <p:nvPr/>
        </p:nvSpPr>
        <p:spPr bwMode="auto">
          <a:xfrm>
            <a:off x="273050" y="6453188"/>
            <a:ext cx="963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chemeClr val="tx1"/>
                </a:solidFill>
                <a:latin typeface="Tahoma" charset="0"/>
                <a:cs typeface="Tahoma" charset="0"/>
              </a:rPr>
              <a:t>S. Vitali, J.B. Glattfelder, and S. Battiston (2011)  The network of global corporate control</a:t>
            </a:r>
            <a:endParaRPr lang="pt-BR" sz="1800" b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378075"/>
            <a:ext cx="87852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6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560388" y="285750"/>
            <a:ext cx="9345612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Discurso de Autoridades: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“RISCO DE CONTÁGIO” DA CRISE EUROPÉIA ATUAL PARA PAÍSES EM DESENVOLVIMENTO: “aumento dos canais de contágio”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Riscos para o Fundo do Pré-sal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Fundos de Pensão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 Soberano </a:t>
            </a:r>
          </a:p>
          <a:p>
            <a:pPr algn="ctr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Ambiente adverso à criação de Fundos de Pensão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O grave problema das contas do País não é a Previdência: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FFFFFF"/>
                </a:solidFill>
                <a:latin typeface="Tahoma" charset="0"/>
                <a:cs typeface="Tahoma" charset="0"/>
              </a:rPr>
              <a:t>DÍVIDA BRASILEIRA SUPERA R$3 TRILHÕES OU 78% DO PIB</a:t>
            </a:r>
          </a:p>
        </p:txBody>
      </p:sp>
      <p:sp>
        <p:nvSpPr>
          <p:cNvPr id="114690" name="TextBox 1"/>
          <p:cNvSpPr txBox="1">
            <a:spLocks noChangeArrowheads="1"/>
          </p:cNvSpPr>
          <p:nvPr/>
        </p:nvSpPr>
        <p:spPr bwMode="auto">
          <a:xfrm>
            <a:off x="-2001838" y="29702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pt-BR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9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6738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4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DENÚNCIA DE RISCOS </a:t>
            </a:r>
            <a:r>
              <a:rPr lang="en-GB" dirty="0">
                <a:solidFill>
                  <a:srgbClr val="92D050"/>
                </a:solidFill>
                <a:latin typeface="Tahoma" charset="0"/>
                <a:cs typeface="Tahoma" charset="0"/>
              </a:rPr>
              <a:t>FUNDO SOCIAL do PRÉ-SAL </a:t>
            </a:r>
          </a:p>
          <a:p>
            <a:pPr eaLnBrk="1" hangingPunct="1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Lei 12.351/2010</a:t>
            </a:r>
          </a:p>
          <a:p>
            <a:pPr algn="just" eaLnBrk="1" hangingPunct="1"/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Art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. 47.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 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É criado o Fundo Social - FS (...) com a finalidade de constituir fonte de recursos para o desenvolvimento social e regional, na forma de programas e projetos nas áreas de combate à pobreza e de desenvolvimento: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I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- da educação; II - da cultura;</a:t>
            </a:r>
            <a:r>
              <a:rPr lang="es-EC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III - do esporte; IV - da saúde pública; V - da ciência e tecnologia; VI - do meio ambiente; e VII - de mitigação e adaptação às mudanças climáticas.</a:t>
            </a:r>
          </a:p>
          <a:p>
            <a:pPr algn="just" eaLnBrk="1" hangingPunct="1"/>
            <a:endParaRPr lang="pt-BR" sz="6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sz="6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 eaLnBrk="1" hangingPunct="1"/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Recursos serão aplicados no exterior: </a:t>
            </a:r>
          </a:p>
          <a:p>
            <a:pPr algn="just" eaLnBrk="1" hangingPunct="1"/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	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Art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. 50.</a:t>
            </a: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 Parágrafo único. 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Os investimentos e aplicações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FS serão destinados preferencialmente a ativos no exterior (...)</a:t>
            </a:r>
          </a:p>
          <a:p>
            <a:pPr algn="just" eaLnBrk="1" hangingPunct="1"/>
            <a:endParaRPr lang="pt-BR" sz="6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sz="6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 eaLnBrk="1" hangingPunct="1"/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Somente os rendimentos das aplicações para o Social: 	Art. 51. </a:t>
            </a: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Os recursos do FS para aplicação nos programas e projetos a que se refere o art. 47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deverão ser os resultantes do retorno sobre o capital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. </a:t>
            </a:r>
            <a:r>
              <a:rPr lang="pt-BR" dirty="0" smtClean="0">
                <a:latin typeface="Tahoma" charset="0"/>
                <a:cs typeface="Tahoma" charset="0"/>
              </a:rPr>
              <a:t>* Verificar PL-323 </a:t>
            </a:r>
            <a:endParaRPr lang="pt-BR" dirty="0">
              <a:latin typeface="Tahoma" charset="0"/>
              <a:cs typeface="Tahoma" charset="0"/>
            </a:endParaRP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641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200025" y="188913"/>
            <a:ext cx="9440863" cy="647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PETRÓLEO NÃO GARANTIRÁ OS 10% 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DO PIB PARA A EDUCAÇÃO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sz="2800" dirty="0">
                <a:solidFill>
                  <a:schemeClr val="tx1"/>
                </a:solidFill>
                <a:latin typeface="Tahoma" charset="0"/>
                <a:cs typeface="Tahoma" charset="0"/>
              </a:rPr>
              <a:t>PL 323/2007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destina para a área de educação e saúde os royalties do petróleo </a:t>
            </a:r>
            <a:r>
              <a:rPr lang="pt-BR" sz="2800" dirty="0">
                <a:solidFill>
                  <a:schemeClr val="tx1"/>
                </a:solidFill>
                <a:latin typeface="Tahoma" charset="0"/>
                <a:cs typeface="Tahoma" charset="0"/>
              </a:rPr>
              <a:t>somente no caso de novos contratos</a:t>
            </a: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 de exploração referentes a poços de petróleo leiloados </a:t>
            </a:r>
            <a:r>
              <a:rPr lang="pt-BR" sz="2800" dirty="0">
                <a:solidFill>
                  <a:schemeClr val="tx1"/>
                </a:solidFill>
                <a:latin typeface="Tahoma" charset="0"/>
                <a:cs typeface="Tahoma" charset="0"/>
              </a:rPr>
              <a:t>a partir de 3/12/2012</a:t>
            </a: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. Apenas em alguns poucos casos a educação receberá recursos de poços já leiloados.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Acaba angariando apoio aos odiosos leilões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Maio/2013: </a:t>
            </a:r>
            <a:r>
              <a:rPr lang="pt-BR" sz="2800" b="0" dirty="0" err="1">
                <a:solidFill>
                  <a:schemeClr val="tx1"/>
                </a:solidFill>
                <a:latin typeface="Tahoma" charset="0"/>
                <a:cs typeface="Tahoma" charset="0"/>
              </a:rPr>
              <a:t>R</a:t>
            </a: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$ 3 trilhões arrematados por R$2,8 bilhões segundo o </a:t>
            </a:r>
            <a:r>
              <a:rPr lang="pt-BR" sz="2800" b="0" dirty="0" err="1">
                <a:solidFill>
                  <a:schemeClr val="tx1"/>
                </a:solidFill>
                <a:latin typeface="Tahoma" charset="0"/>
                <a:cs typeface="Tahoma" charset="0"/>
              </a:rPr>
              <a:t>Sindipetro</a:t>
            </a: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-RJ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Libra: programado para outubro/2013 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997172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128464" y="188640"/>
            <a:ext cx="993710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>
                <a:solidFill>
                  <a:schemeClr val="accent1"/>
                </a:solidFill>
                <a:latin typeface="Tahoma" charset="0"/>
                <a:cs typeface="Tahoma" charset="0"/>
              </a:rPr>
              <a:t>Na melhor das hipóteses o PL 323 representará apenas 0,6% do PIB para educação em 2022, e cifras ainda menores </a:t>
            </a:r>
            <a:r>
              <a:rPr lang="pt-BR" b="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de 2013 a 2021:</a:t>
            </a:r>
            <a:endParaRPr lang="pt-BR" b="0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98" y="1268760"/>
            <a:ext cx="9289542" cy="55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3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SITUAÇÃO ATUAL – BRASIL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Governo não admite crise da dívida, mas qual a razão para: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Privilégio na destinação recursos para a dívida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Juros mais elevados do mundo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Carga tributária elevada e regressiva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retorno em bens e serviços públicos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Contigenciamento de gastos sociais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Congelamento salários setor público 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Metas de “Superávit Primário” e “Inflação”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neoliberais: Previdência, Privatizações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controle de capitais</a:t>
            </a:r>
          </a:p>
        </p:txBody>
      </p:sp>
    </p:spTree>
    <p:extLst>
      <p:ext uri="{BB962C8B-B14F-4D97-AF65-F5344CB8AC3E}">
        <p14:creationId xmlns:p14="http://schemas.microsoft.com/office/powerpoint/2010/main" val="3032529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22958</TotalTime>
  <Words>1612</Words>
  <Application>Microsoft Office PowerPoint</Application>
  <PresentationFormat>Papel A4 (210 x 297 mm)</PresentationFormat>
  <Paragraphs>375</Paragraphs>
  <Slides>38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0" baseType="lpstr">
      <vt:lpstr>Pulso</vt:lpstr>
      <vt:lpstr>\\localhost\Users\marialuciafattorelli\Documents\PALESTRAS\Macintosh HD:Users:marialuciafattorelli:Documents:NÚCLEOS:Informativo-ESTADOS-III.docx!OLE_LINK1</vt:lpstr>
      <vt:lpstr>Apresentação do PowerPoint</vt:lpstr>
      <vt:lpstr>Apresentação do PowerPoint</vt:lpstr>
      <vt:lpstr>Apresentação do PowerPoint</vt:lpstr>
      <vt:lpstr>43.000 EMNs : acima de 1.000.000 de de ligações de propriedade 40% do controle nas mãos de 147, e “core” altamente conectado entre si 75% do “core” são entidades financeiras 75% da propriedade destas 147 empresas nas mãos das empresas do centro  Pouco mais de 50 empresas do setor financeiro detém controle do centro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1638</cp:revision>
  <cp:lastPrinted>2008-11-20T19:12:03Z</cp:lastPrinted>
  <dcterms:created xsi:type="dcterms:W3CDTF">2001-11-19T18:24:28Z</dcterms:created>
  <dcterms:modified xsi:type="dcterms:W3CDTF">2013-10-17T02:50:55Z</dcterms:modified>
</cp:coreProperties>
</file>