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693" r:id="rId2"/>
    <p:sldId id="1199" r:id="rId3"/>
    <p:sldId id="1198" r:id="rId4"/>
    <p:sldId id="1106" r:id="rId5"/>
    <p:sldId id="1141" r:id="rId6"/>
    <p:sldId id="1216" r:id="rId7"/>
    <p:sldId id="1200" r:id="rId8"/>
    <p:sldId id="1206" r:id="rId9"/>
    <p:sldId id="1185" r:id="rId10"/>
    <p:sldId id="1219" r:id="rId11"/>
    <p:sldId id="1218" r:id="rId12"/>
    <p:sldId id="1145" r:id="rId13"/>
    <p:sldId id="1194" r:id="rId14"/>
    <p:sldId id="1223" r:id="rId15"/>
    <p:sldId id="1201" r:id="rId16"/>
    <p:sldId id="1203" r:id="rId17"/>
    <p:sldId id="1220" r:id="rId18"/>
    <p:sldId id="1221" r:id="rId19"/>
    <p:sldId id="1204" r:id="rId20"/>
    <p:sldId id="1205" r:id="rId21"/>
    <p:sldId id="1180" r:id="rId22"/>
    <p:sldId id="1207" r:id="rId23"/>
    <p:sldId id="1208" r:id="rId24"/>
    <p:sldId id="1192" r:id="rId25"/>
    <p:sldId id="1179" r:id="rId26"/>
    <p:sldId id="1190" r:id="rId27"/>
    <p:sldId id="1182" r:id="rId28"/>
    <p:sldId id="1224" r:id="rId29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811690E7-8B90-4C2A-B1F1-8A2EBB0552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679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6BC47EE-FB6D-450D-9FD6-F863BEFCE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358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31B900B7-1EF1-497F-BD75-4D7C8F96F719}" type="slidenum">
              <a:rPr lang="pt-BR" smtClean="0">
                <a:cs typeface="Arial" charset="0"/>
              </a:rPr>
              <a:pPr/>
              <a:t>1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oriacidada.org.br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jamento.gov.br/secretarias/upload/Arquivos/servidor/publicacoes/boletim_estatistico_pessoal/2013/Bol203_Mar201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jamento.gov.br/secretarias/upload/Arquivos/servidor/publicacoes/boletim_estatistico_pessoal/2013/Bol203_Mar201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zenda.gov.br/portugues/fmi/cartafmi_030317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3555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Governador Valadares, 14/9/2013</a:t>
            </a: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546100" y="4149725"/>
            <a:ext cx="9345613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pt-BR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Aposentadoria </a:t>
            </a:r>
          </a:p>
          <a:p>
            <a:pPr algn="ctr" eaLnBrk="0" hangingPunct="0">
              <a:spcBef>
                <a:spcPts val="600"/>
              </a:spcBef>
            </a:pPr>
            <a:r>
              <a:rPr lang="pt-BR" sz="36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integralidade/paridade </a:t>
            </a:r>
            <a:r>
              <a:rPr lang="pt-BR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 Funpresp</a:t>
            </a:r>
            <a:endParaRPr lang="pt-BR" sz="3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260350"/>
            <a:ext cx="91281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charset="0"/>
              </a:rPr>
              <a:t>         </a:t>
            </a:r>
            <a:endParaRPr lang="pt-BR" i="1">
              <a:solidFill>
                <a:srgbClr val="FF6600"/>
              </a:solidFill>
              <a:latin typeface="Arial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320038"/>
              </p:ext>
            </p:extLst>
          </p:nvPr>
        </p:nvGraphicFramePr>
        <p:xfrm>
          <a:off x="409575" y="268288"/>
          <a:ext cx="9271000" cy="652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o" r:id="rId3" imgW="9658628" imgH="6823370" progId="Word.Document.12">
                  <p:embed/>
                </p:oleObj>
              </mc:Choice>
              <mc:Fallback>
                <p:oleObj name="Documento" r:id="rId3" imgW="9658628" imgH="68233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268288"/>
                        <a:ext cx="9271000" cy="65262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9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8763" y="476250"/>
            <a:ext cx="9440862" cy="624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40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CARTAS DE INTENÇÃO DE LULA AO FMI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"A votação do Projeto de Lei Complementar regulando a aposentadoria complementar para o setor público (PL9) continua entra as prioridades do governo e fará parte das reformas da previdência” (28/2/2003)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MODALIDADE DE “CONTRIBUIÇÃO DEFINIDA”</a:t>
            </a:r>
            <a:endParaRPr lang="pt-BR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"A legislação para os fundos de previdência complementar do setor público foi </a:t>
            </a:r>
            <a:r>
              <a:rPr lang="pt-BR" i="1" u="sng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incorporada na própria reforma da previdência</a:t>
            </a:r>
            <a:r>
              <a:rPr lang="pt-BR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Prevemos que a reforma estará concluída no final do ano, quando encaminharemos a legislação para a criação dos referidos fundos dos servidores civis, como estipulado no parâmetro estrutural acordado no começo deste ano".  (20/8/2003)</a:t>
            </a:r>
          </a:p>
        </p:txBody>
      </p:sp>
    </p:spTree>
    <p:extLst>
      <p:ext uri="{BB962C8B-B14F-4D97-AF65-F5344CB8AC3E}">
        <p14:creationId xmlns:p14="http://schemas.microsoft.com/office/powerpoint/2010/main" val="3723961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2888" y="315913"/>
            <a:ext cx="9440862" cy="614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ts val="1800"/>
              </a:spcBef>
              <a:defRPr/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VERDADEIRA MOTIVAÇÃO DA REFORMA </a:t>
            </a:r>
          </a:p>
          <a:p>
            <a:pPr algn="ctr">
              <a:spcBef>
                <a:spcPts val="1800"/>
              </a:spcBef>
              <a:defRPr/>
            </a:pPr>
            <a:endParaRPr lang="pt-BR" sz="100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ts val="1800"/>
              </a:spcBef>
              <a:defRPr/>
            </a:pPr>
            <a:r>
              <a:rPr lang="pt-BR" sz="2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pt-BR" sz="2800" u="sng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ATENDER AO FMI</a:t>
            </a:r>
            <a:r>
              <a:rPr lang="pt-BR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que representa os interesses do setor financeiro</a:t>
            </a:r>
          </a:p>
          <a:p>
            <a:pPr marL="342900" indent="-342900" algn="just">
              <a:spcBef>
                <a:spcPts val="1800"/>
              </a:spcBef>
              <a:buFontTx/>
              <a:buChar char="-"/>
              <a:defRPr/>
            </a:pPr>
            <a:r>
              <a:rPr lang="pt-BR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Entregar a previdência aos fundos de pensão, sob a modalidade "</a:t>
            </a:r>
            <a:r>
              <a:rPr lang="pt-BR" sz="2800" u="sng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contribuição definida</a:t>
            </a:r>
            <a:r>
              <a:rPr lang="pt-BR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", na qual o governo se livra de garantir as aposentadorias, para pagar mais da questionável dívida pública </a:t>
            </a:r>
          </a:p>
          <a:p>
            <a:pPr marL="342900" indent="-342900" algn="just">
              <a:spcBef>
                <a:spcPts val="1800"/>
              </a:spcBef>
              <a:buFontTx/>
              <a:buChar char="-"/>
              <a:defRPr/>
            </a:pPr>
            <a:r>
              <a:rPr lang="pt-BR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Isto </a:t>
            </a:r>
            <a:r>
              <a:rPr lang="pt-BR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tem nome: </a:t>
            </a:r>
            <a:r>
              <a:rPr lang="pt-BR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PRIVATIZAÇÃO</a:t>
            </a:r>
          </a:p>
          <a:p>
            <a:pPr marL="342900" indent="-342900" algn="just">
              <a:spcBef>
                <a:spcPts val="1800"/>
              </a:spcBef>
              <a:buFontTx/>
              <a:buChar char="-"/>
              <a:defRPr/>
            </a:pPr>
            <a:r>
              <a:rPr lang="pt-BR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Garantia de lucros astronômicos aos banqueiros, que administram os recursos, e RISCO TOTAL AOS SERVIDORES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39275" cy="6496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A quem interessa </a:t>
            </a: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a criação da FUNPRESP?</a:t>
            </a:r>
            <a:endParaRPr lang="pt-BR" sz="2800">
              <a:solidFill>
                <a:srgbClr val="92D050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chemeClr val="tx1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chemeClr val="tx1"/>
                </a:solidFill>
                <a:latin typeface="Tahoma" pitchFamily="34" charset="0"/>
              </a:rPr>
              <a:t>Jornal Valor Econômico, 28/2/2012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</a:endParaRPr>
          </a:p>
          <a:p>
            <a:pPr marL="34925" algn="just" defTabSz="449263" eaLnBrk="0" hangingPunct="0"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2600" i="1">
                <a:solidFill>
                  <a:schemeClr val="tx1"/>
                </a:solidFill>
                <a:latin typeface="Tahoma" pitchFamily="34" charset="0"/>
              </a:rPr>
              <a:t>“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O governo Dilma Rousseff recebeu ontem um aliado de peso numa das mais sensíveis votações no Congresso neste ano. </a:t>
            </a:r>
            <a:r>
              <a:rPr lang="pt-BR" sz="2600" i="1" u="sng">
                <a:solidFill>
                  <a:schemeClr val="tx1"/>
                </a:solidFill>
                <a:latin typeface="Tahoma" pitchFamily="34" charset="0"/>
              </a:rPr>
              <a:t>O departamento econômico do Itaú Unibanco, o maior banco privado do Brasil, divulgou nota defendendo a aprovação do projeto que reforma a previdência dos servidores federais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. A nota é assinada pelo economista Maurício Oreng, da equipe liderada por Ilan Goldfajn, ex-diretor do Banco Central (BC).</a:t>
            </a:r>
            <a:r>
              <a:rPr lang="pt-BR" altLang="en-US" sz="2600" i="1">
                <a:solidFill>
                  <a:schemeClr val="tx1"/>
                </a:solidFill>
                <a:latin typeface="Tahoma" pitchFamily="34" charset="0"/>
              </a:rPr>
              <a:t>”</a:t>
            </a:r>
            <a:endParaRPr lang="pt-BR" altLang="ja-JP" sz="260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4925" algn="ctr" defTabSz="449263" eaLnBrk="0" hangingPunct="0"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charset="0"/>
              </a:rPr>
              <a:t>         </a:t>
            </a:r>
            <a:endParaRPr lang="pt-BR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37955" name="Text Box 1027"/>
          <p:cNvSpPr txBox="1">
            <a:spLocks noChangeArrowheads="1"/>
          </p:cNvSpPr>
          <p:nvPr/>
        </p:nvSpPr>
        <p:spPr bwMode="auto">
          <a:xfrm>
            <a:off x="0" y="457200"/>
            <a:ext cx="9906000" cy="574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sz="300" smtClean="0">
              <a:solidFill>
                <a:schemeClr val="accent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A CRISE GLOBAL E OS FUNDOS DE PENSÃO</a:t>
            </a:r>
            <a:endParaRPr lang="pt-BR" sz="2800" b="0" smtClean="0">
              <a:solidFill>
                <a:srgbClr val="FFFFFF"/>
              </a:solidFill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</a:rPr>
              <a:t>	 </a:t>
            </a:r>
          </a:p>
          <a:p>
            <a:pPr marL="628650" indent="-342900" algn="just" eaLnBrk="1" hangingPunct="1">
              <a:lnSpc>
                <a:spcPct val="80000"/>
              </a:lnSpc>
              <a:spcAft>
                <a:spcPts val="1200"/>
              </a:spcAft>
              <a:buFontTx/>
              <a:buChar char="-"/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</a:rPr>
              <a:t>Ativos considerados como “super seguros” viram pó da noite para o dia;</a:t>
            </a:r>
          </a:p>
          <a:p>
            <a:pPr marL="628650" indent="-342900" algn="just" eaLnBrk="1" hangingPunct="1">
              <a:lnSpc>
                <a:spcPct val="80000"/>
              </a:lnSpc>
              <a:spcAft>
                <a:spcPts val="1200"/>
              </a:spcAft>
              <a:buFontTx/>
              <a:buChar char="-"/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</a:rPr>
              <a:t>Bancos repletos de “ativos tóxicos” (micos), à espera de serem adquiridos por governos e fundos de pensão; 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</a:rPr>
              <a:t>- Nos Estados Unidos, desde 2008 milhões de trabalhadores perderam suas economias.</a:t>
            </a:r>
          </a:p>
          <a:p>
            <a:pPr marL="628650" indent="-342900" algn="just" eaLnBrk="1" hangingPunct="1">
              <a:lnSpc>
                <a:spcPct val="80000"/>
              </a:lnSpc>
              <a:spcAft>
                <a:spcPts val="1200"/>
              </a:spcAft>
              <a:buFontTx/>
              <a:buChar char="-"/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</a:rPr>
              <a:t>Na Europa,  até a OCDE já advertiu sobre o grave risco da queda nas Bolsas e dano ao Fundos de Pensão.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sz="300" smtClean="0">
              <a:solidFill>
                <a:srgbClr val="92D050"/>
              </a:solidFill>
              <a:latin typeface="Tahoma" pitchFamily="34" charset="0"/>
            </a:endParaRP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b="0" smtClean="0">
                <a:solidFill>
                  <a:srgbClr val="92D050"/>
                </a:solidFill>
                <a:latin typeface="Tahoma" pitchFamily="34" charset="0"/>
              </a:rPr>
              <a:t>Previdência é sinônimo de segurança.  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b="0" smtClean="0">
                <a:solidFill>
                  <a:srgbClr val="92D050"/>
                </a:solidFill>
                <a:latin typeface="Tahoma" pitchFamily="34" charset="0"/>
              </a:rPr>
              <a:t>Como podemos colocar nosso futuro em </a:t>
            </a:r>
            <a:r>
              <a:rPr lang="pt-BR" altLang="en-US" sz="2800" b="0" smtClean="0">
                <a:solidFill>
                  <a:srgbClr val="92D050"/>
                </a:solidFill>
                <a:latin typeface="Tahoma" pitchFamily="34" charset="0"/>
              </a:rPr>
              <a:t>“</a:t>
            </a:r>
            <a:r>
              <a:rPr lang="pt-BR" sz="2800" b="0" smtClean="0">
                <a:solidFill>
                  <a:srgbClr val="92D050"/>
                </a:solidFill>
                <a:latin typeface="Tahoma" pitchFamily="34" charset="0"/>
              </a:rPr>
              <a:t>aplicações de RISCO</a:t>
            </a:r>
            <a:r>
              <a:rPr lang="pt-BR" altLang="en-US" sz="2800" b="0" smtClean="0">
                <a:solidFill>
                  <a:srgbClr val="92D050"/>
                </a:solidFill>
                <a:latin typeface="Tahoma" pitchFamily="34" charset="0"/>
              </a:rPr>
              <a:t>”</a:t>
            </a:r>
            <a:r>
              <a:rPr lang="pt-BR" sz="2800" b="0" smtClean="0">
                <a:solidFill>
                  <a:srgbClr val="92D050"/>
                </a:solidFill>
                <a:latin typeface="Tahoma" pitchFamily="34" charset="0"/>
              </a:rPr>
              <a:t>? </a:t>
            </a:r>
            <a:endParaRPr lang="pt-BR" b="0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9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9075" y="2348880"/>
            <a:ext cx="970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DISPOSITIVOS DO </a:t>
            </a:r>
            <a:r>
              <a:rPr lang="pt-BR" sz="32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FUNPRESP</a:t>
            </a:r>
            <a:endParaRPr lang="pt-BR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pt-BR" sz="32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sz="32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(Lei 12.618, de 30/4/2012)</a:t>
            </a:r>
            <a:endParaRPr lang="pt-BR" sz="28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30200" y="188913"/>
            <a:ext cx="9328150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4777" y="620688"/>
            <a:ext cx="9439275" cy="58191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Lei 12.618, de 30/4/2012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>
              <a:solidFill>
                <a:srgbClr val="92D050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Limita a aposentadoria ao teto do INSS (atualmente de R$ 4.159) para os servidores que ingressarem no serviço público a partir do </a:t>
            </a:r>
            <a:r>
              <a:rPr lang="pt-BR" sz="2600" i="1" u="sng">
                <a:solidFill>
                  <a:schemeClr val="tx1"/>
                </a:solidFill>
                <a:latin typeface="Tahoma" pitchFamily="34" charset="0"/>
              </a:rPr>
              <a:t>início de vigência 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do regime de previdência complementar </a:t>
            </a:r>
            <a:endParaRPr lang="pt-BR" sz="2600" i="1" smtClean="0">
              <a:solidFill>
                <a:schemeClr val="tx1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Para 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ganhar mais, os servidores terão de </a:t>
            </a: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aderir a Fundo 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de Pensão: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Fundação de Previdência Complementar do Servidor Público Federal (FUNPRESP - Exe, Leg e Jud</a:t>
            </a: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)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Atuais servidores podem optar pelo novo regime</a:t>
            </a:r>
            <a:endParaRPr lang="pt-BR" sz="26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39275" cy="661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Lei 12.618, de 30/4/2012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Vigência do Regime de Previdência Complementar </a:t>
            </a:r>
            <a:endParaRPr lang="pt-BR" sz="2800">
              <a:solidFill>
                <a:srgbClr val="92D050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>
              <a:solidFill>
                <a:srgbClr val="92D050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Até 240 dias </a:t>
            </a: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após a publicação da autorização de funcionamento concedida pelo órgão fiscalizador das entidades fechadas de previdência complementar</a:t>
            </a: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.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(até 14/10/2013, ou seja, até 240 dias após a publicação da Portaria </a:t>
            </a: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Previc / Ditec nº 71, de 14/2/2013, que  </a:t>
            </a: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autorizou </a:t>
            </a: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o funcionamento e </a:t>
            </a: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estabeleceu </a:t>
            </a: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o prazo de 180 dias para o início efetivo das atividades da Funpresp-Jud </a:t>
            </a: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- até </a:t>
            </a: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14/8/2013</a:t>
            </a: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)</a:t>
            </a:r>
            <a:endParaRPr lang="pt-BR" sz="1800" b="0" i="1">
              <a:solidFill>
                <a:schemeClr val="tx1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PORÉM: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Portaria Previc / Ditec nº 409, de 8/8/2013: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0" i="1">
                <a:solidFill>
                  <a:schemeClr val="tx1"/>
                </a:solidFill>
                <a:latin typeface="Tahoma" pitchFamily="34" charset="0"/>
              </a:rPr>
              <a:t>Concede prazo adicional de até 180 dias após 14/8/2013 (até 14/2/2014), para o início das </a:t>
            </a:r>
            <a:r>
              <a:rPr lang="pt-BR" sz="1800" b="0" i="1" smtClean="0">
                <a:solidFill>
                  <a:schemeClr val="tx1"/>
                </a:solidFill>
                <a:latin typeface="Tahoma" pitchFamily="34" charset="0"/>
              </a:rPr>
              <a:t>atividades da Funpresp – Jud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0" i="1" smtClean="0">
                <a:solidFill>
                  <a:srgbClr val="92D050"/>
                </a:solidFill>
                <a:latin typeface="Tahoma" pitchFamily="34" charset="0"/>
              </a:rPr>
              <a:t>O SERVIDOR QUE ENTRAR NO SERVIÇO PÚBLICO (JUDICIÁRIO)  APÓS 14/10/2013 TERIA DE ADERIR  AO FUNPRESP – EXE  (???)</a:t>
            </a:r>
          </a:p>
        </p:txBody>
      </p:sp>
    </p:spTree>
    <p:extLst>
      <p:ext uri="{BB962C8B-B14F-4D97-AF65-F5344CB8AC3E}">
        <p14:creationId xmlns:p14="http://schemas.microsoft.com/office/powerpoint/2010/main" val="187748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39275" cy="661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Lei 12.618, de 30/4/2012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Atuais servidores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Podem optar pela adesão ao FUNPRESP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Art 3º, § 7º  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O prazo para a opção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(...) será 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de 24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meses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, contados a partir do início da vigência do regime de previdência complementar instituído no caput do art.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1º 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desta Lei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.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§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8º  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O exercício da opção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(...) 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é irrevogável e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irretratável...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Art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. 30.  Para os fins do exercício do direito de opção de que trata o parágrafo único do art.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1º, 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considera-se instituído o regime de previdência complementar de que trata esta Lei a partir da data da publicação pelo órgão fiscalizador da autorização de aplicação dos regulamentos dos planos de benefícios de qualquer das entidades de que trata o art. </a:t>
            </a:r>
            <a:r>
              <a:rPr lang="pt-BR" sz="2000" b="0" i="1" smtClean="0">
                <a:solidFill>
                  <a:schemeClr val="tx1"/>
                </a:solidFill>
                <a:latin typeface="Tahoma" pitchFamily="34" charset="0"/>
              </a:rPr>
              <a:t>4º </a:t>
            </a:r>
            <a:r>
              <a:rPr lang="pt-BR" sz="2000" b="0" i="1">
                <a:solidFill>
                  <a:schemeClr val="tx1"/>
                </a:solidFill>
                <a:latin typeface="Tahoma" pitchFamily="34" charset="0"/>
              </a:rPr>
              <a:t>desta Lei.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mtClean="0">
                <a:solidFill>
                  <a:srgbClr val="92D050"/>
                </a:solidFill>
                <a:latin typeface="Tahoma" pitchFamily="34" charset="0"/>
              </a:rPr>
              <a:t>2 anos a partir de 4/2/2013 (data da publicação da autorização do regulamento da Funpresp-Exe)</a:t>
            </a:r>
            <a:endParaRPr lang="pt-BR" sz="1000">
              <a:solidFill>
                <a:srgbClr val="92D05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25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39275" cy="634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defRPr/>
            </a:pPr>
            <a:r>
              <a:rPr lang="pt-BR" sz="2600" smtClean="0">
                <a:solidFill>
                  <a:schemeClr val="tx2"/>
                </a:solidFill>
                <a:latin typeface="Tahoma" pitchFamily="34" charset="0"/>
              </a:rPr>
              <a:t>ARGUMENTOS DO GOVERNO:</a:t>
            </a:r>
          </a:p>
          <a:p>
            <a:pPr algn="ctr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defRPr/>
            </a:pP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“Isto não atinge os atuais servidores”</a:t>
            </a:r>
          </a:p>
          <a:p>
            <a:pPr algn="ctr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defRPr/>
            </a:pP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“Grande parte dos servidores ganham menos que R$ 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4.159, </a:t>
            </a: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e por isso não serão afetados”</a:t>
            </a:r>
          </a:p>
          <a:p>
            <a:pPr algn="ctr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defRPr/>
            </a:pPr>
            <a:r>
              <a:rPr lang="pt-BR" sz="2600" smtClean="0">
                <a:solidFill>
                  <a:schemeClr val="tx2"/>
                </a:solidFill>
                <a:latin typeface="Tahoma" pitchFamily="34" charset="0"/>
              </a:rPr>
              <a:t>PORÉM:</a:t>
            </a:r>
          </a:p>
          <a:p>
            <a:pPr marL="492125" indent="-457200" algn="ctr">
              <a:spcBef>
                <a:spcPts val="2400"/>
              </a:spcBef>
              <a:buClr>
                <a:schemeClr val="tx1"/>
              </a:buClr>
              <a:buFontTx/>
              <a:buChar char="-"/>
              <a:defRPr/>
            </a:pP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Assim, o governo confessa implicitamente que a FUNPRESP é ruim;</a:t>
            </a:r>
          </a:p>
          <a:p>
            <a:pPr marL="492125" indent="-457200" algn="ctr">
              <a:spcBef>
                <a:spcPts val="2400"/>
              </a:spcBef>
              <a:buClr>
                <a:schemeClr val="tx1"/>
              </a:buClr>
              <a:buFontTx/>
              <a:buChar char="-"/>
              <a:defRPr/>
            </a:pP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O teto do INSS vem caindo nas últimas décadas (de 20 para 6 salários mínimos);</a:t>
            </a:r>
          </a:p>
          <a:p>
            <a:pPr marL="492125" indent="-457200" algn="ctr">
              <a:spcBef>
                <a:spcPts val="2400"/>
              </a:spcBef>
              <a:buClr>
                <a:schemeClr val="tx1"/>
              </a:buClr>
              <a:buFontTx/>
              <a:buChar char="-"/>
              <a:defRPr/>
            </a:pPr>
            <a:r>
              <a:rPr lang="pt-BR" sz="2600" i="1" smtClean="0">
                <a:solidFill>
                  <a:schemeClr val="tx1"/>
                </a:solidFill>
                <a:latin typeface="Tahoma" pitchFamily="34" charset="0"/>
              </a:rPr>
              <a:t>Os atuais servidores podem ser induzidos a optar pela FUNPRESP</a:t>
            </a:r>
            <a:endParaRPr lang="pt-BR" sz="2600" smtClean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5"/>
          <p:cNvSpPr txBox="1">
            <a:spLocks noChangeArrowheads="1"/>
          </p:cNvSpPr>
          <p:nvPr/>
        </p:nvSpPr>
        <p:spPr bwMode="auto">
          <a:xfrm>
            <a:off x="200025" y="3357563"/>
            <a:ext cx="892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   Grécia                            Irlanda	                      França</a:t>
            </a:r>
          </a:p>
        </p:txBody>
      </p:sp>
      <p:sp>
        <p:nvSpPr>
          <p:cNvPr id="3075" name="CaixaDeTexto 7"/>
          <p:cNvSpPr txBox="1">
            <a:spLocks noChangeArrowheads="1"/>
          </p:cNvSpPr>
          <p:nvPr/>
        </p:nvSpPr>
        <p:spPr bwMode="auto">
          <a:xfrm>
            <a:off x="344488" y="6165850"/>
            <a:ext cx="892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Portugal                          Inglaterra	                   Espanha</a:t>
            </a:r>
          </a:p>
        </p:txBody>
      </p:sp>
      <p:sp>
        <p:nvSpPr>
          <p:cNvPr id="3076" name="CaixaDeTexto 12"/>
          <p:cNvSpPr txBox="1">
            <a:spLocks noChangeArrowheads="1"/>
          </p:cNvSpPr>
          <p:nvPr/>
        </p:nvSpPr>
        <p:spPr bwMode="auto">
          <a:xfrm>
            <a:off x="0" y="188913"/>
            <a:ext cx="990600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CRISE GLOBAL DA DÍVIDA</a:t>
            </a:r>
          </a:p>
          <a:p>
            <a:pPr algn="ctr" eaLnBrk="0" hangingPunct="0">
              <a:lnSpc>
                <a:spcPts val="2200"/>
              </a:lnSpc>
              <a:spcBef>
                <a:spcPct val="50000"/>
              </a:spcBef>
            </a:pPr>
            <a:r>
              <a:rPr 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REFORMAS DA PREVIDÊNCIA para 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pagar uma questionável dívida, feita para salvar os bancos</a:t>
            </a: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3" y="1643063"/>
            <a:ext cx="2628900" cy="17605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pic>
        <p:nvPicPr>
          <p:cNvPr id="3078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28775"/>
            <a:ext cx="2498725" cy="16462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pic>
        <p:nvPicPr>
          <p:cNvPr id="3079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" y="1643063"/>
            <a:ext cx="2536825" cy="16684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pic>
        <p:nvPicPr>
          <p:cNvPr id="3080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388" y="4437063"/>
            <a:ext cx="2530475" cy="17303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pic>
        <p:nvPicPr>
          <p:cNvPr id="3081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437063"/>
            <a:ext cx="2568575" cy="17446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pic>
        <p:nvPicPr>
          <p:cNvPr id="3082" name="Picture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7688" y="4365625"/>
            <a:ext cx="2019300" cy="18367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39275" cy="631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defRPr/>
            </a:pPr>
            <a:r>
              <a:rPr lang="pt-BR" sz="2600" smtClean="0">
                <a:solidFill>
                  <a:schemeClr val="tx2"/>
                </a:solidFill>
                <a:latin typeface="Tahoma" pitchFamily="34" charset="0"/>
              </a:rPr>
              <a:t>INDUÇÃO AOS ATUAIS SERVIDORES PARA OPTAREM PELO FUNPRESP:</a:t>
            </a:r>
          </a:p>
          <a:p>
            <a:pPr algn="ctr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defRPr/>
            </a:pPr>
            <a:endParaRPr lang="pt-BR" sz="1000" smtClean="0">
              <a:solidFill>
                <a:schemeClr val="tx2"/>
              </a:solidFill>
              <a:latin typeface="Tahoma" pitchFamily="34" charset="0"/>
            </a:endParaRPr>
          </a:p>
          <a:p>
            <a:pPr marL="492125" indent="-457200" algn="ctr">
              <a:spcBef>
                <a:spcPts val="2400"/>
              </a:spcBef>
              <a:buClr>
                <a:schemeClr val="tx1"/>
              </a:buClr>
              <a:buFontTx/>
              <a:buChar char="-"/>
              <a:defRPr/>
            </a:pPr>
            <a:r>
              <a:rPr lang="pt-BR" sz="2200" i="1" smtClean="0">
                <a:solidFill>
                  <a:schemeClr val="tx1"/>
                </a:solidFill>
                <a:latin typeface="Tahoma" pitchFamily="34" charset="0"/>
              </a:rPr>
              <a:t>Garantia de “benefício especial” (de acordo com o tempo de contribuição já ocorrido até o momento)</a:t>
            </a:r>
          </a:p>
          <a:p>
            <a:pPr marL="492125" indent="-457200" algn="ctr">
              <a:spcBef>
                <a:spcPts val="2400"/>
              </a:spcBef>
              <a:buClr>
                <a:schemeClr val="tx1"/>
              </a:buClr>
              <a:buFontTx/>
              <a:buChar char="-"/>
              <a:defRPr/>
            </a:pPr>
            <a:r>
              <a:rPr lang="pt-BR" sz="2200" i="1" smtClean="0">
                <a:solidFill>
                  <a:schemeClr val="tx1"/>
                </a:solidFill>
                <a:latin typeface="Tahoma" pitchFamily="34" charset="0"/>
              </a:rPr>
              <a:t>Simulações  questionáveis, com projeções de benefícios que dependem do rendimento no  imprevisível mercado financeiro</a:t>
            </a:r>
          </a:p>
          <a:p>
            <a:pPr marL="492125" indent="-457200" algn="ctr">
              <a:spcBef>
                <a:spcPts val="2400"/>
              </a:spcBef>
              <a:buClr>
                <a:schemeClr val="tx1"/>
              </a:buClr>
              <a:buFontTx/>
              <a:buChar char="-"/>
              <a:defRPr/>
            </a:pPr>
            <a:r>
              <a:rPr lang="pt-BR" sz="2200" i="1" smtClean="0">
                <a:solidFill>
                  <a:schemeClr val="tx1"/>
                </a:solidFill>
                <a:latin typeface="Tahoma" pitchFamily="34" charset="0"/>
              </a:rPr>
              <a:t>Precarização das aposentadorias (constantes quebras de paridade, redução nas pensões, contribuição dos inativos) induzindo os servidores  a pensar que somente terão direito a uma aposentadoria digna se aderirem </a:t>
            </a:r>
            <a:r>
              <a:rPr lang="pt-BR" sz="2200" i="1">
                <a:solidFill>
                  <a:schemeClr val="tx1"/>
                </a:solidFill>
                <a:latin typeface="Tahoma" pitchFamily="34" charset="0"/>
              </a:rPr>
              <a:t>à</a:t>
            </a:r>
            <a:r>
              <a:rPr lang="pt-BR" sz="2200" i="1" smtClean="0">
                <a:solidFill>
                  <a:schemeClr val="tx1"/>
                </a:solidFill>
                <a:latin typeface="Tahoma" pitchFamily="34" charset="0"/>
              </a:rPr>
              <a:t> FUNPRESP</a:t>
            </a:r>
          </a:p>
          <a:p>
            <a:pPr marL="492125" indent="-457200" algn="ctr">
              <a:spcBef>
                <a:spcPts val="2400"/>
              </a:spcBef>
              <a:buClr>
                <a:schemeClr val="tx1"/>
              </a:buClr>
              <a:buFontTx/>
              <a:buChar char="-"/>
              <a:defRPr/>
            </a:pPr>
            <a:r>
              <a:rPr lang="pt-BR" sz="2200" i="1" smtClean="0">
                <a:solidFill>
                  <a:schemeClr val="tx1"/>
                </a:solidFill>
                <a:latin typeface="Tahoma" pitchFamily="34" charset="0"/>
              </a:rPr>
              <a:t>A FUNPRESP acarretará um aumento no falacioso “déficit” da previdência dos servidores, e isso certamente será usado como justificativa para novas reformas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00025" y="188913"/>
            <a:ext cx="970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IRRESPONSABILIDADE FISCAL</a:t>
            </a:r>
          </a:p>
          <a:p>
            <a:pPr algn="ctr"/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EXPOSIÇÃO DE MOTIVOS DO PL 1992/2007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0200" y="188913"/>
            <a:ext cx="9328150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1463" y="1125538"/>
            <a:ext cx="9410700" cy="536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80000"/>
              </a:spcBef>
            </a:pPr>
            <a:r>
              <a:rPr lang="pt-BR" altLang="en-US" sz="26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6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Isoladamente, a mudança de regime terá um impacto negativo nas contas públicas no curto prazo, na medida em que o governo deixará de receber a contribuição sobre a parcela da remuneração do servidor entrante que ultrapassar o teto, e terá um gasto adicional, na medida em que passará a contribuir para o regime complementar, capitalizando reservas individuais para os servidores.</a:t>
            </a:r>
            <a:r>
              <a:rPr lang="pt-BR" altLang="en-US" sz="26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2600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4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 próprio governo admite que o FUNPRESP causará prejuízo às contas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4300" y="739775"/>
            <a:ext cx="99060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800"/>
              </a:spcBef>
            </a:pPr>
            <a:r>
              <a:rPr lang="pt-BR" sz="320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- RISCO TOTAL PARA OS SERVIDORES</a:t>
            </a:r>
          </a:p>
          <a:p>
            <a:pPr algn="ctr">
              <a:spcBef>
                <a:spcPts val="1800"/>
              </a:spcBef>
            </a:pPr>
            <a:r>
              <a:rPr lang="pt-BR" sz="320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- RISCO ZERO PARA O GOVERNO E O SETOR FINANCEIRO</a:t>
            </a:r>
          </a:p>
          <a:p>
            <a:pPr algn="ctr"/>
            <a:endParaRPr lang="pt-BR" sz="36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Art</a:t>
            </a:r>
            <a:r>
              <a:rPr lang="pt-BR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12.  Os planos de benefícios da Funpresp-Exe, da Funpresp-Leg e da Funpresp-Jud serão estruturados na modalidade de </a:t>
            </a:r>
            <a:r>
              <a:rPr lang="pt-BR" i="1" u="sng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contribuição </a:t>
            </a:r>
            <a:r>
              <a:rPr lang="pt-BR" i="1" u="sng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definida</a:t>
            </a:r>
            <a:r>
              <a:rPr lang="pt-BR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...</a:t>
            </a:r>
          </a:p>
          <a:p>
            <a:pPr algn="ctr"/>
            <a:endParaRPr lang="pt-BR" i="1" u="sng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i="1" u="sng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§ 2º ... o valor do benefício programado será calculado de acordo com o montante do saldo da conta acumulado pelo participante, devendo o valor do benefício estar permanentemente ajustado ao referido </a:t>
            </a:r>
            <a:r>
              <a:rPr lang="pt-BR" i="1" u="sng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saldo.</a:t>
            </a:r>
            <a:endParaRPr lang="pt-BR" i="1" u="sng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15925" y="0"/>
            <a:ext cx="9242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15925" y="714375"/>
            <a:ext cx="9217025" cy="97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4300" y="739775"/>
            <a:ext cx="99060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800"/>
              </a:spcBef>
            </a:pPr>
            <a:r>
              <a:rPr lang="pt-BR" sz="320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A CONTRIBUIÇÃO DO SERVIDOR PODE SE TORNAR EXCESSIVA, ENQUANTO A CONTRIBUIÇÃO DO GOVERNO É LIMITADA A 8,5% </a:t>
            </a:r>
          </a:p>
          <a:p>
            <a:pPr algn="ctr"/>
            <a:endParaRPr lang="pt-BR" sz="36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pt-BR" sz="36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“Art 16, §2º  </a:t>
            </a:r>
            <a:r>
              <a:rPr lang="pt-BR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alíquota da contribuição do participante será por ele definida anualmente, observado o disposto no regulamento do plano de benefícios.</a:t>
            </a:r>
          </a:p>
          <a:p>
            <a:pPr algn="ctr"/>
            <a:endParaRPr lang="pt-BR" i="1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§ </a:t>
            </a:r>
            <a:r>
              <a:rPr lang="pt-BR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3º  </a:t>
            </a:r>
            <a:r>
              <a:rPr lang="pt-BR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alíquota da contribuição do patrocinador será igual à do participante, observado o disposto no regulamento do plano de benefícios, e não poderá exceder o percentual de 8,5</a:t>
            </a:r>
            <a:r>
              <a:rPr lang="pt-BR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%.”</a:t>
            </a:r>
            <a:endParaRPr lang="pt-BR" i="1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15925" y="0"/>
            <a:ext cx="9242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15925" y="714375"/>
            <a:ext cx="9217025" cy="97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33375"/>
            <a:ext cx="9906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>
                <a:solidFill>
                  <a:schemeClr val="accent1"/>
                </a:solidFill>
                <a:latin typeface="Arial" charset="0"/>
              </a:rPr>
              <a:t>ELEVAÇÃO DOS CUSTOS DE FORMA IMPREVISÍVEL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5925" y="0"/>
            <a:ext cx="9242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15925" y="714375"/>
            <a:ext cx="9217025" cy="6450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TAXA DE ADMINISTRAÇÃO</a:t>
            </a: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Contratação de </a:t>
            </a:r>
          </a:p>
          <a:p>
            <a:pPr marL="914400" lvl="1" indent="-457200" algn="just">
              <a:lnSpc>
                <a:spcPct val="110000"/>
              </a:lnSpc>
              <a:buFont typeface="Arial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Auditoria Externa</a:t>
            </a:r>
          </a:p>
          <a:p>
            <a:pPr marL="914400" lvl="1" indent="-457200" algn="just">
              <a:lnSpc>
                <a:spcPct val="110000"/>
              </a:lnSpc>
              <a:buFont typeface="Arial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Empresas especializadas em estudos atuariais</a:t>
            </a:r>
          </a:p>
          <a:p>
            <a:pPr marL="914400" lvl="1" indent="-457200" algn="just">
              <a:lnSpc>
                <a:spcPct val="110000"/>
              </a:lnSpc>
              <a:buFont typeface="Arial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Assessoria ou Consultoria Técnica e Financeira</a:t>
            </a:r>
          </a:p>
          <a:p>
            <a:pPr marL="914400" lvl="1" indent="-457200" algn="just">
              <a:lnSpc>
                <a:spcPct val="110000"/>
              </a:lnSpc>
              <a:buFont typeface="Arial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Garantidores das reservas técnicas, custódia de títulos e valores mobiliários</a:t>
            </a:r>
          </a:p>
          <a:p>
            <a:pPr marL="914400" lvl="1" indent="-457200" algn="just">
              <a:lnSpc>
                <a:spcPct val="110000"/>
              </a:lnSpc>
              <a:buFont typeface="Arial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Serviços de análise de concessão de benefícios, folha de pagamentos, avaliação atuarial, cadastro social e financeiro dos segurados e beneficiários, além de outros serviços necessários para gestão do regime ou dos recursos</a:t>
            </a:r>
          </a:p>
          <a:p>
            <a:pPr marL="914400" lvl="1" indent="-457200" algn="just">
              <a:lnSpc>
                <a:spcPct val="110000"/>
              </a:lnSpc>
              <a:buFont typeface="Arial" charset="0"/>
              <a:buChar char="•"/>
            </a:pPr>
            <a:endParaRPr lang="pt-BR" sz="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 algn="ctr">
              <a:lnSpc>
                <a:spcPct val="110000"/>
              </a:lnSpc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QUE PREÇO?</a:t>
            </a:r>
          </a:p>
          <a:p>
            <a:pPr marL="914400" lvl="1" indent="-457200" algn="just">
              <a:lnSpc>
                <a:spcPct val="110000"/>
              </a:lnSpc>
              <a:buFont typeface="Arial" charset="0"/>
              <a:buChar char="•"/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15925" y="692150"/>
            <a:ext cx="94900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5000"/>
              </a:lnSpc>
              <a:spcBef>
                <a:spcPct val="80000"/>
              </a:spcBef>
            </a:pPr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ILUSÃO</a:t>
            </a:r>
            <a:r>
              <a:rPr lang="pt-BR" sz="36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FUNPRESPs (Exe, Leg e Jud) administrarão por conta própria os recursos.            </a:t>
            </a:r>
          </a:p>
          <a:p>
            <a:pPr algn="ctr">
              <a:lnSpc>
                <a:spcPct val="115000"/>
              </a:lnSpc>
              <a:spcBef>
                <a:spcPct val="80000"/>
              </a:spcBef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administração será feita pelos BANCOS: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76288" y="2420938"/>
            <a:ext cx="8891587" cy="39456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80000"/>
              </a:spcBef>
              <a:spcAft>
                <a:spcPts val="1200"/>
              </a:spcAft>
            </a:pPr>
            <a:endParaRPr lang="pt-BR" b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80000"/>
              </a:spcBef>
              <a:spcAft>
                <a:spcPts val="1200"/>
              </a:spcAft>
            </a:pPr>
            <a:r>
              <a:rPr lang="pt-BR" b="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“Art</a:t>
            </a:r>
            <a:r>
              <a:rPr lang="pt-BR" b="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15. § </a:t>
            </a:r>
            <a:r>
              <a:rPr lang="pt-BR" b="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2º  </a:t>
            </a:r>
            <a:r>
              <a:rPr lang="pt-BR" b="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 entidades referidas no  caput contratarão, para a gestão dos recursos garantidores prevista neste artigo, somente instituições, administradores de carteiras ou fundos de investimento que estejam autorizados e registrados na Comissão de Valores Mobiliários (CVM</a:t>
            </a:r>
            <a:r>
              <a:rPr lang="pt-BR" b="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).”</a:t>
            </a:r>
          </a:p>
          <a:p>
            <a:pPr algn="ctr">
              <a:spcBef>
                <a:spcPct val="80000"/>
              </a:spcBef>
              <a:spcAft>
                <a:spcPts val="1200"/>
              </a:spcAft>
            </a:pPr>
            <a:r>
              <a:rPr lang="pt-BR" b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Licitação, considerando “</a:t>
            </a:r>
            <a:r>
              <a:rPr lang="pt-BR" b="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solidez, o porte e a experiência em gestão de recursos</a:t>
            </a:r>
            <a:r>
              <a:rPr lang="pt-BR" b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 (Art 15, §4º)</a:t>
            </a:r>
            <a:endParaRPr lang="pt-BR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71463" y="260350"/>
            <a:ext cx="93281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INSEGURANÇA TOTAL PARA OS SERVIDORES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1463" y="1844675"/>
            <a:ext cx="9328150" cy="481978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INDEFINIÇÃO QUANTO À FORMA DE CONCESSÃO, CÁLCULO E PAGAMENTO DE BENEFÍCIOS:</a:t>
            </a: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</a:t>
            </a:r>
            <a:r>
              <a:rPr lang="pt-BR" sz="2000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13</a:t>
            </a: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  Os requisitos para aquisição, manutenção e perda da qualidade de participante, assim como os requisitos de elegibilidade e a forma de concessão, cálculo e pagamento dos benefícios, deverão constar dos </a:t>
            </a:r>
            <a:r>
              <a:rPr lang="pt-BR" sz="2000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regulamentos dos planos de </a:t>
            </a:r>
            <a:r>
              <a:rPr lang="pt-BR" sz="2000" b="0" u="sng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benefícios</a:t>
            </a:r>
            <a:r>
              <a:rPr lang="pt-BR" sz="2000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...</a:t>
            </a:r>
            <a:endParaRPr lang="pt-BR" sz="20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endParaRPr lang="pt-BR" sz="20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15. </a:t>
            </a:r>
            <a:r>
              <a:rPr lang="pt-BR" sz="2000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aplicação dos recursos garantidores correspondentes às reservas, às provisões e aos fundos dos planos de benefícios da Funpresp-Exe, da Funpresp-Leg e da Funpresp-Jud obedecerá às diretrizes e aos limites prudenciais </a:t>
            </a:r>
            <a:r>
              <a:rPr lang="pt-BR" sz="2000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estabelecidos pelo Conselho Monetário Nacional (CMN).</a:t>
            </a:r>
            <a:endParaRPr lang="pt-BR" b="0" u="sng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88913"/>
            <a:ext cx="9906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6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30200" y="188913"/>
            <a:ext cx="9328150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93675" y="188913"/>
            <a:ext cx="9410700" cy="5972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RESOLUÇÃO Nº 26 DO CONSELHO DE GESTÃO DA PREVIDÊNCIA COMPLEMENTAR, 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DE 29 DE SETEMBRO DE 2008</a:t>
            </a:r>
            <a:endParaRPr lang="pt-BR" sz="2000">
              <a:solidFill>
                <a:srgbClr val="92D050"/>
              </a:solidFill>
              <a:cs typeface="Times New Roman" pitchFamily="18" charset="0"/>
            </a:endParaRP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Permite que o patrocinador fique com parte do superávit dos fundos de pensão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Já significou a retirada de bilhões de reais da PREVI, para o lucro do Banco do Brasil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Evidência de que eventuais lucros dos fundos de pensão podem ser desviados para pagar a dívida pública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endParaRPr lang="pt-BR" sz="15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ARGUMENTO DO GOVERNO: A RESOLUÇÃO 26 NÃO SE APLICA À FUNPRESP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Porém, basta uma mera norma infra-legal para estender tal resolução à FUNPRESP</a:t>
            </a:r>
            <a:endParaRPr lang="pt-BR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836613"/>
            <a:ext cx="934085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tângulo 1"/>
          <p:cNvSpPr>
            <a:spLocks noChangeArrowheads="1"/>
          </p:cNvSpPr>
          <p:nvPr/>
        </p:nvSpPr>
        <p:spPr bwMode="auto">
          <a:xfrm>
            <a:off x="2473325" y="6027738"/>
            <a:ext cx="543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solidFill>
                  <a:srgbClr val="FFFFFF"/>
                </a:solidFill>
                <a:latin typeface="Verdana" pitchFamily="34" charset="0"/>
                <a:hlinkClick r:id="rId3"/>
              </a:rPr>
              <a:t>www.auditoriacidada.org.br</a:t>
            </a:r>
            <a:r>
              <a:rPr lang="pt-BR" altLang="pt-BR">
                <a:solidFill>
                  <a:srgbClr val="FFFFFF"/>
                </a:solidFill>
                <a:latin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3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8125" y="119063"/>
            <a:ext cx="9899650" cy="678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NO BRASIL, O GOVERNO NÃO ADMITE CRISE DA DÍVIDA, MAS...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 discurso falacioso é o mesmo da Europa: 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“NÃO HÁ RECURSOS PARA AS APOSENTADORIAS”</a:t>
            </a:r>
          </a:p>
          <a:p>
            <a:pPr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“O ROMBO DA PREVIDÊNCIA É CRESCENTE”</a:t>
            </a:r>
          </a:p>
          <a:p>
            <a:pPr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“OS SERVIDORES PÚBLICOS SÃO OS VILÕES DAS CONTAS PÚBLICAS”</a:t>
            </a:r>
          </a:p>
          <a:p>
            <a:pPr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“É NECESSÁRIO REDUZIR AS APOSENTADORIAS”</a:t>
            </a:r>
          </a:p>
          <a:p>
            <a:pPr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SERÁ VERDADE?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720387"/>
            <a:ext cx="9217024" cy="587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365728" y="1937737"/>
            <a:ext cx="1550987" cy="2308324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altLang="en-US" sz="1200" b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pt-BR" altLang="en-US" sz="1200" b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sz="1200" b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</a:t>
            </a:r>
          </a:p>
          <a:p>
            <a:pPr algn="ctr" eaLnBrk="0" hangingPunct="0"/>
            <a:endParaRPr lang="pt-BR" sz="1200" b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1200" b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sz="1200" b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Elaboração: Auditoria Cidadã da Dívida</a:t>
            </a:r>
          </a:p>
        </p:txBody>
      </p:sp>
      <p:sp>
        <p:nvSpPr>
          <p:cNvPr id="6151" name="CaixaDeTexto 10"/>
          <p:cNvSpPr txBox="1">
            <a:spLocks noChangeArrowheads="1"/>
          </p:cNvSpPr>
          <p:nvPr/>
        </p:nvSpPr>
        <p:spPr bwMode="auto">
          <a:xfrm>
            <a:off x="12700" y="230188"/>
            <a:ext cx="97774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Executado em </a:t>
            </a:r>
            <a:r>
              <a:rPr lang="pt-BR" sz="20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2012 Total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: R$ </a:t>
            </a:r>
            <a:r>
              <a:rPr lang="pt-BR" sz="20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1,712 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trilhão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7" dist="17961" dir="2700000">
              <a:srgbClr val="999999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9" name="CaixaDeTexto 5"/>
          <p:cNvSpPr txBox="1">
            <a:spLocks noChangeArrowheads="1"/>
          </p:cNvSpPr>
          <p:nvPr/>
        </p:nvSpPr>
        <p:spPr bwMode="auto">
          <a:xfrm>
            <a:off x="7884853" y="2142821"/>
            <a:ext cx="1905259" cy="127727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pt-BR" sz="1400" smtClean="0">
                <a:solidFill>
                  <a:schemeClr val="accent6">
                    <a:lumMod val="75000"/>
                  </a:schemeClr>
                </a:solidFill>
              </a:rPr>
              <a:t>SERVIDORES PÚBLICOS  CIVIS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400" smtClean="0">
                <a:solidFill>
                  <a:schemeClr val="accent6">
                    <a:lumMod val="75000"/>
                  </a:schemeClr>
                </a:solidFill>
              </a:rPr>
              <a:t>ALVO DAS REFORMAS DA PREVIDÊNCIA</a:t>
            </a:r>
          </a:p>
        </p:txBody>
      </p:sp>
      <p:cxnSp>
        <p:nvCxnSpPr>
          <p:cNvPr id="10" name="Conector de seta reta 7"/>
          <p:cNvCxnSpPr>
            <a:cxnSpLocks noChangeShapeType="1"/>
          </p:cNvCxnSpPr>
          <p:nvPr/>
        </p:nvCxnSpPr>
        <p:spPr bwMode="auto">
          <a:xfrm flipH="1">
            <a:off x="7329488" y="3312372"/>
            <a:ext cx="575840" cy="908716"/>
          </a:xfrm>
          <a:prstGeom prst="straightConnector1">
            <a:avLst/>
          </a:prstGeom>
          <a:noFill/>
          <a:ln w="41275" cap="sq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6496" y="260648"/>
            <a:ext cx="9289479" cy="6727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FALÁCIA DO DÉFICIT DO REGIME PRÓPRIO DE PREVIDÊNCIA DOS SERVIDORES (RPPS</a:t>
            </a:r>
            <a:r>
              <a:rPr lang="pt-BR" sz="28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 defTabSz="449263" eaLnBrk="0" hangingPunct="0">
              <a:spcBef>
                <a:spcPts val="18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Governo fabrica o “déficit” comparando contribuições previdenciárias com o pagamento de aposentadorias e pensões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MAS SE ESQUECE:</a:t>
            </a:r>
          </a:p>
          <a:p>
            <a:pPr marL="342900" indent="-342900" algn="ctr" defTabSz="449263" eaLnBrk="0" hangingPunct="0">
              <a:spcBef>
                <a:spcPts val="18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histórico </a:t>
            </a: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desvio de recursos </a:t>
            </a: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da Previdência para </a:t>
            </a: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obras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- Após a Constituição de 1988, servidores celetistas passaram para o regime estatutário, e o INSS não repassou ao RPPS as contribuições passadas</a:t>
            </a:r>
          </a:p>
          <a:p>
            <a:pPr marL="342900" indent="-342900" algn="ctr" defTabSz="449263" eaLnBrk="0" hangingPunct="0">
              <a:spcBef>
                <a:spcPts val="18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Em 2012, </a:t>
            </a: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número de servidores </a:t>
            </a: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civis ativos do </a:t>
            </a: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Poder Executivo (648.920) era </a:t>
            </a: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ainda menor que </a:t>
            </a: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em 1991 (661.996) </a:t>
            </a: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!!!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</a:t>
            </a:r>
            <a:r>
              <a:rPr lang="pt-BR" sz="10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http</a:t>
            </a:r>
            <a:r>
              <a:rPr lang="pt-BR" sz="1000" b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://</a:t>
            </a:r>
            <a:r>
              <a:rPr lang="pt-BR" sz="10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www.planejamento.gov.br/secretarias/upload/Arquivos/servidor/publicacoes/boletim_estatistico_pessoal/2013/Bol203_Mar2013.pdf</a:t>
            </a:r>
            <a:r>
              <a:rPr lang="pt-BR" sz="10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, pgs 55 e 56</a:t>
            </a:r>
            <a:endParaRPr lang="pt-BR" sz="1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3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SE APROVEITAM DO DESMONTE NEOLIBERAL DO ESTADO PARA AINDA </a:t>
            </a:r>
            <a:r>
              <a:rPr lang="pt-BR" sz="20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DIZER 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 A RELAÇÃO ENTRE ATIVOS E APOSENTADOS É MUITO BAIXA !!!</a:t>
            </a:r>
            <a:endParaRPr lang="pt-BR" sz="20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8464" y="476250"/>
            <a:ext cx="9577511" cy="6157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NO PODER JUDICIÁRIO, NEM MESMO O FALACIOSO “DÉFICIT” EXISTIRIA:</a:t>
            </a: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20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Dados do Orçamento Federal de 2012:</a:t>
            </a:r>
            <a:endParaRPr lang="pt-BR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 defTabSz="449263" eaLnBrk="0" hangingPunct="0">
              <a:spcBef>
                <a:spcPts val="18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Gastos </a:t>
            </a: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com servidores ativos: </a:t>
            </a: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R$ 23,049 bilhões</a:t>
            </a:r>
          </a:p>
          <a:p>
            <a:pPr marL="342900" indent="-342900" algn="ctr" defTabSz="449263" eaLnBrk="0" hangingPunct="0">
              <a:spcBef>
                <a:spcPts val="18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Estimativa da Contribuição Previdenciária (33%): R$ 7,606 bilhões</a:t>
            </a:r>
          </a:p>
          <a:p>
            <a:pPr marL="342900" indent="-342900" algn="ctr" defTabSz="449263" eaLnBrk="0" hangingPunct="0">
              <a:spcBef>
                <a:spcPts val="18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Pagamento de aposentadorias e pensões: R$ 5,144 bilhões</a:t>
            </a:r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3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“SUPERÁVIT” DA PREVIDENCIA DOS SERVIDORES DO PODER JUDICIÁRIO EM 2012:</a:t>
            </a:r>
          </a:p>
          <a:p>
            <a:pPr algn="ctr" defTabSz="449263" eaLnBrk="0" hangingPunct="0">
              <a:spcBef>
                <a:spcPts val="3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R$ </a:t>
            </a:r>
            <a:r>
              <a:rPr 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2,462 BILHÕES</a:t>
            </a:r>
          </a:p>
          <a:p>
            <a:pPr algn="ctr" defTabSz="449263" eaLnBrk="0" hangingPunct="0">
              <a:spcBef>
                <a:spcPts val="3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Fonte dos dados primários: </a:t>
            </a:r>
            <a:r>
              <a:rPr lang="pt-BR" sz="1000" b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http://</a:t>
            </a:r>
            <a:r>
              <a:rPr lang="pt-BR" sz="10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www.planejamento.gov.br/secretarias/upload/Arquivos/servidor/publicacoes/boletim_estatistico_pessoal/2013/Bol203_Mar2013.pdf</a:t>
            </a:r>
            <a:r>
              <a:rPr lang="pt-BR" sz="10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, pág 18.</a:t>
            </a:r>
            <a:endParaRPr lang="pt-BR" sz="10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45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04850" y="260350"/>
            <a:ext cx="9001125" cy="95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ATÉ OS QUE ALEGAM O FALACIOSO “DÉFICIT” CONFESSAM QUE ELE ESTÁ CAINDO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8" y="1412875"/>
            <a:ext cx="6108700" cy="52562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CaixaDeTexto 1"/>
          <p:cNvSpPr txBox="1">
            <a:spLocks noChangeArrowheads="1"/>
          </p:cNvSpPr>
          <p:nvPr/>
        </p:nvSpPr>
        <p:spPr bwMode="auto">
          <a:xfrm>
            <a:off x="6824663" y="2205038"/>
            <a:ext cx="308133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</a:t>
            </a:r>
          </a:p>
          <a:p>
            <a:pPr algn="ctr"/>
            <a:endParaRPr lang="pt-BR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Relatório do Senador José Pimentel (PT/CE) ao PLC 2/2012, págs 11 e 12</a:t>
            </a:r>
          </a:p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1874" y="260648"/>
            <a:ext cx="9440862" cy="6296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QUAL É, ENTÃO, A VERDADEIRA MOTIVAÇÃO DAS REFORMAS DA PREVIDÊNCIA ? </a:t>
            </a:r>
            <a:r>
              <a:rPr lang="pt-BR" sz="2800" u="sng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ATENDER AO FMI</a:t>
            </a:r>
          </a:p>
          <a:p>
            <a:pPr algn="ctr">
              <a:spcBef>
                <a:spcPts val="1800"/>
              </a:spcBef>
              <a:defRPr/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Carta de Intenção de Lula ao FMI</a:t>
            </a: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1800"/>
              </a:spcBef>
              <a:defRPr/>
            </a:pPr>
            <a:endParaRPr lang="pt-BR" sz="11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Brasília</a:t>
            </a:r>
            <a:r>
              <a:rPr lang="pt-BR" sz="22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28 de fevereiro de </a:t>
            </a:r>
            <a:r>
              <a:rPr lang="pt-BR" sz="22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2003</a:t>
            </a:r>
            <a:endParaRPr lang="pt-BR" sz="2200" i="1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Prezado Sr. Köhler: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7. Um </a:t>
            </a:r>
            <a:r>
              <a:rPr lang="pt-BR" sz="20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problema fundamental que o país terá de enfrentar no futuro próximo diz respeito às pensões do setor público. </a:t>
            </a:r>
            <a:r>
              <a:rPr lang="pt-BR" sz="20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(...) Com </a:t>
            </a:r>
            <a:r>
              <a:rPr lang="pt-BR" sz="20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este propósito, estão sendo examinadas diversas opções, incluindo o aumento da idade para a aposentadoria, a elevação no número de anos de contribuição que dá direito a uma aposentadoria, assim como uma revisão das regras que regem as pensões. Uma proposta de reforma desenhada de forma a reduzir o déficit da previdência do setor público ao longo do tempo será enviada ao Congresso até a metade do ano</a:t>
            </a:r>
            <a:r>
              <a:rPr lang="pt-BR" sz="20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.” 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i="1">
                <a:solidFill>
                  <a:schemeClr val="tx1"/>
                </a:solidFill>
                <a:latin typeface="Tahoma" pitchFamily="34" charset="0"/>
                <a:cs typeface="Tahoma" pitchFamily="34" charset="0"/>
                <a:hlinkClick r:id="rId3"/>
              </a:rPr>
              <a:t>http://</a:t>
            </a:r>
            <a:r>
              <a:rPr lang="pt-BR" sz="1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hlinkClick r:id="rId3"/>
              </a:rPr>
              <a:t>www.fazenda.gov.br/portugues/fmi/cartafmi_030317.asp</a:t>
            </a:r>
            <a:r>
              <a:rPr lang="pt-BR" sz="1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pt-BR" sz="1400" i="1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charset="0"/>
              </a:rPr>
              <a:t>         </a:t>
            </a:r>
            <a:endParaRPr lang="pt-BR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37955" name="Text Box 1027"/>
          <p:cNvSpPr txBox="1">
            <a:spLocks noChangeArrowheads="1"/>
          </p:cNvSpPr>
          <p:nvPr/>
        </p:nvSpPr>
        <p:spPr bwMode="auto">
          <a:xfrm>
            <a:off x="185777" y="188640"/>
            <a:ext cx="9705528" cy="629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sz="300" smtClean="0">
              <a:solidFill>
                <a:schemeClr val="accent1"/>
              </a:solidFill>
              <a:latin typeface="Arial" charset="0"/>
            </a:endParaRP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</a:rPr>
              <a:t>A REFORMA DA PREVIDÊNCIA DOS SERVIDORES PÚBLICOS (EC 41 - 31/12/2003)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pt-BR" sz="1000" b="0" smtClean="0">
              <a:solidFill>
                <a:srgbClr val="FFFFFF"/>
              </a:solidFill>
              <a:latin typeface="Tahoma" pitchFamily="34" charset="0"/>
            </a:endParaRPr>
          </a:p>
          <a:p>
            <a:pPr algn="just" eaLnBrk="1" hangingPunct="1">
              <a:spcAft>
                <a:spcPts val="1200"/>
              </a:spcAft>
              <a:defRPr/>
            </a:pPr>
            <a:r>
              <a:rPr lang="pt-BR" b="0" smtClean="0">
                <a:solidFill>
                  <a:srgbClr val="FFFFFF"/>
                </a:solidFill>
                <a:latin typeface="Tahoma" pitchFamily="34" charset="0"/>
              </a:rPr>
              <a:t>	 </a:t>
            </a:r>
          </a:p>
          <a:p>
            <a:pPr marL="628650" indent="-342900" algn="just" eaLnBrk="1" hangingPunct="1">
              <a:spcAft>
                <a:spcPts val="2400"/>
              </a:spcAft>
              <a:buFontTx/>
              <a:buChar char="-"/>
              <a:defRPr/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Contribuição dos inativos para todos os </a:t>
            </a: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servidores </a:t>
            </a: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(antigos e </a:t>
            </a: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novos, ativos e já aposentados, inclusive antigos pensionistas), de 11% sobre </a:t>
            </a: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a parcela que excede o teto do INSS (R$ 4.159</a:t>
            </a: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)</a:t>
            </a:r>
          </a:p>
          <a:p>
            <a:pPr marL="628650" indent="-342900" algn="just" eaLnBrk="1" hangingPunct="1">
              <a:spcAft>
                <a:spcPts val="2400"/>
              </a:spcAft>
              <a:buFontTx/>
              <a:buChar char="-"/>
              <a:defRPr/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Redução de 30% nas </a:t>
            </a: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novas pensões para todos os servidores (antigos e novos), </a:t>
            </a: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sobre a parcela que excede o teto do INSS (R$ 4.159</a:t>
            </a: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)</a:t>
            </a:r>
          </a:p>
          <a:p>
            <a:pPr marL="628650" indent="-342900" algn="just" eaLnBrk="1" hangingPunct="1">
              <a:spcAft>
                <a:spcPts val="2400"/>
              </a:spcAft>
              <a:buFontTx/>
              <a:buChar char="-"/>
              <a:defRPr/>
            </a:pP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Fim </a:t>
            </a: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da paridade e integralidade para os novos </a:t>
            </a: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servidores</a:t>
            </a:r>
          </a:p>
          <a:p>
            <a:pPr marL="628650" indent="-342900" algn="just" eaLnBrk="1" hangingPunct="1">
              <a:spcAft>
                <a:spcPts val="2400"/>
              </a:spcAft>
              <a:buFontTx/>
              <a:buChar char="-"/>
              <a:defRPr/>
            </a:pP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Previsão de aplicação do teto do INSS </a:t>
            </a: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(R$ </a:t>
            </a:r>
            <a:r>
              <a:rPr lang="pt-BR" sz="2200" b="0" smtClean="0">
                <a:solidFill>
                  <a:srgbClr val="FFFFFF"/>
                </a:solidFill>
                <a:latin typeface="Tahoma" pitchFamily="34" charset="0"/>
              </a:rPr>
              <a:t>4.159) para as aposentadorias dos servidores que ingressarem no serviço público a partir da vigência do Regime de Previdência Complementar (por meio da “FUNPRESP”).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21764</TotalTime>
  <Words>2144</Words>
  <Application>Microsoft Office PowerPoint</Application>
  <PresentationFormat>Papel A4 (210 x 297 mm)</PresentationFormat>
  <Paragraphs>353</Paragraphs>
  <Slides>28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0" baseType="lpstr">
      <vt:lpstr>Pulso</vt:lpstr>
      <vt:lpstr>Microsoft Word Document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1629</cp:revision>
  <cp:lastPrinted>2008-11-20T19:12:03Z</cp:lastPrinted>
  <dcterms:created xsi:type="dcterms:W3CDTF">2001-11-19T18:24:28Z</dcterms:created>
  <dcterms:modified xsi:type="dcterms:W3CDTF">2013-09-16T01:34:04Z</dcterms:modified>
</cp:coreProperties>
</file>