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Lst>
  <p:notesMasterIdLst>
    <p:notesMasterId r:id="rId45"/>
  </p:notesMasterIdLst>
  <p:handoutMasterIdLst>
    <p:handoutMasterId r:id="rId46"/>
  </p:handoutMasterIdLst>
  <p:sldIdLst>
    <p:sldId id="693" r:id="rId2"/>
    <p:sldId id="1267" r:id="rId3"/>
    <p:sldId id="1231" r:id="rId4"/>
    <p:sldId id="1271" r:id="rId5"/>
    <p:sldId id="1304" r:id="rId6"/>
    <p:sldId id="1305" r:id="rId7"/>
    <p:sldId id="1248" r:id="rId8"/>
    <p:sldId id="1249" r:id="rId9"/>
    <p:sldId id="1303" r:id="rId10"/>
    <p:sldId id="1302" r:id="rId11"/>
    <p:sldId id="1235" r:id="rId12"/>
    <p:sldId id="1286" r:id="rId13"/>
    <p:sldId id="1287" r:id="rId14"/>
    <p:sldId id="1245" r:id="rId15"/>
    <p:sldId id="1273" r:id="rId16"/>
    <p:sldId id="1268" r:id="rId17"/>
    <p:sldId id="1291" r:id="rId18"/>
    <p:sldId id="1274" r:id="rId19"/>
    <p:sldId id="1243" r:id="rId20"/>
    <p:sldId id="1280" r:id="rId21"/>
    <p:sldId id="1281" r:id="rId22"/>
    <p:sldId id="1282" r:id="rId23"/>
    <p:sldId id="1283" r:id="rId24"/>
    <p:sldId id="1299" r:id="rId25"/>
    <p:sldId id="1285" r:id="rId26"/>
    <p:sldId id="1259" r:id="rId27"/>
    <p:sldId id="1270" r:id="rId28"/>
    <p:sldId id="1275" r:id="rId29"/>
    <p:sldId id="1288" r:id="rId30"/>
    <p:sldId id="1218" r:id="rId31"/>
    <p:sldId id="1293" r:id="rId32"/>
    <p:sldId id="1294" r:id="rId33"/>
    <p:sldId id="1295" r:id="rId34"/>
    <p:sldId id="1296" r:id="rId35"/>
    <p:sldId id="1298" r:id="rId36"/>
    <p:sldId id="1292" r:id="rId37"/>
    <p:sldId id="1219" r:id="rId38"/>
    <p:sldId id="1220" r:id="rId39"/>
    <p:sldId id="1290" r:id="rId40"/>
    <p:sldId id="1276" r:id="rId41"/>
    <p:sldId id="1227" r:id="rId42"/>
    <p:sldId id="1269" r:id="rId43"/>
    <p:sldId id="1238" r:id="rId44"/>
  </p:sldIdLst>
  <p:sldSz cx="9906000" cy="6858000" type="A4"/>
  <p:notesSz cx="6858000" cy="9710738"/>
  <p:defaultTextStyle>
    <a:defPPr>
      <a:defRPr lang="en-US"/>
    </a:defPPr>
    <a:lvl1pPr algn="l" rtl="0" fontAlgn="base">
      <a:spcBef>
        <a:spcPct val="0"/>
      </a:spcBef>
      <a:spcAft>
        <a:spcPct val="0"/>
      </a:spcAft>
      <a:defRPr sz="2400" b="1" kern="1200">
        <a:solidFill>
          <a:srgbClr val="FF0000"/>
        </a:solidFill>
        <a:latin typeface="Times New Roman" pitchFamily="18" charset="0"/>
        <a:ea typeface="MS PGothic" pitchFamily="34" charset="-128"/>
        <a:cs typeface="+mn-cs"/>
      </a:defRPr>
    </a:lvl1pPr>
    <a:lvl2pPr marL="457200" algn="l" rtl="0" fontAlgn="base">
      <a:spcBef>
        <a:spcPct val="0"/>
      </a:spcBef>
      <a:spcAft>
        <a:spcPct val="0"/>
      </a:spcAft>
      <a:defRPr sz="2400" b="1" kern="1200">
        <a:solidFill>
          <a:srgbClr val="FF0000"/>
        </a:solidFill>
        <a:latin typeface="Times New Roman" pitchFamily="18" charset="0"/>
        <a:ea typeface="MS PGothic" pitchFamily="34" charset="-128"/>
        <a:cs typeface="+mn-cs"/>
      </a:defRPr>
    </a:lvl2pPr>
    <a:lvl3pPr marL="914400" algn="l" rtl="0" fontAlgn="base">
      <a:spcBef>
        <a:spcPct val="0"/>
      </a:spcBef>
      <a:spcAft>
        <a:spcPct val="0"/>
      </a:spcAft>
      <a:defRPr sz="2400" b="1" kern="1200">
        <a:solidFill>
          <a:srgbClr val="FF0000"/>
        </a:solidFill>
        <a:latin typeface="Times New Roman" pitchFamily="18" charset="0"/>
        <a:ea typeface="MS PGothic" pitchFamily="34" charset="-128"/>
        <a:cs typeface="+mn-cs"/>
      </a:defRPr>
    </a:lvl3pPr>
    <a:lvl4pPr marL="1371600" algn="l" rtl="0" fontAlgn="base">
      <a:spcBef>
        <a:spcPct val="0"/>
      </a:spcBef>
      <a:spcAft>
        <a:spcPct val="0"/>
      </a:spcAft>
      <a:defRPr sz="2400" b="1" kern="1200">
        <a:solidFill>
          <a:srgbClr val="FF0000"/>
        </a:solidFill>
        <a:latin typeface="Times New Roman" pitchFamily="18" charset="0"/>
        <a:ea typeface="MS PGothic" pitchFamily="34" charset="-128"/>
        <a:cs typeface="+mn-cs"/>
      </a:defRPr>
    </a:lvl4pPr>
    <a:lvl5pPr marL="1828800" algn="l" rtl="0" fontAlgn="base">
      <a:spcBef>
        <a:spcPct val="0"/>
      </a:spcBef>
      <a:spcAft>
        <a:spcPct val="0"/>
      </a:spcAft>
      <a:defRPr sz="2400" b="1" kern="1200">
        <a:solidFill>
          <a:srgbClr val="FF0000"/>
        </a:solidFill>
        <a:latin typeface="Times New Roman" pitchFamily="18" charset="0"/>
        <a:ea typeface="MS PGothic" pitchFamily="34" charset="-128"/>
        <a:cs typeface="+mn-cs"/>
      </a:defRPr>
    </a:lvl5pPr>
    <a:lvl6pPr marL="2286000" algn="l" defTabSz="914400" rtl="0" eaLnBrk="1" latinLnBrk="0" hangingPunct="1">
      <a:defRPr sz="2400" b="1" kern="1200">
        <a:solidFill>
          <a:srgbClr val="FF0000"/>
        </a:solidFill>
        <a:latin typeface="Times New Roman" pitchFamily="18" charset="0"/>
        <a:ea typeface="MS PGothic" pitchFamily="34" charset="-128"/>
        <a:cs typeface="+mn-cs"/>
      </a:defRPr>
    </a:lvl6pPr>
    <a:lvl7pPr marL="2743200" algn="l" defTabSz="914400" rtl="0" eaLnBrk="1" latinLnBrk="0" hangingPunct="1">
      <a:defRPr sz="2400" b="1" kern="1200">
        <a:solidFill>
          <a:srgbClr val="FF0000"/>
        </a:solidFill>
        <a:latin typeface="Times New Roman" pitchFamily="18" charset="0"/>
        <a:ea typeface="MS PGothic" pitchFamily="34" charset="-128"/>
        <a:cs typeface="+mn-cs"/>
      </a:defRPr>
    </a:lvl7pPr>
    <a:lvl8pPr marL="3200400" algn="l" defTabSz="914400" rtl="0" eaLnBrk="1" latinLnBrk="0" hangingPunct="1">
      <a:defRPr sz="2400" b="1" kern="1200">
        <a:solidFill>
          <a:srgbClr val="FF0000"/>
        </a:solidFill>
        <a:latin typeface="Times New Roman" pitchFamily="18" charset="0"/>
        <a:ea typeface="MS PGothic" pitchFamily="34" charset="-128"/>
        <a:cs typeface="+mn-cs"/>
      </a:defRPr>
    </a:lvl8pPr>
    <a:lvl9pPr marL="3657600" algn="l" defTabSz="914400" rtl="0" eaLnBrk="1" latinLnBrk="0" hangingPunct="1">
      <a:defRPr sz="2400" b="1" kern="1200">
        <a:solidFill>
          <a:srgbClr val="FF0000"/>
        </a:solidFill>
        <a:latin typeface="Times New Roman" pitchFamily="18"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FFFFFF"/>
    <a:srgbClr val="334F15"/>
    <a:srgbClr val="FF0000"/>
    <a:srgbClr val="FFFF00"/>
    <a:srgbClr val="CC0000"/>
    <a:srgbClr val="0000F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Estilo Médio 1 - Ênfas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Estilo Médio 1 - Ênfas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46F890A9-2807-4EBB-B81D-B2AA78EC7F39}" styleName="Estilo Escuro 2 - Ênfase 5/Ênfase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5DA37D80-6434-44D0-A028-1B22A696006F}" styleName="Estilo Claro 3 - Ênfase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CF1AB2-1976-4502-BF36-3FF5EA218861}" styleName="Estilo Médio 4 - Ênfas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1" d="100"/>
          <a:sy n="41" d="100"/>
        </p:scale>
        <p:origin x="-2046" y="-618"/>
      </p:cViewPr>
      <p:guideLst>
        <p:guide orient="horz" pos="2544"/>
        <p:guide pos="3120"/>
      </p:guideLst>
    </p:cSldViewPr>
  </p:slideViewPr>
  <p:outlineViewPr>
    <p:cViewPr>
      <p:scale>
        <a:sx n="75" d="100"/>
        <a:sy n="75" d="100"/>
      </p:scale>
      <p:origin x="0" y="16740"/>
    </p:cViewPr>
  </p:outlineViewPr>
  <p:notesTextViewPr>
    <p:cViewPr>
      <p:scale>
        <a:sx n="100" d="100"/>
        <a:sy n="100" d="100"/>
      </p:scale>
      <p:origin x="0" y="0"/>
    </p:cViewPr>
  </p:notesTextViewPr>
  <p:sorterViewPr>
    <p:cViewPr>
      <p:scale>
        <a:sx n="46" d="100"/>
        <a:sy n="46" d="100"/>
      </p:scale>
      <p:origin x="0" y="0"/>
    </p:cViewPr>
  </p:sorterViewPr>
  <p:notesViewPr>
    <p:cSldViewPr>
      <p:cViewPr>
        <p:scale>
          <a:sx n="100" d="100"/>
          <a:sy n="100" d="100"/>
        </p:scale>
        <p:origin x="-864" y="1038"/>
      </p:cViewPr>
      <p:guideLst>
        <p:guide orient="horz" pos="3059"/>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Macintosh%20HD:Users:marialucia:Documents:Auditoria:GR&#193;FICO-MECANISM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pt-BR"/>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2800">
                <a:solidFill>
                  <a:srgbClr val="92D050"/>
                </a:solidFill>
                <a:latin typeface="Tahoma"/>
                <a:cs typeface="Tahoma"/>
              </a:defRPr>
            </a:pPr>
            <a:r>
              <a:rPr lang="en-US" sz="2800">
                <a:solidFill>
                  <a:srgbClr val="92D050"/>
                </a:solidFill>
                <a:latin typeface="Tahoma"/>
                <a:cs typeface="Tahoma"/>
              </a:rPr>
              <a:t>Mecanismos que Geram Dívidas</a:t>
            </a:r>
          </a:p>
        </c:rich>
      </c:tx>
      <c:overlay val="0"/>
    </c:title>
    <c:autoTitleDeleted val="0"/>
    <c:plotArea>
      <c:layout>
        <c:manualLayout>
          <c:layoutTarget val="inner"/>
          <c:xMode val="edge"/>
          <c:yMode val="edge"/>
          <c:x val="4.4490109141924097E-2"/>
          <c:y val="0.234943911180202"/>
          <c:w val="0.41982105455777402"/>
          <c:h val="0.63139204281320505"/>
        </c:manualLayout>
      </c:layout>
      <c:doughnutChart>
        <c:varyColors val="1"/>
        <c:ser>
          <c:idx val="0"/>
          <c:order val="0"/>
          <c:tx>
            <c:strRef>
              <c:f>Sheet1!$B$1</c:f>
              <c:strCache>
                <c:ptCount val="1"/>
                <c:pt idx="0">
                  <c:v>Mecanismos que Generan Deudas</c:v>
                </c:pt>
              </c:strCache>
            </c:strRef>
          </c:tx>
          <c:cat>
            <c:strRef>
              <c:f>Sheet1!$A$2:$A$12</c:f>
              <c:strCache>
                <c:ptCount val="11"/>
                <c:pt idx="0">
                  <c:v>Ofertas Excessivas</c:v>
                </c:pt>
                <c:pt idx="1">
                  <c:v>Financiamento de Ditaduras, eleições e guerras</c:v>
                </c:pt>
                <c:pt idx="2">
                  <c:v>Empréstimos ligados </c:v>
                </c:pt>
                <c:pt idx="3">
                  <c:v>Renegociações sucessivas</c:v>
                </c:pt>
                <c:pt idx="4">
                  <c:v>Medidas Macroeconômicas</c:v>
                </c:pt>
                <c:pt idx="5">
                  <c:v>Capitalização de Juros e Gastos</c:v>
                </c:pt>
                <c:pt idx="6">
                  <c:v>Absorção de dívidas privadas</c:v>
                </c:pt>
                <c:pt idx="7">
                  <c:v>Financiamento de mega-projectos</c:v>
                </c:pt>
                <c:pt idx="8">
                  <c:v>Salvamento de bancos</c:v>
                </c:pt>
                <c:pt idx="9">
                  <c:v>Modelo Tributario regressivo</c:v>
                </c:pt>
                <c:pt idx="10">
                  <c:v>Negócios especulativos</c:v>
                </c:pt>
              </c:strCache>
            </c:strRef>
          </c:cat>
          <c:val>
            <c:numRef>
              <c:f>Sheet1!$B$2:$B$12</c:f>
              <c:numCache>
                <c:formatCode>0%</c:formatCode>
                <c:ptCount val="11"/>
                <c:pt idx="0">
                  <c:v>9.0899999999999995E-2</c:v>
                </c:pt>
                <c:pt idx="1">
                  <c:v>9.0899999999999995E-2</c:v>
                </c:pt>
                <c:pt idx="2">
                  <c:v>9.0899999999999995E-2</c:v>
                </c:pt>
                <c:pt idx="3">
                  <c:v>9.0899999999999995E-2</c:v>
                </c:pt>
                <c:pt idx="4">
                  <c:v>9.0899999999999995E-2</c:v>
                </c:pt>
                <c:pt idx="5">
                  <c:v>9.0899999999999995E-2</c:v>
                </c:pt>
                <c:pt idx="6">
                  <c:v>9.0899999999999995E-2</c:v>
                </c:pt>
                <c:pt idx="7">
                  <c:v>9.0899999999999995E-2</c:v>
                </c:pt>
                <c:pt idx="8">
                  <c:v>9.0899999999999995E-2</c:v>
                </c:pt>
                <c:pt idx="9">
                  <c:v>9.0899999999999995E-2</c:v>
                </c:pt>
                <c:pt idx="10">
                  <c:v>9.0899999999999995E-2</c:v>
                </c:pt>
              </c:numCache>
            </c:numRef>
          </c:val>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51207528328185803"/>
          <c:y val="0.13127907798385199"/>
          <c:w val="0.47745645574357198"/>
          <c:h val="0.81576722488957598"/>
        </c:manualLayout>
      </c:layout>
      <c:overlay val="0"/>
      <c:txPr>
        <a:bodyPr/>
        <a:lstStyle/>
        <a:p>
          <a:pPr>
            <a:defRPr sz="1800">
              <a:latin typeface="Tahoma"/>
              <a:cs typeface="Tahoma"/>
            </a:defRPr>
          </a:pPr>
          <a:endParaRPr lang="pt-BR"/>
        </a:p>
      </c:txPr>
    </c:legend>
    <c:plotVisOnly val="1"/>
    <c:dispBlanksAs val="gap"/>
    <c:showDLblsOverMax val="0"/>
  </c:chart>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29.emf"/></Relationships>
</file>

<file path=ppt/drawings/drawing1.xml><?xml version="1.0" encoding="utf-8"?>
<c:userShapes xmlns:c="http://schemas.openxmlformats.org/drawingml/2006/chart">
  <cdr:relSizeAnchor xmlns:cdr="http://schemas.openxmlformats.org/drawingml/2006/chartDrawing">
    <cdr:from>
      <cdr:x>0.18548</cdr:x>
      <cdr:y>0.47981</cdr:y>
    </cdr:from>
    <cdr:to>
      <cdr:x>0.33387</cdr:x>
      <cdr:y>0.6695</cdr:y>
    </cdr:to>
    <cdr:sp macro="" textlink="">
      <cdr:nvSpPr>
        <cdr:cNvPr id="2" name="TextBox 1"/>
        <cdr:cNvSpPr txBox="1"/>
      </cdr:nvSpPr>
      <cdr:spPr>
        <a:xfrm xmlns:a="http://schemas.openxmlformats.org/drawingml/2006/main">
          <a:off x="1800200" y="3096344"/>
          <a:ext cx="1440160" cy="1224136"/>
        </a:xfrm>
        <a:prstGeom xmlns:a="http://schemas.openxmlformats.org/drawingml/2006/main" prst="rect">
          <a:avLst/>
        </a:prstGeom>
        <a:scene3d xmlns:a="http://schemas.openxmlformats.org/drawingml/2006/main">
          <a:camera prst="orthographicFront"/>
          <a:lightRig rig="threePt" dir="t"/>
        </a:scene3d>
        <a:sp3d xmlns:a="http://schemas.openxmlformats.org/drawingml/2006/main">
          <a:bevelT/>
        </a:sp3d>
      </cdr:spPr>
      <cdr:txBody>
        <a:bodyPr xmlns:a="http://schemas.openxmlformats.org/drawingml/2006/main" vertOverflow="clip" wrap="square" rtlCol="0"/>
        <a:lstStyle xmlns:a="http://schemas.openxmlformats.org/drawingml/2006/main"/>
        <a:p xmlns:a="http://schemas.openxmlformats.org/drawingml/2006/main">
          <a:pPr algn="ctr"/>
          <a:r>
            <a:rPr lang="pt-BR" sz="2800" b="1" dirty="0" smtClean="0">
              <a:solidFill>
                <a:srgbClr val="FF0000"/>
              </a:solidFill>
            </a:rPr>
            <a:t>Dívida Pública</a:t>
          </a:r>
          <a:endParaRPr lang="pt-BR" sz="2800" b="1" dirty="0">
            <a:solidFill>
              <a:srgbClr val="FF00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hdr" sz="quarter"/>
          </p:nvPr>
        </p:nvSpPr>
        <p:spPr bwMode="auto">
          <a:xfrm>
            <a:off x="0" y="0"/>
            <a:ext cx="2970213" cy="485775"/>
          </a:xfrm>
          <a:prstGeom prst="rect">
            <a:avLst/>
          </a:prstGeom>
          <a:noFill/>
          <a:ln w="12700" cap="sq">
            <a:noFill/>
            <a:miter lim="800000"/>
            <a:headEnd type="none" w="sm" len="sm"/>
            <a:tailEnd type="none" w="sm" len="sm"/>
          </a:ln>
          <a:effectLst/>
        </p:spPr>
        <p:txBody>
          <a:bodyPr vert="horz" wrap="square" lIns="94348" tIns="47174" rIns="94348" bIns="47174" numCol="1" anchor="t" anchorCtr="0" compatLnSpc="1">
            <a:prstTxWarp prst="textNoShape">
              <a:avLst/>
            </a:prstTxWarp>
          </a:bodyPr>
          <a:lstStyle>
            <a:lvl1pPr algn="l" defTabSz="942975" eaLnBrk="0" hangingPunct="0">
              <a:spcBef>
                <a:spcPct val="0"/>
              </a:spcBef>
              <a:defRPr sz="1200" b="0">
                <a:solidFill>
                  <a:schemeClr val="tx1"/>
                </a:solidFill>
                <a:latin typeface="Times New Roman" pitchFamily="18" charset="0"/>
                <a:ea typeface="+mn-ea"/>
                <a:cs typeface="+mn-cs"/>
              </a:defRPr>
            </a:lvl1pPr>
          </a:lstStyle>
          <a:p>
            <a:pPr>
              <a:defRPr/>
            </a:pPr>
            <a:endParaRPr lang="pt-BR"/>
          </a:p>
        </p:txBody>
      </p:sp>
      <p:sp>
        <p:nvSpPr>
          <p:cNvPr id="66563" name="Rectangle 3"/>
          <p:cNvSpPr>
            <a:spLocks noGrp="1" noChangeArrowheads="1"/>
          </p:cNvSpPr>
          <p:nvPr>
            <p:ph type="dt" sz="quarter" idx="1"/>
          </p:nvPr>
        </p:nvSpPr>
        <p:spPr bwMode="auto">
          <a:xfrm>
            <a:off x="3887788" y="0"/>
            <a:ext cx="2970212" cy="485775"/>
          </a:xfrm>
          <a:prstGeom prst="rect">
            <a:avLst/>
          </a:prstGeom>
          <a:noFill/>
          <a:ln w="12700" cap="sq">
            <a:noFill/>
            <a:miter lim="800000"/>
            <a:headEnd type="none" w="sm" len="sm"/>
            <a:tailEnd type="none" w="sm" len="sm"/>
          </a:ln>
          <a:effectLst/>
        </p:spPr>
        <p:txBody>
          <a:bodyPr vert="horz" wrap="square" lIns="94348" tIns="47174" rIns="94348" bIns="47174" numCol="1" anchor="t" anchorCtr="0" compatLnSpc="1">
            <a:prstTxWarp prst="textNoShape">
              <a:avLst/>
            </a:prstTxWarp>
          </a:bodyPr>
          <a:lstStyle>
            <a:lvl1pPr algn="r" defTabSz="942975" eaLnBrk="0" hangingPunct="0">
              <a:spcBef>
                <a:spcPct val="0"/>
              </a:spcBef>
              <a:defRPr sz="1200" b="0">
                <a:solidFill>
                  <a:schemeClr val="tx1"/>
                </a:solidFill>
                <a:latin typeface="Times New Roman" pitchFamily="18" charset="0"/>
                <a:ea typeface="+mn-ea"/>
                <a:cs typeface="+mn-cs"/>
              </a:defRPr>
            </a:lvl1pPr>
          </a:lstStyle>
          <a:p>
            <a:pPr>
              <a:defRPr/>
            </a:pPr>
            <a:endParaRPr lang="pt-BR"/>
          </a:p>
        </p:txBody>
      </p:sp>
      <p:sp>
        <p:nvSpPr>
          <p:cNvPr id="66564" name="Rectangle 4"/>
          <p:cNvSpPr>
            <a:spLocks noGrp="1" noChangeArrowheads="1"/>
          </p:cNvSpPr>
          <p:nvPr>
            <p:ph type="ftr" sz="quarter" idx="2"/>
          </p:nvPr>
        </p:nvSpPr>
        <p:spPr bwMode="auto">
          <a:xfrm>
            <a:off x="0" y="9224963"/>
            <a:ext cx="2970213" cy="485775"/>
          </a:xfrm>
          <a:prstGeom prst="rect">
            <a:avLst/>
          </a:prstGeom>
          <a:noFill/>
          <a:ln w="12700" cap="sq">
            <a:noFill/>
            <a:miter lim="800000"/>
            <a:headEnd type="none" w="sm" len="sm"/>
            <a:tailEnd type="none" w="sm" len="sm"/>
          </a:ln>
          <a:effectLst/>
        </p:spPr>
        <p:txBody>
          <a:bodyPr vert="horz" wrap="square" lIns="94348" tIns="47174" rIns="94348" bIns="47174" numCol="1" anchor="b" anchorCtr="0" compatLnSpc="1">
            <a:prstTxWarp prst="textNoShape">
              <a:avLst/>
            </a:prstTxWarp>
          </a:bodyPr>
          <a:lstStyle>
            <a:lvl1pPr algn="l" defTabSz="942975" eaLnBrk="0" hangingPunct="0">
              <a:spcBef>
                <a:spcPct val="0"/>
              </a:spcBef>
              <a:defRPr sz="1200" b="0">
                <a:solidFill>
                  <a:schemeClr val="tx1"/>
                </a:solidFill>
                <a:latin typeface="Times New Roman" pitchFamily="18" charset="0"/>
                <a:ea typeface="+mn-ea"/>
                <a:cs typeface="+mn-cs"/>
              </a:defRPr>
            </a:lvl1pPr>
          </a:lstStyle>
          <a:p>
            <a:pPr>
              <a:defRPr/>
            </a:pPr>
            <a:endParaRPr lang="pt-BR"/>
          </a:p>
        </p:txBody>
      </p:sp>
      <p:sp>
        <p:nvSpPr>
          <p:cNvPr id="66565" name="Rectangle 5"/>
          <p:cNvSpPr>
            <a:spLocks noGrp="1" noChangeArrowheads="1"/>
          </p:cNvSpPr>
          <p:nvPr>
            <p:ph type="sldNum" sz="quarter" idx="3"/>
          </p:nvPr>
        </p:nvSpPr>
        <p:spPr bwMode="auto">
          <a:xfrm>
            <a:off x="3887788" y="9224963"/>
            <a:ext cx="2970212" cy="485775"/>
          </a:xfrm>
          <a:prstGeom prst="rect">
            <a:avLst/>
          </a:prstGeom>
          <a:noFill/>
          <a:ln w="12700" cap="sq">
            <a:noFill/>
            <a:miter lim="800000"/>
            <a:headEnd type="none" w="sm" len="sm"/>
            <a:tailEnd type="none" w="sm" len="sm"/>
          </a:ln>
          <a:effectLst/>
        </p:spPr>
        <p:txBody>
          <a:bodyPr vert="horz" wrap="square" lIns="94348" tIns="47174" rIns="94348" bIns="47174" numCol="1" anchor="b" anchorCtr="0" compatLnSpc="1">
            <a:prstTxWarp prst="textNoShape">
              <a:avLst/>
            </a:prstTxWarp>
          </a:bodyPr>
          <a:lstStyle>
            <a:lvl1pPr algn="r" defTabSz="942975" eaLnBrk="0" hangingPunct="0">
              <a:defRPr sz="1200" b="0" smtClean="0">
                <a:solidFill>
                  <a:schemeClr val="tx1"/>
                </a:solidFill>
                <a:cs typeface="Arial" pitchFamily="34" charset="0"/>
              </a:defRPr>
            </a:lvl1pPr>
          </a:lstStyle>
          <a:p>
            <a:pPr>
              <a:defRPr/>
            </a:pPr>
            <a:fld id="{F024D98F-44DE-4652-8BDD-FC88CEFFDF44}" type="slidenum">
              <a:rPr lang="pt-BR"/>
              <a:pPr>
                <a:defRPr/>
              </a:pPr>
              <a:t>‹nº›</a:t>
            </a:fld>
            <a:endParaRPr lang="pt-BR"/>
          </a:p>
        </p:txBody>
      </p:sp>
    </p:spTree>
    <p:extLst>
      <p:ext uri="{BB962C8B-B14F-4D97-AF65-F5344CB8AC3E}">
        <p14:creationId xmlns:p14="http://schemas.microsoft.com/office/powerpoint/2010/main" val="33094953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bwMode="auto">
          <a:xfrm>
            <a:off x="0" y="0"/>
            <a:ext cx="2970213" cy="485775"/>
          </a:xfrm>
          <a:prstGeom prst="rect">
            <a:avLst/>
          </a:prstGeom>
          <a:noFill/>
          <a:ln w="12700" cap="sq">
            <a:noFill/>
            <a:miter lim="800000"/>
            <a:headEnd type="none" w="sm" len="sm"/>
            <a:tailEnd type="none" w="sm" len="sm"/>
          </a:ln>
          <a:effectLst/>
        </p:spPr>
        <p:txBody>
          <a:bodyPr vert="horz" wrap="square" lIns="94348" tIns="47174" rIns="94348" bIns="47174" numCol="1" anchor="t" anchorCtr="0" compatLnSpc="1">
            <a:prstTxWarp prst="textNoShape">
              <a:avLst/>
            </a:prstTxWarp>
          </a:bodyPr>
          <a:lstStyle>
            <a:lvl1pPr algn="l" defTabSz="942975" eaLnBrk="0" hangingPunct="0">
              <a:spcBef>
                <a:spcPct val="0"/>
              </a:spcBef>
              <a:defRPr sz="1200" b="0">
                <a:solidFill>
                  <a:schemeClr val="tx1"/>
                </a:solidFill>
                <a:latin typeface="Times New Roman" pitchFamily="18" charset="0"/>
                <a:ea typeface="+mn-ea"/>
                <a:cs typeface="+mn-cs"/>
              </a:defRPr>
            </a:lvl1pPr>
          </a:lstStyle>
          <a:p>
            <a:pPr>
              <a:defRPr/>
            </a:pPr>
            <a:endParaRPr lang="pt-BR"/>
          </a:p>
        </p:txBody>
      </p:sp>
      <p:sp>
        <p:nvSpPr>
          <p:cNvPr id="65539" name="Rectangle 3"/>
          <p:cNvSpPr>
            <a:spLocks noGrp="1" noChangeArrowheads="1"/>
          </p:cNvSpPr>
          <p:nvPr>
            <p:ph type="dt" idx="1"/>
          </p:nvPr>
        </p:nvSpPr>
        <p:spPr bwMode="auto">
          <a:xfrm>
            <a:off x="3887788" y="0"/>
            <a:ext cx="2970212" cy="485775"/>
          </a:xfrm>
          <a:prstGeom prst="rect">
            <a:avLst/>
          </a:prstGeom>
          <a:noFill/>
          <a:ln w="12700" cap="sq">
            <a:noFill/>
            <a:miter lim="800000"/>
            <a:headEnd type="none" w="sm" len="sm"/>
            <a:tailEnd type="none" w="sm" len="sm"/>
          </a:ln>
          <a:effectLst/>
        </p:spPr>
        <p:txBody>
          <a:bodyPr vert="horz" wrap="square" lIns="94348" tIns="47174" rIns="94348" bIns="47174" numCol="1" anchor="t" anchorCtr="0" compatLnSpc="1">
            <a:prstTxWarp prst="textNoShape">
              <a:avLst/>
            </a:prstTxWarp>
          </a:bodyPr>
          <a:lstStyle>
            <a:lvl1pPr algn="r" defTabSz="942975" eaLnBrk="0" hangingPunct="0">
              <a:spcBef>
                <a:spcPct val="0"/>
              </a:spcBef>
              <a:defRPr sz="1200" b="0">
                <a:solidFill>
                  <a:schemeClr val="tx1"/>
                </a:solidFill>
                <a:latin typeface="Times New Roman" pitchFamily="18" charset="0"/>
                <a:ea typeface="+mn-ea"/>
                <a:cs typeface="+mn-cs"/>
              </a:defRPr>
            </a:lvl1pPr>
          </a:lstStyle>
          <a:p>
            <a:pPr>
              <a:defRPr/>
            </a:pPr>
            <a:endParaRPr lang="pt-BR"/>
          </a:p>
        </p:txBody>
      </p:sp>
      <p:sp>
        <p:nvSpPr>
          <p:cNvPr id="34820" name="Rectangle 4"/>
          <p:cNvSpPr>
            <a:spLocks noGrp="1" noRot="1" noChangeAspect="1" noChangeArrowheads="1" noTextEdit="1"/>
          </p:cNvSpPr>
          <p:nvPr>
            <p:ph type="sldImg" idx="2"/>
          </p:nvPr>
        </p:nvSpPr>
        <p:spPr bwMode="auto">
          <a:xfrm>
            <a:off x="800100" y="728663"/>
            <a:ext cx="5257800" cy="3641725"/>
          </a:xfrm>
          <a:prstGeom prst="rect">
            <a:avLst/>
          </a:prstGeom>
          <a:noFill/>
          <a:ln w="9525">
            <a:solidFill>
              <a:srgbClr val="000000"/>
            </a:solidFill>
            <a:miter lim="800000"/>
            <a:headEnd/>
            <a:tailEnd/>
          </a:ln>
        </p:spPr>
      </p:sp>
      <p:sp>
        <p:nvSpPr>
          <p:cNvPr id="65541" name="Rectangle 5"/>
          <p:cNvSpPr>
            <a:spLocks noGrp="1" noChangeArrowheads="1"/>
          </p:cNvSpPr>
          <p:nvPr>
            <p:ph type="body" sz="quarter" idx="3"/>
          </p:nvPr>
        </p:nvSpPr>
        <p:spPr bwMode="auto">
          <a:xfrm>
            <a:off x="914400" y="4611688"/>
            <a:ext cx="5029200" cy="4370387"/>
          </a:xfrm>
          <a:prstGeom prst="rect">
            <a:avLst/>
          </a:prstGeom>
          <a:noFill/>
          <a:ln w="12700" cap="sq">
            <a:noFill/>
            <a:miter lim="800000"/>
            <a:headEnd type="none" w="sm" len="sm"/>
            <a:tailEnd type="none" w="sm" len="sm"/>
          </a:ln>
          <a:effectLst/>
        </p:spPr>
        <p:txBody>
          <a:bodyPr vert="horz" wrap="square" lIns="94348" tIns="47174" rIns="94348" bIns="47174" numCol="1" anchor="t" anchorCtr="0" compatLnSpc="1">
            <a:prstTxWarp prst="textNoShape">
              <a:avLst/>
            </a:prstTxWarp>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65542" name="Rectangle 6"/>
          <p:cNvSpPr>
            <a:spLocks noGrp="1" noChangeArrowheads="1"/>
          </p:cNvSpPr>
          <p:nvPr>
            <p:ph type="ftr" sz="quarter" idx="4"/>
          </p:nvPr>
        </p:nvSpPr>
        <p:spPr bwMode="auto">
          <a:xfrm>
            <a:off x="0" y="9224963"/>
            <a:ext cx="2970213" cy="485775"/>
          </a:xfrm>
          <a:prstGeom prst="rect">
            <a:avLst/>
          </a:prstGeom>
          <a:noFill/>
          <a:ln w="12700" cap="sq">
            <a:noFill/>
            <a:miter lim="800000"/>
            <a:headEnd type="none" w="sm" len="sm"/>
            <a:tailEnd type="none" w="sm" len="sm"/>
          </a:ln>
          <a:effectLst/>
        </p:spPr>
        <p:txBody>
          <a:bodyPr vert="horz" wrap="square" lIns="94348" tIns="47174" rIns="94348" bIns="47174" numCol="1" anchor="b" anchorCtr="0" compatLnSpc="1">
            <a:prstTxWarp prst="textNoShape">
              <a:avLst/>
            </a:prstTxWarp>
          </a:bodyPr>
          <a:lstStyle>
            <a:lvl1pPr algn="l" defTabSz="942975" eaLnBrk="0" hangingPunct="0">
              <a:spcBef>
                <a:spcPct val="0"/>
              </a:spcBef>
              <a:defRPr sz="1200" b="0">
                <a:solidFill>
                  <a:schemeClr val="tx1"/>
                </a:solidFill>
                <a:latin typeface="Times New Roman" pitchFamily="18" charset="0"/>
                <a:ea typeface="+mn-ea"/>
                <a:cs typeface="+mn-cs"/>
              </a:defRPr>
            </a:lvl1pPr>
          </a:lstStyle>
          <a:p>
            <a:pPr>
              <a:defRPr/>
            </a:pPr>
            <a:endParaRPr lang="pt-BR"/>
          </a:p>
        </p:txBody>
      </p:sp>
      <p:sp>
        <p:nvSpPr>
          <p:cNvPr id="65543" name="Rectangle 7"/>
          <p:cNvSpPr>
            <a:spLocks noGrp="1" noChangeArrowheads="1"/>
          </p:cNvSpPr>
          <p:nvPr>
            <p:ph type="sldNum" sz="quarter" idx="5"/>
          </p:nvPr>
        </p:nvSpPr>
        <p:spPr bwMode="auto">
          <a:xfrm>
            <a:off x="3887788" y="9224963"/>
            <a:ext cx="2970212" cy="485775"/>
          </a:xfrm>
          <a:prstGeom prst="rect">
            <a:avLst/>
          </a:prstGeom>
          <a:noFill/>
          <a:ln w="12700" cap="sq">
            <a:noFill/>
            <a:miter lim="800000"/>
            <a:headEnd type="none" w="sm" len="sm"/>
            <a:tailEnd type="none" w="sm" len="sm"/>
          </a:ln>
          <a:effectLst/>
        </p:spPr>
        <p:txBody>
          <a:bodyPr vert="horz" wrap="square" lIns="94348" tIns="47174" rIns="94348" bIns="47174" numCol="1" anchor="b" anchorCtr="0" compatLnSpc="1">
            <a:prstTxWarp prst="textNoShape">
              <a:avLst/>
            </a:prstTxWarp>
          </a:bodyPr>
          <a:lstStyle>
            <a:lvl1pPr algn="r" defTabSz="942975" eaLnBrk="0" hangingPunct="0">
              <a:defRPr sz="1200" b="0" smtClean="0">
                <a:solidFill>
                  <a:schemeClr val="tx1"/>
                </a:solidFill>
                <a:cs typeface="Arial" pitchFamily="34" charset="0"/>
              </a:defRPr>
            </a:lvl1pPr>
          </a:lstStyle>
          <a:p>
            <a:pPr>
              <a:defRPr/>
            </a:pPr>
            <a:fld id="{782EE3F9-7737-4159-829A-3817412F95DB}" type="slidenum">
              <a:rPr lang="pt-BR"/>
              <a:pPr>
                <a:defRPr/>
              </a:pPr>
              <a:t>‹nº›</a:t>
            </a:fld>
            <a:endParaRPr lang="pt-BR"/>
          </a:p>
        </p:txBody>
      </p:sp>
    </p:spTree>
    <p:extLst>
      <p:ext uri="{BB962C8B-B14F-4D97-AF65-F5344CB8AC3E}">
        <p14:creationId xmlns:p14="http://schemas.microsoft.com/office/powerpoint/2010/main" val="12736603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ço Reservado para Imagem de Slide 1"/>
          <p:cNvSpPr>
            <a:spLocks noGrp="1" noRot="1" noChangeAspect="1" noTextEdit="1"/>
          </p:cNvSpPr>
          <p:nvPr>
            <p:ph type="sldImg"/>
          </p:nvPr>
        </p:nvSpPr>
        <p:spPr>
          <a:ln/>
        </p:spPr>
      </p:sp>
      <p:sp>
        <p:nvSpPr>
          <p:cNvPr id="35843" name="Espaço Reservado para Número de Slide 3"/>
          <p:cNvSpPr>
            <a:spLocks noGrp="1"/>
          </p:cNvSpPr>
          <p:nvPr>
            <p:ph type="sldNum" sz="quarter" idx="5"/>
          </p:nvPr>
        </p:nvSpPr>
        <p:spPr>
          <a:noFill/>
          <a:ln w="9525"/>
        </p:spPr>
        <p:txBody>
          <a:bodyPr/>
          <a:lstStyle/>
          <a:p>
            <a:fld id="{22CC8550-034B-471F-B1C8-A2B3976FE141}" type="slidenum">
              <a:rPr lang="pt-BR">
                <a:cs typeface="Arial" charset="0"/>
              </a:rPr>
              <a:pPr/>
              <a:t>1</a:t>
            </a:fld>
            <a:endParaRPr lang="pt-BR">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2"/>
          <p:cNvSpPr>
            <a:spLocks noGrp="1" noRot="1" noChangeAspect="1" noChangeArrowheads="1" noTextEdit="1"/>
          </p:cNvSpPr>
          <p:nvPr>
            <p:ph type="sldImg"/>
          </p:nvPr>
        </p:nvSpPr>
        <p:spPr>
          <a:ln/>
        </p:spPr>
      </p:sp>
      <p:sp>
        <p:nvSpPr>
          <p:cNvPr id="16387" name="CaixaDeTexto 3"/>
          <p:cNvSpPr txBox="1">
            <a:spLocks noChangeArrowheads="1"/>
          </p:cNvSpPr>
          <p:nvPr/>
        </p:nvSpPr>
        <p:spPr bwMode="auto">
          <a:xfrm>
            <a:off x="714375" y="4568825"/>
            <a:ext cx="5357813"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charset="0"/>
                <a:ea typeface="ＭＳ Ｐゴシック" charset="0"/>
                <a:cs typeface="ＭＳ Ｐゴシック" charset="0"/>
              </a:defRPr>
            </a:lvl1pPr>
            <a:lvl2pPr marL="742950" indent="-285750" eaLnBrk="0" hangingPunct="0">
              <a:defRPr sz="2400" b="1">
                <a:solidFill>
                  <a:srgbClr val="FF0000"/>
                </a:solidFill>
                <a:latin typeface="Times New Roman" charset="0"/>
                <a:ea typeface="ＭＳ Ｐゴシック" charset="0"/>
              </a:defRPr>
            </a:lvl2pPr>
            <a:lvl3pPr marL="1143000" indent="-228600" eaLnBrk="0" hangingPunct="0">
              <a:defRPr sz="2400" b="1">
                <a:solidFill>
                  <a:srgbClr val="FF0000"/>
                </a:solidFill>
                <a:latin typeface="Times New Roman" charset="0"/>
                <a:ea typeface="ＭＳ Ｐゴシック" charset="0"/>
              </a:defRPr>
            </a:lvl3pPr>
            <a:lvl4pPr marL="1600200" indent="-228600" eaLnBrk="0" hangingPunct="0">
              <a:defRPr sz="2400" b="1">
                <a:solidFill>
                  <a:srgbClr val="FF0000"/>
                </a:solidFill>
                <a:latin typeface="Times New Roman" charset="0"/>
                <a:ea typeface="ＭＳ Ｐゴシック" charset="0"/>
              </a:defRPr>
            </a:lvl4pPr>
            <a:lvl5pPr marL="2057400" indent="-228600" eaLnBrk="0" hangingPunct="0">
              <a:defRPr sz="2400" b="1">
                <a:solidFill>
                  <a:srgbClr val="FF0000"/>
                </a:solidFill>
                <a:latin typeface="Times New Roman" charset="0"/>
                <a:ea typeface="ＭＳ Ｐゴシック" charset="0"/>
              </a:defRPr>
            </a:lvl5pPr>
            <a:lvl6pPr marL="2514600" indent="-228600" eaLnBrk="0" fontAlgn="base" hangingPunct="0">
              <a:spcBef>
                <a:spcPct val="0"/>
              </a:spcBef>
              <a:spcAft>
                <a:spcPct val="0"/>
              </a:spcAft>
              <a:defRPr sz="2400" b="1">
                <a:solidFill>
                  <a:srgbClr val="FF0000"/>
                </a:solidFill>
                <a:latin typeface="Times New Roman" charset="0"/>
                <a:ea typeface="ＭＳ Ｐゴシック" charset="0"/>
              </a:defRPr>
            </a:lvl6pPr>
            <a:lvl7pPr marL="2971800" indent="-228600" eaLnBrk="0" fontAlgn="base" hangingPunct="0">
              <a:spcBef>
                <a:spcPct val="0"/>
              </a:spcBef>
              <a:spcAft>
                <a:spcPct val="0"/>
              </a:spcAft>
              <a:defRPr sz="2400" b="1">
                <a:solidFill>
                  <a:srgbClr val="FF0000"/>
                </a:solidFill>
                <a:latin typeface="Times New Roman" charset="0"/>
                <a:ea typeface="ＭＳ Ｐゴシック" charset="0"/>
              </a:defRPr>
            </a:lvl7pPr>
            <a:lvl8pPr marL="3429000" indent="-228600" eaLnBrk="0" fontAlgn="base" hangingPunct="0">
              <a:spcBef>
                <a:spcPct val="0"/>
              </a:spcBef>
              <a:spcAft>
                <a:spcPct val="0"/>
              </a:spcAft>
              <a:defRPr sz="2400" b="1">
                <a:solidFill>
                  <a:srgbClr val="FF0000"/>
                </a:solidFill>
                <a:latin typeface="Times New Roman" charset="0"/>
                <a:ea typeface="ＭＳ Ｐゴシック" charset="0"/>
              </a:defRPr>
            </a:lvl8pPr>
            <a:lvl9pPr marL="3886200" indent="-228600" eaLnBrk="0" fontAlgn="base" hangingPunct="0">
              <a:spcBef>
                <a:spcPct val="0"/>
              </a:spcBef>
              <a:spcAft>
                <a:spcPct val="0"/>
              </a:spcAft>
              <a:defRPr sz="2400" b="1">
                <a:solidFill>
                  <a:srgbClr val="FF0000"/>
                </a:solidFill>
                <a:latin typeface="Times New Roman" charset="0"/>
                <a:ea typeface="ＭＳ Ｐゴシック" charset="0"/>
              </a:defRPr>
            </a:lvl9pPr>
          </a:lstStyle>
          <a:p>
            <a:pPr algn="ctr">
              <a:spcBef>
                <a:spcPct val="50000"/>
              </a:spcBef>
            </a:pPr>
            <a:r>
              <a:rPr lang="pt-BR" sz="1200">
                <a:solidFill>
                  <a:schemeClr val="tx1"/>
                </a:solidFill>
              </a:rPr>
              <a:t>Suspensão pagamento encargos aos rentistas (Bonos Global 2012 e 2030) desde novembro/2008</a:t>
            </a:r>
          </a:p>
          <a:p>
            <a:pPr algn="ctr">
              <a:spcBef>
                <a:spcPct val="50000"/>
              </a:spcBef>
            </a:pPr>
            <a:r>
              <a:rPr lang="pt-BR" sz="1200">
                <a:solidFill>
                  <a:schemeClr val="tx1"/>
                </a:solidFill>
              </a:rPr>
              <a:t> </a:t>
            </a:r>
          </a:p>
          <a:p>
            <a:pPr algn="ctr">
              <a:spcBef>
                <a:spcPct val="50000"/>
              </a:spcBef>
            </a:pPr>
            <a:r>
              <a:rPr lang="pt-BR" sz="1200">
                <a:solidFill>
                  <a:schemeClr val="tx1"/>
                </a:solidFill>
              </a:rPr>
              <a:t> Proposta soberana de recompra do restante da dívida por no máximo 30% de seu valor nominal</a:t>
            </a:r>
          </a:p>
          <a:p>
            <a:pPr algn="ctr">
              <a:spcBef>
                <a:spcPct val="50000"/>
              </a:spcBef>
            </a:pPr>
            <a:r>
              <a:rPr lang="pt-BR" sz="1200">
                <a:solidFill>
                  <a:schemeClr val="tx1"/>
                </a:solidFill>
              </a:rPr>
              <a:t> </a:t>
            </a:r>
          </a:p>
          <a:p>
            <a:pPr algn="ctr">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a:spcBef>
                <a:spcPct val="50000"/>
              </a:spcBef>
            </a:pPr>
            <a:endParaRPr lang="pt-BR" sz="1200" i="1">
              <a:solidFill>
                <a:schemeClr val="tx1"/>
              </a:solidFill>
            </a:endParaRPr>
          </a:p>
          <a:p>
            <a:pPr algn="ctr">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a:spcBef>
                <a:spcPct val="50000"/>
              </a:spcBef>
            </a:pPr>
            <a:endParaRPr lang="pt-BR" sz="1200" i="1">
              <a:solidFill>
                <a:schemeClr val="tx1"/>
              </a:solidFill>
            </a:endParaRPr>
          </a:p>
          <a:p>
            <a:pPr algn="ctr">
              <a:spcBef>
                <a:spcPct val="50000"/>
              </a:spcBef>
            </a:pPr>
            <a:r>
              <a:rPr lang="pt-BR" sz="1200" i="1">
                <a:solidFill>
                  <a:schemeClr val="tx1"/>
                </a:solidFill>
              </a:rPr>
              <a:t>ENQUANTO ISSO, O GOVERNO BRASILEIRO RECOMPRA TÍTULOS DA DÍVIDA EXTERNA A 130% DO VALOR DE FACE, EM MÉDIA</a:t>
            </a:r>
          </a:p>
          <a:p>
            <a:pPr algn="ctr">
              <a:spcBef>
                <a:spcPct val="50000"/>
              </a:spcBef>
            </a:pPr>
            <a:endParaRPr lang="pt-BR" sz="1200" i="1">
              <a:solidFill>
                <a:schemeClr val="tx1"/>
              </a:solidFill>
            </a:endParaRPr>
          </a:p>
          <a:p>
            <a:pPr algn="ctr">
              <a:spcBef>
                <a:spcPct val="50000"/>
              </a:spcBef>
            </a:pPr>
            <a:r>
              <a:rPr lang="pt-BR" sz="1200">
                <a:solidFill>
                  <a:schemeClr val="tx1"/>
                </a:solidFill>
              </a:rPr>
              <a:t> </a:t>
            </a:r>
          </a:p>
          <a:p>
            <a:pPr algn="ctr">
              <a:spcBef>
                <a:spcPct val="50000"/>
              </a:spcBef>
            </a:pPr>
            <a:endParaRPr lang="pt-BR"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CaixaDeTexto 3"/>
          <p:cNvSpPr txBox="1">
            <a:spLocks noChangeArrowheads="1"/>
          </p:cNvSpPr>
          <p:nvPr/>
        </p:nvSpPr>
        <p:spPr bwMode="auto">
          <a:xfrm>
            <a:off x="714375" y="4568825"/>
            <a:ext cx="5357813"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charset="0"/>
                <a:ea typeface="ＭＳ Ｐゴシック" charset="0"/>
                <a:cs typeface="ＭＳ Ｐゴシック" charset="0"/>
              </a:defRPr>
            </a:lvl1pPr>
            <a:lvl2pPr marL="742950" indent="-285750" eaLnBrk="0" hangingPunct="0">
              <a:defRPr sz="2400" b="1">
                <a:solidFill>
                  <a:srgbClr val="FF0000"/>
                </a:solidFill>
                <a:latin typeface="Times New Roman" charset="0"/>
                <a:ea typeface="ＭＳ Ｐゴシック" charset="0"/>
              </a:defRPr>
            </a:lvl2pPr>
            <a:lvl3pPr marL="1143000" indent="-228600" eaLnBrk="0" hangingPunct="0">
              <a:defRPr sz="2400" b="1">
                <a:solidFill>
                  <a:srgbClr val="FF0000"/>
                </a:solidFill>
                <a:latin typeface="Times New Roman" charset="0"/>
                <a:ea typeface="ＭＳ Ｐゴシック" charset="0"/>
              </a:defRPr>
            </a:lvl3pPr>
            <a:lvl4pPr marL="1600200" indent="-228600" eaLnBrk="0" hangingPunct="0">
              <a:defRPr sz="2400" b="1">
                <a:solidFill>
                  <a:srgbClr val="FF0000"/>
                </a:solidFill>
                <a:latin typeface="Times New Roman" charset="0"/>
                <a:ea typeface="ＭＳ Ｐゴシック" charset="0"/>
              </a:defRPr>
            </a:lvl4pPr>
            <a:lvl5pPr marL="2057400" indent="-228600" eaLnBrk="0" hangingPunct="0">
              <a:defRPr sz="2400" b="1">
                <a:solidFill>
                  <a:srgbClr val="FF0000"/>
                </a:solidFill>
                <a:latin typeface="Times New Roman" charset="0"/>
                <a:ea typeface="ＭＳ Ｐゴシック" charset="0"/>
              </a:defRPr>
            </a:lvl5pPr>
            <a:lvl6pPr marL="2514600" indent="-228600" eaLnBrk="0" fontAlgn="base" hangingPunct="0">
              <a:spcBef>
                <a:spcPct val="0"/>
              </a:spcBef>
              <a:spcAft>
                <a:spcPct val="0"/>
              </a:spcAft>
              <a:defRPr sz="2400" b="1">
                <a:solidFill>
                  <a:srgbClr val="FF0000"/>
                </a:solidFill>
                <a:latin typeface="Times New Roman" charset="0"/>
                <a:ea typeface="ＭＳ Ｐゴシック" charset="0"/>
              </a:defRPr>
            </a:lvl6pPr>
            <a:lvl7pPr marL="2971800" indent="-228600" eaLnBrk="0" fontAlgn="base" hangingPunct="0">
              <a:spcBef>
                <a:spcPct val="0"/>
              </a:spcBef>
              <a:spcAft>
                <a:spcPct val="0"/>
              </a:spcAft>
              <a:defRPr sz="2400" b="1">
                <a:solidFill>
                  <a:srgbClr val="FF0000"/>
                </a:solidFill>
                <a:latin typeface="Times New Roman" charset="0"/>
                <a:ea typeface="ＭＳ Ｐゴシック" charset="0"/>
              </a:defRPr>
            </a:lvl7pPr>
            <a:lvl8pPr marL="3429000" indent="-228600" eaLnBrk="0" fontAlgn="base" hangingPunct="0">
              <a:spcBef>
                <a:spcPct val="0"/>
              </a:spcBef>
              <a:spcAft>
                <a:spcPct val="0"/>
              </a:spcAft>
              <a:defRPr sz="2400" b="1">
                <a:solidFill>
                  <a:srgbClr val="FF0000"/>
                </a:solidFill>
                <a:latin typeface="Times New Roman" charset="0"/>
                <a:ea typeface="ＭＳ Ｐゴシック" charset="0"/>
              </a:defRPr>
            </a:lvl8pPr>
            <a:lvl9pPr marL="3886200" indent="-228600" eaLnBrk="0" fontAlgn="base" hangingPunct="0">
              <a:spcBef>
                <a:spcPct val="0"/>
              </a:spcBef>
              <a:spcAft>
                <a:spcPct val="0"/>
              </a:spcAft>
              <a:defRPr sz="2400" b="1">
                <a:solidFill>
                  <a:srgbClr val="FF0000"/>
                </a:solidFill>
                <a:latin typeface="Times New Roman" charset="0"/>
                <a:ea typeface="ＭＳ Ｐゴシック" charset="0"/>
              </a:defRPr>
            </a:lvl9pPr>
          </a:lstStyle>
          <a:p>
            <a:pPr algn="ctr">
              <a:spcBef>
                <a:spcPct val="50000"/>
              </a:spcBef>
            </a:pPr>
            <a:r>
              <a:rPr lang="pt-BR" sz="1200">
                <a:solidFill>
                  <a:schemeClr val="tx1"/>
                </a:solidFill>
              </a:rPr>
              <a:t>Suspensão pagamento encargos aos rentistas (Bonos Global 2012 e 2030) desde novembro/2008</a:t>
            </a:r>
          </a:p>
          <a:p>
            <a:pPr algn="ctr">
              <a:spcBef>
                <a:spcPct val="50000"/>
              </a:spcBef>
            </a:pPr>
            <a:r>
              <a:rPr lang="pt-BR" sz="1200">
                <a:solidFill>
                  <a:schemeClr val="tx1"/>
                </a:solidFill>
              </a:rPr>
              <a:t> </a:t>
            </a:r>
          </a:p>
          <a:p>
            <a:pPr algn="ctr">
              <a:spcBef>
                <a:spcPct val="50000"/>
              </a:spcBef>
            </a:pPr>
            <a:r>
              <a:rPr lang="pt-BR" sz="1200">
                <a:solidFill>
                  <a:schemeClr val="tx1"/>
                </a:solidFill>
              </a:rPr>
              <a:t> Proposta soberana de recompra do restante da dívida por no máximo 30% de seu valor nominal</a:t>
            </a:r>
          </a:p>
          <a:p>
            <a:pPr algn="ctr">
              <a:spcBef>
                <a:spcPct val="50000"/>
              </a:spcBef>
            </a:pPr>
            <a:r>
              <a:rPr lang="pt-BR" sz="1200">
                <a:solidFill>
                  <a:schemeClr val="tx1"/>
                </a:solidFill>
              </a:rPr>
              <a:t> </a:t>
            </a:r>
          </a:p>
          <a:p>
            <a:pPr algn="ctr">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a:spcBef>
                <a:spcPct val="50000"/>
              </a:spcBef>
            </a:pPr>
            <a:endParaRPr lang="pt-BR" sz="1200" i="1">
              <a:solidFill>
                <a:schemeClr val="tx1"/>
              </a:solidFill>
            </a:endParaRPr>
          </a:p>
          <a:p>
            <a:pPr algn="ctr">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a:spcBef>
                <a:spcPct val="50000"/>
              </a:spcBef>
            </a:pPr>
            <a:endParaRPr lang="pt-BR" sz="1200" i="1">
              <a:solidFill>
                <a:schemeClr val="tx1"/>
              </a:solidFill>
            </a:endParaRPr>
          </a:p>
          <a:p>
            <a:pPr algn="ctr">
              <a:spcBef>
                <a:spcPct val="50000"/>
              </a:spcBef>
            </a:pPr>
            <a:r>
              <a:rPr lang="pt-BR" sz="1200" i="1">
                <a:solidFill>
                  <a:schemeClr val="tx1"/>
                </a:solidFill>
              </a:rPr>
              <a:t>ENQUANTO ISSO, O GOVERNO BRASILEIRO RECOMPRA TÍTULOS DA DÍVIDA EXTERNA A 130% DO VALOR DE FACE, EM MÉDIA</a:t>
            </a:r>
          </a:p>
          <a:p>
            <a:pPr algn="ctr">
              <a:spcBef>
                <a:spcPct val="50000"/>
              </a:spcBef>
            </a:pPr>
            <a:endParaRPr lang="pt-BR" sz="1200" i="1">
              <a:solidFill>
                <a:schemeClr val="tx1"/>
              </a:solidFill>
            </a:endParaRPr>
          </a:p>
          <a:p>
            <a:pPr algn="ctr">
              <a:spcBef>
                <a:spcPct val="50000"/>
              </a:spcBef>
            </a:pPr>
            <a:r>
              <a:rPr lang="pt-BR" sz="1200">
                <a:solidFill>
                  <a:schemeClr val="tx1"/>
                </a:solidFill>
              </a:rPr>
              <a:t> </a:t>
            </a:r>
          </a:p>
          <a:p>
            <a:pPr algn="ctr">
              <a:spcBef>
                <a:spcPct val="50000"/>
              </a:spcBef>
            </a:pPr>
            <a:endParaRPr lang="pt-BR" sz="1200"/>
          </a:p>
        </p:txBody>
      </p:sp>
      <p:sp>
        <p:nvSpPr>
          <p:cNvPr id="45060" name="Espaço Reservado para Anotações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endParaRPr lang="pt-BR">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CaixaDeTexto 3"/>
          <p:cNvSpPr txBox="1">
            <a:spLocks noChangeArrowheads="1"/>
          </p:cNvSpPr>
          <p:nvPr/>
        </p:nvSpPr>
        <p:spPr bwMode="auto">
          <a:xfrm>
            <a:off x="714375" y="4568825"/>
            <a:ext cx="5357813"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charset="0"/>
                <a:ea typeface="MS PGothic" charset="0"/>
                <a:cs typeface="MS PGothic" charset="0"/>
              </a:defRPr>
            </a:lvl1pPr>
            <a:lvl2pPr marL="742950" indent="-285750" eaLnBrk="0" hangingPunct="0">
              <a:defRPr sz="2400" b="1">
                <a:solidFill>
                  <a:srgbClr val="FF0000"/>
                </a:solidFill>
                <a:latin typeface="Times New Roman" charset="0"/>
                <a:ea typeface="MS PGothic" charset="0"/>
                <a:cs typeface="MS PGothic" charset="0"/>
              </a:defRPr>
            </a:lvl2pPr>
            <a:lvl3pPr marL="1143000" indent="-228600" eaLnBrk="0" hangingPunct="0">
              <a:defRPr sz="2400" b="1">
                <a:solidFill>
                  <a:srgbClr val="FF0000"/>
                </a:solidFill>
                <a:latin typeface="Times New Roman" charset="0"/>
                <a:ea typeface="MS PGothic" charset="0"/>
                <a:cs typeface="MS PGothic" charset="0"/>
              </a:defRPr>
            </a:lvl3pPr>
            <a:lvl4pPr marL="1600200" indent="-228600" eaLnBrk="0" hangingPunct="0">
              <a:defRPr sz="2400" b="1">
                <a:solidFill>
                  <a:srgbClr val="FF0000"/>
                </a:solidFill>
                <a:latin typeface="Times New Roman" charset="0"/>
                <a:ea typeface="MS PGothic" charset="0"/>
                <a:cs typeface="MS PGothic" charset="0"/>
              </a:defRPr>
            </a:lvl4pPr>
            <a:lvl5pPr marL="2057400" indent="-228600" eaLnBrk="0" hangingPunct="0">
              <a:defRPr sz="2400" b="1">
                <a:solidFill>
                  <a:srgbClr val="FF0000"/>
                </a:solidFill>
                <a:latin typeface="Times New Roman" charset="0"/>
                <a:ea typeface="MS PGothic" charset="0"/>
                <a:cs typeface="MS PGothic" charset="0"/>
              </a:defRPr>
            </a:lvl5pPr>
            <a:lvl6pPr marL="25146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6pPr>
            <a:lvl7pPr marL="29718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7pPr>
            <a:lvl8pPr marL="34290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8pPr>
            <a:lvl9pPr marL="38862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9pPr>
          </a:lstStyle>
          <a:p>
            <a:pPr algn="ctr">
              <a:spcBef>
                <a:spcPct val="50000"/>
              </a:spcBef>
            </a:pPr>
            <a:r>
              <a:rPr lang="pt-BR" sz="1200">
                <a:solidFill>
                  <a:schemeClr val="tx1"/>
                </a:solidFill>
              </a:rPr>
              <a:t>Suspensão pagamento encargos aos rentistas (Bonos Global 2012 e 2030) desde novembro/2008</a:t>
            </a:r>
          </a:p>
          <a:p>
            <a:pPr algn="ctr">
              <a:spcBef>
                <a:spcPct val="50000"/>
              </a:spcBef>
            </a:pPr>
            <a:r>
              <a:rPr lang="pt-BR" sz="1200">
                <a:solidFill>
                  <a:schemeClr val="tx1"/>
                </a:solidFill>
              </a:rPr>
              <a:t> </a:t>
            </a:r>
          </a:p>
          <a:p>
            <a:pPr algn="ctr">
              <a:spcBef>
                <a:spcPct val="50000"/>
              </a:spcBef>
            </a:pPr>
            <a:r>
              <a:rPr lang="pt-BR" sz="1200">
                <a:solidFill>
                  <a:schemeClr val="tx1"/>
                </a:solidFill>
              </a:rPr>
              <a:t> Proposta soberana de recompra do restante da dívida por no máximo 30% de seu valor nominal</a:t>
            </a:r>
          </a:p>
          <a:p>
            <a:pPr algn="ctr">
              <a:spcBef>
                <a:spcPct val="50000"/>
              </a:spcBef>
            </a:pPr>
            <a:r>
              <a:rPr lang="pt-BR" sz="1200">
                <a:solidFill>
                  <a:schemeClr val="tx1"/>
                </a:solidFill>
              </a:rPr>
              <a:t> </a:t>
            </a:r>
          </a:p>
          <a:p>
            <a:pPr algn="ctr">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a:spcBef>
                <a:spcPct val="50000"/>
              </a:spcBef>
            </a:pPr>
            <a:endParaRPr lang="pt-BR" sz="1200" i="1">
              <a:solidFill>
                <a:schemeClr val="tx1"/>
              </a:solidFill>
            </a:endParaRPr>
          </a:p>
          <a:p>
            <a:pPr algn="ctr">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a:spcBef>
                <a:spcPct val="50000"/>
              </a:spcBef>
            </a:pPr>
            <a:endParaRPr lang="pt-BR" sz="1200" i="1">
              <a:solidFill>
                <a:schemeClr val="tx1"/>
              </a:solidFill>
            </a:endParaRPr>
          </a:p>
          <a:p>
            <a:pPr algn="ctr">
              <a:spcBef>
                <a:spcPct val="50000"/>
              </a:spcBef>
            </a:pPr>
            <a:r>
              <a:rPr lang="pt-BR" sz="1200" i="1">
                <a:solidFill>
                  <a:schemeClr val="tx1"/>
                </a:solidFill>
              </a:rPr>
              <a:t>ENQUANTO ISSO, O GOVERNO BRASILEIRO RECOMPRA TÍTULOS DA DÍVIDA EXTERNA A 130% DO VALOR DE FACE, EM MÉDIA</a:t>
            </a:r>
          </a:p>
          <a:p>
            <a:pPr algn="ctr">
              <a:spcBef>
                <a:spcPct val="50000"/>
              </a:spcBef>
            </a:pPr>
            <a:endParaRPr lang="pt-BR" sz="1200" i="1">
              <a:solidFill>
                <a:schemeClr val="tx1"/>
              </a:solidFill>
            </a:endParaRPr>
          </a:p>
          <a:p>
            <a:pPr algn="ctr">
              <a:spcBef>
                <a:spcPct val="50000"/>
              </a:spcBef>
            </a:pPr>
            <a:r>
              <a:rPr lang="pt-BR" sz="1200">
                <a:solidFill>
                  <a:schemeClr val="tx1"/>
                </a:solidFill>
              </a:rPr>
              <a:t> </a:t>
            </a:r>
          </a:p>
          <a:p>
            <a:pPr algn="ctr">
              <a:spcBef>
                <a:spcPct val="50000"/>
              </a:spcBef>
            </a:pPr>
            <a:endParaRPr lang="pt-BR" sz="1200"/>
          </a:p>
        </p:txBody>
      </p:sp>
      <p:sp>
        <p:nvSpPr>
          <p:cNvPr id="33796" name="Espaço Reservado para Anotações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endParaRPr lang="pt-BR">
              <a:latin typeface="Times New Roman" charset="0"/>
              <a:ea typeface="MS PGothic"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CaixaDeTexto 3"/>
          <p:cNvSpPr txBox="1">
            <a:spLocks noChangeArrowheads="1"/>
          </p:cNvSpPr>
          <p:nvPr/>
        </p:nvSpPr>
        <p:spPr bwMode="auto">
          <a:xfrm>
            <a:off x="714375" y="4568825"/>
            <a:ext cx="5357813"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charset="0"/>
                <a:ea typeface="MS PGothic" charset="0"/>
                <a:cs typeface="MS PGothic" charset="0"/>
              </a:defRPr>
            </a:lvl1pPr>
            <a:lvl2pPr marL="742950" indent="-285750" eaLnBrk="0" hangingPunct="0">
              <a:defRPr sz="2400" b="1">
                <a:solidFill>
                  <a:srgbClr val="FF0000"/>
                </a:solidFill>
                <a:latin typeface="Times New Roman" charset="0"/>
                <a:ea typeface="MS PGothic" charset="0"/>
                <a:cs typeface="MS PGothic" charset="0"/>
              </a:defRPr>
            </a:lvl2pPr>
            <a:lvl3pPr marL="1143000" indent="-228600" eaLnBrk="0" hangingPunct="0">
              <a:defRPr sz="2400" b="1">
                <a:solidFill>
                  <a:srgbClr val="FF0000"/>
                </a:solidFill>
                <a:latin typeface="Times New Roman" charset="0"/>
                <a:ea typeface="MS PGothic" charset="0"/>
                <a:cs typeface="MS PGothic" charset="0"/>
              </a:defRPr>
            </a:lvl3pPr>
            <a:lvl4pPr marL="1600200" indent="-228600" eaLnBrk="0" hangingPunct="0">
              <a:defRPr sz="2400" b="1">
                <a:solidFill>
                  <a:srgbClr val="FF0000"/>
                </a:solidFill>
                <a:latin typeface="Times New Roman" charset="0"/>
                <a:ea typeface="MS PGothic" charset="0"/>
                <a:cs typeface="MS PGothic" charset="0"/>
              </a:defRPr>
            </a:lvl4pPr>
            <a:lvl5pPr marL="2057400" indent="-228600" eaLnBrk="0" hangingPunct="0">
              <a:defRPr sz="2400" b="1">
                <a:solidFill>
                  <a:srgbClr val="FF0000"/>
                </a:solidFill>
                <a:latin typeface="Times New Roman" charset="0"/>
                <a:ea typeface="MS PGothic" charset="0"/>
                <a:cs typeface="MS PGothic" charset="0"/>
              </a:defRPr>
            </a:lvl5pPr>
            <a:lvl6pPr marL="25146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6pPr>
            <a:lvl7pPr marL="29718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7pPr>
            <a:lvl8pPr marL="34290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8pPr>
            <a:lvl9pPr marL="38862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9pPr>
          </a:lstStyle>
          <a:p>
            <a:pPr algn="ctr">
              <a:spcBef>
                <a:spcPct val="50000"/>
              </a:spcBef>
            </a:pPr>
            <a:r>
              <a:rPr lang="pt-BR" sz="1200">
                <a:solidFill>
                  <a:schemeClr val="tx1"/>
                </a:solidFill>
              </a:rPr>
              <a:t>Suspensão pagamento encargos aos rentistas (Bonos Global 2012 e 2030) desde novembro/2008</a:t>
            </a:r>
          </a:p>
          <a:p>
            <a:pPr algn="ctr">
              <a:spcBef>
                <a:spcPct val="50000"/>
              </a:spcBef>
            </a:pPr>
            <a:r>
              <a:rPr lang="pt-BR" sz="1200">
                <a:solidFill>
                  <a:schemeClr val="tx1"/>
                </a:solidFill>
              </a:rPr>
              <a:t> </a:t>
            </a:r>
          </a:p>
          <a:p>
            <a:pPr algn="ctr">
              <a:spcBef>
                <a:spcPct val="50000"/>
              </a:spcBef>
            </a:pPr>
            <a:r>
              <a:rPr lang="pt-BR" sz="1200">
                <a:solidFill>
                  <a:schemeClr val="tx1"/>
                </a:solidFill>
              </a:rPr>
              <a:t> Proposta soberana de recompra do restante da dívida por no máximo 30% de seu valor nominal</a:t>
            </a:r>
          </a:p>
          <a:p>
            <a:pPr algn="ctr">
              <a:spcBef>
                <a:spcPct val="50000"/>
              </a:spcBef>
            </a:pPr>
            <a:r>
              <a:rPr lang="pt-BR" sz="1200">
                <a:solidFill>
                  <a:schemeClr val="tx1"/>
                </a:solidFill>
              </a:rPr>
              <a:t> </a:t>
            </a:r>
          </a:p>
          <a:p>
            <a:pPr algn="ctr">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a:spcBef>
                <a:spcPct val="50000"/>
              </a:spcBef>
            </a:pPr>
            <a:endParaRPr lang="pt-BR" sz="1200" i="1">
              <a:solidFill>
                <a:schemeClr val="tx1"/>
              </a:solidFill>
            </a:endParaRPr>
          </a:p>
          <a:p>
            <a:pPr algn="ctr">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a:spcBef>
                <a:spcPct val="50000"/>
              </a:spcBef>
            </a:pPr>
            <a:endParaRPr lang="pt-BR" sz="1200" i="1">
              <a:solidFill>
                <a:schemeClr val="tx1"/>
              </a:solidFill>
            </a:endParaRPr>
          </a:p>
          <a:p>
            <a:pPr algn="ctr">
              <a:spcBef>
                <a:spcPct val="50000"/>
              </a:spcBef>
            </a:pPr>
            <a:r>
              <a:rPr lang="pt-BR" sz="1200" i="1">
                <a:solidFill>
                  <a:schemeClr val="tx1"/>
                </a:solidFill>
              </a:rPr>
              <a:t>ENQUANTO ISSO, O GOVERNO BRASILEIRO RECOMPRA TÍTULOS DA DÍVIDA EXTERNA A 130% DO VALOR DE FACE, EM MÉDIA</a:t>
            </a:r>
          </a:p>
          <a:p>
            <a:pPr algn="ctr">
              <a:spcBef>
                <a:spcPct val="50000"/>
              </a:spcBef>
            </a:pPr>
            <a:endParaRPr lang="pt-BR" sz="1200" i="1">
              <a:solidFill>
                <a:schemeClr val="tx1"/>
              </a:solidFill>
            </a:endParaRPr>
          </a:p>
          <a:p>
            <a:pPr algn="ctr">
              <a:spcBef>
                <a:spcPct val="50000"/>
              </a:spcBef>
            </a:pPr>
            <a:r>
              <a:rPr lang="pt-BR" sz="1200">
                <a:solidFill>
                  <a:schemeClr val="tx1"/>
                </a:solidFill>
              </a:rPr>
              <a:t> </a:t>
            </a:r>
          </a:p>
          <a:p>
            <a:pPr algn="ctr">
              <a:spcBef>
                <a:spcPct val="50000"/>
              </a:spcBef>
            </a:pPr>
            <a:endParaRPr lang="pt-BR"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CaixaDeTexto 3"/>
          <p:cNvSpPr txBox="1">
            <a:spLocks noChangeArrowheads="1"/>
          </p:cNvSpPr>
          <p:nvPr/>
        </p:nvSpPr>
        <p:spPr bwMode="auto">
          <a:xfrm>
            <a:off x="714375" y="4568825"/>
            <a:ext cx="5357813"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charset="0"/>
                <a:ea typeface="MS PGothic" charset="0"/>
                <a:cs typeface="MS PGothic" charset="0"/>
              </a:defRPr>
            </a:lvl1pPr>
            <a:lvl2pPr marL="742950" indent="-285750" eaLnBrk="0" hangingPunct="0">
              <a:defRPr sz="2400" b="1">
                <a:solidFill>
                  <a:srgbClr val="FF0000"/>
                </a:solidFill>
                <a:latin typeface="Times New Roman" charset="0"/>
                <a:ea typeface="MS PGothic" charset="0"/>
                <a:cs typeface="MS PGothic" charset="0"/>
              </a:defRPr>
            </a:lvl2pPr>
            <a:lvl3pPr marL="1143000" indent="-228600" eaLnBrk="0" hangingPunct="0">
              <a:defRPr sz="2400" b="1">
                <a:solidFill>
                  <a:srgbClr val="FF0000"/>
                </a:solidFill>
                <a:latin typeface="Times New Roman" charset="0"/>
                <a:ea typeface="MS PGothic" charset="0"/>
                <a:cs typeface="MS PGothic" charset="0"/>
              </a:defRPr>
            </a:lvl3pPr>
            <a:lvl4pPr marL="1600200" indent="-228600" eaLnBrk="0" hangingPunct="0">
              <a:defRPr sz="2400" b="1">
                <a:solidFill>
                  <a:srgbClr val="FF0000"/>
                </a:solidFill>
                <a:latin typeface="Times New Roman" charset="0"/>
                <a:ea typeface="MS PGothic" charset="0"/>
                <a:cs typeface="MS PGothic" charset="0"/>
              </a:defRPr>
            </a:lvl4pPr>
            <a:lvl5pPr marL="2057400" indent="-228600" eaLnBrk="0" hangingPunct="0">
              <a:defRPr sz="2400" b="1">
                <a:solidFill>
                  <a:srgbClr val="FF0000"/>
                </a:solidFill>
                <a:latin typeface="Times New Roman" charset="0"/>
                <a:ea typeface="MS PGothic" charset="0"/>
                <a:cs typeface="MS PGothic" charset="0"/>
              </a:defRPr>
            </a:lvl5pPr>
            <a:lvl6pPr marL="25146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6pPr>
            <a:lvl7pPr marL="29718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7pPr>
            <a:lvl8pPr marL="34290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8pPr>
            <a:lvl9pPr marL="38862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9pPr>
          </a:lstStyle>
          <a:p>
            <a:pPr algn="ctr">
              <a:spcBef>
                <a:spcPct val="50000"/>
              </a:spcBef>
            </a:pPr>
            <a:r>
              <a:rPr lang="pt-BR" sz="1200">
                <a:solidFill>
                  <a:schemeClr val="tx1"/>
                </a:solidFill>
              </a:rPr>
              <a:t>Suspensão pagamento encargos aos rentistas (Bonos Global 2012 e 2030) desde novembro/2008</a:t>
            </a:r>
          </a:p>
          <a:p>
            <a:pPr algn="ctr">
              <a:spcBef>
                <a:spcPct val="50000"/>
              </a:spcBef>
            </a:pPr>
            <a:r>
              <a:rPr lang="pt-BR" sz="1200">
                <a:solidFill>
                  <a:schemeClr val="tx1"/>
                </a:solidFill>
              </a:rPr>
              <a:t> </a:t>
            </a:r>
          </a:p>
          <a:p>
            <a:pPr algn="ctr">
              <a:spcBef>
                <a:spcPct val="50000"/>
              </a:spcBef>
            </a:pPr>
            <a:r>
              <a:rPr lang="pt-BR" sz="1200">
                <a:solidFill>
                  <a:schemeClr val="tx1"/>
                </a:solidFill>
              </a:rPr>
              <a:t> Proposta soberana de recompra do restante da dívida por no máximo 30% de seu valor nominal</a:t>
            </a:r>
          </a:p>
          <a:p>
            <a:pPr algn="ctr">
              <a:spcBef>
                <a:spcPct val="50000"/>
              </a:spcBef>
            </a:pPr>
            <a:r>
              <a:rPr lang="pt-BR" sz="1200">
                <a:solidFill>
                  <a:schemeClr val="tx1"/>
                </a:solidFill>
              </a:rPr>
              <a:t> </a:t>
            </a:r>
          </a:p>
          <a:p>
            <a:pPr algn="ctr">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a:spcBef>
                <a:spcPct val="50000"/>
              </a:spcBef>
            </a:pPr>
            <a:endParaRPr lang="pt-BR" sz="1200" i="1">
              <a:solidFill>
                <a:schemeClr val="tx1"/>
              </a:solidFill>
            </a:endParaRPr>
          </a:p>
          <a:p>
            <a:pPr algn="ctr">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a:spcBef>
                <a:spcPct val="50000"/>
              </a:spcBef>
            </a:pPr>
            <a:endParaRPr lang="pt-BR" sz="1200" i="1">
              <a:solidFill>
                <a:schemeClr val="tx1"/>
              </a:solidFill>
            </a:endParaRPr>
          </a:p>
          <a:p>
            <a:pPr algn="ctr">
              <a:spcBef>
                <a:spcPct val="50000"/>
              </a:spcBef>
            </a:pPr>
            <a:r>
              <a:rPr lang="pt-BR" sz="1200" i="1">
                <a:solidFill>
                  <a:schemeClr val="tx1"/>
                </a:solidFill>
              </a:rPr>
              <a:t>ENQUANTO ISSO, O GOVERNO BRASILEIRO RECOMPRA TÍTULOS DA DÍVIDA EXTERNA A 130% DO VALOR DE FACE, EM MÉDIA</a:t>
            </a:r>
          </a:p>
          <a:p>
            <a:pPr algn="ctr">
              <a:spcBef>
                <a:spcPct val="50000"/>
              </a:spcBef>
            </a:pPr>
            <a:endParaRPr lang="pt-BR" sz="1200" i="1">
              <a:solidFill>
                <a:schemeClr val="tx1"/>
              </a:solidFill>
            </a:endParaRPr>
          </a:p>
          <a:p>
            <a:pPr algn="ctr">
              <a:spcBef>
                <a:spcPct val="50000"/>
              </a:spcBef>
            </a:pPr>
            <a:r>
              <a:rPr lang="pt-BR" sz="1200">
                <a:solidFill>
                  <a:schemeClr val="tx1"/>
                </a:solidFill>
              </a:rPr>
              <a:t> </a:t>
            </a:r>
          </a:p>
          <a:p>
            <a:pPr algn="ctr">
              <a:spcBef>
                <a:spcPct val="50000"/>
              </a:spcBef>
            </a:pPr>
            <a:endParaRPr lang="pt-BR"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CaixaDeTexto 3"/>
          <p:cNvSpPr txBox="1">
            <a:spLocks noChangeArrowheads="1"/>
          </p:cNvSpPr>
          <p:nvPr/>
        </p:nvSpPr>
        <p:spPr bwMode="auto">
          <a:xfrm>
            <a:off x="714375" y="4568825"/>
            <a:ext cx="5357813"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charset="0"/>
                <a:ea typeface="MS PGothic" charset="0"/>
                <a:cs typeface="MS PGothic" charset="0"/>
              </a:defRPr>
            </a:lvl1pPr>
            <a:lvl2pPr marL="742950" indent="-285750" eaLnBrk="0" hangingPunct="0">
              <a:defRPr sz="2400" b="1">
                <a:solidFill>
                  <a:srgbClr val="FF0000"/>
                </a:solidFill>
                <a:latin typeface="Times New Roman" charset="0"/>
                <a:ea typeface="MS PGothic" charset="0"/>
                <a:cs typeface="MS PGothic" charset="0"/>
              </a:defRPr>
            </a:lvl2pPr>
            <a:lvl3pPr marL="1143000" indent="-228600" eaLnBrk="0" hangingPunct="0">
              <a:defRPr sz="2400" b="1">
                <a:solidFill>
                  <a:srgbClr val="FF0000"/>
                </a:solidFill>
                <a:latin typeface="Times New Roman" charset="0"/>
                <a:ea typeface="MS PGothic" charset="0"/>
                <a:cs typeface="MS PGothic" charset="0"/>
              </a:defRPr>
            </a:lvl3pPr>
            <a:lvl4pPr marL="1600200" indent="-228600" eaLnBrk="0" hangingPunct="0">
              <a:defRPr sz="2400" b="1">
                <a:solidFill>
                  <a:srgbClr val="FF0000"/>
                </a:solidFill>
                <a:latin typeface="Times New Roman" charset="0"/>
                <a:ea typeface="MS PGothic" charset="0"/>
                <a:cs typeface="MS PGothic" charset="0"/>
              </a:defRPr>
            </a:lvl4pPr>
            <a:lvl5pPr marL="2057400" indent="-228600" eaLnBrk="0" hangingPunct="0">
              <a:defRPr sz="2400" b="1">
                <a:solidFill>
                  <a:srgbClr val="FF0000"/>
                </a:solidFill>
                <a:latin typeface="Times New Roman" charset="0"/>
                <a:ea typeface="MS PGothic" charset="0"/>
                <a:cs typeface="MS PGothic" charset="0"/>
              </a:defRPr>
            </a:lvl5pPr>
            <a:lvl6pPr marL="25146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6pPr>
            <a:lvl7pPr marL="29718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7pPr>
            <a:lvl8pPr marL="34290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8pPr>
            <a:lvl9pPr marL="38862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9pPr>
          </a:lstStyle>
          <a:p>
            <a:pPr algn="ctr">
              <a:spcBef>
                <a:spcPct val="50000"/>
              </a:spcBef>
            </a:pPr>
            <a:r>
              <a:rPr lang="pt-BR" sz="1200">
                <a:solidFill>
                  <a:schemeClr val="tx1"/>
                </a:solidFill>
              </a:rPr>
              <a:t>Suspensão pagamento encargos aos rentistas (Bonos Global 2012 e 2030) desde novembro/2008</a:t>
            </a:r>
          </a:p>
          <a:p>
            <a:pPr algn="ctr">
              <a:spcBef>
                <a:spcPct val="50000"/>
              </a:spcBef>
            </a:pPr>
            <a:r>
              <a:rPr lang="pt-BR" sz="1200">
                <a:solidFill>
                  <a:schemeClr val="tx1"/>
                </a:solidFill>
              </a:rPr>
              <a:t> </a:t>
            </a:r>
          </a:p>
          <a:p>
            <a:pPr algn="ctr">
              <a:spcBef>
                <a:spcPct val="50000"/>
              </a:spcBef>
            </a:pPr>
            <a:r>
              <a:rPr lang="pt-BR" sz="1200">
                <a:solidFill>
                  <a:schemeClr val="tx1"/>
                </a:solidFill>
              </a:rPr>
              <a:t> Proposta soberana de recompra do restante da dívida por no máximo 30% de seu valor nominal</a:t>
            </a:r>
          </a:p>
          <a:p>
            <a:pPr algn="ctr">
              <a:spcBef>
                <a:spcPct val="50000"/>
              </a:spcBef>
            </a:pPr>
            <a:r>
              <a:rPr lang="pt-BR" sz="1200">
                <a:solidFill>
                  <a:schemeClr val="tx1"/>
                </a:solidFill>
              </a:rPr>
              <a:t> </a:t>
            </a:r>
          </a:p>
          <a:p>
            <a:pPr algn="ctr">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a:spcBef>
                <a:spcPct val="50000"/>
              </a:spcBef>
            </a:pPr>
            <a:endParaRPr lang="pt-BR" sz="1200" i="1">
              <a:solidFill>
                <a:schemeClr val="tx1"/>
              </a:solidFill>
            </a:endParaRPr>
          </a:p>
          <a:p>
            <a:pPr algn="ctr">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a:spcBef>
                <a:spcPct val="50000"/>
              </a:spcBef>
            </a:pPr>
            <a:endParaRPr lang="pt-BR" sz="1200" i="1">
              <a:solidFill>
                <a:schemeClr val="tx1"/>
              </a:solidFill>
            </a:endParaRPr>
          </a:p>
          <a:p>
            <a:pPr algn="ctr">
              <a:spcBef>
                <a:spcPct val="50000"/>
              </a:spcBef>
            </a:pPr>
            <a:r>
              <a:rPr lang="pt-BR" sz="1200" i="1">
                <a:solidFill>
                  <a:schemeClr val="tx1"/>
                </a:solidFill>
              </a:rPr>
              <a:t>ENQUANTO ISSO, O GOVERNO BRASILEIRO RECOMPRA TÍTULOS DA DÍVIDA EXTERNA A 130% DO VALOR DE FACE, EM MÉDIA</a:t>
            </a:r>
          </a:p>
          <a:p>
            <a:pPr algn="ctr">
              <a:spcBef>
                <a:spcPct val="50000"/>
              </a:spcBef>
            </a:pPr>
            <a:endParaRPr lang="pt-BR" sz="1200" i="1">
              <a:solidFill>
                <a:schemeClr val="tx1"/>
              </a:solidFill>
            </a:endParaRPr>
          </a:p>
          <a:p>
            <a:pPr algn="ctr">
              <a:spcBef>
                <a:spcPct val="50000"/>
              </a:spcBef>
            </a:pPr>
            <a:r>
              <a:rPr lang="pt-BR" sz="1200">
                <a:solidFill>
                  <a:schemeClr val="tx1"/>
                </a:solidFill>
              </a:rPr>
              <a:t> </a:t>
            </a:r>
          </a:p>
          <a:p>
            <a:pPr algn="ctr">
              <a:spcBef>
                <a:spcPct val="50000"/>
              </a:spcBef>
            </a:pPr>
            <a:endParaRPr lang="pt-BR"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CaixaDeTexto 3"/>
          <p:cNvSpPr txBox="1">
            <a:spLocks noChangeArrowheads="1"/>
          </p:cNvSpPr>
          <p:nvPr/>
        </p:nvSpPr>
        <p:spPr bwMode="auto">
          <a:xfrm>
            <a:off x="714375" y="4568825"/>
            <a:ext cx="5357813"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charset="0"/>
                <a:ea typeface="MS PGothic" charset="0"/>
                <a:cs typeface="MS PGothic" charset="0"/>
              </a:defRPr>
            </a:lvl1pPr>
            <a:lvl2pPr marL="742950" indent="-285750" eaLnBrk="0" hangingPunct="0">
              <a:defRPr sz="2400" b="1">
                <a:solidFill>
                  <a:srgbClr val="FF0000"/>
                </a:solidFill>
                <a:latin typeface="Times New Roman" charset="0"/>
                <a:ea typeface="MS PGothic" charset="0"/>
                <a:cs typeface="MS PGothic" charset="0"/>
              </a:defRPr>
            </a:lvl2pPr>
            <a:lvl3pPr marL="1143000" indent="-228600" eaLnBrk="0" hangingPunct="0">
              <a:defRPr sz="2400" b="1">
                <a:solidFill>
                  <a:srgbClr val="FF0000"/>
                </a:solidFill>
                <a:latin typeface="Times New Roman" charset="0"/>
                <a:ea typeface="MS PGothic" charset="0"/>
                <a:cs typeface="MS PGothic" charset="0"/>
              </a:defRPr>
            </a:lvl3pPr>
            <a:lvl4pPr marL="1600200" indent="-228600" eaLnBrk="0" hangingPunct="0">
              <a:defRPr sz="2400" b="1">
                <a:solidFill>
                  <a:srgbClr val="FF0000"/>
                </a:solidFill>
                <a:latin typeface="Times New Roman" charset="0"/>
                <a:ea typeface="MS PGothic" charset="0"/>
                <a:cs typeface="MS PGothic" charset="0"/>
              </a:defRPr>
            </a:lvl4pPr>
            <a:lvl5pPr marL="2057400" indent="-228600" eaLnBrk="0" hangingPunct="0">
              <a:defRPr sz="2400" b="1">
                <a:solidFill>
                  <a:srgbClr val="FF0000"/>
                </a:solidFill>
                <a:latin typeface="Times New Roman" charset="0"/>
                <a:ea typeface="MS PGothic" charset="0"/>
                <a:cs typeface="MS PGothic" charset="0"/>
              </a:defRPr>
            </a:lvl5pPr>
            <a:lvl6pPr marL="25146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6pPr>
            <a:lvl7pPr marL="29718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7pPr>
            <a:lvl8pPr marL="34290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8pPr>
            <a:lvl9pPr marL="38862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9pPr>
          </a:lstStyle>
          <a:p>
            <a:pPr algn="ctr">
              <a:spcBef>
                <a:spcPct val="50000"/>
              </a:spcBef>
            </a:pPr>
            <a:r>
              <a:rPr lang="pt-BR" sz="1200">
                <a:solidFill>
                  <a:schemeClr val="tx1"/>
                </a:solidFill>
              </a:rPr>
              <a:t>Suspensão pagamento encargos aos rentistas (Bonos Global 2012 e 2030) desde novembro/2008</a:t>
            </a:r>
          </a:p>
          <a:p>
            <a:pPr algn="ctr">
              <a:spcBef>
                <a:spcPct val="50000"/>
              </a:spcBef>
            </a:pPr>
            <a:r>
              <a:rPr lang="pt-BR" sz="1200">
                <a:solidFill>
                  <a:schemeClr val="tx1"/>
                </a:solidFill>
              </a:rPr>
              <a:t> </a:t>
            </a:r>
          </a:p>
          <a:p>
            <a:pPr algn="ctr">
              <a:spcBef>
                <a:spcPct val="50000"/>
              </a:spcBef>
            </a:pPr>
            <a:r>
              <a:rPr lang="pt-BR" sz="1200">
                <a:solidFill>
                  <a:schemeClr val="tx1"/>
                </a:solidFill>
              </a:rPr>
              <a:t> Proposta soberana de recompra do restante da dívida por no máximo 30% de seu valor nominal</a:t>
            </a:r>
          </a:p>
          <a:p>
            <a:pPr algn="ctr">
              <a:spcBef>
                <a:spcPct val="50000"/>
              </a:spcBef>
            </a:pPr>
            <a:r>
              <a:rPr lang="pt-BR" sz="1200">
                <a:solidFill>
                  <a:schemeClr val="tx1"/>
                </a:solidFill>
              </a:rPr>
              <a:t> </a:t>
            </a:r>
          </a:p>
          <a:p>
            <a:pPr algn="ctr">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a:spcBef>
                <a:spcPct val="50000"/>
              </a:spcBef>
            </a:pPr>
            <a:endParaRPr lang="pt-BR" sz="1200" i="1">
              <a:solidFill>
                <a:schemeClr val="tx1"/>
              </a:solidFill>
            </a:endParaRPr>
          </a:p>
          <a:p>
            <a:pPr algn="ctr">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a:spcBef>
                <a:spcPct val="50000"/>
              </a:spcBef>
            </a:pPr>
            <a:endParaRPr lang="pt-BR" sz="1200" i="1">
              <a:solidFill>
                <a:schemeClr val="tx1"/>
              </a:solidFill>
            </a:endParaRPr>
          </a:p>
          <a:p>
            <a:pPr algn="ctr">
              <a:spcBef>
                <a:spcPct val="50000"/>
              </a:spcBef>
            </a:pPr>
            <a:r>
              <a:rPr lang="pt-BR" sz="1200" i="1">
                <a:solidFill>
                  <a:schemeClr val="tx1"/>
                </a:solidFill>
              </a:rPr>
              <a:t>ENQUANTO ISSO, O GOVERNO BRASILEIRO RECOMPRA TÍTULOS DA DÍVIDA EXTERNA A 130% DO VALOR DE FACE, EM MÉDIA</a:t>
            </a:r>
          </a:p>
          <a:p>
            <a:pPr algn="ctr">
              <a:spcBef>
                <a:spcPct val="50000"/>
              </a:spcBef>
            </a:pPr>
            <a:endParaRPr lang="pt-BR" sz="1200" i="1">
              <a:solidFill>
                <a:schemeClr val="tx1"/>
              </a:solidFill>
            </a:endParaRPr>
          </a:p>
          <a:p>
            <a:pPr algn="ctr">
              <a:spcBef>
                <a:spcPct val="50000"/>
              </a:spcBef>
            </a:pPr>
            <a:r>
              <a:rPr lang="pt-BR" sz="1200">
                <a:solidFill>
                  <a:schemeClr val="tx1"/>
                </a:solidFill>
              </a:rPr>
              <a:t> </a:t>
            </a:r>
          </a:p>
          <a:p>
            <a:pPr algn="ctr">
              <a:spcBef>
                <a:spcPct val="50000"/>
              </a:spcBef>
            </a:pPr>
            <a:endParaRPr lang="pt-BR"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CaixaDeTexto 3"/>
          <p:cNvSpPr txBox="1">
            <a:spLocks noChangeArrowheads="1"/>
          </p:cNvSpPr>
          <p:nvPr/>
        </p:nvSpPr>
        <p:spPr bwMode="auto">
          <a:xfrm>
            <a:off x="714375" y="4568825"/>
            <a:ext cx="5357813"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charset="0"/>
                <a:ea typeface="ＭＳ Ｐゴシック" charset="0"/>
                <a:cs typeface="ＭＳ Ｐゴシック" charset="0"/>
              </a:defRPr>
            </a:lvl1pPr>
            <a:lvl2pPr marL="742950" indent="-285750" eaLnBrk="0" hangingPunct="0">
              <a:defRPr sz="2400" b="1">
                <a:solidFill>
                  <a:srgbClr val="FF0000"/>
                </a:solidFill>
                <a:latin typeface="Times New Roman" charset="0"/>
                <a:ea typeface="ＭＳ Ｐゴシック" charset="0"/>
              </a:defRPr>
            </a:lvl2pPr>
            <a:lvl3pPr marL="1143000" indent="-228600" eaLnBrk="0" hangingPunct="0">
              <a:defRPr sz="2400" b="1">
                <a:solidFill>
                  <a:srgbClr val="FF0000"/>
                </a:solidFill>
                <a:latin typeface="Times New Roman" charset="0"/>
                <a:ea typeface="ＭＳ Ｐゴシック" charset="0"/>
              </a:defRPr>
            </a:lvl3pPr>
            <a:lvl4pPr marL="1600200" indent="-228600" eaLnBrk="0" hangingPunct="0">
              <a:defRPr sz="2400" b="1">
                <a:solidFill>
                  <a:srgbClr val="FF0000"/>
                </a:solidFill>
                <a:latin typeface="Times New Roman" charset="0"/>
                <a:ea typeface="ＭＳ Ｐゴシック" charset="0"/>
              </a:defRPr>
            </a:lvl4pPr>
            <a:lvl5pPr marL="2057400" indent="-228600" eaLnBrk="0" hangingPunct="0">
              <a:defRPr sz="2400" b="1">
                <a:solidFill>
                  <a:srgbClr val="FF0000"/>
                </a:solidFill>
                <a:latin typeface="Times New Roman" charset="0"/>
                <a:ea typeface="ＭＳ Ｐゴシック" charset="0"/>
              </a:defRPr>
            </a:lvl5pPr>
            <a:lvl6pPr marL="2514600" indent="-228600" eaLnBrk="0" fontAlgn="base" hangingPunct="0">
              <a:spcBef>
                <a:spcPct val="0"/>
              </a:spcBef>
              <a:spcAft>
                <a:spcPct val="0"/>
              </a:spcAft>
              <a:defRPr sz="2400" b="1">
                <a:solidFill>
                  <a:srgbClr val="FF0000"/>
                </a:solidFill>
                <a:latin typeface="Times New Roman" charset="0"/>
                <a:ea typeface="ＭＳ Ｐゴシック" charset="0"/>
              </a:defRPr>
            </a:lvl6pPr>
            <a:lvl7pPr marL="2971800" indent="-228600" eaLnBrk="0" fontAlgn="base" hangingPunct="0">
              <a:spcBef>
                <a:spcPct val="0"/>
              </a:spcBef>
              <a:spcAft>
                <a:spcPct val="0"/>
              </a:spcAft>
              <a:defRPr sz="2400" b="1">
                <a:solidFill>
                  <a:srgbClr val="FF0000"/>
                </a:solidFill>
                <a:latin typeface="Times New Roman" charset="0"/>
                <a:ea typeface="ＭＳ Ｐゴシック" charset="0"/>
              </a:defRPr>
            </a:lvl7pPr>
            <a:lvl8pPr marL="3429000" indent="-228600" eaLnBrk="0" fontAlgn="base" hangingPunct="0">
              <a:spcBef>
                <a:spcPct val="0"/>
              </a:spcBef>
              <a:spcAft>
                <a:spcPct val="0"/>
              </a:spcAft>
              <a:defRPr sz="2400" b="1">
                <a:solidFill>
                  <a:srgbClr val="FF0000"/>
                </a:solidFill>
                <a:latin typeface="Times New Roman" charset="0"/>
                <a:ea typeface="ＭＳ Ｐゴシック" charset="0"/>
              </a:defRPr>
            </a:lvl8pPr>
            <a:lvl9pPr marL="3886200" indent="-228600" eaLnBrk="0" fontAlgn="base" hangingPunct="0">
              <a:spcBef>
                <a:spcPct val="0"/>
              </a:spcBef>
              <a:spcAft>
                <a:spcPct val="0"/>
              </a:spcAft>
              <a:defRPr sz="2400" b="1">
                <a:solidFill>
                  <a:srgbClr val="FF0000"/>
                </a:solidFill>
                <a:latin typeface="Times New Roman" charset="0"/>
                <a:ea typeface="ＭＳ Ｐゴシック" charset="0"/>
              </a:defRPr>
            </a:lvl9pPr>
          </a:lstStyle>
          <a:p>
            <a:pPr algn="ctr">
              <a:spcBef>
                <a:spcPct val="50000"/>
              </a:spcBef>
            </a:pPr>
            <a:r>
              <a:rPr lang="pt-BR" sz="1200">
                <a:solidFill>
                  <a:schemeClr val="tx1"/>
                </a:solidFill>
              </a:rPr>
              <a:t>Suspensão pagamento encargos aos rentistas (Bonos Global 2012 e 2030) desde novembro/2008</a:t>
            </a:r>
          </a:p>
          <a:p>
            <a:pPr algn="ctr">
              <a:spcBef>
                <a:spcPct val="50000"/>
              </a:spcBef>
            </a:pPr>
            <a:r>
              <a:rPr lang="pt-BR" sz="1200">
                <a:solidFill>
                  <a:schemeClr val="tx1"/>
                </a:solidFill>
              </a:rPr>
              <a:t> </a:t>
            </a:r>
          </a:p>
          <a:p>
            <a:pPr algn="ctr">
              <a:spcBef>
                <a:spcPct val="50000"/>
              </a:spcBef>
            </a:pPr>
            <a:r>
              <a:rPr lang="pt-BR" sz="1200">
                <a:solidFill>
                  <a:schemeClr val="tx1"/>
                </a:solidFill>
              </a:rPr>
              <a:t> Proposta soberana de recompra do restante da dívida por no máximo 30% de seu valor nominal</a:t>
            </a:r>
          </a:p>
          <a:p>
            <a:pPr algn="ctr">
              <a:spcBef>
                <a:spcPct val="50000"/>
              </a:spcBef>
            </a:pPr>
            <a:r>
              <a:rPr lang="pt-BR" sz="1200">
                <a:solidFill>
                  <a:schemeClr val="tx1"/>
                </a:solidFill>
              </a:rPr>
              <a:t> </a:t>
            </a:r>
          </a:p>
          <a:p>
            <a:pPr algn="ctr">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a:spcBef>
                <a:spcPct val="50000"/>
              </a:spcBef>
            </a:pPr>
            <a:endParaRPr lang="pt-BR" sz="1200" i="1">
              <a:solidFill>
                <a:schemeClr val="tx1"/>
              </a:solidFill>
            </a:endParaRPr>
          </a:p>
          <a:p>
            <a:pPr algn="ctr">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a:spcBef>
                <a:spcPct val="50000"/>
              </a:spcBef>
            </a:pPr>
            <a:endParaRPr lang="pt-BR" sz="1200" i="1">
              <a:solidFill>
                <a:schemeClr val="tx1"/>
              </a:solidFill>
            </a:endParaRPr>
          </a:p>
          <a:p>
            <a:pPr algn="ctr">
              <a:spcBef>
                <a:spcPct val="50000"/>
              </a:spcBef>
            </a:pPr>
            <a:r>
              <a:rPr lang="pt-BR" sz="1200" i="1">
                <a:solidFill>
                  <a:schemeClr val="tx1"/>
                </a:solidFill>
              </a:rPr>
              <a:t>ENQUANTO ISSO, O GOVERNO BRASILEIRO RECOMPRA TÍTULOS DA DÍVIDA EXTERNA A 130% DO VALOR DE FACE, EM MÉDIA</a:t>
            </a:r>
          </a:p>
          <a:p>
            <a:pPr algn="ctr">
              <a:spcBef>
                <a:spcPct val="50000"/>
              </a:spcBef>
            </a:pPr>
            <a:endParaRPr lang="pt-BR" sz="1200" i="1">
              <a:solidFill>
                <a:schemeClr val="tx1"/>
              </a:solidFill>
            </a:endParaRPr>
          </a:p>
          <a:p>
            <a:pPr algn="ctr">
              <a:spcBef>
                <a:spcPct val="50000"/>
              </a:spcBef>
            </a:pPr>
            <a:r>
              <a:rPr lang="pt-BR" sz="1200">
                <a:solidFill>
                  <a:schemeClr val="tx1"/>
                </a:solidFill>
              </a:rPr>
              <a:t> </a:t>
            </a:r>
          </a:p>
          <a:p>
            <a:pPr algn="ctr">
              <a:spcBef>
                <a:spcPct val="50000"/>
              </a:spcBef>
            </a:pPr>
            <a:endParaRPr lang="pt-BR" sz="1200"/>
          </a:p>
        </p:txBody>
      </p:sp>
      <p:sp>
        <p:nvSpPr>
          <p:cNvPr id="36868" name="Espaço Reservado para Anotações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endParaRPr lang="pt-BR">
              <a:latin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66BBA7-7013-D945-9006-0BB2B5D97884}" type="slidenum">
              <a:rPr lang="pt-BR" smtClean="0"/>
              <a:pPr>
                <a:defRPr/>
              </a:pPr>
              <a:t>28</a:t>
            </a:fld>
            <a:endParaRPr lang="pt-BR"/>
          </a:p>
        </p:txBody>
      </p:sp>
    </p:spTree>
    <p:extLst>
      <p:ext uri="{BB962C8B-B14F-4D97-AF65-F5344CB8AC3E}">
        <p14:creationId xmlns:p14="http://schemas.microsoft.com/office/powerpoint/2010/main" val="32311025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ço Reservado para Imagem de Slide 1"/>
          <p:cNvSpPr>
            <a:spLocks noGrp="1" noRot="1" noChangeAspect="1" noTextEdit="1"/>
          </p:cNvSpPr>
          <p:nvPr>
            <p:ph type="sldImg"/>
          </p:nvPr>
        </p:nvSpPr>
        <p:spPr>
          <a:ln/>
        </p:spPr>
      </p:sp>
      <p:sp>
        <p:nvSpPr>
          <p:cNvPr id="34819" name="Espaço Reservado para Anotaçõ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pt-BR" smtClean="0"/>
          </a:p>
        </p:txBody>
      </p:sp>
      <p:sp>
        <p:nvSpPr>
          <p:cNvPr id="65540" name="Espaço Reservado para Número de Slide 3"/>
          <p:cNvSpPr>
            <a:spLocks noGrp="1"/>
          </p:cNvSpPr>
          <p:nvPr>
            <p:ph type="sldNum" sz="quarter" idx="5"/>
          </p:nvPr>
        </p:nvSpPr>
        <p:spPr>
          <a:ln w="9525"/>
          <a:extLst/>
        </p:spPr>
        <p:txBody>
          <a:bodyPr/>
          <a:lstStyle>
            <a:lvl1pPr algn="ctr" defTabSz="942975" eaLnBrk="0" hangingPunct="0">
              <a:spcBef>
                <a:spcPct val="50000"/>
              </a:spcBef>
              <a:defRPr sz="2400" b="1">
                <a:solidFill>
                  <a:srgbClr val="FF0000"/>
                </a:solidFill>
                <a:latin typeface="Times New Roman" pitchFamily="18" charset="0"/>
              </a:defRPr>
            </a:lvl1pPr>
            <a:lvl2pPr marL="742950" indent="-285750" algn="ctr" defTabSz="942975" eaLnBrk="0" hangingPunct="0">
              <a:spcBef>
                <a:spcPct val="50000"/>
              </a:spcBef>
              <a:defRPr sz="2400" b="1">
                <a:solidFill>
                  <a:srgbClr val="FF0000"/>
                </a:solidFill>
                <a:latin typeface="Times New Roman" pitchFamily="18" charset="0"/>
              </a:defRPr>
            </a:lvl2pPr>
            <a:lvl3pPr marL="1143000" indent="-228600" algn="ctr" defTabSz="942975" eaLnBrk="0" hangingPunct="0">
              <a:spcBef>
                <a:spcPct val="50000"/>
              </a:spcBef>
              <a:defRPr sz="2400" b="1">
                <a:solidFill>
                  <a:srgbClr val="FF0000"/>
                </a:solidFill>
                <a:latin typeface="Times New Roman" pitchFamily="18" charset="0"/>
              </a:defRPr>
            </a:lvl3pPr>
            <a:lvl4pPr marL="1600200" indent="-228600" algn="ctr" defTabSz="942975" eaLnBrk="0" hangingPunct="0">
              <a:spcBef>
                <a:spcPct val="50000"/>
              </a:spcBef>
              <a:defRPr sz="2400" b="1">
                <a:solidFill>
                  <a:srgbClr val="FF0000"/>
                </a:solidFill>
                <a:latin typeface="Times New Roman" pitchFamily="18" charset="0"/>
              </a:defRPr>
            </a:lvl4pPr>
            <a:lvl5pPr marL="2057400" indent="-228600" algn="ctr" defTabSz="942975" eaLnBrk="0" hangingPunct="0">
              <a:spcBef>
                <a:spcPct val="50000"/>
              </a:spcBef>
              <a:defRPr sz="2400" b="1">
                <a:solidFill>
                  <a:srgbClr val="FF0000"/>
                </a:solidFill>
                <a:latin typeface="Times New Roman" pitchFamily="18" charset="0"/>
              </a:defRPr>
            </a:lvl5pPr>
            <a:lvl6pPr marL="2514600" indent="-228600" algn="ctr" defTabSz="942975" eaLnBrk="0" fontAlgn="base" hangingPunct="0">
              <a:spcBef>
                <a:spcPct val="50000"/>
              </a:spcBef>
              <a:spcAft>
                <a:spcPct val="0"/>
              </a:spcAft>
              <a:defRPr sz="2400" b="1">
                <a:solidFill>
                  <a:srgbClr val="FF0000"/>
                </a:solidFill>
                <a:latin typeface="Times New Roman" pitchFamily="18" charset="0"/>
              </a:defRPr>
            </a:lvl6pPr>
            <a:lvl7pPr marL="2971800" indent="-228600" algn="ctr" defTabSz="942975" eaLnBrk="0" fontAlgn="base" hangingPunct="0">
              <a:spcBef>
                <a:spcPct val="50000"/>
              </a:spcBef>
              <a:spcAft>
                <a:spcPct val="0"/>
              </a:spcAft>
              <a:defRPr sz="2400" b="1">
                <a:solidFill>
                  <a:srgbClr val="FF0000"/>
                </a:solidFill>
                <a:latin typeface="Times New Roman" pitchFamily="18" charset="0"/>
              </a:defRPr>
            </a:lvl7pPr>
            <a:lvl8pPr marL="3429000" indent="-228600" algn="ctr" defTabSz="942975" eaLnBrk="0" fontAlgn="base" hangingPunct="0">
              <a:spcBef>
                <a:spcPct val="50000"/>
              </a:spcBef>
              <a:spcAft>
                <a:spcPct val="0"/>
              </a:spcAft>
              <a:defRPr sz="2400" b="1">
                <a:solidFill>
                  <a:srgbClr val="FF0000"/>
                </a:solidFill>
                <a:latin typeface="Times New Roman" pitchFamily="18" charset="0"/>
              </a:defRPr>
            </a:lvl8pPr>
            <a:lvl9pPr marL="3886200" indent="-228600" algn="ctr" defTabSz="942975" eaLnBrk="0" fontAlgn="base" hangingPunct="0">
              <a:spcBef>
                <a:spcPct val="50000"/>
              </a:spcBef>
              <a:spcAft>
                <a:spcPct val="0"/>
              </a:spcAft>
              <a:defRPr sz="2400" b="1">
                <a:solidFill>
                  <a:srgbClr val="FF0000"/>
                </a:solidFill>
                <a:latin typeface="Times New Roman" pitchFamily="18" charset="0"/>
              </a:defRPr>
            </a:lvl9pPr>
          </a:lstStyle>
          <a:p>
            <a:pPr algn="r">
              <a:spcBef>
                <a:spcPct val="0"/>
              </a:spcBef>
              <a:defRPr/>
            </a:pPr>
            <a:fld id="{A78C9D80-3D77-4A6E-AC7D-3E21F2FD1D08}" type="slidenum">
              <a:rPr lang="pt-BR" sz="1200" b="0" smtClean="0">
                <a:solidFill>
                  <a:schemeClr val="tx1"/>
                </a:solidFill>
              </a:rPr>
              <a:pPr algn="r">
                <a:spcBef>
                  <a:spcPct val="0"/>
                </a:spcBef>
                <a:defRPr/>
              </a:pPr>
              <a:t>30</a:t>
            </a:fld>
            <a:endParaRPr lang="pt-BR" sz="1200" b="0" smtClean="0">
              <a:solidFill>
                <a:schemeClr val="tx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a:noFill/>
          <a:ln w="9525"/>
        </p:spPr>
        <p:txBody>
          <a:bodyPr wrap="none" anchor="ctr"/>
          <a:lstStyle/>
          <a:p>
            <a:endParaRPr lang="es-E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ço Reservado para Imagem de Slide 1"/>
          <p:cNvSpPr>
            <a:spLocks noGrp="1" noRot="1" noChangeAspect="1" noTextEdit="1"/>
          </p:cNvSpPr>
          <p:nvPr>
            <p:ph type="sldImg"/>
          </p:nvPr>
        </p:nvSpPr>
        <p:spPr>
          <a:ln/>
        </p:spPr>
      </p:sp>
      <p:sp>
        <p:nvSpPr>
          <p:cNvPr id="34819" name="Espaço Reservado para Anotaçõ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pt-BR" smtClean="0"/>
          </a:p>
        </p:txBody>
      </p:sp>
      <p:sp>
        <p:nvSpPr>
          <p:cNvPr id="65540" name="Espaço Reservado para Número de Slide 3"/>
          <p:cNvSpPr>
            <a:spLocks noGrp="1"/>
          </p:cNvSpPr>
          <p:nvPr>
            <p:ph type="sldNum" sz="quarter" idx="5"/>
          </p:nvPr>
        </p:nvSpPr>
        <p:spPr>
          <a:ln w="9525"/>
          <a:extLst/>
        </p:spPr>
        <p:txBody>
          <a:bodyPr/>
          <a:lstStyle>
            <a:lvl1pPr algn="ctr" defTabSz="942975" eaLnBrk="0" hangingPunct="0">
              <a:spcBef>
                <a:spcPct val="50000"/>
              </a:spcBef>
              <a:defRPr sz="2400" b="1">
                <a:solidFill>
                  <a:srgbClr val="FF0000"/>
                </a:solidFill>
                <a:latin typeface="Times New Roman" pitchFamily="18" charset="0"/>
              </a:defRPr>
            </a:lvl1pPr>
            <a:lvl2pPr marL="742950" indent="-285750" algn="ctr" defTabSz="942975" eaLnBrk="0" hangingPunct="0">
              <a:spcBef>
                <a:spcPct val="50000"/>
              </a:spcBef>
              <a:defRPr sz="2400" b="1">
                <a:solidFill>
                  <a:srgbClr val="FF0000"/>
                </a:solidFill>
                <a:latin typeface="Times New Roman" pitchFamily="18" charset="0"/>
              </a:defRPr>
            </a:lvl2pPr>
            <a:lvl3pPr marL="1143000" indent="-228600" algn="ctr" defTabSz="942975" eaLnBrk="0" hangingPunct="0">
              <a:spcBef>
                <a:spcPct val="50000"/>
              </a:spcBef>
              <a:defRPr sz="2400" b="1">
                <a:solidFill>
                  <a:srgbClr val="FF0000"/>
                </a:solidFill>
                <a:latin typeface="Times New Roman" pitchFamily="18" charset="0"/>
              </a:defRPr>
            </a:lvl3pPr>
            <a:lvl4pPr marL="1600200" indent="-228600" algn="ctr" defTabSz="942975" eaLnBrk="0" hangingPunct="0">
              <a:spcBef>
                <a:spcPct val="50000"/>
              </a:spcBef>
              <a:defRPr sz="2400" b="1">
                <a:solidFill>
                  <a:srgbClr val="FF0000"/>
                </a:solidFill>
                <a:latin typeface="Times New Roman" pitchFamily="18" charset="0"/>
              </a:defRPr>
            </a:lvl4pPr>
            <a:lvl5pPr marL="2057400" indent="-228600" algn="ctr" defTabSz="942975" eaLnBrk="0" hangingPunct="0">
              <a:spcBef>
                <a:spcPct val="50000"/>
              </a:spcBef>
              <a:defRPr sz="2400" b="1">
                <a:solidFill>
                  <a:srgbClr val="FF0000"/>
                </a:solidFill>
                <a:latin typeface="Times New Roman" pitchFamily="18" charset="0"/>
              </a:defRPr>
            </a:lvl5pPr>
            <a:lvl6pPr marL="2514600" indent="-228600" algn="ctr" defTabSz="942975" eaLnBrk="0" fontAlgn="base" hangingPunct="0">
              <a:spcBef>
                <a:spcPct val="50000"/>
              </a:spcBef>
              <a:spcAft>
                <a:spcPct val="0"/>
              </a:spcAft>
              <a:defRPr sz="2400" b="1">
                <a:solidFill>
                  <a:srgbClr val="FF0000"/>
                </a:solidFill>
                <a:latin typeface="Times New Roman" pitchFamily="18" charset="0"/>
              </a:defRPr>
            </a:lvl6pPr>
            <a:lvl7pPr marL="2971800" indent="-228600" algn="ctr" defTabSz="942975" eaLnBrk="0" fontAlgn="base" hangingPunct="0">
              <a:spcBef>
                <a:spcPct val="50000"/>
              </a:spcBef>
              <a:spcAft>
                <a:spcPct val="0"/>
              </a:spcAft>
              <a:defRPr sz="2400" b="1">
                <a:solidFill>
                  <a:srgbClr val="FF0000"/>
                </a:solidFill>
                <a:latin typeface="Times New Roman" pitchFamily="18" charset="0"/>
              </a:defRPr>
            </a:lvl7pPr>
            <a:lvl8pPr marL="3429000" indent="-228600" algn="ctr" defTabSz="942975" eaLnBrk="0" fontAlgn="base" hangingPunct="0">
              <a:spcBef>
                <a:spcPct val="50000"/>
              </a:spcBef>
              <a:spcAft>
                <a:spcPct val="0"/>
              </a:spcAft>
              <a:defRPr sz="2400" b="1">
                <a:solidFill>
                  <a:srgbClr val="FF0000"/>
                </a:solidFill>
                <a:latin typeface="Times New Roman" pitchFamily="18" charset="0"/>
              </a:defRPr>
            </a:lvl8pPr>
            <a:lvl9pPr marL="3886200" indent="-228600" algn="ctr" defTabSz="942975" eaLnBrk="0" fontAlgn="base" hangingPunct="0">
              <a:spcBef>
                <a:spcPct val="50000"/>
              </a:spcBef>
              <a:spcAft>
                <a:spcPct val="0"/>
              </a:spcAft>
              <a:defRPr sz="2400" b="1">
                <a:solidFill>
                  <a:srgbClr val="FF0000"/>
                </a:solidFill>
                <a:latin typeface="Times New Roman" pitchFamily="18" charset="0"/>
              </a:defRPr>
            </a:lvl9pPr>
          </a:lstStyle>
          <a:p>
            <a:pPr algn="r">
              <a:spcBef>
                <a:spcPct val="0"/>
              </a:spcBef>
              <a:defRPr/>
            </a:pPr>
            <a:fld id="{A78C9D80-3D77-4A6E-AC7D-3E21F2FD1D08}" type="slidenum">
              <a:rPr lang="pt-BR" sz="1200" b="0" smtClean="0">
                <a:solidFill>
                  <a:schemeClr val="tx1"/>
                </a:solidFill>
              </a:rPr>
              <a:pPr algn="r">
                <a:spcBef>
                  <a:spcPct val="0"/>
                </a:spcBef>
                <a:defRPr/>
              </a:pPr>
              <a:t>33</a:t>
            </a:fld>
            <a:endParaRPr lang="pt-BR" sz="1200" b="0" smtClean="0">
              <a:solidFill>
                <a:schemeClr val="tx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ço Reservado para Imagem de Slide 1"/>
          <p:cNvSpPr>
            <a:spLocks noGrp="1" noRot="1" noChangeAspect="1" noTextEdit="1"/>
          </p:cNvSpPr>
          <p:nvPr>
            <p:ph type="sldImg"/>
          </p:nvPr>
        </p:nvSpPr>
        <p:spPr>
          <a:ln/>
        </p:spPr>
      </p:sp>
      <p:sp>
        <p:nvSpPr>
          <p:cNvPr id="34819" name="Espaço Reservado para Anotaçõ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pt-BR" smtClean="0"/>
          </a:p>
        </p:txBody>
      </p:sp>
      <p:sp>
        <p:nvSpPr>
          <p:cNvPr id="65540" name="Espaço Reservado para Número de Slide 3"/>
          <p:cNvSpPr>
            <a:spLocks noGrp="1"/>
          </p:cNvSpPr>
          <p:nvPr>
            <p:ph type="sldNum" sz="quarter" idx="5"/>
          </p:nvPr>
        </p:nvSpPr>
        <p:spPr>
          <a:ln w="9525"/>
          <a:extLst/>
        </p:spPr>
        <p:txBody>
          <a:bodyPr/>
          <a:lstStyle>
            <a:lvl1pPr algn="ctr" defTabSz="942975" eaLnBrk="0" hangingPunct="0">
              <a:spcBef>
                <a:spcPct val="50000"/>
              </a:spcBef>
              <a:defRPr sz="2400" b="1">
                <a:solidFill>
                  <a:srgbClr val="FF0000"/>
                </a:solidFill>
                <a:latin typeface="Times New Roman" pitchFamily="18" charset="0"/>
              </a:defRPr>
            </a:lvl1pPr>
            <a:lvl2pPr marL="742950" indent="-285750" algn="ctr" defTabSz="942975" eaLnBrk="0" hangingPunct="0">
              <a:spcBef>
                <a:spcPct val="50000"/>
              </a:spcBef>
              <a:defRPr sz="2400" b="1">
                <a:solidFill>
                  <a:srgbClr val="FF0000"/>
                </a:solidFill>
                <a:latin typeface="Times New Roman" pitchFamily="18" charset="0"/>
              </a:defRPr>
            </a:lvl2pPr>
            <a:lvl3pPr marL="1143000" indent="-228600" algn="ctr" defTabSz="942975" eaLnBrk="0" hangingPunct="0">
              <a:spcBef>
                <a:spcPct val="50000"/>
              </a:spcBef>
              <a:defRPr sz="2400" b="1">
                <a:solidFill>
                  <a:srgbClr val="FF0000"/>
                </a:solidFill>
                <a:latin typeface="Times New Roman" pitchFamily="18" charset="0"/>
              </a:defRPr>
            </a:lvl3pPr>
            <a:lvl4pPr marL="1600200" indent="-228600" algn="ctr" defTabSz="942975" eaLnBrk="0" hangingPunct="0">
              <a:spcBef>
                <a:spcPct val="50000"/>
              </a:spcBef>
              <a:defRPr sz="2400" b="1">
                <a:solidFill>
                  <a:srgbClr val="FF0000"/>
                </a:solidFill>
                <a:latin typeface="Times New Roman" pitchFamily="18" charset="0"/>
              </a:defRPr>
            </a:lvl4pPr>
            <a:lvl5pPr marL="2057400" indent="-228600" algn="ctr" defTabSz="942975" eaLnBrk="0" hangingPunct="0">
              <a:spcBef>
                <a:spcPct val="50000"/>
              </a:spcBef>
              <a:defRPr sz="2400" b="1">
                <a:solidFill>
                  <a:srgbClr val="FF0000"/>
                </a:solidFill>
                <a:latin typeface="Times New Roman" pitchFamily="18" charset="0"/>
              </a:defRPr>
            </a:lvl5pPr>
            <a:lvl6pPr marL="2514600" indent="-228600" algn="ctr" defTabSz="942975" eaLnBrk="0" fontAlgn="base" hangingPunct="0">
              <a:spcBef>
                <a:spcPct val="50000"/>
              </a:spcBef>
              <a:spcAft>
                <a:spcPct val="0"/>
              </a:spcAft>
              <a:defRPr sz="2400" b="1">
                <a:solidFill>
                  <a:srgbClr val="FF0000"/>
                </a:solidFill>
                <a:latin typeface="Times New Roman" pitchFamily="18" charset="0"/>
              </a:defRPr>
            </a:lvl6pPr>
            <a:lvl7pPr marL="2971800" indent="-228600" algn="ctr" defTabSz="942975" eaLnBrk="0" fontAlgn="base" hangingPunct="0">
              <a:spcBef>
                <a:spcPct val="50000"/>
              </a:spcBef>
              <a:spcAft>
                <a:spcPct val="0"/>
              </a:spcAft>
              <a:defRPr sz="2400" b="1">
                <a:solidFill>
                  <a:srgbClr val="FF0000"/>
                </a:solidFill>
                <a:latin typeface="Times New Roman" pitchFamily="18" charset="0"/>
              </a:defRPr>
            </a:lvl7pPr>
            <a:lvl8pPr marL="3429000" indent="-228600" algn="ctr" defTabSz="942975" eaLnBrk="0" fontAlgn="base" hangingPunct="0">
              <a:spcBef>
                <a:spcPct val="50000"/>
              </a:spcBef>
              <a:spcAft>
                <a:spcPct val="0"/>
              </a:spcAft>
              <a:defRPr sz="2400" b="1">
                <a:solidFill>
                  <a:srgbClr val="FF0000"/>
                </a:solidFill>
                <a:latin typeface="Times New Roman" pitchFamily="18" charset="0"/>
              </a:defRPr>
            </a:lvl8pPr>
            <a:lvl9pPr marL="3886200" indent="-228600" algn="ctr" defTabSz="942975" eaLnBrk="0" fontAlgn="base" hangingPunct="0">
              <a:spcBef>
                <a:spcPct val="50000"/>
              </a:spcBef>
              <a:spcAft>
                <a:spcPct val="0"/>
              </a:spcAft>
              <a:defRPr sz="2400" b="1">
                <a:solidFill>
                  <a:srgbClr val="FF0000"/>
                </a:solidFill>
                <a:latin typeface="Times New Roman" pitchFamily="18" charset="0"/>
              </a:defRPr>
            </a:lvl9pPr>
          </a:lstStyle>
          <a:p>
            <a:pPr algn="r">
              <a:spcBef>
                <a:spcPct val="0"/>
              </a:spcBef>
              <a:defRPr/>
            </a:pPr>
            <a:fld id="{A78C9D80-3D77-4A6E-AC7D-3E21F2FD1D08}" type="slidenum">
              <a:rPr lang="pt-BR" sz="1200" b="0" smtClean="0">
                <a:solidFill>
                  <a:schemeClr val="tx1"/>
                </a:solidFill>
              </a:rPr>
              <a:pPr algn="r">
                <a:spcBef>
                  <a:spcPct val="0"/>
                </a:spcBef>
                <a:defRPr/>
              </a:pPr>
              <a:t>35</a:t>
            </a:fld>
            <a:endParaRPr lang="pt-BR" sz="1200" b="0" smtClean="0">
              <a:solidFill>
                <a:schemeClr val="tx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ço Reservado para Imagem de Slide 1"/>
          <p:cNvSpPr>
            <a:spLocks noGrp="1" noRot="1" noChangeAspect="1" noTextEdit="1"/>
          </p:cNvSpPr>
          <p:nvPr>
            <p:ph type="sldImg"/>
          </p:nvPr>
        </p:nvSpPr>
        <p:spPr>
          <a:ln/>
        </p:spPr>
      </p:sp>
      <p:sp>
        <p:nvSpPr>
          <p:cNvPr id="34819" name="Espaço Reservado para Anotaçõ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pt-BR" smtClean="0"/>
          </a:p>
        </p:txBody>
      </p:sp>
      <p:sp>
        <p:nvSpPr>
          <p:cNvPr id="65540" name="Espaço Reservado para Número de Slide 3"/>
          <p:cNvSpPr>
            <a:spLocks noGrp="1"/>
          </p:cNvSpPr>
          <p:nvPr>
            <p:ph type="sldNum" sz="quarter" idx="5"/>
          </p:nvPr>
        </p:nvSpPr>
        <p:spPr>
          <a:ln w="9525"/>
          <a:extLst/>
        </p:spPr>
        <p:txBody>
          <a:bodyPr/>
          <a:lstStyle>
            <a:lvl1pPr algn="ctr" defTabSz="942975" eaLnBrk="0" hangingPunct="0">
              <a:spcBef>
                <a:spcPct val="50000"/>
              </a:spcBef>
              <a:defRPr sz="2400" b="1">
                <a:solidFill>
                  <a:srgbClr val="FF0000"/>
                </a:solidFill>
                <a:latin typeface="Times New Roman" pitchFamily="18" charset="0"/>
              </a:defRPr>
            </a:lvl1pPr>
            <a:lvl2pPr marL="742950" indent="-285750" algn="ctr" defTabSz="942975" eaLnBrk="0" hangingPunct="0">
              <a:spcBef>
                <a:spcPct val="50000"/>
              </a:spcBef>
              <a:defRPr sz="2400" b="1">
                <a:solidFill>
                  <a:srgbClr val="FF0000"/>
                </a:solidFill>
                <a:latin typeface="Times New Roman" pitchFamily="18" charset="0"/>
              </a:defRPr>
            </a:lvl2pPr>
            <a:lvl3pPr marL="1143000" indent="-228600" algn="ctr" defTabSz="942975" eaLnBrk="0" hangingPunct="0">
              <a:spcBef>
                <a:spcPct val="50000"/>
              </a:spcBef>
              <a:defRPr sz="2400" b="1">
                <a:solidFill>
                  <a:srgbClr val="FF0000"/>
                </a:solidFill>
                <a:latin typeface="Times New Roman" pitchFamily="18" charset="0"/>
              </a:defRPr>
            </a:lvl3pPr>
            <a:lvl4pPr marL="1600200" indent="-228600" algn="ctr" defTabSz="942975" eaLnBrk="0" hangingPunct="0">
              <a:spcBef>
                <a:spcPct val="50000"/>
              </a:spcBef>
              <a:defRPr sz="2400" b="1">
                <a:solidFill>
                  <a:srgbClr val="FF0000"/>
                </a:solidFill>
                <a:latin typeface="Times New Roman" pitchFamily="18" charset="0"/>
              </a:defRPr>
            </a:lvl4pPr>
            <a:lvl5pPr marL="2057400" indent="-228600" algn="ctr" defTabSz="942975" eaLnBrk="0" hangingPunct="0">
              <a:spcBef>
                <a:spcPct val="50000"/>
              </a:spcBef>
              <a:defRPr sz="2400" b="1">
                <a:solidFill>
                  <a:srgbClr val="FF0000"/>
                </a:solidFill>
                <a:latin typeface="Times New Roman" pitchFamily="18" charset="0"/>
              </a:defRPr>
            </a:lvl5pPr>
            <a:lvl6pPr marL="2514600" indent="-228600" algn="ctr" defTabSz="942975" eaLnBrk="0" fontAlgn="base" hangingPunct="0">
              <a:spcBef>
                <a:spcPct val="50000"/>
              </a:spcBef>
              <a:spcAft>
                <a:spcPct val="0"/>
              </a:spcAft>
              <a:defRPr sz="2400" b="1">
                <a:solidFill>
                  <a:srgbClr val="FF0000"/>
                </a:solidFill>
                <a:latin typeface="Times New Roman" pitchFamily="18" charset="0"/>
              </a:defRPr>
            </a:lvl6pPr>
            <a:lvl7pPr marL="2971800" indent="-228600" algn="ctr" defTabSz="942975" eaLnBrk="0" fontAlgn="base" hangingPunct="0">
              <a:spcBef>
                <a:spcPct val="50000"/>
              </a:spcBef>
              <a:spcAft>
                <a:spcPct val="0"/>
              </a:spcAft>
              <a:defRPr sz="2400" b="1">
                <a:solidFill>
                  <a:srgbClr val="FF0000"/>
                </a:solidFill>
                <a:latin typeface="Times New Roman" pitchFamily="18" charset="0"/>
              </a:defRPr>
            </a:lvl7pPr>
            <a:lvl8pPr marL="3429000" indent="-228600" algn="ctr" defTabSz="942975" eaLnBrk="0" fontAlgn="base" hangingPunct="0">
              <a:spcBef>
                <a:spcPct val="50000"/>
              </a:spcBef>
              <a:spcAft>
                <a:spcPct val="0"/>
              </a:spcAft>
              <a:defRPr sz="2400" b="1">
                <a:solidFill>
                  <a:srgbClr val="FF0000"/>
                </a:solidFill>
                <a:latin typeface="Times New Roman" pitchFamily="18" charset="0"/>
              </a:defRPr>
            </a:lvl8pPr>
            <a:lvl9pPr marL="3886200" indent="-228600" algn="ctr" defTabSz="942975" eaLnBrk="0" fontAlgn="base" hangingPunct="0">
              <a:spcBef>
                <a:spcPct val="50000"/>
              </a:spcBef>
              <a:spcAft>
                <a:spcPct val="0"/>
              </a:spcAft>
              <a:defRPr sz="2400" b="1">
                <a:solidFill>
                  <a:srgbClr val="FF0000"/>
                </a:solidFill>
                <a:latin typeface="Times New Roman" pitchFamily="18" charset="0"/>
              </a:defRPr>
            </a:lvl9pPr>
          </a:lstStyle>
          <a:p>
            <a:pPr algn="r">
              <a:spcBef>
                <a:spcPct val="0"/>
              </a:spcBef>
              <a:defRPr/>
            </a:pPr>
            <a:fld id="{A78C9D80-3D77-4A6E-AC7D-3E21F2FD1D08}" type="slidenum">
              <a:rPr lang="pt-BR" sz="1200" b="0" smtClean="0">
                <a:solidFill>
                  <a:schemeClr val="tx1"/>
                </a:solidFill>
              </a:rPr>
              <a:pPr algn="r">
                <a:spcBef>
                  <a:spcPct val="0"/>
                </a:spcBef>
                <a:defRPr/>
              </a:pPr>
              <a:t>36</a:t>
            </a:fld>
            <a:endParaRPr lang="pt-BR" sz="1200" b="0" smtClean="0">
              <a:solidFill>
                <a:schemeClr val="tx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9"/>
          <p:cNvSpPr txBox="1">
            <a:spLocks noGrp="1" noChangeArrowheads="1"/>
          </p:cNvSpPr>
          <p:nvPr/>
        </p:nvSpPr>
        <p:spPr bwMode="auto">
          <a:xfrm>
            <a:off x="3887788" y="9224963"/>
            <a:ext cx="2970212"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4348" tIns="47174" rIns="94348" bIns="47174" anchor="b"/>
          <a:lstStyle>
            <a:lvl1pPr defTabSz="942975" eaLnBrk="0" hangingPunct="0">
              <a:defRPr sz="2400" b="1">
                <a:solidFill>
                  <a:srgbClr val="FF0000"/>
                </a:solidFill>
                <a:latin typeface="Times New Roman" pitchFamily="18" charset="0"/>
                <a:cs typeface="Arial" charset="0"/>
              </a:defRPr>
            </a:lvl1pPr>
            <a:lvl2pPr marL="742950" indent="-285750" defTabSz="942975" eaLnBrk="0" hangingPunct="0">
              <a:defRPr sz="2400" b="1">
                <a:solidFill>
                  <a:srgbClr val="FF0000"/>
                </a:solidFill>
                <a:latin typeface="Times New Roman" pitchFamily="18" charset="0"/>
                <a:cs typeface="Arial" charset="0"/>
              </a:defRPr>
            </a:lvl2pPr>
            <a:lvl3pPr marL="1143000" indent="-228600" defTabSz="942975" eaLnBrk="0" hangingPunct="0">
              <a:defRPr sz="2400" b="1">
                <a:solidFill>
                  <a:srgbClr val="FF0000"/>
                </a:solidFill>
                <a:latin typeface="Times New Roman" pitchFamily="18" charset="0"/>
                <a:cs typeface="Arial" charset="0"/>
              </a:defRPr>
            </a:lvl3pPr>
            <a:lvl4pPr marL="1600200" indent="-228600" defTabSz="942975" eaLnBrk="0" hangingPunct="0">
              <a:defRPr sz="2400" b="1">
                <a:solidFill>
                  <a:srgbClr val="FF0000"/>
                </a:solidFill>
                <a:latin typeface="Times New Roman" pitchFamily="18" charset="0"/>
                <a:cs typeface="Arial" charset="0"/>
              </a:defRPr>
            </a:lvl4pPr>
            <a:lvl5pPr marL="2057400" indent="-228600" defTabSz="942975" eaLnBrk="0" hangingPunct="0">
              <a:defRPr sz="2400" b="1">
                <a:solidFill>
                  <a:srgbClr val="FF0000"/>
                </a:solidFill>
                <a:latin typeface="Times New Roman" pitchFamily="18" charset="0"/>
                <a:cs typeface="Arial" charset="0"/>
              </a:defRPr>
            </a:lvl5pPr>
            <a:lvl6pPr marL="2514600" indent="-228600" defTabSz="942975" eaLnBrk="0" fontAlgn="base" hangingPunct="0">
              <a:spcBef>
                <a:spcPct val="0"/>
              </a:spcBef>
              <a:spcAft>
                <a:spcPct val="0"/>
              </a:spcAft>
              <a:defRPr sz="2400" b="1">
                <a:solidFill>
                  <a:srgbClr val="FF0000"/>
                </a:solidFill>
                <a:latin typeface="Times New Roman" pitchFamily="18" charset="0"/>
                <a:cs typeface="Arial" charset="0"/>
              </a:defRPr>
            </a:lvl6pPr>
            <a:lvl7pPr marL="2971800" indent="-228600" defTabSz="942975" eaLnBrk="0" fontAlgn="base" hangingPunct="0">
              <a:spcBef>
                <a:spcPct val="0"/>
              </a:spcBef>
              <a:spcAft>
                <a:spcPct val="0"/>
              </a:spcAft>
              <a:defRPr sz="2400" b="1">
                <a:solidFill>
                  <a:srgbClr val="FF0000"/>
                </a:solidFill>
                <a:latin typeface="Times New Roman" pitchFamily="18" charset="0"/>
                <a:cs typeface="Arial" charset="0"/>
              </a:defRPr>
            </a:lvl7pPr>
            <a:lvl8pPr marL="3429000" indent="-228600" defTabSz="942975" eaLnBrk="0" fontAlgn="base" hangingPunct="0">
              <a:spcBef>
                <a:spcPct val="0"/>
              </a:spcBef>
              <a:spcAft>
                <a:spcPct val="0"/>
              </a:spcAft>
              <a:defRPr sz="2400" b="1">
                <a:solidFill>
                  <a:srgbClr val="FF0000"/>
                </a:solidFill>
                <a:latin typeface="Times New Roman" pitchFamily="18" charset="0"/>
                <a:cs typeface="Arial" charset="0"/>
              </a:defRPr>
            </a:lvl8pPr>
            <a:lvl9pPr marL="3886200" indent="-228600" defTabSz="942975" eaLnBrk="0" fontAlgn="base" hangingPunct="0">
              <a:spcBef>
                <a:spcPct val="0"/>
              </a:spcBef>
              <a:spcAft>
                <a:spcPct val="0"/>
              </a:spcAft>
              <a:defRPr sz="2400" b="1">
                <a:solidFill>
                  <a:srgbClr val="FF0000"/>
                </a:solidFill>
                <a:latin typeface="Times New Roman" pitchFamily="18" charset="0"/>
                <a:cs typeface="Arial" charset="0"/>
              </a:defRPr>
            </a:lvl9pPr>
          </a:lstStyle>
          <a:p>
            <a:pPr algn="r">
              <a:buFont typeface="Times New Roman" pitchFamily="18" charset="0"/>
              <a:buNone/>
            </a:pPr>
            <a:fld id="{C409C96F-584C-464E-9A4A-A79B0F5F2C23}" type="slidenum">
              <a:rPr lang="en-GB" sz="1200" b="0">
                <a:solidFill>
                  <a:schemeClr val="tx1"/>
                </a:solidFill>
                <a:ea typeface="Arial Unicode MS" pitchFamily="34" charset="-128"/>
                <a:cs typeface="Arial Unicode MS" pitchFamily="34" charset="-128"/>
              </a:rPr>
              <a:pPr algn="r">
                <a:buFont typeface="Times New Roman" pitchFamily="18" charset="0"/>
                <a:buNone/>
              </a:pPr>
              <a:t>37</a:t>
            </a:fld>
            <a:endParaRPr lang="en-GB" sz="1200" b="0">
              <a:solidFill>
                <a:schemeClr val="tx1"/>
              </a:solidFill>
              <a:ea typeface="Arial Unicode MS" pitchFamily="34" charset="-128"/>
              <a:cs typeface="Arial Unicode MS" pitchFamily="34" charset="-128"/>
            </a:endParaRPr>
          </a:p>
        </p:txBody>
      </p:sp>
      <p:sp>
        <p:nvSpPr>
          <p:cNvPr id="35843" name="Text Box 1"/>
          <p:cNvSpPr txBox="1">
            <a:spLocks noChangeArrowheads="1"/>
          </p:cNvSpPr>
          <p:nvPr/>
        </p:nvSpPr>
        <p:spPr bwMode="auto">
          <a:xfrm>
            <a:off x="1258888" y="728663"/>
            <a:ext cx="4340225" cy="3641725"/>
          </a:xfrm>
          <a:prstGeom prst="rect">
            <a:avLst/>
          </a:prstGeom>
          <a:solidFill>
            <a:srgbClr val="FFFFFF"/>
          </a:solidFill>
          <a:ln w="9360">
            <a:solidFill>
              <a:srgbClr val="000000"/>
            </a:solidFill>
            <a:miter lim="800000"/>
            <a:headEnd/>
            <a:tailEnd/>
          </a:ln>
        </p:spPr>
        <p:txBody>
          <a:bodyPr wrap="none" anchor="ctr"/>
          <a:lstStyle>
            <a:lvl1pPr eaLnBrk="0" hangingPunct="0">
              <a:defRPr sz="2400" b="1">
                <a:solidFill>
                  <a:srgbClr val="FF0000"/>
                </a:solidFill>
                <a:latin typeface="Times New Roman" pitchFamily="18" charset="0"/>
                <a:cs typeface="Arial" charset="0"/>
              </a:defRPr>
            </a:lvl1pPr>
            <a:lvl2pPr marL="742950" indent="-285750" eaLnBrk="0" hangingPunct="0">
              <a:defRPr sz="2400" b="1">
                <a:solidFill>
                  <a:srgbClr val="FF0000"/>
                </a:solidFill>
                <a:latin typeface="Times New Roman" pitchFamily="18" charset="0"/>
                <a:cs typeface="Arial" charset="0"/>
              </a:defRPr>
            </a:lvl2pPr>
            <a:lvl3pPr marL="1143000" indent="-228600" eaLnBrk="0" hangingPunct="0">
              <a:defRPr sz="2400" b="1">
                <a:solidFill>
                  <a:srgbClr val="FF0000"/>
                </a:solidFill>
                <a:latin typeface="Times New Roman" pitchFamily="18" charset="0"/>
                <a:cs typeface="Arial" charset="0"/>
              </a:defRPr>
            </a:lvl3pPr>
            <a:lvl4pPr marL="1600200" indent="-228600" eaLnBrk="0" hangingPunct="0">
              <a:defRPr sz="2400" b="1">
                <a:solidFill>
                  <a:srgbClr val="FF0000"/>
                </a:solidFill>
                <a:latin typeface="Times New Roman" pitchFamily="18" charset="0"/>
                <a:cs typeface="Arial" charset="0"/>
              </a:defRPr>
            </a:lvl4pPr>
            <a:lvl5pPr marL="2057400" indent="-228600" eaLnBrk="0" hangingPunct="0">
              <a:defRPr sz="2400" b="1">
                <a:solidFill>
                  <a:srgbClr val="FF0000"/>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0000"/>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0000"/>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0000"/>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0000"/>
                </a:solidFill>
                <a:latin typeface="Times New Roman" pitchFamily="18" charset="0"/>
                <a:cs typeface="Arial" charset="0"/>
              </a:defRPr>
            </a:lvl9pPr>
          </a:lstStyle>
          <a:p>
            <a:pPr algn="ctr">
              <a:spcBef>
                <a:spcPct val="50000"/>
              </a:spcBef>
            </a:pPr>
            <a:endParaRPr lang="pt-BR"/>
          </a:p>
        </p:txBody>
      </p:sp>
      <p:sp>
        <p:nvSpPr>
          <p:cNvPr id="35844" name="Rectangle 2"/>
          <p:cNvSpPr>
            <a:spLocks noGrp="1" noChangeArrowheads="1"/>
          </p:cNvSpPr>
          <p:nvPr>
            <p:ph type="body"/>
          </p:nvPr>
        </p:nvSpPr>
        <p:spPr>
          <a:xfrm>
            <a:off x="914400" y="4611688"/>
            <a:ext cx="5026025" cy="4370387"/>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wrap="none" anchor="ctr"/>
          <a:lstStyle/>
          <a:p>
            <a:endParaRPr lang="pt-B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Marcador de imagen de diapositiva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62466" name="Marcador de nota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s-ES">
              <a:latin typeface="Calibri" charset="0"/>
            </a:endParaRPr>
          </a:p>
        </p:txBody>
      </p:sp>
      <p:sp>
        <p:nvSpPr>
          <p:cNvPr id="62467" name="Marcador de número de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3737D27-42EF-E64A-B8C2-B8A6D5884C78}" type="slidenum">
              <a:rPr lang="es-ES" sz="1200">
                <a:latin typeface="Calibri" charset="0"/>
                <a:cs typeface="Arial" charset="0"/>
              </a:rPr>
              <a:pPr eaLnBrk="1" hangingPunct="1"/>
              <a:t>39</a:t>
            </a:fld>
            <a:endParaRPr lang="es-ES" sz="1200">
              <a:latin typeface="Calibri" charset="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ço Reservado para Imagem de Slide 1"/>
          <p:cNvSpPr>
            <a:spLocks noGrp="1" noRot="1" noChangeAspect="1" noTextEdit="1"/>
          </p:cNvSpPr>
          <p:nvPr>
            <p:ph type="sldImg"/>
          </p:nvPr>
        </p:nvSpPr>
        <p:spPr>
          <a:ln/>
        </p:spPr>
      </p:sp>
      <p:sp>
        <p:nvSpPr>
          <p:cNvPr id="41987" name="Espaço Reservado para Anotaçõ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pt-BR" smtClean="0"/>
          </a:p>
        </p:txBody>
      </p:sp>
      <p:sp>
        <p:nvSpPr>
          <p:cNvPr id="70660" name="Espaço Reservado para Número de Slide 3"/>
          <p:cNvSpPr>
            <a:spLocks noGrp="1"/>
          </p:cNvSpPr>
          <p:nvPr>
            <p:ph type="sldNum" sz="quarter" idx="5"/>
          </p:nvPr>
        </p:nvSpPr>
        <p:spPr>
          <a:ln w="9525"/>
          <a:extLst/>
        </p:spPr>
        <p:txBody>
          <a:bodyPr/>
          <a:lstStyle>
            <a:lvl1pPr algn="ctr" defTabSz="942975" eaLnBrk="0" hangingPunct="0">
              <a:spcBef>
                <a:spcPct val="50000"/>
              </a:spcBef>
              <a:defRPr sz="2400" b="1">
                <a:solidFill>
                  <a:srgbClr val="FF0000"/>
                </a:solidFill>
                <a:latin typeface="Times New Roman" pitchFamily="18" charset="0"/>
              </a:defRPr>
            </a:lvl1pPr>
            <a:lvl2pPr marL="742950" indent="-285750" algn="ctr" defTabSz="942975" eaLnBrk="0" hangingPunct="0">
              <a:spcBef>
                <a:spcPct val="50000"/>
              </a:spcBef>
              <a:defRPr sz="2400" b="1">
                <a:solidFill>
                  <a:srgbClr val="FF0000"/>
                </a:solidFill>
                <a:latin typeface="Times New Roman" pitchFamily="18" charset="0"/>
              </a:defRPr>
            </a:lvl2pPr>
            <a:lvl3pPr marL="1143000" indent="-228600" algn="ctr" defTabSz="942975" eaLnBrk="0" hangingPunct="0">
              <a:spcBef>
                <a:spcPct val="50000"/>
              </a:spcBef>
              <a:defRPr sz="2400" b="1">
                <a:solidFill>
                  <a:srgbClr val="FF0000"/>
                </a:solidFill>
                <a:latin typeface="Times New Roman" pitchFamily="18" charset="0"/>
              </a:defRPr>
            </a:lvl3pPr>
            <a:lvl4pPr marL="1600200" indent="-228600" algn="ctr" defTabSz="942975" eaLnBrk="0" hangingPunct="0">
              <a:spcBef>
                <a:spcPct val="50000"/>
              </a:spcBef>
              <a:defRPr sz="2400" b="1">
                <a:solidFill>
                  <a:srgbClr val="FF0000"/>
                </a:solidFill>
                <a:latin typeface="Times New Roman" pitchFamily="18" charset="0"/>
              </a:defRPr>
            </a:lvl4pPr>
            <a:lvl5pPr marL="2057400" indent="-228600" algn="ctr" defTabSz="942975" eaLnBrk="0" hangingPunct="0">
              <a:spcBef>
                <a:spcPct val="50000"/>
              </a:spcBef>
              <a:defRPr sz="2400" b="1">
                <a:solidFill>
                  <a:srgbClr val="FF0000"/>
                </a:solidFill>
                <a:latin typeface="Times New Roman" pitchFamily="18" charset="0"/>
              </a:defRPr>
            </a:lvl5pPr>
            <a:lvl6pPr marL="2514600" indent="-228600" algn="ctr" defTabSz="942975" eaLnBrk="0" fontAlgn="base" hangingPunct="0">
              <a:spcBef>
                <a:spcPct val="50000"/>
              </a:spcBef>
              <a:spcAft>
                <a:spcPct val="0"/>
              </a:spcAft>
              <a:defRPr sz="2400" b="1">
                <a:solidFill>
                  <a:srgbClr val="FF0000"/>
                </a:solidFill>
                <a:latin typeface="Times New Roman" pitchFamily="18" charset="0"/>
              </a:defRPr>
            </a:lvl6pPr>
            <a:lvl7pPr marL="2971800" indent="-228600" algn="ctr" defTabSz="942975" eaLnBrk="0" fontAlgn="base" hangingPunct="0">
              <a:spcBef>
                <a:spcPct val="50000"/>
              </a:spcBef>
              <a:spcAft>
                <a:spcPct val="0"/>
              </a:spcAft>
              <a:defRPr sz="2400" b="1">
                <a:solidFill>
                  <a:srgbClr val="FF0000"/>
                </a:solidFill>
                <a:latin typeface="Times New Roman" pitchFamily="18" charset="0"/>
              </a:defRPr>
            </a:lvl7pPr>
            <a:lvl8pPr marL="3429000" indent="-228600" algn="ctr" defTabSz="942975" eaLnBrk="0" fontAlgn="base" hangingPunct="0">
              <a:spcBef>
                <a:spcPct val="50000"/>
              </a:spcBef>
              <a:spcAft>
                <a:spcPct val="0"/>
              </a:spcAft>
              <a:defRPr sz="2400" b="1">
                <a:solidFill>
                  <a:srgbClr val="FF0000"/>
                </a:solidFill>
                <a:latin typeface="Times New Roman" pitchFamily="18" charset="0"/>
              </a:defRPr>
            </a:lvl8pPr>
            <a:lvl9pPr marL="3886200" indent="-228600" algn="ctr" defTabSz="942975" eaLnBrk="0" fontAlgn="base" hangingPunct="0">
              <a:spcBef>
                <a:spcPct val="50000"/>
              </a:spcBef>
              <a:spcAft>
                <a:spcPct val="0"/>
              </a:spcAft>
              <a:defRPr sz="2400" b="1">
                <a:solidFill>
                  <a:srgbClr val="FF0000"/>
                </a:solidFill>
                <a:latin typeface="Times New Roman" pitchFamily="18" charset="0"/>
              </a:defRPr>
            </a:lvl9pPr>
          </a:lstStyle>
          <a:p>
            <a:pPr algn="r">
              <a:spcBef>
                <a:spcPct val="0"/>
              </a:spcBef>
              <a:defRPr/>
            </a:pPr>
            <a:fld id="{267161B0-BEED-4BE8-8166-6E3ED3FE76E8}" type="slidenum">
              <a:rPr lang="pt-BR" sz="1200" b="0" smtClean="0">
                <a:solidFill>
                  <a:schemeClr val="tx1"/>
                </a:solidFill>
              </a:rPr>
              <a:pPr algn="r">
                <a:spcBef>
                  <a:spcPct val="0"/>
                </a:spcBef>
                <a:defRPr/>
              </a:pPr>
              <a:t>40</a:t>
            </a:fld>
            <a:endParaRPr lang="pt-BR" sz="1200" b="0" smtClean="0">
              <a:solidFill>
                <a:schemeClr val="tx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ço Reservado para Imagem de Slide 1"/>
          <p:cNvSpPr>
            <a:spLocks noGrp="1" noRot="1" noChangeAspect="1" noTextEdit="1"/>
          </p:cNvSpPr>
          <p:nvPr>
            <p:ph type="sldImg"/>
          </p:nvPr>
        </p:nvSpPr>
        <p:spPr>
          <a:ln/>
        </p:spPr>
      </p:sp>
      <p:sp>
        <p:nvSpPr>
          <p:cNvPr id="43011" name="Espaço Reservado para Anotaçõ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endParaRPr lang="pt-BR" smtClean="0"/>
          </a:p>
        </p:txBody>
      </p:sp>
      <p:sp>
        <p:nvSpPr>
          <p:cNvPr id="70660" name="Espaço Reservado para Número de Slide 3"/>
          <p:cNvSpPr>
            <a:spLocks noGrp="1"/>
          </p:cNvSpPr>
          <p:nvPr>
            <p:ph type="sldNum" sz="quarter" idx="5"/>
          </p:nvPr>
        </p:nvSpPr>
        <p:spPr>
          <a:ln w="9525"/>
          <a:extLst/>
        </p:spPr>
        <p:txBody>
          <a:bodyPr/>
          <a:lstStyle>
            <a:lvl1pPr algn="ctr" defTabSz="942975" eaLnBrk="0" hangingPunct="0">
              <a:spcBef>
                <a:spcPct val="50000"/>
              </a:spcBef>
              <a:defRPr sz="2400" b="1">
                <a:solidFill>
                  <a:srgbClr val="FF0000"/>
                </a:solidFill>
                <a:latin typeface="Times New Roman" pitchFamily="18" charset="0"/>
              </a:defRPr>
            </a:lvl1pPr>
            <a:lvl2pPr marL="742950" indent="-285750" algn="ctr" defTabSz="942975" eaLnBrk="0" hangingPunct="0">
              <a:spcBef>
                <a:spcPct val="50000"/>
              </a:spcBef>
              <a:defRPr sz="2400" b="1">
                <a:solidFill>
                  <a:srgbClr val="FF0000"/>
                </a:solidFill>
                <a:latin typeface="Times New Roman" pitchFamily="18" charset="0"/>
              </a:defRPr>
            </a:lvl2pPr>
            <a:lvl3pPr marL="1143000" indent="-228600" algn="ctr" defTabSz="942975" eaLnBrk="0" hangingPunct="0">
              <a:spcBef>
                <a:spcPct val="50000"/>
              </a:spcBef>
              <a:defRPr sz="2400" b="1">
                <a:solidFill>
                  <a:srgbClr val="FF0000"/>
                </a:solidFill>
                <a:latin typeface="Times New Roman" pitchFamily="18" charset="0"/>
              </a:defRPr>
            </a:lvl3pPr>
            <a:lvl4pPr marL="1600200" indent="-228600" algn="ctr" defTabSz="942975" eaLnBrk="0" hangingPunct="0">
              <a:spcBef>
                <a:spcPct val="50000"/>
              </a:spcBef>
              <a:defRPr sz="2400" b="1">
                <a:solidFill>
                  <a:srgbClr val="FF0000"/>
                </a:solidFill>
                <a:latin typeface="Times New Roman" pitchFamily="18" charset="0"/>
              </a:defRPr>
            </a:lvl4pPr>
            <a:lvl5pPr marL="2057400" indent="-228600" algn="ctr" defTabSz="942975" eaLnBrk="0" hangingPunct="0">
              <a:spcBef>
                <a:spcPct val="50000"/>
              </a:spcBef>
              <a:defRPr sz="2400" b="1">
                <a:solidFill>
                  <a:srgbClr val="FF0000"/>
                </a:solidFill>
                <a:latin typeface="Times New Roman" pitchFamily="18" charset="0"/>
              </a:defRPr>
            </a:lvl5pPr>
            <a:lvl6pPr marL="2514600" indent="-228600" algn="ctr" defTabSz="942975" eaLnBrk="0" fontAlgn="base" hangingPunct="0">
              <a:spcBef>
                <a:spcPct val="50000"/>
              </a:spcBef>
              <a:spcAft>
                <a:spcPct val="0"/>
              </a:spcAft>
              <a:defRPr sz="2400" b="1">
                <a:solidFill>
                  <a:srgbClr val="FF0000"/>
                </a:solidFill>
                <a:latin typeface="Times New Roman" pitchFamily="18" charset="0"/>
              </a:defRPr>
            </a:lvl6pPr>
            <a:lvl7pPr marL="2971800" indent="-228600" algn="ctr" defTabSz="942975" eaLnBrk="0" fontAlgn="base" hangingPunct="0">
              <a:spcBef>
                <a:spcPct val="50000"/>
              </a:spcBef>
              <a:spcAft>
                <a:spcPct val="0"/>
              </a:spcAft>
              <a:defRPr sz="2400" b="1">
                <a:solidFill>
                  <a:srgbClr val="FF0000"/>
                </a:solidFill>
                <a:latin typeface="Times New Roman" pitchFamily="18" charset="0"/>
              </a:defRPr>
            </a:lvl7pPr>
            <a:lvl8pPr marL="3429000" indent="-228600" algn="ctr" defTabSz="942975" eaLnBrk="0" fontAlgn="base" hangingPunct="0">
              <a:spcBef>
                <a:spcPct val="50000"/>
              </a:spcBef>
              <a:spcAft>
                <a:spcPct val="0"/>
              </a:spcAft>
              <a:defRPr sz="2400" b="1">
                <a:solidFill>
                  <a:srgbClr val="FF0000"/>
                </a:solidFill>
                <a:latin typeface="Times New Roman" pitchFamily="18" charset="0"/>
              </a:defRPr>
            </a:lvl8pPr>
            <a:lvl9pPr marL="3886200" indent="-228600" algn="ctr" defTabSz="942975" eaLnBrk="0" fontAlgn="base" hangingPunct="0">
              <a:spcBef>
                <a:spcPct val="50000"/>
              </a:spcBef>
              <a:spcAft>
                <a:spcPct val="0"/>
              </a:spcAft>
              <a:defRPr sz="2400" b="1">
                <a:solidFill>
                  <a:srgbClr val="FF0000"/>
                </a:solidFill>
                <a:latin typeface="Times New Roman" pitchFamily="18" charset="0"/>
              </a:defRPr>
            </a:lvl9pPr>
          </a:lstStyle>
          <a:p>
            <a:pPr algn="r">
              <a:spcBef>
                <a:spcPct val="0"/>
              </a:spcBef>
              <a:defRPr/>
            </a:pPr>
            <a:fld id="{B3BA7070-09CA-448C-9DFD-E76F9C316CA2}" type="slidenum">
              <a:rPr lang="pt-BR" sz="1200" b="0" smtClean="0">
                <a:solidFill>
                  <a:schemeClr val="tx1"/>
                </a:solidFill>
              </a:rPr>
              <a:pPr algn="r">
                <a:spcBef>
                  <a:spcPct val="0"/>
                </a:spcBef>
                <a:defRPr/>
              </a:pPr>
              <a:t>41</a:t>
            </a:fld>
            <a:endParaRPr lang="pt-BR" sz="1200" b="0" smtClean="0">
              <a:solidFill>
                <a:schemeClr val="tx1"/>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Espaço Reservado para Imagem de Slide 1"/>
          <p:cNvSpPr>
            <a:spLocks noGrp="1" noRot="1" noChangeAspect="1" noTextEdit="1"/>
          </p:cNvSpPr>
          <p:nvPr>
            <p:ph type="sldImg"/>
          </p:nvPr>
        </p:nvSpPr>
        <p:spPr>
          <a:ln/>
        </p:spPr>
      </p:sp>
      <p:sp>
        <p:nvSpPr>
          <p:cNvPr id="186370" name="Espaço Reservado para Anotações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a:lstStyle/>
          <a:p>
            <a:endParaRPr lang="pt-BR">
              <a:latin typeface="Times New Roman" charset="0"/>
            </a:endParaRPr>
          </a:p>
        </p:txBody>
      </p:sp>
      <p:sp>
        <p:nvSpPr>
          <p:cNvPr id="186371" name="Espaço Reservado para Número de Slide 3"/>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lvl1pPr defTabSz="942975" eaLnBrk="0" hangingPunct="0">
              <a:defRPr sz="2400" b="1">
                <a:solidFill>
                  <a:srgbClr val="FF0000"/>
                </a:solidFill>
                <a:latin typeface="Times New Roman" charset="0"/>
                <a:ea typeface="ＭＳ Ｐゴシック" charset="0"/>
                <a:cs typeface="ＭＳ Ｐゴシック" charset="0"/>
              </a:defRPr>
            </a:lvl1pPr>
            <a:lvl2pPr marL="742950" indent="-285750" defTabSz="942975" eaLnBrk="0" hangingPunct="0">
              <a:defRPr sz="2400" b="1">
                <a:solidFill>
                  <a:srgbClr val="FF0000"/>
                </a:solidFill>
                <a:latin typeface="Times New Roman" charset="0"/>
                <a:ea typeface="ＭＳ Ｐゴシック" charset="0"/>
              </a:defRPr>
            </a:lvl2pPr>
            <a:lvl3pPr marL="1143000" indent="-228600" defTabSz="942975" eaLnBrk="0" hangingPunct="0">
              <a:defRPr sz="2400" b="1">
                <a:solidFill>
                  <a:srgbClr val="FF0000"/>
                </a:solidFill>
                <a:latin typeface="Times New Roman" charset="0"/>
                <a:ea typeface="ＭＳ Ｐゴシック" charset="0"/>
              </a:defRPr>
            </a:lvl3pPr>
            <a:lvl4pPr marL="1600200" indent="-228600" defTabSz="942975" eaLnBrk="0" hangingPunct="0">
              <a:defRPr sz="2400" b="1">
                <a:solidFill>
                  <a:srgbClr val="FF0000"/>
                </a:solidFill>
                <a:latin typeface="Times New Roman" charset="0"/>
                <a:ea typeface="ＭＳ Ｐゴシック" charset="0"/>
              </a:defRPr>
            </a:lvl4pPr>
            <a:lvl5pPr marL="2057400" indent="-228600" defTabSz="942975" eaLnBrk="0" hangingPunct="0">
              <a:defRPr sz="2400" b="1">
                <a:solidFill>
                  <a:srgbClr val="FF0000"/>
                </a:solidFill>
                <a:latin typeface="Times New Roman" charset="0"/>
                <a:ea typeface="ＭＳ Ｐゴシック" charset="0"/>
              </a:defRPr>
            </a:lvl5pPr>
            <a:lvl6pPr marL="2514600" indent="-228600" defTabSz="942975" eaLnBrk="0" fontAlgn="base" hangingPunct="0">
              <a:spcBef>
                <a:spcPct val="0"/>
              </a:spcBef>
              <a:spcAft>
                <a:spcPct val="0"/>
              </a:spcAft>
              <a:defRPr sz="2400" b="1">
                <a:solidFill>
                  <a:srgbClr val="FF0000"/>
                </a:solidFill>
                <a:latin typeface="Times New Roman" charset="0"/>
                <a:ea typeface="ＭＳ Ｐゴシック" charset="0"/>
              </a:defRPr>
            </a:lvl6pPr>
            <a:lvl7pPr marL="2971800" indent="-228600" defTabSz="942975" eaLnBrk="0" fontAlgn="base" hangingPunct="0">
              <a:spcBef>
                <a:spcPct val="0"/>
              </a:spcBef>
              <a:spcAft>
                <a:spcPct val="0"/>
              </a:spcAft>
              <a:defRPr sz="2400" b="1">
                <a:solidFill>
                  <a:srgbClr val="FF0000"/>
                </a:solidFill>
                <a:latin typeface="Times New Roman" charset="0"/>
                <a:ea typeface="ＭＳ Ｐゴシック" charset="0"/>
              </a:defRPr>
            </a:lvl7pPr>
            <a:lvl8pPr marL="3429000" indent="-228600" defTabSz="942975" eaLnBrk="0" fontAlgn="base" hangingPunct="0">
              <a:spcBef>
                <a:spcPct val="0"/>
              </a:spcBef>
              <a:spcAft>
                <a:spcPct val="0"/>
              </a:spcAft>
              <a:defRPr sz="2400" b="1">
                <a:solidFill>
                  <a:srgbClr val="FF0000"/>
                </a:solidFill>
                <a:latin typeface="Times New Roman" charset="0"/>
                <a:ea typeface="ＭＳ Ｐゴシック" charset="0"/>
              </a:defRPr>
            </a:lvl8pPr>
            <a:lvl9pPr marL="3886200" indent="-228600" defTabSz="942975" eaLnBrk="0" fontAlgn="base" hangingPunct="0">
              <a:spcBef>
                <a:spcPct val="0"/>
              </a:spcBef>
              <a:spcAft>
                <a:spcPct val="0"/>
              </a:spcAft>
              <a:defRPr sz="2400" b="1">
                <a:solidFill>
                  <a:srgbClr val="FF0000"/>
                </a:solidFill>
                <a:latin typeface="Times New Roman" charset="0"/>
                <a:ea typeface="ＭＳ Ｐゴシック" charset="0"/>
              </a:defRPr>
            </a:lvl9pPr>
          </a:lstStyle>
          <a:p>
            <a:fld id="{81672414-0B41-764B-B1B1-9CA392A2E1F2}" type="slidenum">
              <a:rPr lang="pt-BR" sz="1200" b="0">
                <a:solidFill>
                  <a:schemeClr val="tx1"/>
                </a:solidFill>
              </a:rPr>
              <a:pPr/>
              <a:t>43</a:t>
            </a:fld>
            <a:endParaRPr lang="pt-BR" sz="1200" b="0">
              <a:solidFill>
                <a:schemeClr val="tx1"/>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CaixaDeTexto 3"/>
          <p:cNvSpPr txBox="1">
            <a:spLocks noChangeArrowheads="1"/>
          </p:cNvSpPr>
          <p:nvPr/>
        </p:nvSpPr>
        <p:spPr bwMode="auto">
          <a:xfrm>
            <a:off x="714375" y="4568825"/>
            <a:ext cx="5357813"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charset="0"/>
                <a:ea typeface="MS PGothic" charset="0"/>
                <a:cs typeface="MS PGothic" charset="0"/>
              </a:defRPr>
            </a:lvl1pPr>
            <a:lvl2pPr marL="742950" indent="-285750" eaLnBrk="0" hangingPunct="0">
              <a:defRPr sz="2400" b="1">
                <a:solidFill>
                  <a:srgbClr val="FF0000"/>
                </a:solidFill>
                <a:latin typeface="Times New Roman" charset="0"/>
                <a:ea typeface="MS PGothic" charset="0"/>
                <a:cs typeface="MS PGothic" charset="0"/>
              </a:defRPr>
            </a:lvl2pPr>
            <a:lvl3pPr marL="1143000" indent="-228600" eaLnBrk="0" hangingPunct="0">
              <a:defRPr sz="2400" b="1">
                <a:solidFill>
                  <a:srgbClr val="FF0000"/>
                </a:solidFill>
                <a:latin typeface="Times New Roman" charset="0"/>
                <a:ea typeface="MS PGothic" charset="0"/>
                <a:cs typeface="MS PGothic" charset="0"/>
              </a:defRPr>
            </a:lvl3pPr>
            <a:lvl4pPr marL="1600200" indent="-228600" eaLnBrk="0" hangingPunct="0">
              <a:defRPr sz="2400" b="1">
                <a:solidFill>
                  <a:srgbClr val="FF0000"/>
                </a:solidFill>
                <a:latin typeface="Times New Roman" charset="0"/>
                <a:ea typeface="MS PGothic" charset="0"/>
                <a:cs typeface="MS PGothic" charset="0"/>
              </a:defRPr>
            </a:lvl4pPr>
            <a:lvl5pPr marL="2057400" indent="-228600" eaLnBrk="0" hangingPunct="0">
              <a:defRPr sz="2400" b="1">
                <a:solidFill>
                  <a:srgbClr val="FF0000"/>
                </a:solidFill>
                <a:latin typeface="Times New Roman" charset="0"/>
                <a:ea typeface="MS PGothic" charset="0"/>
                <a:cs typeface="MS PGothic" charset="0"/>
              </a:defRPr>
            </a:lvl5pPr>
            <a:lvl6pPr marL="25146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6pPr>
            <a:lvl7pPr marL="29718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7pPr>
            <a:lvl8pPr marL="34290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8pPr>
            <a:lvl9pPr marL="38862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9pPr>
          </a:lstStyle>
          <a:p>
            <a:pPr algn="ctr">
              <a:spcBef>
                <a:spcPct val="50000"/>
              </a:spcBef>
            </a:pPr>
            <a:r>
              <a:rPr lang="pt-BR" sz="1200">
                <a:solidFill>
                  <a:schemeClr val="tx1"/>
                </a:solidFill>
              </a:rPr>
              <a:t>Suspensão pagamento encargos aos rentistas (Bonos Global 2012 e 2030) desde novembro/2008</a:t>
            </a:r>
          </a:p>
          <a:p>
            <a:pPr algn="ctr">
              <a:spcBef>
                <a:spcPct val="50000"/>
              </a:spcBef>
            </a:pPr>
            <a:r>
              <a:rPr lang="pt-BR" sz="1200">
                <a:solidFill>
                  <a:schemeClr val="tx1"/>
                </a:solidFill>
              </a:rPr>
              <a:t> </a:t>
            </a:r>
          </a:p>
          <a:p>
            <a:pPr algn="ctr">
              <a:spcBef>
                <a:spcPct val="50000"/>
              </a:spcBef>
            </a:pPr>
            <a:r>
              <a:rPr lang="pt-BR" sz="1200">
                <a:solidFill>
                  <a:schemeClr val="tx1"/>
                </a:solidFill>
              </a:rPr>
              <a:t> Proposta soberana de recompra do restante da dívida por no máximo 30% de seu valor nominal</a:t>
            </a:r>
          </a:p>
          <a:p>
            <a:pPr algn="ctr">
              <a:spcBef>
                <a:spcPct val="50000"/>
              </a:spcBef>
            </a:pPr>
            <a:r>
              <a:rPr lang="pt-BR" sz="1200">
                <a:solidFill>
                  <a:schemeClr val="tx1"/>
                </a:solidFill>
              </a:rPr>
              <a:t> </a:t>
            </a:r>
          </a:p>
          <a:p>
            <a:pPr algn="ctr">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a:spcBef>
                <a:spcPct val="50000"/>
              </a:spcBef>
            </a:pPr>
            <a:endParaRPr lang="pt-BR" sz="1200" i="1">
              <a:solidFill>
                <a:schemeClr val="tx1"/>
              </a:solidFill>
            </a:endParaRPr>
          </a:p>
          <a:p>
            <a:pPr algn="ctr">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a:spcBef>
                <a:spcPct val="50000"/>
              </a:spcBef>
            </a:pPr>
            <a:endParaRPr lang="pt-BR" sz="1200" i="1">
              <a:solidFill>
                <a:schemeClr val="tx1"/>
              </a:solidFill>
            </a:endParaRPr>
          </a:p>
          <a:p>
            <a:pPr algn="ctr">
              <a:spcBef>
                <a:spcPct val="50000"/>
              </a:spcBef>
            </a:pPr>
            <a:r>
              <a:rPr lang="pt-BR" sz="1200" i="1">
                <a:solidFill>
                  <a:schemeClr val="tx1"/>
                </a:solidFill>
              </a:rPr>
              <a:t>ENQUANTO ISSO, O GOVERNO BRASILEIRO RECOMPRA TÍTULOS DA DÍVIDA EXTERNA A 130% DO VALOR DE FACE, EM MÉDIA</a:t>
            </a:r>
          </a:p>
          <a:p>
            <a:pPr algn="ctr">
              <a:spcBef>
                <a:spcPct val="50000"/>
              </a:spcBef>
            </a:pPr>
            <a:endParaRPr lang="pt-BR" sz="1200" i="1">
              <a:solidFill>
                <a:schemeClr val="tx1"/>
              </a:solidFill>
            </a:endParaRPr>
          </a:p>
          <a:p>
            <a:pPr algn="ctr">
              <a:spcBef>
                <a:spcPct val="50000"/>
              </a:spcBef>
            </a:pPr>
            <a:r>
              <a:rPr lang="pt-BR" sz="1200">
                <a:solidFill>
                  <a:schemeClr val="tx1"/>
                </a:solidFill>
              </a:rPr>
              <a:t> </a:t>
            </a:r>
          </a:p>
          <a:p>
            <a:pPr algn="ctr">
              <a:spcBef>
                <a:spcPct val="50000"/>
              </a:spcBef>
            </a:pPr>
            <a:endParaRPr lang="pt-BR"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ln/>
        </p:spPr>
      </p:sp>
      <p:sp>
        <p:nvSpPr>
          <p:cNvPr id="11267" name="CaixaDeTexto 3"/>
          <p:cNvSpPr txBox="1">
            <a:spLocks noChangeArrowheads="1"/>
          </p:cNvSpPr>
          <p:nvPr/>
        </p:nvSpPr>
        <p:spPr bwMode="auto">
          <a:xfrm>
            <a:off x="714375" y="4568825"/>
            <a:ext cx="5357813"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charset="0"/>
                <a:ea typeface="ＭＳ Ｐゴシック" charset="0"/>
                <a:cs typeface="ＭＳ Ｐゴシック" charset="0"/>
              </a:defRPr>
            </a:lvl1pPr>
            <a:lvl2pPr marL="742950" indent="-285750" eaLnBrk="0" hangingPunct="0">
              <a:defRPr sz="2400" b="1">
                <a:solidFill>
                  <a:srgbClr val="FF0000"/>
                </a:solidFill>
                <a:latin typeface="Times New Roman" charset="0"/>
                <a:ea typeface="ＭＳ Ｐゴシック" charset="0"/>
              </a:defRPr>
            </a:lvl2pPr>
            <a:lvl3pPr marL="1143000" indent="-228600" eaLnBrk="0" hangingPunct="0">
              <a:defRPr sz="2400" b="1">
                <a:solidFill>
                  <a:srgbClr val="FF0000"/>
                </a:solidFill>
                <a:latin typeface="Times New Roman" charset="0"/>
                <a:ea typeface="ＭＳ Ｐゴシック" charset="0"/>
              </a:defRPr>
            </a:lvl3pPr>
            <a:lvl4pPr marL="1600200" indent="-228600" eaLnBrk="0" hangingPunct="0">
              <a:defRPr sz="2400" b="1">
                <a:solidFill>
                  <a:srgbClr val="FF0000"/>
                </a:solidFill>
                <a:latin typeface="Times New Roman" charset="0"/>
                <a:ea typeface="ＭＳ Ｐゴシック" charset="0"/>
              </a:defRPr>
            </a:lvl4pPr>
            <a:lvl5pPr marL="2057400" indent="-228600" eaLnBrk="0" hangingPunct="0">
              <a:defRPr sz="2400" b="1">
                <a:solidFill>
                  <a:srgbClr val="FF0000"/>
                </a:solidFill>
                <a:latin typeface="Times New Roman" charset="0"/>
                <a:ea typeface="ＭＳ Ｐゴシック" charset="0"/>
              </a:defRPr>
            </a:lvl5pPr>
            <a:lvl6pPr marL="2514600" indent="-228600" eaLnBrk="0" fontAlgn="base" hangingPunct="0">
              <a:spcBef>
                <a:spcPct val="0"/>
              </a:spcBef>
              <a:spcAft>
                <a:spcPct val="0"/>
              </a:spcAft>
              <a:defRPr sz="2400" b="1">
                <a:solidFill>
                  <a:srgbClr val="FF0000"/>
                </a:solidFill>
                <a:latin typeface="Times New Roman" charset="0"/>
                <a:ea typeface="ＭＳ Ｐゴシック" charset="0"/>
              </a:defRPr>
            </a:lvl6pPr>
            <a:lvl7pPr marL="2971800" indent="-228600" eaLnBrk="0" fontAlgn="base" hangingPunct="0">
              <a:spcBef>
                <a:spcPct val="0"/>
              </a:spcBef>
              <a:spcAft>
                <a:spcPct val="0"/>
              </a:spcAft>
              <a:defRPr sz="2400" b="1">
                <a:solidFill>
                  <a:srgbClr val="FF0000"/>
                </a:solidFill>
                <a:latin typeface="Times New Roman" charset="0"/>
                <a:ea typeface="ＭＳ Ｐゴシック" charset="0"/>
              </a:defRPr>
            </a:lvl7pPr>
            <a:lvl8pPr marL="3429000" indent="-228600" eaLnBrk="0" fontAlgn="base" hangingPunct="0">
              <a:spcBef>
                <a:spcPct val="0"/>
              </a:spcBef>
              <a:spcAft>
                <a:spcPct val="0"/>
              </a:spcAft>
              <a:defRPr sz="2400" b="1">
                <a:solidFill>
                  <a:srgbClr val="FF0000"/>
                </a:solidFill>
                <a:latin typeface="Times New Roman" charset="0"/>
                <a:ea typeface="ＭＳ Ｐゴシック" charset="0"/>
              </a:defRPr>
            </a:lvl8pPr>
            <a:lvl9pPr marL="3886200" indent="-228600" eaLnBrk="0" fontAlgn="base" hangingPunct="0">
              <a:spcBef>
                <a:spcPct val="0"/>
              </a:spcBef>
              <a:spcAft>
                <a:spcPct val="0"/>
              </a:spcAft>
              <a:defRPr sz="2400" b="1">
                <a:solidFill>
                  <a:srgbClr val="FF0000"/>
                </a:solidFill>
                <a:latin typeface="Times New Roman" charset="0"/>
                <a:ea typeface="ＭＳ Ｐゴシック" charset="0"/>
              </a:defRPr>
            </a:lvl9pPr>
          </a:lstStyle>
          <a:p>
            <a:pPr algn="ctr">
              <a:spcBef>
                <a:spcPct val="50000"/>
              </a:spcBef>
            </a:pPr>
            <a:r>
              <a:rPr lang="pt-BR" sz="1200">
                <a:solidFill>
                  <a:schemeClr val="tx1"/>
                </a:solidFill>
                <a:ea typeface="MS PGothic" charset="0"/>
                <a:cs typeface="MS PGothic" charset="0"/>
              </a:rPr>
              <a:t>Suspensão pagamento encargos aos rentistas (Bonos Global 2012 e 2030) desde novembro/2008</a:t>
            </a:r>
          </a:p>
          <a:p>
            <a:pPr algn="ctr">
              <a:spcBef>
                <a:spcPct val="50000"/>
              </a:spcBef>
            </a:pPr>
            <a:r>
              <a:rPr lang="pt-BR" sz="1200">
                <a:solidFill>
                  <a:schemeClr val="tx1"/>
                </a:solidFill>
                <a:ea typeface="MS PGothic" charset="0"/>
                <a:cs typeface="MS PGothic" charset="0"/>
              </a:rPr>
              <a:t> </a:t>
            </a:r>
          </a:p>
          <a:p>
            <a:pPr algn="ctr">
              <a:spcBef>
                <a:spcPct val="50000"/>
              </a:spcBef>
            </a:pPr>
            <a:r>
              <a:rPr lang="pt-BR" sz="1200">
                <a:solidFill>
                  <a:schemeClr val="tx1"/>
                </a:solidFill>
                <a:ea typeface="MS PGothic" charset="0"/>
                <a:cs typeface="MS PGothic" charset="0"/>
              </a:rPr>
              <a:t> Proposta soberana de recompra do restante da dívida por no máximo 30% de seu valor nominal</a:t>
            </a:r>
          </a:p>
          <a:p>
            <a:pPr algn="ctr">
              <a:spcBef>
                <a:spcPct val="50000"/>
              </a:spcBef>
            </a:pPr>
            <a:r>
              <a:rPr lang="pt-BR" sz="1200">
                <a:solidFill>
                  <a:schemeClr val="tx1"/>
                </a:solidFill>
                <a:ea typeface="MS PGothic" charset="0"/>
                <a:cs typeface="MS PGothic" charset="0"/>
              </a:rPr>
              <a:t> </a:t>
            </a:r>
          </a:p>
          <a:p>
            <a:pPr algn="ctr">
              <a:spcBef>
                <a:spcPct val="50000"/>
              </a:spcBef>
            </a:pPr>
            <a:r>
              <a:rPr lang="pt-BR" sz="1200">
                <a:solidFill>
                  <a:schemeClr val="tx1"/>
                </a:solidFill>
                <a:ea typeface="MS PGothic" charset="0"/>
                <a:cs typeface="MS PGothic" charset="0"/>
              </a:rPr>
              <a:t>The Economist (23/04/2009):   </a:t>
            </a:r>
            <a:r>
              <a:rPr lang="pt-BR" sz="1200" i="1">
                <a:solidFill>
                  <a:schemeClr val="tx1"/>
                </a:solidFill>
                <a:ea typeface="MS PGothic" charset="0"/>
                <a:cs typeface="MS PGothic" charset="0"/>
              </a:rPr>
              <a:t>“Sr. Correa parece ser incorruptível (...) gasto público cresceu 71% em 2008, resultado de investimentos em escolas e hospitais”</a:t>
            </a:r>
          </a:p>
          <a:p>
            <a:pPr algn="ctr">
              <a:spcBef>
                <a:spcPct val="50000"/>
              </a:spcBef>
            </a:pPr>
            <a:endParaRPr lang="pt-BR" sz="1200" i="1">
              <a:solidFill>
                <a:schemeClr val="tx1"/>
              </a:solidFill>
              <a:ea typeface="MS PGothic" charset="0"/>
              <a:cs typeface="MS PGothic" charset="0"/>
            </a:endParaRPr>
          </a:p>
          <a:p>
            <a:pPr algn="ctr">
              <a:spcBef>
                <a:spcPct val="50000"/>
              </a:spcBef>
            </a:pPr>
            <a:r>
              <a:rPr lang="pt-BR" sz="1200" i="1">
                <a:solidFill>
                  <a:schemeClr val="tx1"/>
                </a:solidFill>
                <a:ea typeface="MS PGothic" charset="0"/>
                <a:cs typeface="MS PGothic" charset="0"/>
              </a:rPr>
              <a:t>ESTA É A PROVA DA VIABILIDADE POLÍTICA DA AUDITORIA DA DÍVIDA </a:t>
            </a:r>
            <a:endParaRPr lang="pt-BR" sz="1200">
              <a:solidFill>
                <a:schemeClr val="tx1"/>
              </a:solidFill>
              <a:ea typeface="MS PGothic" charset="0"/>
              <a:cs typeface="MS PGothic" charset="0"/>
            </a:endParaRPr>
          </a:p>
          <a:p>
            <a:pPr algn="ctr">
              <a:spcBef>
                <a:spcPct val="50000"/>
              </a:spcBef>
            </a:pPr>
            <a:endParaRPr lang="pt-BR" sz="1200" i="1">
              <a:solidFill>
                <a:schemeClr val="tx1"/>
              </a:solidFill>
              <a:ea typeface="MS PGothic" charset="0"/>
              <a:cs typeface="MS PGothic" charset="0"/>
            </a:endParaRPr>
          </a:p>
          <a:p>
            <a:pPr algn="ctr">
              <a:spcBef>
                <a:spcPct val="50000"/>
              </a:spcBef>
            </a:pPr>
            <a:r>
              <a:rPr lang="pt-BR" sz="1200" i="1">
                <a:solidFill>
                  <a:schemeClr val="tx1"/>
                </a:solidFill>
                <a:ea typeface="MS PGothic" charset="0"/>
                <a:cs typeface="MS PGothic" charset="0"/>
              </a:rPr>
              <a:t>ENQUANTO ISSO, O GOVERNO BRASILEIRO RECOMPRA TÍTULOS DA DÍVIDA EXTERNA A 130% DO VALOR DE FACE, EM MÉDIA</a:t>
            </a:r>
          </a:p>
          <a:p>
            <a:pPr algn="ctr">
              <a:spcBef>
                <a:spcPct val="50000"/>
              </a:spcBef>
            </a:pPr>
            <a:endParaRPr lang="pt-BR" sz="1200" i="1">
              <a:solidFill>
                <a:schemeClr val="tx1"/>
              </a:solidFill>
              <a:ea typeface="MS PGothic" charset="0"/>
              <a:cs typeface="MS PGothic" charset="0"/>
            </a:endParaRPr>
          </a:p>
          <a:p>
            <a:pPr algn="ctr">
              <a:spcBef>
                <a:spcPct val="50000"/>
              </a:spcBef>
            </a:pPr>
            <a:r>
              <a:rPr lang="pt-BR" sz="1200">
                <a:solidFill>
                  <a:schemeClr val="tx1"/>
                </a:solidFill>
                <a:ea typeface="MS PGothic" charset="0"/>
                <a:cs typeface="MS PGothic" charset="0"/>
              </a:rPr>
              <a:t> </a:t>
            </a:r>
          </a:p>
          <a:p>
            <a:pPr algn="ctr">
              <a:spcBef>
                <a:spcPct val="50000"/>
              </a:spcBef>
            </a:pPr>
            <a:endParaRPr lang="pt-BR" sz="1200">
              <a:ea typeface="MS PGothic" charset="0"/>
              <a:cs typeface="MS PGothic"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2"/>
          <p:cNvSpPr>
            <a:spLocks noGrp="1" noRot="1" noChangeAspect="1" noChangeArrowheads="1" noTextEdit="1"/>
          </p:cNvSpPr>
          <p:nvPr>
            <p:ph type="sldImg"/>
          </p:nvPr>
        </p:nvSpPr>
        <p:spPr>
          <a:ln/>
        </p:spPr>
      </p:sp>
      <p:sp>
        <p:nvSpPr>
          <p:cNvPr id="5123"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wrap="none" anchor="ctr"/>
          <a:lstStyle/>
          <a:p>
            <a:endParaRPr lang="es-ES">
              <a:latin typeface="Times New Roman" charset="0"/>
              <a:ea typeface="MS PGothic"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a:ln/>
        </p:spPr>
      </p:sp>
      <p:sp>
        <p:nvSpPr>
          <p:cNvPr id="71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 uri="{FAA26D3D-D897-4be2-8F04-BA451C77F1D7}">
              <ma14:placeholderFlag xmlns:ma14="http://schemas.microsoft.com/office/mac/drawingml/2011/main" xmlns="" val="1"/>
            </a:ext>
          </a:extLst>
        </p:spPr>
        <p:txBody>
          <a:bodyPr wrap="none" anchor="ctr"/>
          <a:lstStyle/>
          <a:p>
            <a:endParaRPr lang="es-ES">
              <a:latin typeface="Times New Roman" charset="0"/>
              <a:ea typeface="MS PGothic"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ln/>
        </p:spPr>
      </p:sp>
      <p:sp>
        <p:nvSpPr>
          <p:cNvPr id="24579" name="CaixaDeTexto 3"/>
          <p:cNvSpPr txBox="1">
            <a:spLocks noChangeArrowheads="1"/>
          </p:cNvSpPr>
          <p:nvPr/>
        </p:nvSpPr>
        <p:spPr bwMode="auto">
          <a:xfrm>
            <a:off x="714375" y="4568825"/>
            <a:ext cx="5357813"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charset="0"/>
                <a:ea typeface="ＭＳ Ｐゴシック" charset="0"/>
                <a:cs typeface="ＭＳ Ｐゴシック" charset="0"/>
              </a:defRPr>
            </a:lvl1pPr>
            <a:lvl2pPr marL="742950" indent="-285750" eaLnBrk="0" hangingPunct="0">
              <a:defRPr sz="2400" b="1">
                <a:solidFill>
                  <a:srgbClr val="FF0000"/>
                </a:solidFill>
                <a:latin typeface="Times New Roman" charset="0"/>
                <a:ea typeface="ＭＳ Ｐゴシック" charset="0"/>
              </a:defRPr>
            </a:lvl2pPr>
            <a:lvl3pPr marL="1143000" indent="-228600" eaLnBrk="0" hangingPunct="0">
              <a:defRPr sz="2400" b="1">
                <a:solidFill>
                  <a:srgbClr val="FF0000"/>
                </a:solidFill>
                <a:latin typeface="Times New Roman" charset="0"/>
                <a:ea typeface="ＭＳ Ｐゴシック" charset="0"/>
              </a:defRPr>
            </a:lvl3pPr>
            <a:lvl4pPr marL="1600200" indent="-228600" eaLnBrk="0" hangingPunct="0">
              <a:defRPr sz="2400" b="1">
                <a:solidFill>
                  <a:srgbClr val="FF0000"/>
                </a:solidFill>
                <a:latin typeface="Times New Roman" charset="0"/>
                <a:ea typeface="ＭＳ Ｐゴシック" charset="0"/>
              </a:defRPr>
            </a:lvl4pPr>
            <a:lvl5pPr marL="2057400" indent="-228600" eaLnBrk="0" hangingPunct="0">
              <a:defRPr sz="2400" b="1">
                <a:solidFill>
                  <a:srgbClr val="FF0000"/>
                </a:solidFill>
                <a:latin typeface="Times New Roman" charset="0"/>
                <a:ea typeface="ＭＳ Ｐゴシック" charset="0"/>
              </a:defRPr>
            </a:lvl5pPr>
            <a:lvl6pPr marL="2514600" indent="-228600" eaLnBrk="0" fontAlgn="base" hangingPunct="0">
              <a:spcBef>
                <a:spcPct val="0"/>
              </a:spcBef>
              <a:spcAft>
                <a:spcPct val="0"/>
              </a:spcAft>
              <a:defRPr sz="2400" b="1">
                <a:solidFill>
                  <a:srgbClr val="FF0000"/>
                </a:solidFill>
                <a:latin typeface="Times New Roman" charset="0"/>
                <a:ea typeface="ＭＳ Ｐゴシック" charset="0"/>
              </a:defRPr>
            </a:lvl6pPr>
            <a:lvl7pPr marL="2971800" indent="-228600" eaLnBrk="0" fontAlgn="base" hangingPunct="0">
              <a:spcBef>
                <a:spcPct val="0"/>
              </a:spcBef>
              <a:spcAft>
                <a:spcPct val="0"/>
              </a:spcAft>
              <a:defRPr sz="2400" b="1">
                <a:solidFill>
                  <a:srgbClr val="FF0000"/>
                </a:solidFill>
                <a:latin typeface="Times New Roman" charset="0"/>
                <a:ea typeface="ＭＳ Ｐゴシック" charset="0"/>
              </a:defRPr>
            </a:lvl7pPr>
            <a:lvl8pPr marL="3429000" indent="-228600" eaLnBrk="0" fontAlgn="base" hangingPunct="0">
              <a:spcBef>
                <a:spcPct val="0"/>
              </a:spcBef>
              <a:spcAft>
                <a:spcPct val="0"/>
              </a:spcAft>
              <a:defRPr sz="2400" b="1">
                <a:solidFill>
                  <a:srgbClr val="FF0000"/>
                </a:solidFill>
                <a:latin typeface="Times New Roman" charset="0"/>
                <a:ea typeface="ＭＳ Ｐゴシック" charset="0"/>
              </a:defRPr>
            </a:lvl8pPr>
            <a:lvl9pPr marL="3886200" indent="-228600" eaLnBrk="0" fontAlgn="base" hangingPunct="0">
              <a:spcBef>
                <a:spcPct val="0"/>
              </a:spcBef>
              <a:spcAft>
                <a:spcPct val="0"/>
              </a:spcAft>
              <a:defRPr sz="2400" b="1">
                <a:solidFill>
                  <a:srgbClr val="FF0000"/>
                </a:solidFill>
                <a:latin typeface="Times New Roman" charset="0"/>
                <a:ea typeface="ＭＳ Ｐゴシック" charset="0"/>
              </a:defRPr>
            </a:lvl9pPr>
          </a:lstStyle>
          <a:p>
            <a:pPr algn="ctr">
              <a:spcBef>
                <a:spcPct val="50000"/>
              </a:spcBef>
            </a:pPr>
            <a:r>
              <a:rPr lang="pt-BR" sz="1200">
                <a:solidFill>
                  <a:schemeClr val="tx1"/>
                </a:solidFill>
              </a:rPr>
              <a:t>Suspensão pagamento encargos aos rentistas (Bonos Global 2012 e 2030) desde novembro/2008</a:t>
            </a:r>
          </a:p>
          <a:p>
            <a:pPr algn="ctr">
              <a:spcBef>
                <a:spcPct val="50000"/>
              </a:spcBef>
            </a:pPr>
            <a:r>
              <a:rPr lang="pt-BR" sz="1200">
                <a:solidFill>
                  <a:schemeClr val="tx1"/>
                </a:solidFill>
              </a:rPr>
              <a:t> </a:t>
            </a:r>
          </a:p>
          <a:p>
            <a:pPr algn="ctr">
              <a:spcBef>
                <a:spcPct val="50000"/>
              </a:spcBef>
            </a:pPr>
            <a:r>
              <a:rPr lang="pt-BR" sz="1200">
                <a:solidFill>
                  <a:schemeClr val="tx1"/>
                </a:solidFill>
              </a:rPr>
              <a:t> Proposta soberana de recompra do restante da dívida por no máximo 30% de seu valor nominal</a:t>
            </a:r>
          </a:p>
          <a:p>
            <a:pPr algn="ctr">
              <a:spcBef>
                <a:spcPct val="50000"/>
              </a:spcBef>
            </a:pPr>
            <a:r>
              <a:rPr lang="pt-BR" sz="1200">
                <a:solidFill>
                  <a:schemeClr val="tx1"/>
                </a:solidFill>
              </a:rPr>
              <a:t> </a:t>
            </a:r>
          </a:p>
          <a:p>
            <a:pPr algn="ctr">
              <a:spcBef>
                <a:spcPct val="50000"/>
              </a:spcBef>
            </a:pPr>
            <a:r>
              <a:rPr lang="pt-BR" sz="1200">
                <a:solidFill>
                  <a:schemeClr val="tx1"/>
                </a:solidFill>
              </a:rPr>
              <a:t>The Economist (23/04/2009):   </a:t>
            </a:r>
            <a:r>
              <a:rPr lang="pt-BR" sz="1200" i="1">
                <a:solidFill>
                  <a:schemeClr val="tx1"/>
                </a:solidFill>
              </a:rPr>
              <a:t>“Sr. Correa parece ser incorruptível (...) gasto público cresceu 71% em 2008, resultado de investimentos em escolas e hospitais”</a:t>
            </a:r>
          </a:p>
          <a:p>
            <a:pPr algn="ctr">
              <a:spcBef>
                <a:spcPct val="50000"/>
              </a:spcBef>
            </a:pPr>
            <a:endParaRPr lang="pt-BR" sz="1200" i="1">
              <a:solidFill>
                <a:schemeClr val="tx1"/>
              </a:solidFill>
            </a:endParaRPr>
          </a:p>
          <a:p>
            <a:pPr algn="ctr">
              <a:spcBef>
                <a:spcPct val="50000"/>
              </a:spcBef>
            </a:pPr>
            <a:r>
              <a:rPr lang="pt-BR" sz="1200" i="1">
                <a:solidFill>
                  <a:schemeClr val="tx1"/>
                </a:solidFill>
              </a:rPr>
              <a:t>ESTA É A PROVA DA VIABILIDADE POLÍTICA DA AUDITORIA DA DÍVIDA </a:t>
            </a:r>
            <a:endParaRPr lang="pt-BR" sz="1200">
              <a:solidFill>
                <a:schemeClr val="tx1"/>
              </a:solidFill>
            </a:endParaRPr>
          </a:p>
          <a:p>
            <a:pPr algn="ctr">
              <a:spcBef>
                <a:spcPct val="50000"/>
              </a:spcBef>
            </a:pPr>
            <a:endParaRPr lang="pt-BR" sz="1200" i="1">
              <a:solidFill>
                <a:schemeClr val="tx1"/>
              </a:solidFill>
            </a:endParaRPr>
          </a:p>
          <a:p>
            <a:pPr algn="ctr">
              <a:spcBef>
                <a:spcPct val="50000"/>
              </a:spcBef>
            </a:pPr>
            <a:r>
              <a:rPr lang="pt-BR" sz="1200" i="1">
                <a:solidFill>
                  <a:schemeClr val="tx1"/>
                </a:solidFill>
              </a:rPr>
              <a:t>ENQUANTO ISSO, O GOVERNO BRASILEIRO RECOMPRA TÍTULOS DA DÍVIDA EXTERNA A 130% DO VALOR DE FACE, EM MÉDIA</a:t>
            </a:r>
          </a:p>
          <a:p>
            <a:pPr algn="ctr">
              <a:spcBef>
                <a:spcPct val="50000"/>
              </a:spcBef>
            </a:pPr>
            <a:endParaRPr lang="pt-BR" sz="1200" i="1">
              <a:solidFill>
                <a:schemeClr val="tx1"/>
              </a:solidFill>
            </a:endParaRPr>
          </a:p>
          <a:p>
            <a:pPr algn="ctr">
              <a:spcBef>
                <a:spcPct val="50000"/>
              </a:spcBef>
            </a:pPr>
            <a:r>
              <a:rPr lang="pt-BR" sz="1200">
                <a:solidFill>
                  <a:schemeClr val="tx1"/>
                </a:solidFill>
              </a:rPr>
              <a:t> </a:t>
            </a:r>
          </a:p>
          <a:p>
            <a:pPr algn="ctr">
              <a:spcBef>
                <a:spcPct val="50000"/>
              </a:spcBef>
            </a:pPr>
            <a:endParaRPr lang="pt-BR"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p:nvPr>
        </p:nvSpPr>
        <p:spPr>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de título">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e conteúdo">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5816" y="274954"/>
            <a:ext cx="8914369" cy="1143000"/>
          </a:xfrm>
          <a:prstGeom prst="rect">
            <a:avLst/>
          </a:prstGeom>
        </p:spPr>
        <p:txBody>
          <a:bodyPr lIns="83988" tIns="41994" rIns="83988" bIns="41994"/>
          <a:lstStyle/>
          <a:p>
            <a:r>
              <a:rPr lang="es-ES_tradnl" smtClean="0"/>
              <a:t>Click to edit Master title style</a:t>
            </a:r>
            <a:endParaRPr lang="en-US"/>
          </a:p>
        </p:txBody>
      </p:sp>
      <p:sp>
        <p:nvSpPr>
          <p:cNvPr id="3" name="Content Placeholder 2"/>
          <p:cNvSpPr>
            <a:spLocks noGrp="1"/>
          </p:cNvSpPr>
          <p:nvPr>
            <p:ph idx="1"/>
          </p:nvPr>
        </p:nvSpPr>
        <p:spPr>
          <a:xfrm>
            <a:off x="495816" y="1600776"/>
            <a:ext cx="8914369" cy="4525935"/>
          </a:xfrm>
          <a:prstGeom prst="rect">
            <a:avLst/>
          </a:prstGeom>
        </p:spPr>
        <p:txBody>
          <a:bodyPr lIns="83988" tIns="41994" rIns="83988" bIns="41994"/>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a:xfrm>
            <a:off x="495816" y="6357038"/>
            <a:ext cx="2311350" cy="364206"/>
          </a:xfrm>
          <a:prstGeom prst="rect">
            <a:avLst/>
          </a:prstGeom>
        </p:spPr>
        <p:txBody>
          <a:bodyPr lIns="83988" tIns="41994" rIns="83988" bIns="41994"/>
          <a:lstStyle>
            <a:lvl1pPr>
              <a:defRPr/>
            </a:lvl1pPr>
          </a:lstStyle>
          <a:p>
            <a:fld id="{6A3FC4A5-D5A2-4704-9BA2-BD0568096A67}" type="datetimeFigureOut">
              <a:rPr lang="es-EC"/>
              <a:pPr/>
              <a:t>30/08/2013</a:t>
            </a:fld>
            <a:endParaRPr lang="es-EC"/>
          </a:p>
        </p:txBody>
      </p:sp>
      <p:sp>
        <p:nvSpPr>
          <p:cNvPr id="5" name="Footer Placeholder 4"/>
          <p:cNvSpPr>
            <a:spLocks noGrp="1"/>
          </p:cNvSpPr>
          <p:nvPr>
            <p:ph type="ftr" sz="quarter" idx="11"/>
          </p:nvPr>
        </p:nvSpPr>
        <p:spPr>
          <a:xfrm>
            <a:off x="3383900" y="6357038"/>
            <a:ext cx="3138200" cy="364206"/>
          </a:xfrm>
          <a:prstGeom prst="rect">
            <a:avLst/>
          </a:prstGeom>
        </p:spPr>
        <p:txBody>
          <a:bodyPr lIns="83988" tIns="41994" rIns="83988" bIns="41994"/>
          <a:lstStyle>
            <a:lvl1pPr>
              <a:defRPr/>
            </a:lvl1pPr>
          </a:lstStyle>
          <a:p>
            <a:pPr>
              <a:defRPr/>
            </a:pPr>
            <a:endParaRPr lang="es-EC"/>
          </a:p>
        </p:txBody>
      </p:sp>
      <p:sp>
        <p:nvSpPr>
          <p:cNvPr id="6" name="Slide Number Placeholder 5"/>
          <p:cNvSpPr>
            <a:spLocks noGrp="1"/>
          </p:cNvSpPr>
          <p:nvPr>
            <p:ph type="sldNum" sz="quarter" idx="12"/>
          </p:nvPr>
        </p:nvSpPr>
        <p:spPr>
          <a:xfrm>
            <a:off x="7098834" y="6357038"/>
            <a:ext cx="2311350" cy="364206"/>
          </a:xfrm>
          <a:prstGeom prst="rect">
            <a:avLst/>
          </a:prstGeom>
        </p:spPr>
        <p:txBody>
          <a:bodyPr lIns="83988" tIns="41994" rIns="83988" bIns="41994"/>
          <a:lstStyle>
            <a:lvl1pPr>
              <a:defRPr/>
            </a:lvl1pPr>
          </a:lstStyle>
          <a:p>
            <a:fld id="{3554A291-22B0-403D-B363-E3ED04CBDAE3}" type="slidenum">
              <a:rPr lang="es-EC"/>
              <a:pPr/>
              <a:t>‹nº›</a:t>
            </a:fld>
            <a:endParaRPr lang="es-EC"/>
          </a:p>
        </p:txBody>
      </p:sp>
    </p:spTree>
    <p:extLst>
      <p:ext uri="{BB962C8B-B14F-4D97-AF65-F5344CB8AC3E}">
        <p14:creationId xmlns:p14="http://schemas.microsoft.com/office/powerpoint/2010/main" val="42459182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31746" name="Rectangle 2"/>
          <p:cNvSpPr>
            <a:spLocks noChangeArrowheads="1"/>
          </p:cNvSpPr>
          <p:nvPr/>
        </p:nvSpPr>
        <p:spPr bwMode="invGray">
          <a:xfrm>
            <a:off x="9542463" y="0"/>
            <a:ext cx="363537" cy="68580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p:spPr>
        <p:txBody>
          <a:bodyPr wrap="none" anchor="ctr"/>
          <a:lstStyle/>
          <a:p>
            <a:pPr algn="ctr" eaLnBrk="0" hangingPunct="0">
              <a:spcBef>
                <a:spcPct val="50000"/>
              </a:spcBef>
              <a:defRPr/>
            </a:pPr>
            <a:endParaRPr lang="pt-BR">
              <a:ea typeface="+mn-ea"/>
            </a:endParaRPr>
          </a:p>
        </p:txBody>
      </p:sp>
      <p:sp>
        <p:nvSpPr>
          <p:cNvPr id="1027" name="Freeform 8"/>
          <p:cNvSpPr>
            <a:spLocks/>
          </p:cNvSpPr>
          <p:nvPr/>
        </p:nvSpPr>
        <p:spPr bwMode="white">
          <a:xfrm>
            <a:off x="0" y="-20638"/>
            <a:ext cx="9906000" cy="1682751"/>
          </a:xfrm>
          <a:custGeom>
            <a:avLst/>
            <a:gdLst>
              <a:gd name="T0" fmla="*/ 0 w 5760"/>
              <a:gd name="T1" fmla="*/ 2147483647 h 1060"/>
              <a:gd name="T2" fmla="*/ 0 w 5760"/>
              <a:gd name="T3" fmla="*/ 2147483647 h 1060"/>
              <a:gd name="T4" fmla="*/ 2147483647 w 5760"/>
              <a:gd name="T5" fmla="*/ 2147483647 h 1060"/>
              <a:gd name="T6" fmla="*/ 2147483647 w 5760"/>
              <a:gd name="T7" fmla="*/ 0 h 1060"/>
              <a:gd name="T8" fmla="*/ 2147483647 w 5760"/>
              <a:gd name="T9" fmla="*/ 0 h 1060"/>
              <a:gd name="T10" fmla="*/ 2147483647 w 5760"/>
              <a:gd name="T11" fmla="*/ 2147483647 h 1060"/>
              <a:gd name="T12" fmla="*/ 2147483647 w 5760"/>
              <a:gd name="T13" fmla="*/ 2147483647 h 1060"/>
              <a:gd name="T14" fmla="*/ 2147483647 w 5760"/>
              <a:gd name="T15" fmla="*/ 2147483647 h 1060"/>
              <a:gd name="T16" fmla="*/ 2147483647 w 5760"/>
              <a:gd name="T17" fmla="*/ 2147483647 h 1060"/>
              <a:gd name="T18" fmla="*/ 2147483647 w 5760"/>
              <a:gd name="T19" fmla="*/ 2147483647 h 1060"/>
              <a:gd name="T20" fmla="*/ 2147483647 w 5760"/>
              <a:gd name="T21" fmla="*/ 2147483647 h 1060"/>
              <a:gd name="T22" fmla="*/ 2147483647 w 5760"/>
              <a:gd name="T23" fmla="*/ 2147483647 h 1060"/>
              <a:gd name="T24" fmla="*/ 2147483647 w 5760"/>
              <a:gd name="T25" fmla="*/ 2147483647 h 1060"/>
              <a:gd name="T26" fmla="*/ 2147483647 w 5760"/>
              <a:gd name="T27" fmla="*/ 2147483647 h 1060"/>
              <a:gd name="T28" fmla="*/ 2147483647 w 5760"/>
              <a:gd name="T29" fmla="*/ 2147483647 h 1060"/>
              <a:gd name="T30" fmla="*/ 2147483647 w 5760"/>
              <a:gd name="T31" fmla="*/ 2147483647 h 1060"/>
              <a:gd name="T32" fmla="*/ 2147483647 w 5760"/>
              <a:gd name="T33" fmla="*/ 2147483647 h 1060"/>
              <a:gd name="T34" fmla="*/ 2147483647 w 5760"/>
              <a:gd name="T35" fmla="*/ 2147483647 h 1060"/>
              <a:gd name="T36" fmla="*/ 2147483647 w 5760"/>
              <a:gd name="T37" fmla="*/ 2147483647 h 1060"/>
              <a:gd name="T38" fmla="*/ 2147483647 w 5760"/>
              <a:gd name="T39" fmla="*/ 2147483647 h 1060"/>
              <a:gd name="T40" fmla="*/ 2147483647 w 5760"/>
              <a:gd name="T41" fmla="*/ 2147483647 h 1060"/>
              <a:gd name="T42" fmla="*/ 2147483647 w 5760"/>
              <a:gd name="T43" fmla="*/ 2147483647 h 1060"/>
              <a:gd name="T44" fmla="*/ 2147483647 w 5760"/>
              <a:gd name="T45" fmla="*/ 2147483647 h 1060"/>
              <a:gd name="T46" fmla="*/ 2147483647 w 5760"/>
              <a:gd name="T47" fmla="*/ 2147483647 h 1060"/>
              <a:gd name="T48" fmla="*/ 2147483647 w 5760"/>
              <a:gd name="T49" fmla="*/ 2147483647 h 1060"/>
              <a:gd name="T50" fmla="*/ 2147483647 w 5760"/>
              <a:gd name="T51" fmla="*/ 2147483647 h 1060"/>
              <a:gd name="T52" fmla="*/ 2147483647 w 5760"/>
              <a:gd name="T53" fmla="*/ 2147483647 h 1060"/>
              <a:gd name="T54" fmla="*/ 0 w 5760"/>
              <a:gd name="T55" fmla="*/ 2147483647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p:spPr>
        <p:txBody>
          <a:bodyPr/>
          <a:lstStyle/>
          <a:p>
            <a:endParaRPr lang="es-EC"/>
          </a:p>
        </p:txBody>
      </p:sp>
      <p:sp>
        <p:nvSpPr>
          <p:cNvPr id="1028" name="Freeform 9"/>
          <p:cNvSpPr>
            <a:spLocks/>
          </p:cNvSpPr>
          <p:nvPr/>
        </p:nvSpPr>
        <p:spPr bwMode="white">
          <a:xfrm>
            <a:off x="0" y="-20638"/>
            <a:ext cx="9086850" cy="1068388"/>
          </a:xfrm>
          <a:custGeom>
            <a:avLst/>
            <a:gdLst>
              <a:gd name="T0" fmla="*/ 0 w 5284"/>
              <a:gd name="T1" fmla="*/ 2147483647 h 673"/>
              <a:gd name="T2" fmla="*/ 0 w 5284"/>
              <a:gd name="T3" fmla="*/ 2147483647 h 673"/>
              <a:gd name="T4" fmla="*/ 2147483647 w 5284"/>
              <a:gd name="T5" fmla="*/ 2147483647 h 673"/>
              <a:gd name="T6" fmla="*/ 2147483647 w 5284"/>
              <a:gd name="T7" fmla="*/ 2147483647 h 673"/>
              <a:gd name="T8" fmla="*/ 2147483647 w 5284"/>
              <a:gd name="T9" fmla="*/ 2147483647 h 673"/>
              <a:gd name="T10" fmla="*/ 2147483647 w 5284"/>
              <a:gd name="T11" fmla="*/ 2147483647 h 673"/>
              <a:gd name="T12" fmla="*/ 2147483647 w 5284"/>
              <a:gd name="T13" fmla="*/ 2147483647 h 673"/>
              <a:gd name="T14" fmla="*/ 2147483647 w 5284"/>
              <a:gd name="T15" fmla="*/ 2147483647 h 673"/>
              <a:gd name="T16" fmla="*/ 2147483647 w 5284"/>
              <a:gd name="T17" fmla="*/ 2147483647 h 673"/>
              <a:gd name="T18" fmla="*/ 2147483647 w 5284"/>
              <a:gd name="T19" fmla="*/ 2147483647 h 673"/>
              <a:gd name="T20" fmla="*/ 2147483647 w 5284"/>
              <a:gd name="T21" fmla="*/ 2147483647 h 673"/>
              <a:gd name="T22" fmla="*/ 2147483647 w 5284"/>
              <a:gd name="T23" fmla="*/ 2147483647 h 673"/>
              <a:gd name="T24" fmla="*/ 2147483647 w 5284"/>
              <a:gd name="T25" fmla="*/ 2147483647 h 673"/>
              <a:gd name="T26" fmla="*/ 2147483647 w 5284"/>
              <a:gd name="T27" fmla="*/ 2147483647 h 673"/>
              <a:gd name="T28" fmla="*/ 2147483647 w 5284"/>
              <a:gd name="T29" fmla="*/ 2147483647 h 673"/>
              <a:gd name="T30" fmla="*/ 2147483647 w 5284"/>
              <a:gd name="T31" fmla="*/ 2147483647 h 673"/>
              <a:gd name="T32" fmla="*/ 2147483647 w 5284"/>
              <a:gd name="T33" fmla="*/ 2147483647 h 673"/>
              <a:gd name="T34" fmla="*/ 2147483647 w 5284"/>
              <a:gd name="T35" fmla="*/ 2147483647 h 673"/>
              <a:gd name="T36" fmla="*/ 2147483647 w 5284"/>
              <a:gd name="T37" fmla="*/ 2147483647 h 673"/>
              <a:gd name="T38" fmla="*/ 2147483647 w 5284"/>
              <a:gd name="T39" fmla="*/ 2147483647 h 673"/>
              <a:gd name="T40" fmla="*/ 2147483647 w 5284"/>
              <a:gd name="T41" fmla="*/ 2147483647 h 673"/>
              <a:gd name="T42" fmla="*/ 2147483647 w 5284"/>
              <a:gd name="T43" fmla="*/ 2147483647 h 673"/>
              <a:gd name="T44" fmla="*/ 2147483647 w 5284"/>
              <a:gd name="T45" fmla="*/ 2147483647 h 673"/>
              <a:gd name="T46" fmla="*/ 2147483647 w 5284"/>
              <a:gd name="T47" fmla="*/ 2147483647 h 673"/>
              <a:gd name="T48" fmla="*/ 2147483647 w 5284"/>
              <a:gd name="T49" fmla="*/ 2147483647 h 673"/>
              <a:gd name="T50" fmla="*/ 2147483647 w 5284"/>
              <a:gd name="T51" fmla="*/ 2147483647 h 673"/>
              <a:gd name="T52" fmla="*/ 2147483647 w 5284"/>
              <a:gd name="T53" fmla="*/ 0 h 673"/>
              <a:gd name="T54" fmla="*/ 2147483647 w 5284"/>
              <a:gd name="T55" fmla="*/ 0 h 673"/>
              <a:gd name="T56" fmla="*/ 2147483647 w 5284"/>
              <a:gd name="T57" fmla="*/ 2147483647 h 673"/>
              <a:gd name="T58" fmla="*/ 2147483647 w 5284"/>
              <a:gd name="T59" fmla="*/ 2147483647 h 673"/>
              <a:gd name="T60" fmla="*/ 2147483647 w 5284"/>
              <a:gd name="T61" fmla="*/ 2147483647 h 673"/>
              <a:gd name="T62" fmla="*/ 2147483647 w 5284"/>
              <a:gd name="T63" fmla="*/ 2147483647 h 673"/>
              <a:gd name="T64" fmla="*/ 2147483647 w 5284"/>
              <a:gd name="T65" fmla="*/ 2147483647 h 673"/>
              <a:gd name="T66" fmla="*/ 2147483647 w 5284"/>
              <a:gd name="T67" fmla="*/ 2147483647 h 673"/>
              <a:gd name="T68" fmla="*/ 2147483647 w 5284"/>
              <a:gd name="T69" fmla="*/ 2147483647 h 673"/>
              <a:gd name="T70" fmla="*/ 2147483647 w 5284"/>
              <a:gd name="T71" fmla="*/ 2147483647 h 673"/>
              <a:gd name="T72" fmla="*/ 2147483647 w 5284"/>
              <a:gd name="T73" fmla="*/ 2147483647 h 673"/>
              <a:gd name="T74" fmla="*/ 2147483647 w 5284"/>
              <a:gd name="T75" fmla="*/ 2147483647 h 673"/>
              <a:gd name="T76" fmla="*/ 2147483647 w 5284"/>
              <a:gd name="T77" fmla="*/ 2147483647 h 673"/>
              <a:gd name="T78" fmla="*/ 2147483647 w 5284"/>
              <a:gd name="T79" fmla="*/ 2147483647 h 673"/>
              <a:gd name="T80" fmla="*/ 2147483647 w 5284"/>
              <a:gd name="T81" fmla="*/ 2147483647 h 673"/>
              <a:gd name="T82" fmla="*/ 2147483647 w 5284"/>
              <a:gd name="T83" fmla="*/ 2147483647 h 673"/>
              <a:gd name="T84" fmla="*/ 2147483647 w 5284"/>
              <a:gd name="T85" fmla="*/ 2147483647 h 673"/>
              <a:gd name="T86" fmla="*/ 0 w 5284"/>
              <a:gd name="T87" fmla="*/ 2147483647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w="9525" cap="flat" cmpd="sng">
            <a:noFill/>
            <a:prstDash val="solid"/>
            <a:round/>
            <a:headEnd type="none" w="sm" len="sm"/>
            <a:tailEnd type="none" w="sm" len="sm"/>
          </a:ln>
        </p:spPr>
        <p:txBody>
          <a:bodyPr/>
          <a:lstStyle/>
          <a:p>
            <a:endParaRPr lang="es-EC"/>
          </a:p>
        </p:txBody>
      </p:sp>
      <p:sp>
        <p:nvSpPr>
          <p:cNvPr id="1029" name="Freeform 10"/>
          <p:cNvSpPr>
            <a:spLocks/>
          </p:cNvSpPr>
          <p:nvPr/>
        </p:nvSpPr>
        <p:spPr bwMode="white">
          <a:xfrm>
            <a:off x="0" y="-20638"/>
            <a:ext cx="4959350" cy="454026"/>
          </a:xfrm>
          <a:custGeom>
            <a:avLst/>
            <a:gdLst>
              <a:gd name="T0" fmla="*/ 0 w 2884"/>
              <a:gd name="T1" fmla="*/ 0 h 286"/>
              <a:gd name="T2" fmla="*/ 0 w 2884"/>
              <a:gd name="T3" fmla="*/ 2147483647 h 286"/>
              <a:gd name="T4" fmla="*/ 2147483647 w 2884"/>
              <a:gd name="T5" fmla="*/ 2147483647 h 286"/>
              <a:gd name="T6" fmla="*/ 2147483647 w 2884"/>
              <a:gd name="T7" fmla="*/ 2147483647 h 286"/>
              <a:gd name="T8" fmla="*/ 2147483647 w 2884"/>
              <a:gd name="T9" fmla="*/ 2147483647 h 286"/>
              <a:gd name="T10" fmla="*/ 2147483647 w 2884"/>
              <a:gd name="T11" fmla="*/ 2147483647 h 286"/>
              <a:gd name="T12" fmla="*/ 2147483647 w 2884"/>
              <a:gd name="T13" fmla="*/ 2147483647 h 286"/>
              <a:gd name="T14" fmla="*/ 2147483647 w 2884"/>
              <a:gd name="T15" fmla="*/ 2147483647 h 286"/>
              <a:gd name="T16" fmla="*/ 2147483647 w 2884"/>
              <a:gd name="T17" fmla="*/ 2147483647 h 286"/>
              <a:gd name="T18" fmla="*/ 2147483647 w 2884"/>
              <a:gd name="T19" fmla="*/ 2147483647 h 286"/>
              <a:gd name="T20" fmla="*/ 2147483647 w 2884"/>
              <a:gd name="T21" fmla="*/ 2147483647 h 286"/>
              <a:gd name="T22" fmla="*/ 2147483647 w 2884"/>
              <a:gd name="T23" fmla="*/ 2147483647 h 286"/>
              <a:gd name="T24" fmla="*/ 2147483647 w 2884"/>
              <a:gd name="T25" fmla="*/ 2147483647 h 286"/>
              <a:gd name="T26" fmla="*/ 2147483647 w 2884"/>
              <a:gd name="T27" fmla="*/ 2147483647 h 286"/>
              <a:gd name="T28" fmla="*/ 2147483647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w="9525">
            <a:noFill/>
            <a:round/>
            <a:headEnd type="none" w="sm" len="sm"/>
            <a:tailEnd type="none" w="sm" len="sm"/>
          </a:ln>
        </p:spPr>
        <p:txBody>
          <a:bodyPr/>
          <a:lstStyle/>
          <a:p>
            <a:endParaRPr lang="es-EC"/>
          </a:p>
        </p:txBody>
      </p:sp>
      <p:sp>
        <p:nvSpPr>
          <p:cNvPr id="17" name="16 Rectángulo"/>
          <p:cNvSpPr/>
          <p:nvPr userDrawn="1"/>
        </p:nvSpPr>
        <p:spPr bwMode="auto">
          <a:xfrm>
            <a:off x="-15875" y="-65088"/>
            <a:ext cx="10239375" cy="7072313"/>
          </a:xfrm>
          <a:prstGeom prst="rect">
            <a:avLst/>
          </a:prstGeom>
          <a:solidFill>
            <a:schemeClr val="bg2">
              <a:lumMod val="85000"/>
              <a:lumOff val="15000"/>
            </a:schemeClr>
          </a:solidFill>
          <a:ln w="12700" cap="sq" cmpd="sng" algn="ctr">
            <a:solidFill>
              <a:schemeClr val="bg2"/>
            </a:solidFill>
            <a:prstDash val="solid"/>
            <a:round/>
            <a:headEnd type="none" w="med" len="med"/>
            <a:tailEnd type="none" w="med" len="med"/>
          </a:ln>
          <a:effectLst/>
        </p:spPr>
        <p:txBody>
          <a:bodyPr>
            <a:spAutoFit/>
          </a:bodyPr>
          <a:lstStyle/>
          <a:p>
            <a:pPr algn="ctr" eaLnBrk="0" hangingPunct="0">
              <a:spcBef>
                <a:spcPct val="50000"/>
              </a:spcBef>
              <a:defRPr/>
            </a:pPr>
            <a:endParaRPr lang="es-EC">
              <a:ea typeface="+mn-ea"/>
            </a:endParaRPr>
          </a:p>
        </p:txBody>
      </p:sp>
    </p:spTree>
  </p:cSld>
  <p:clrMap bg1="dk2" tx1="lt1" bg2="dk1"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31746"/>
                                        </p:tgtEl>
                                        <p:attrNameLst>
                                          <p:attrName>style.visibility</p:attrName>
                                        </p:attrNameLst>
                                      </p:cBhvr>
                                      <p:to>
                                        <p:strVal val="visible"/>
                                      </p:to>
                                    </p:set>
                                    <p:anim calcmode="lin" valueType="num">
                                      <p:cBhvr additive="base">
                                        <p:cTn id="7" dur="500" fill="hold"/>
                                        <p:tgtEl>
                                          <p:spTgt spid="31746"/>
                                        </p:tgtEl>
                                        <p:attrNameLst>
                                          <p:attrName>ppt_x</p:attrName>
                                        </p:attrNameLst>
                                      </p:cBhvr>
                                      <p:tavLst>
                                        <p:tav tm="0">
                                          <p:val>
                                            <p:strVal val="0-#ppt_w/2"/>
                                          </p:val>
                                        </p:tav>
                                        <p:tav tm="100000">
                                          <p:val>
                                            <p:strVal val="#ppt_x"/>
                                          </p:val>
                                        </p:tav>
                                      </p:tavLst>
                                    </p:anim>
                                    <p:anim calcmode="lin" valueType="num">
                                      <p:cBhvr additive="base">
                                        <p:cTn id="8" dur="500" fill="hold"/>
                                        <p:tgtEl>
                                          <p:spTgt spid="31746"/>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3174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p:bldLst>
  </p:timing>
  <p:txStyles>
    <p:titleStyle>
      <a:lvl1pPr algn="ctr" rtl="0" eaLnBrk="0" fontAlgn="base" hangingPunct="0">
        <a:spcBef>
          <a:spcPct val="0"/>
        </a:spcBef>
        <a:spcAft>
          <a:spcPct val="0"/>
        </a:spcAft>
        <a:defRPr sz="4400">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4400">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4400">
          <a:solidFill>
            <a:schemeClr val="tx2"/>
          </a:solidFill>
          <a:latin typeface="Times New Roman" pitchFamily="18" charset="0"/>
        </a:defRPr>
      </a:lvl6pPr>
      <a:lvl7pPr marL="914400" algn="ctr" rtl="0" eaLnBrk="0" fontAlgn="base" hangingPunct="0">
        <a:spcBef>
          <a:spcPct val="0"/>
        </a:spcBef>
        <a:spcAft>
          <a:spcPct val="0"/>
        </a:spcAft>
        <a:defRPr sz="4400">
          <a:solidFill>
            <a:schemeClr val="tx2"/>
          </a:solidFill>
          <a:latin typeface="Times New Roman" pitchFamily="18" charset="0"/>
        </a:defRPr>
      </a:lvl7pPr>
      <a:lvl8pPr marL="1371600" algn="ctr" rtl="0" eaLnBrk="0" fontAlgn="base" hangingPunct="0">
        <a:spcBef>
          <a:spcPct val="0"/>
        </a:spcBef>
        <a:spcAft>
          <a:spcPct val="0"/>
        </a:spcAft>
        <a:defRPr sz="4400">
          <a:solidFill>
            <a:schemeClr val="tx2"/>
          </a:solidFill>
          <a:latin typeface="Times New Roman" pitchFamily="18" charset="0"/>
        </a:defRPr>
      </a:lvl8pPr>
      <a:lvl9pPr marL="1828800" algn="ctr"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cs typeface="MS PGothic" charset="0"/>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cs typeface="MS PGothic" charset="0"/>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www.google.com.br/url?sa=i&amp;rct=j&amp;q=&amp;esrc=s&amp;frm=1&amp;source=images&amp;cd=&amp;cad=rja&amp;docid=qDgR3_Lbv2T1WM&amp;tbnid=l03JnWfxzcf15M:&amp;ved=0CAUQjRw&amp;url=http://carosamigos.terra.com.br/index/index.php/cotidiano/3302-acontece-hoje-em-sp-ato-contra-o-aumento-da-passagem&amp;ei=So7kUbCTCtbi4AP59YGQBQ&amp;psig=AFQjCNFBPqXcYdEXiWrkKIXyNxK_U4yAHQ&amp;ust=1374019398475868" TargetMode="External"/><Relationship Id="rId3" Type="http://schemas.openxmlformats.org/officeDocument/2006/relationships/image" Target="../media/image9.jpeg"/><Relationship Id="rId7" Type="http://schemas.openxmlformats.org/officeDocument/2006/relationships/image" Target="../media/image11.jpeg"/><Relationship Id="rId12" Type="http://schemas.openxmlformats.org/officeDocument/2006/relationships/image" Target="../media/image14.jpeg"/><Relationship Id="rId2" Type="http://schemas.openxmlformats.org/officeDocument/2006/relationships/hyperlink" Target="http://www.google.com.br/url?sa=i&amp;rct=j&amp;q=&amp;esrc=s&amp;frm=1&amp;source=images&amp;cd=&amp;cad=rja&amp;docid=5qXSpwPJK08dhM&amp;tbnid=ZVBP6Jm5sTYDNM:&amp;ved=0CAUQjRw&amp;url=http://veja.abril.com.br/noticia/brasil/manifestacoes-bloqueiam-estradas-de-belo-horizonte-nesta-terca-feira&amp;ei=oYzkUemmAeXj4APxtoHYBw&amp;bvm=bv.48705608,d.aWc&amp;psig=AFQjCNFyseRh04TMZeSZoYmwTbEGZAPOSQ&amp;ust=1374019078794812" TargetMode="External"/><Relationship Id="rId1" Type="http://schemas.openxmlformats.org/officeDocument/2006/relationships/slideLayout" Target="../slideLayouts/slideLayout3.xml"/><Relationship Id="rId6" Type="http://schemas.openxmlformats.org/officeDocument/2006/relationships/hyperlink" Target="http://www.google.com.br/url?sa=i&amp;rct=j&amp;q=&amp;esrc=s&amp;frm=1&amp;source=images&amp;cd=&amp;cad=rja&amp;docid=5qXSpwPJK08dhM&amp;tbnid=hhtuvVbkRFj7GM:&amp;ved=0CAUQjRw&amp;url=http://veja.abril.com.br/noticia/brasil/manifestacoes-bloqueiam-estradas-de-belo-horizonte-nesta-terca-feira&amp;ei=cI3kUcL3KeTE4APyzoDoBA&amp;bvm=bv.48705608,d.aWc&amp;psig=AFQjCNFyseRh04TMZeSZoYmwTbEGZAPOSQ&amp;ust=1374019078794812" TargetMode="External"/><Relationship Id="rId11" Type="http://schemas.openxmlformats.org/officeDocument/2006/relationships/image" Target="../media/image13.jpeg"/><Relationship Id="rId5" Type="http://schemas.openxmlformats.org/officeDocument/2006/relationships/image" Target="../media/image10.jpeg"/><Relationship Id="rId10" Type="http://schemas.openxmlformats.org/officeDocument/2006/relationships/hyperlink" Target="http://i1.wp.com/www.sul21.com.br/jornal/wp-content/uploads/2013/06/20130614por-ramiro-furquim-_oaf0339.jpg" TargetMode="External"/><Relationship Id="rId4" Type="http://schemas.openxmlformats.org/officeDocument/2006/relationships/hyperlink" Target="http://www.google.com.br/url?sa=i&amp;rct=j&amp;q=&amp;esrc=s&amp;frm=1&amp;source=images&amp;cd=&amp;cad=rja&amp;docid=F27ph7dI1u2eTM&amp;tbnid=ax8KCG-c0EDfyM:&amp;ved=0CAUQjRw&amp;url=http://blogdafolha.blogspot.com/2013/06/as-manifestacoes-em-sp-rj-bh-e-brasilia.html&amp;ei=6YzkUaT4BdPb4AOtgoH4Ag&amp;bvm=bv.48705608,d.aWc&amp;psig=AFQjCNFyseRh04TMZeSZoYmwTbEGZAPOSQ&amp;ust=1374019078794812" TargetMode="External"/><Relationship Id="rId9" Type="http://schemas.openxmlformats.org/officeDocument/2006/relationships/image" Target="../media/image12.jpeg"/></Relationships>
</file>

<file path=ppt/slides/_rels/slide13.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6.jpeg"/><Relationship Id="rId7" Type="http://schemas.openxmlformats.org/officeDocument/2006/relationships/image" Target="../media/image19.jpeg"/><Relationship Id="rId2" Type="http://schemas.openxmlformats.org/officeDocument/2006/relationships/image" Target="../media/image15.jpeg"/><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hyperlink" Target="http://www.google.com.br/url?sa=i&amp;rct=j&amp;q=&amp;esrc=s&amp;frm=1&amp;source=images&amp;cd=&amp;cad=rja&amp;docid=GaYepZX9UHHDjM&amp;tbnid=pG4fdUdRTKix4M:&amp;ved=0CAUQjRw&amp;url=http://oglobo.globo.com/pais/manifestantes-tomam-as-ruas-de-recife-com-bandeiras-cartazes-apitos-8752378&amp;ei=-ZPkUf-iKevA4APz2YG4Dg&amp;psig=AFQjCNGEGD7_c-a43akFmWWz8FbqvikWeg&amp;ust=1374020978265491"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www4.bcb.gov.br/top50/port/top50.asp"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3.xml"/><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9.emf"/><Relationship Id="rId4" Type="http://schemas.openxmlformats.org/officeDocument/2006/relationships/oleObject" Target="file:///\\localhost\Users\marialuciafattorelli\Documents\PALESTRAS\Macintosh%20HD:Users:marialuciafattorelli:Documents:NU&#769;CLEOS:Informativo-ESTADOS-III.docx!OLE_LINK1"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http://www.divida-auditoriacidada.org.br/"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3"/>
          <p:cNvSpPr txBox="1">
            <a:spLocks noChangeArrowheads="1"/>
          </p:cNvSpPr>
          <p:nvPr/>
        </p:nvSpPr>
        <p:spPr bwMode="auto">
          <a:xfrm>
            <a:off x="280194" y="-171400"/>
            <a:ext cx="9906000" cy="6724918"/>
          </a:xfrm>
          <a:prstGeom prst="rect">
            <a:avLst/>
          </a:prstGeom>
          <a:noFill/>
          <a:ln w="12700" cap="sq">
            <a:noFill/>
            <a:miter lim="800000"/>
            <a:headEnd type="none" w="sm" len="sm"/>
            <a:tailEnd type="none" w="sm" len="sm"/>
          </a:ln>
        </p:spPr>
        <p:txBody>
          <a:bodyPr>
            <a:spAutoFit/>
          </a:bodyPr>
          <a:lstStyle/>
          <a:p>
            <a:pPr algn="ctr" eaLnBrk="0" hangingPunct="0">
              <a:spcBef>
                <a:spcPct val="50000"/>
              </a:spcBef>
            </a:pPr>
            <a:endParaRPr lang="pt-BR" sz="3200" u="sng" dirty="0">
              <a:solidFill>
                <a:srgbClr val="FFFF00"/>
              </a:solidFill>
            </a:endParaRPr>
          </a:p>
          <a:p>
            <a:pPr algn="ctr" eaLnBrk="0" hangingPunct="0">
              <a:spcBef>
                <a:spcPct val="50000"/>
              </a:spcBef>
            </a:pPr>
            <a:endParaRPr lang="pt-BR" sz="4400" i="1" u="sng" dirty="0">
              <a:solidFill>
                <a:srgbClr val="FFFF00"/>
              </a:solidFill>
            </a:endParaRPr>
          </a:p>
          <a:p>
            <a:pPr algn="ctr" eaLnBrk="0" hangingPunct="0"/>
            <a:endParaRPr lang="pt-BR" sz="3000" b="0" i="1" u="sng" dirty="0">
              <a:solidFill>
                <a:srgbClr val="FFFF00"/>
              </a:solidFill>
            </a:endParaRPr>
          </a:p>
          <a:p>
            <a:pPr algn="ctr" eaLnBrk="0" hangingPunct="0"/>
            <a:endParaRPr lang="pt-BR" sz="3000" b="0" i="1" u="sng" dirty="0">
              <a:solidFill>
                <a:srgbClr val="FFFF00"/>
              </a:solidFill>
            </a:endParaRPr>
          </a:p>
          <a:p>
            <a:pPr algn="ctr" eaLnBrk="0" hangingPunct="0"/>
            <a:endParaRPr lang="pt-BR" sz="3000" b="0" i="1" u="sng" dirty="0">
              <a:solidFill>
                <a:srgbClr val="FFFF00"/>
              </a:solidFill>
            </a:endParaRPr>
          </a:p>
          <a:p>
            <a:pPr algn="ctr" eaLnBrk="0" hangingPunct="0"/>
            <a:endParaRPr lang="pt-BR" sz="3000" b="0" i="1" u="sng" dirty="0">
              <a:solidFill>
                <a:srgbClr val="FFFF00"/>
              </a:solidFill>
            </a:endParaRPr>
          </a:p>
          <a:p>
            <a:pPr algn="ctr" eaLnBrk="0" hangingPunct="0"/>
            <a:endParaRPr lang="pt-BR" sz="3000" b="0" i="1" u="sng" dirty="0">
              <a:solidFill>
                <a:srgbClr val="FFFF00"/>
              </a:solidFill>
            </a:endParaRPr>
          </a:p>
          <a:p>
            <a:pPr algn="ctr" eaLnBrk="0" hangingPunct="0"/>
            <a:endParaRPr lang="pt-BR" sz="2700" u="sng" dirty="0">
              <a:solidFill>
                <a:srgbClr val="FFFF00"/>
              </a:solidFill>
            </a:endParaRPr>
          </a:p>
          <a:p>
            <a:pPr algn="ctr" eaLnBrk="0" hangingPunct="0"/>
            <a:endParaRPr lang="pt-BR" sz="500" i="1" u="sng" dirty="0">
              <a:solidFill>
                <a:schemeClr val="accent1"/>
              </a:solidFill>
            </a:endParaRPr>
          </a:p>
          <a:p>
            <a:pPr algn="ctr" eaLnBrk="0" hangingPunct="0"/>
            <a:endParaRPr lang="pt-BR" sz="500" i="1" u="sng" dirty="0">
              <a:solidFill>
                <a:schemeClr val="accent1"/>
              </a:solidFill>
            </a:endParaRPr>
          </a:p>
          <a:p>
            <a:pPr algn="ctr" eaLnBrk="0" hangingPunct="0"/>
            <a:endParaRPr lang="pt-BR" sz="500" b="0" i="1" u="sng" dirty="0">
              <a:solidFill>
                <a:srgbClr val="FFFFFF"/>
              </a:solidFill>
              <a:latin typeface="Verdana" pitchFamily="34" charset="0"/>
            </a:endParaRPr>
          </a:p>
          <a:p>
            <a:pPr algn="ctr" eaLnBrk="0" hangingPunct="0"/>
            <a:endParaRPr lang="pt-BR" sz="500" b="0" i="1" u="sng" dirty="0">
              <a:solidFill>
                <a:srgbClr val="92D050"/>
              </a:solidFill>
              <a:latin typeface="Tahoma" pitchFamily="34" charset="0"/>
              <a:cs typeface="Tahoma" pitchFamily="34" charset="0"/>
            </a:endParaRPr>
          </a:p>
          <a:p>
            <a:pPr algn="ctr" eaLnBrk="0" hangingPunct="0"/>
            <a:endParaRPr lang="pt-BR" sz="500" b="0" i="1" u="sng" dirty="0">
              <a:solidFill>
                <a:srgbClr val="92D050"/>
              </a:solidFill>
              <a:latin typeface="Tahoma" pitchFamily="34" charset="0"/>
              <a:cs typeface="Tahoma" pitchFamily="34" charset="0"/>
            </a:endParaRPr>
          </a:p>
          <a:p>
            <a:pPr algn="ctr" eaLnBrk="0" hangingPunct="0"/>
            <a:endParaRPr lang="pt-BR" sz="500" b="0" i="1" u="sng" dirty="0">
              <a:solidFill>
                <a:srgbClr val="92D050"/>
              </a:solidFill>
              <a:latin typeface="Tahoma" pitchFamily="34" charset="0"/>
              <a:cs typeface="Tahoma" pitchFamily="34" charset="0"/>
            </a:endParaRPr>
          </a:p>
          <a:p>
            <a:pPr algn="ctr" eaLnBrk="0" hangingPunct="0"/>
            <a:endParaRPr lang="pt-BR" sz="500" b="0" i="1" u="sng" dirty="0">
              <a:solidFill>
                <a:srgbClr val="92D050"/>
              </a:solidFill>
              <a:latin typeface="Tahoma" pitchFamily="34" charset="0"/>
              <a:cs typeface="Tahoma" pitchFamily="34" charset="0"/>
            </a:endParaRPr>
          </a:p>
          <a:p>
            <a:pPr algn="ctr" eaLnBrk="0" hangingPunct="0"/>
            <a:endParaRPr lang="pt-BR" sz="500" b="0" i="1" u="sng" dirty="0">
              <a:solidFill>
                <a:srgbClr val="92D050"/>
              </a:solidFill>
              <a:latin typeface="Tahoma" pitchFamily="34" charset="0"/>
              <a:cs typeface="Tahoma" pitchFamily="34" charset="0"/>
            </a:endParaRPr>
          </a:p>
          <a:p>
            <a:pPr algn="ctr"/>
            <a:r>
              <a:rPr lang="en-US" sz="2500" b="0" i="1" dirty="0">
                <a:solidFill>
                  <a:srgbClr val="FFFFFF"/>
                </a:solidFill>
                <a:latin typeface="Tahoma" charset="0"/>
                <a:cs typeface="Tahoma" charset="0"/>
              </a:rPr>
              <a:t>Maria Lucia </a:t>
            </a:r>
            <a:r>
              <a:rPr lang="en-US" sz="2500" b="0" i="1" dirty="0" smtClean="0">
                <a:solidFill>
                  <a:srgbClr val="FFFFFF"/>
                </a:solidFill>
                <a:latin typeface="Tahoma" charset="0"/>
                <a:cs typeface="Tahoma" charset="0"/>
              </a:rPr>
              <a:t>Fattorelli</a:t>
            </a:r>
          </a:p>
          <a:p>
            <a:pPr algn="ctr"/>
            <a:endParaRPr lang="en-US" sz="2500" b="0" i="1" dirty="0">
              <a:solidFill>
                <a:srgbClr val="FFFFFF"/>
              </a:solidFill>
              <a:latin typeface="Tahoma" charset="0"/>
              <a:cs typeface="Tahoma" charset="0"/>
            </a:endParaRPr>
          </a:p>
          <a:p>
            <a:pPr algn="ctr"/>
            <a:endParaRPr lang="en-US" sz="1000" b="0" dirty="0" smtClean="0">
              <a:solidFill>
                <a:srgbClr val="92D050"/>
              </a:solidFill>
              <a:latin typeface="Tahoma" charset="0"/>
              <a:cs typeface="Tahoma" charset="0"/>
            </a:endParaRPr>
          </a:p>
          <a:p>
            <a:pPr algn="ctr"/>
            <a:r>
              <a:rPr lang="pt-BR" sz="2800" b="0" dirty="0">
                <a:solidFill>
                  <a:srgbClr val="92D050"/>
                </a:solidFill>
                <a:latin typeface="Tahoma" pitchFamily="34" charset="0"/>
                <a:cs typeface="Tahoma" pitchFamily="34" charset="0"/>
              </a:rPr>
              <a:t> </a:t>
            </a:r>
            <a:r>
              <a:rPr lang="pt-BR" sz="2800" b="0" dirty="0" smtClean="0">
                <a:solidFill>
                  <a:srgbClr val="92D050"/>
                </a:solidFill>
                <a:latin typeface="Tahoma" pitchFamily="34" charset="0"/>
                <a:cs typeface="Tahoma" pitchFamily="34" charset="0"/>
              </a:rPr>
              <a:t>USP – Faculdade de Filosofia e Ciências Sociais</a:t>
            </a:r>
          </a:p>
          <a:p>
            <a:pPr algn="ctr"/>
            <a:r>
              <a:rPr lang="pt-BR" sz="2800" b="0" dirty="0" smtClean="0">
                <a:solidFill>
                  <a:srgbClr val="92D050"/>
                </a:solidFill>
                <a:latin typeface="Tahoma" pitchFamily="34" charset="0"/>
                <a:cs typeface="Tahoma" pitchFamily="34" charset="0"/>
              </a:rPr>
              <a:t>São Paulo</a:t>
            </a:r>
            <a:r>
              <a:rPr lang="en-US" sz="2800" b="0" dirty="0" smtClean="0">
                <a:solidFill>
                  <a:srgbClr val="92D050"/>
                </a:solidFill>
                <a:latin typeface="Tahoma" pitchFamily="34" charset="0"/>
                <a:cs typeface="Tahoma" pitchFamily="34" charset="0"/>
              </a:rPr>
              <a:t>, 23 de </a:t>
            </a:r>
            <a:r>
              <a:rPr lang="en-US" sz="2800" b="0" dirty="0" err="1" smtClean="0">
                <a:solidFill>
                  <a:srgbClr val="92D050"/>
                </a:solidFill>
                <a:latin typeface="Tahoma" pitchFamily="34" charset="0"/>
                <a:cs typeface="Tahoma" pitchFamily="34" charset="0"/>
              </a:rPr>
              <a:t>agosto</a:t>
            </a:r>
            <a:r>
              <a:rPr lang="en-US" sz="2800" b="0" dirty="0" smtClean="0">
                <a:solidFill>
                  <a:srgbClr val="92D050"/>
                </a:solidFill>
                <a:latin typeface="Tahoma" pitchFamily="34" charset="0"/>
                <a:cs typeface="Tahoma" pitchFamily="34" charset="0"/>
              </a:rPr>
              <a:t> de 2013</a:t>
            </a:r>
            <a:endParaRPr lang="en-US" sz="2800" b="0" dirty="0">
              <a:solidFill>
                <a:srgbClr val="92D050"/>
              </a:solidFill>
              <a:latin typeface="Tahoma" pitchFamily="34" charset="0"/>
              <a:cs typeface="Tahoma" pitchFamily="34" charset="0"/>
            </a:endParaRPr>
          </a:p>
        </p:txBody>
      </p:sp>
      <p:sp>
        <p:nvSpPr>
          <p:cNvPr id="3075" name="CaixaDeTexto 3"/>
          <p:cNvSpPr txBox="1">
            <a:spLocks noChangeArrowheads="1"/>
          </p:cNvSpPr>
          <p:nvPr/>
        </p:nvSpPr>
        <p:spPr bwMode="auto">
          <a:xfrm>
            <a:off x="0" y="2565400"/>
            <a:ext cx="10137576" cy="1277273"/>
          </a:xfrm>
          <a:prstGeom prst="rect">
            <a:avLst/>
          </a:prstGeom>
          <a:noFill/>
          <a:ln w="9525">
            <a:noFill/>
            <a:miter lim="800000"/>
            <a:headEnd/>
            <a:tailEnd/>
          </a:ln>
        </p:spPr>
        <p:txBody>
          <a:bodyPr wrap="square">
            <a:spAutoFit/>
          </a:bodyPr>
          <a:lstStyle/>
          <a:p>
            <a:pPr algn="ctr" eaLnBrk="0" hangingPunct="0">
              <a:spcBef>
                <a:spcPts val="600"/>
              </a:spcBef>
            </a:pPr>
            <a:endParaRPr lang="pt-BR" sz="3600" dirty="0" smtClean="0">
              <a:solidFill>
                <a:schemeClr val="tx1"/>
              </a:solidFill>
              <a:latin typeface="Tahoma" pitchFamily="34" charset="0"/>
              <a:cs typeface="Tahoma" pitchFamily="34" charset="0"/>
            </a:endParaRPr>
          </a:p>
          <a:p>
            <a:pPr algn="ctr" eaLnBrk="0" hangingPunct="0">
              <a:spcBef>
                <a:spcPts val="600"/>
              </a:spcBef>
            </a:pPr>
            <a:r>
              <a:rPr lang="pt-BR" sz="3600" dirty="0" smtClean="0">
                <a:solidFill>
                  <a:schemeClr val="tx1"/>
                </a:solidFill>
                <a:latin typeface="Tahoma" pitchFamily="34" charset="0"/>
                <a:cs typeface="Tahoma" pitchFamily="34" charset="0"/>
              </a:rPr>
              <a:t>O Sistema da Dívida no Brasil</a:t>
            </a:r>
            <a:endParaRPr lang="pt-BR" sz="3200" dirty="0" smtClean="0">
              <a:solidFill>
                <a:schemeClr val="tx1"/>
              </a:solidFill>
              <a:latin typeface="Tahoma" pitchFamily="34" charset="0"/>
              <a:cs typeface="Tahoma" pitchFamily="34" charset="0"/>
            </a:endParaRPr>
          </a:p>
        </p:txBody>
      </p:sp>
      <p:pic>
        <p:nvPicPr>
          <p:cNvPr id="5" name="Picture 5"/>
          <p:cNvPicPr>
            <a:picLocks noChangeAspect="1" noChangeArrowheads="1"/>
          </p:cNvPicPr>
          <p:nvPr/>
        </p:nvPicPr>
        <p:blipFill>
          <a:blip r:embed="rId3"/>
          <a:srcRect/>
          <a:stretch>
            <a:fillRect/>
          </a:stretch>
        </p:blipFill>
        <p:spPr bwMode="auto">
          <a:xfrm>
            <a:off x="234950" y="214313"/>
            <a:ext cx="5438775" cy="1857375"/>
          </a:xfrm>
          <a:prstGeom prst="rect">
            <a:avLst/>
          </a:prstGeom>
          <a:noFill/>
          <a:ln w="9525">
            <a:noFill/>
            <a:miter lim="800000"/>
            <a:headEnd/>
            <a:tailEnd/>
          </a:ln>
          <a:effectLst>
            <a:prstShdw prst="shdw17" dist="17961" dir="2700000">
              <a:schemeClr val="accent1">
                <a:gamma/>
                <a:shade val="60000"/>
                <a:invGamma/>
              </a:schemeClr>
            </a:prstShdw>
          </a:effec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iterate type="lt">
                                    <p:tmPct val="100000"/>
                                  </p:iterate>
                                  <p:childTnLst>
                                    <p:set>
                                      <p:cBhvr>
                                        <p:cTn id="6" dur="1" fill="hold">
                                          <p:stCondLst>
                                            <p:cond delay="0"/>
                                          </p:stCondLst>
                                        </p:cTn>
                                        <p:tgtEl>
                                          <p:spTgt spid="2051"/>
                                        </p:tgtEl>
                                        <p:attrNameLst>
                                          <p:attrName>style.visibility</p:attrName>
                                        </p:attrNameLst>
                                      </p:cBhvr>
                                      <p:to>
                                        <p:strVal val="visible"/>
                                      </p:to>
                                    </p:set>
                                    <p:animEffect transition="in" filter="dissolve">
                                      <p:cBhvr>
                                        <p:cTn id="7" dur="75"/>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2"/>
          <p:cNvSpPr txBox="1">
            <a:spLocks noChangeArrowheads="1"/>
          </p:cNvSpPr>
          <p:nvPr/>
        </p:nvSpPr>
        <p:spPr bwMode="auto">
          <a:xfrm>
            <a:off x="272480" y="188640"/>
            <a:ext cx="9633520" cy="689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cs typeface="ＭＳ Ｐゴシック" charset="0"/>
              </a:defRPr>
            </a:lvl1pPr>
            <a:lvl2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9pPr>
          </a:lstStyle>
          <a:p>
            <a:pPr algn="ctr">
              <a:spcBef>
                <a:spcPts val="1800"/>
              </a:spcBef>
            </a:pPr>
            <a:r>
              <a:rPr lang="pt-BR" sz="2800" dirty="0" smtClean="0">
                <a:solidFill>
                  <a:srgbClr val="92D050"/>
                </a:solidFill>
                <a:latin typeface="Tahoma" charset="0"/>
                <a:ea typeface="MS PGothic" charset="0"/>
                <a:cs typeface="MS PGothic" charset="0"/>
              </a:rPr>
              <a:t>“Sistema da Dívida” </a:t>
            </a:r>
          </a:p>
          <a:p>
            <a:pPr algn="ctr">
              <a:spcBef>
                <a:spcPts val="1800"/>
              </a:spcBef>
            </a:pPr>
            <a:r>
              <a:rPr lang="pt-BR" sz="2800" b="0" dirty="0">
                <a:solidFill>
                  <a:schemeClr val="tx1"/>
                </a:solidFill>
                <a:latin typeface="Tahoma" charset="0"/>
                <a:ea typeface="MS PGothic" charset="0"/>
                <a:cs typeface="MS PGothic" charset="0"/>
              </a:rPr>
              <a:t>Ao invés de aportar recursos, a Dívida Pública passa a ser um meio de retirar recursos de forma crescente e </a:t>
            </a:r>
            <a:r>
              <a:rPr lang="pt-BR" sz="2800" b="0" dirty="0" smtClean="0">
                <a:solidFill>
                  <a:schemeClr val="tx1"/>
                </a:solidFill>
                <a:latin typeface="Tahoma" charset="0"/>
                <a:ea typeface="MS PGothic" charset="0"/>
                <a:cs typeface="MS PGothic" charset="0"/>
              </a:rPr>
              <a:t>contínua.</a:t>
            </a:r>
            <a:endParaRPr lang="pt-BR" sz="2800" dirty="0" smtClean="0">
              <a:solidFill>
                <a:srgbClr val="92D050"/>
              </a:solidFill>
              <a:latin typeface="Tahoma" charset="0"/>
              <a:ea typeface="MS PGothic" charset="0"/>
              <a:cs typeface="MS PGothic" charset="0"/>
            </a:endParaRPr>
          </a:p>
          <a:p>
            <a:pPr>
              <a:spcBef>
                <a:spcPts val="1800"/>
              </a:spcBef>
            </a:pPr>
            <a:r>
              <a:rPr lang="pt-BR" sz="2800" dirty="0" smtClean="0">
                <a:solidFill>
                  <a:srgbClr val="92D050"/>
                </a:solidFill>
                <a:latin typeface="Tahoma" charset="0"/>
                <a:ea typeface="MS PGothic" charset="0"/>
                <a:cs typeface="MS PGothic" charset="0"/>
              </a:rPr>
              <a:t>Como opera:</a:t>
            </a:r>
            <a:endParaRPr lang="pt-BR" b="0" dirty="0" smtClean="0">
              <a:solidFill>
                <a:srgbClr val="FFFFFF"/>
              </a:solidFill>
              <a:latin typeface="Tahoma" charset="0"/>
              <a:ea typeface="MS PGothic" charset="0"/>
              <a:cs typeface="MS PGothic" charset="0"/>
            </a:endParaRPr>
          </a:p>
          <a:p>
            <a:pPr>
              <a:spcBef>
                <a:spcPts val="1800"/>
              </a:spcBef>
            </a:pPr>
            <a:r>
              <a:rPr lang="pt-BR" dirty="0" smtClean="0">
                <a:solidFill>
                  <a:srgbClr val="92D050"/>
                </a:solidFill>
                <a:latin typeface="Tahoma" charset="0"/>
                <a:ea typeface="MS PGothic" charset="0"/>
                <a:cs typeface="MS PGothic" charset="0"/>
              </a:rPr>
              <a:t>Modelo Econômico e Tributário: </a:t>
            </a:r>
            <a:r>
              <a:rPr lang="pt-BR" b="0" dirty="0" smtClean="0">
                <a:solidFill>
                  <a:srgbClr val="FFFFFF"/>
                </a:solidFill>
                <a:latin typeface="Tahoma" charset="0"/>
                <a:ea typeface="MS PGothic" charset="0"/>
                <a:cs typeface="MS PGothic" charset="0"/>
              </a:rPr>
              <a:t>Orientado à obediência de ajustes fiscais, antirreformas, controle inflacionário, arranjos contábeis, aplicação </a:t>
            </a:r>
            <a:r>
              <a:rPr lang="pt-BR" b="0" dirty="0">
                <a:solidFill>
                  <a:srgbClr val="FFFFFF"/>
                </a:solidFill>
                <a:latin typeface="Tahoma" charset="0"/>
                <a:ea typeface="MS PGothic" charset="0"/>
                <a:cs typeface="MS PGothic" charset="0"/>
              </a:rPr>
              <a:t>de mecanismos meramente financeiros outras </a:t>
            </a:r>
            <a:r>
              <a:rPr lang="pt-BR" b="0" dirty="0" smtClean="0">
                <a:solidFill>
                  <a:srgbClr val="FFFFFF"/>
                </a:solidFill>
                <a:latin typeface="Tahoma" charset="0"/>
                <a:ea typeface="MS PGothic" charset="0"/>
                <a:cs typeface="MS PGothic" charset="0"/>
              </a:rPr>
              <a:t>medidas impostas por organismos internacionais.</a:t>
            </a:r>
          </a:p>
          <a:p>
            <a:pPr>
              <a:spcBef>
                <a:spcPts val="1800"/>
              </a:spcBef>
            </a:pPr>
            <a:r>
              <a:rPr lang="pt-BR" dirty="0" smtClean="0">
                <a:solidFill>
                  <a:srgbClr val="92D050"/>
                </a:solidFill>
                <a:latin typeface="Tahoma" charset="0"/>
                <a:ea typeface="MS PGothic" charset="0"/>
                <a:cs typeface="MS PGothic" charset="0"/>
              </a:rPr>
              <a:t>Regras Jurídicas: </a:t>
            </a:r>
            <a:r>
              <a:rPr lang="pt-BR" b="0" dirty="0" smtClean="0">
                <a:solidFill>
                  <a:srgbClr val="FFFFFF"/>
                </a:solidFill>
                <a:latin typeface="Tahoma" charset="0"/>
                <a:ea typeface="MS PGothic" charset="0"/>
                <a:cs typeface="MS PGothic" charset="0"/>
              </a:rPr>
              <a:t>modificação de leis que garantem poderes para o setor financeiro; prioridade para o pagamento da dívida financeira.</a:t>
            </a:r>
            <a:endParaRPr lang="pt-BR" dirty="0" smtClean="0">
              <a:solidFill>
                <a:srgbClr val="92D050"/>
              </a:solidFill>
              <a:latin typeface="Tahoma" charset="0"/>
              <a:ea typeface="MS PGothic" charset="0"/>
              <a:cs typeface="MS PGothic" charset="0"/>
            </a:endParaRPr>
          </a:p>
          <a:p>
            <a:pPr>
              <a:spcBef>
                <a:spcPts val="1800"/>
              </a:spcBef>
            </a:pPr>
            <a:r>
              <a:rPr lang="pt-BR" dirty="0" smtClean="0">
                <a:solidFill>
                  <a:srgbClr val="92D050"/>
                </a:solidFill>
                <a:latin typeface="Tahoma" charset="0"/>
                <a:ea typeface="MS PGothic" charset="0"/>
                <a:cs typeface="MS PGothic" charset="0"/>
              </a:rPr>
              <a:t>Poder Político: </a:t>
            </a:r>
            <a:r>
              <a:rPr lang="pt-BR" b="0" dirty="0" smtClean="0">
                <a:solidFill>
                  <a:srgbClr val="FFFFFF"/>
                </a:solidFill>
                <a:latin typeface="Tahoma" charset="0"/>
                <a:ea typeface="MS PGothic" charset="0"/>
                <a:cs typeface="MS PGothic" charset="0"/>
              </a:rPr>
              <a:t>Poder financeiro financia campanhas eleitorais e meios de comunicação; Tecnocracia assume o poder político.</a:t>
            </a:r>
          </a:p>
          <a:p>
            <a:pPr>
              <a:spcBef>
                <a:spcPts val="1800"/>
              </a:spcBef>
            </a:pPr>
            <a:r>
              <a:rPr lang="pt-BR" dirty="0" smtClean="0">
                <a:solidFill>
                  <a:srgbClr val="92D050"/>
                </a:solidFill>
                <a:latin typeface="Tahoma" charset="0"/>
                <a:ea typeface="MS PGothic" charset="0"/>
                <a:cs typeface="MS PGothic" charset="0"/>
              </a:rPr>
              <a:t>Corrupção: </a:t>
            </a:r>
            <a:r>
              <a:rPr lang="pt-BR" b="0" dirty="0" smtClean="0">
                <a:solidFill>
                  <a:srgbClr val="FFFFFF"/>
                </a:solidFill>
                <a:latin typeface="Tahoma" charset="0"/>
                <a:ea typeface="MS PGothic" charset="0"/>
                <a:cs typeface="MS PGothic" charset="0"/>
              </a:rPr>
              <a:t>Serve para desviar o conhecimento do domínio financeiro. Viabiliza aprovação de medidas antissociais</a:t>
            </a:r>
            <a:r>
              <a:rPr lang="pt-BR" dirty="0" smtClean="0">
                <a:solidFill>
                  <a:srgbClr val="92D050"/>
                </a:solidFill>
                <a:latin typeface="Tahoma" charset="0"/>
                <a:ea typeface="MS PGothic" charset="0"/>
                <a:cs typeface="MS PGothic" charset="0"/>
              </a:rPr>
              <a:t>.</a:t>
            </a:r>
          </a:p>
        </p:txBody>
      </p:sp>
    </p:spTree>
    <p:extLst>
      <p:ext uri="{BB962C8B-B14F-4D97-AF65-F5344CB8AC3E}">
        <p14:creationId xmlns:p14="http://schemas.microsoft.com/office/powerpoint/2010/main" val="18785729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9"/>
          <p:cNvSpPr>
            <a:spLocks noChangeArrowheads="1"/>
          </p:cNvSpPr>
          <p:nvPr/>
        </p:nvSpPr>
        <p:spPr bwMode="auto">
          <a:xfrm>
            <a:off x="776288" y="6272213"/>
            <a:ext cx="8064500" cy="522287"/>
          </a:xfrm>
          <a:prstGeom prst="rect">
            <a:avLst/>
          </a:prstGeom>
          <a:noFill/>
          <a:ln>
            <a:noFill/>
          </a:ln>
          <a:effectLst>
            <a:prstShdw prst="shdw17" dist="17961" dir="2700000">
              <a:srgbClr val="999999">
                <a:alpha val="74997"/>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txBody>
          <a:bodyPr anchor="ctr">
            <a:spAutoFit/>
          </a:bodyPr>
          <a:lstStyle/>
          <a:p>
            <a:pPr algn="ctr" eaLnBrk="0" hangingPunct="0">
              <a:spcBef>
                <a:spcPct val="50000"/>
              </a:spcBef>
            </a:pPr>
            <a:r>
              <a:rPr lang="en-US" sz="1400" b="0">
                <a:solidFill>
                  <a:srgbClr val="FFFFFF"/>
                </a:solidFill>
                <a:cs typeface="MS PGothic" charset="0"/>
              </a:rPr>
              <a:t>Fonte: Secretaria do Tesouro Nacional - SIAFI. Inclui a rolagem, ou </a:t>
            </a:r>
            <a:r>
              <a:rPr lang="ja-JP" altLang="en-US" sz="1400" b="0">
                <a:solidFill>
                  <a:srgbClr val="FFFFFF"/>
                </a:solidFill>
                <a:cs typeface="MS PGothic" charset="0"/>
              </a:rPr>
              <a:t>“</a:t>
            </a:r>
            <a:r>
              <a:rPr lang="en-US" altLang="ja-JP" sz="1400" b="0">
                <a:solidFill>
                  <a:srgbClr val="FFFFFF"/>
                </a:solidFill>
                <a:cs typeface="MS PGothic" charset="0"/>
              </a:rPr>
              <a:t>refinanciamento</a:t>
            </a:r>
            <a:r>
              <a:rPr lang="ja-JP" altLang="en-US" sz="1400" b="0">
                <a:solidFill>
                  <a:srgbClr val="FFFFFF"/>
                </a:solidFill>
                <a:cs typeface="MS PGothic" charset="0"/>
              </a:rPr>
              <a:t>”</a:t>
            </a:r>
            <a:r>
              <a:rPr lang="en-US" altLang="ja-JP" sz="1400" b="0">
                <a:solidFill>
                  <a:srgbClr val="FFFFFF"/>
                </a:solidFill>
                <a:cs typeface="MS PGothic" charset="0"/>
              </a:rPr>
              <a:t> da Dívida, </a:t>
            </a:r>
            <a:r>
              <a:rPr lang="pt-BR" altLang="ja-JP" sz="1400" b="0">
                <a:solidFill>
                  <a:srgbClr val="FFFFFF"/>
                </a:solidFill>
                <a:cs typeface="MS PGothic" charset="0"/>
              </a:rPr>
              <a:t>pois a CPI da Dívida constatou que boa parte dos juros são contabilizados como tal.</a:t>
            </a:r>
          </a:p>
        </p:txBody>
      </p:sp>
      <p:sp>
        <p:nvSpPr>
          <p:cNvPr id="2" name="Rectangle 7"/>
          <p:cNvSpPr>
            <a:spLocks noChangeArrowheads="1"/>
          </p:cNvSpPr>
          <p:nvPr/>
        </p:nvSpPr>
        <p:spPr bwMode="auto">
          <a:xfrm>
            <a:off x="0" y="0"/>
            <a:ext cx="9906000" cy="0"/>
          </a:xfrm>
          <a:prstGeom prst="rect">
            <a:avLst/>
          </a:prstGeom>
          <a:noFill/>
          <a:ln>
            <a:noFill/>
          </a:ln>
          <a:effectLst>
            <a:prstShdw prst="shdw17" dist="17961" dir="2700000">
              <a:schemeClr val="accent1">
                <a:gamma/>
                <a:shade val="60000"/>
                <a:invGamma/>
              </a:schemeClr>
            </a:prstShdw>
          </a:effectLst>
          <a:extLst/>
        </p:spPr>
        <p:txBody>
          <a:bodyPr wrap="none" anchor="ctr">
            <a:spAutoFit/>
          </a:bodyPr>
          <a:lstStyle/>
          <a:p>
            <a:pPr>
              <a:defRPr/>
            </a:pPr>
            <a:endParaRPr lang="pt-BR">
              <a:latin typeface="Times New Roman" pitchFamily="18" charset="0"/>
              <a:ea typeface="MS PGothic" pitchFamily="34" charset="-128"/>
            </a:endParaRPr>
          </a:p>
        </p:txBody>
      </p:sp>
      <p:pic>
        <p:nvPicPr>
          <p:cNvPr id="3584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875" y="287338"/>
            <a:ext cx="8858250" cy="587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887726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CaixaDeTexto 5"/>
          <p:cNvSpPr txBox="1">
            <a:spLocks noChangeArrowheads="1"/>
          </p:cNvSpPr>
          <p:nvPr/>
        </p:nvSpPr>
        <p:spPr bwMode="auto">
          <a:xfrm>
            <a:off x="200025" y="3757613"/>
            <a:ext cx="8929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charset="0"/>
                <a:ea typeface="ＭＳ Ｐゴシック" charset="0"/>
                <a:cs typeface="ＭＳ Ｐゴシック" charset="0"/>
              </a:defRPr>
            </a:lvl1pPr>
            <a:lvl2pPr marL="742950" indent="-285750" eaLnBrk="0" hangingPunct="0">
              <a:defRPr sz="2400" b="1">
                <a:solidFill>
                  <a:srgbClr val="FF0000"/>
                </a:solidFill>
                <a:latin typeface="Times New Roman" charset="0"/>
                <a:ea typeface="ＭＳ Ｐゴシック" charset="0"/>
              </a:defRPr>
            </a:lvl2pPr>
            <a:lvl3pPr marL="1143000" indent="-228600" eaLnBrk="0" hangingPunct="0">
              <a:defRPr sz="2400" b="1">
                <a:solidFill>
                  <a:srgbClr val="FF0000"/>
                </a:solidFill>
                <a:latin typeface="Times New Roman" charset="0"/>
                <a:ea typeface="ＭＳ Ｐゴシック" charset="0"/>
              </a:defRPr>
            </a:lvl3pPr>
            <a:lvl4pPr marL="1600200" indent="-228600" eaLnBrk="0" hangingPunct="0">
              <a:defRPr sz="2400" b="1">
                <a:solidFill>
                  <a:srgbClr val="FF0000"/>
                </a:solidFill>
                <a:latin typeface="Times New Roman" charset="0"/>
                <a:ea typeface="ＭＳ Ｐゴシック" charset="0"/>
              </a:defRPr>
            </a:lvl4pPr>
            <a:lvl5pPr marL="2057400" indent="-228600" eaLnBrk="0" hangingPunct="0">
              <a:defRPr sz="2400" b="1">
                <a:solidFill>
                  <a:srgbClr val="FF0000"/>
                </a:solidFill>
                <a:latin typeface="Times New Roman" charset="0"/>
                <a:ea typeface="ＭＳ Ｐゴシック" charset="0"/>
              </a:defRPr>
            </a:lvl5pPr>
            <a:lvl6pPr marL="2514600" indent="-228600" eaLnBrk="0" fontAlgn="base" hangingPunct="0">
              <a:spcBef>
                <a:spcPct val="0"/>
              </a:spcBef>
              <a:spcAft>
                <a:spcPct val="0"/>
              </a:spcAft>
              <a:defRPr sz="2400" b="1">
                <a:solidFill>
                  <a:srgbClr val="FF0000"/>
                </a:solidFill>
                <a:latin typeface="Times New Roman" charset="0"/>
                <a:ea typeface="ＭＳ Ｐゴシック" charset="0"/>
              </a:defRPr>
            </a:lvl6pPr>
            <a:lvl7pPr marL="2971800" indent="-228600" eaLnBrk="0" fontAlgn="base" hangingPunct="0">
              <a:spcBef>
                <a:spcPct val="0"/>
              </a:spcBef>
              <a:spcAft>
                <a:spcPct val="0"/>
              </a:spcAft>
              <a:defRPr sz="2400" b="1">
                <a:solidFill>
                  <a:srgbClr val="FF0000"/>
                </a:solidFill>
                <a:latin typeface="Times New Roman" charset="0"/>
                <a:ea typeface="ＭＳ Ｐゴシック" charset="0"/>
              </a:defRPr>
            </a:lvl7pPr>
            <a:lvl8pPr marL="3429000" indent="-228600" eaLnBrk="0" fontAlgn="base" hangingPunct="0">
              <a:spcBef>
                <a:spcPct val="0"/>
              </a:spcBef>
              <a:spcAft>
                <a:spcPct val="0"/>
              </a:spcAft>
              <a:defRPr sz="2400" b="1">
                <a:solidFill>
                  <a:srgbClr val="FF0000"/>
                </a:solidFill>
                <a:latin typeface="Times New Roman" charset="0"/>
                <a:ea typeface="ＭＳ Ｐゴシック" charset="0"/>
              </a:defRPr>
            </a:lvl8pPr>
            <a:lvl9pPr marL="3886200" indent="-228600" eaLnBrk="0" fontAlgn="base" hangingPunct="0">
              <a:spcBef>
                <a:spcPct val="0"/>
              </a:spcBef>
              <a:spcAft>
                <a:spcPct val="0"/>
              </a:spcAft>
              <a:defRPr sz="2400" b="1">
                <a:solidFill>
                  <a:srgbClr val="FF0000"/>
                </a:solidFill>
                <a:latin typeface="Times New Roman" charset="0"/>
                <a:ea typeface="ＭＳ Ｐゴシック" charset="0"/>
              </a:defRPr>
            </a:lvl9pPr>
          </a:lstStyle>
          <a:p>
            <a:pPr>
              <a:spcBef>
                <a:spcPct val="50000"/>
              </a:spcBef>
            </a:pPr>
            <a:r>
              <a:rPr lang="pt-BR" sz="2000">
                <a:solidFill>
                  <a:srgbClr val="FFFFFF"/>
                </a:solidFill>
                <a:latin typeface="Tahoma" charset="0"/>
                <a:cs typeface="Tahoma" charset="0"/>
              </a:rPr>
              <a:t>         Belo Horizonte                     Brasília	                 Rio de Janeiro</a:t>
            </a:r>
          </a:p>
        </p:txBody>
      </p:sp>
      <p:sp>
        <p:nvSpPr>
          <p:cNvPr id="7170" name="CaixaDeTexto 7"/>
          <p:cNvSpPr txBox="1">
            <a:spLocks noChangeArrowheads="1"/>
          </p:cNvSpPr>
          <p:nvPr/>
        </p:nvSpPr>
        <p:spPr bwMode="auto">
          <a:xfrm>
            <a:off x="344488" y="6165850"/>
            <a:ext cx="89296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charset="0"/>
                <a:ea typeface="ＭＳ Ｐゴシック" charset="0"/>
                <a:cs typeface="ＭＳ Ｐゴシック" charset="0"/>
              </a:defRPr>
            </a:lvl1pPr>
            <a:lvl2pPr marL="742950" indent="-285750" eaLnBrk="0" hangingPunct="0">
              <a:defRPr sz="2400" b="1">
                <a:solidFill>
                  <a:srgbClr val="FF0000"/>
                </a:solidFill>
                <a:latin typeface="Times New Roman" charset="0"/>
                <a:ea typeface="ＭＳ Ｐゴシック" charset="0"/>
              </a:defRPr>
            </a:lvl2pPr>
            <a:lvl3pPr marL="1143000" indent="-228600" eaLnBrk="0" hangingPunct="0">
              <a:defRPr sz="2400" b="1">
                <a:solidFill>
                  <a:srgbClr val="FF0000"/>
                </a:solidFill>
                <a:latin typeface="Times New Roman" charset="0"/>
                <a:ea typeface="ＭＳ Ｐゴシック" charset="0"/>
              </a:defRPr>
            </a:lvl3pPr>
            <a:lvl4pPr marL="1600200" indent="-228600" eaLnBrk="0" hangingPunct="0">
              <a:defRPr sz="2400" b="1">
                <a:solidFill>
                  <a:srgbClr val="FF0000"/>
                </a:solidFill>
                <a:latin typeface="Times New Roman" charset="0"/>
                <a:ea typeface="ＭＳ Ｐゴシック" charset="0"/>
              </a:defRPr>
            </a:lvl4pPr>
            <a:lvl5pPr marL="2057400" indent="-228600" eaLnBrk="0" hangingPunct="0">
              <a:defRPr sz="2400" b="1">
                <a:solidFill>
                  <a:srgbClr val="FF0000"/>
                </a:solidFill>
                <a:latin typeface="Times New Roman" charset="0"/>
                <a:ea typeface="ＭＳ Ｐゴシック" charset="0"/>
              </a:defRPr>
            </a:lvl5pPr>
            <a:lvl6pPr marL="2514600" indent="-228600" eaLnBrk="0" fontAlgn="base" hangingPunct="0">
              <a:spcBef>
                <a:spcPct val="0"/>
              </a:spcBef>
              <a:spcAft>
                <a:spcPct val="0"/>
              </a:spcAft>
              <a:defRPr sz="2400" b="1">
                <a:solidFill>
                  <a:srgbClr val="FF0000"/>
                </a:solidFill>
                <a:latin typeface="Times New Roman" charset="0"/>
                <a:ea typeface="ＭＳ Ｐゴシック" charset="0"/>
              </a:defRPr>
            </a:lvl6pPr>
            <a:lvl7pPr marL="2971800" indent="-228600" eaLnBrk="0" fontAlgn="base" hangingPunct="0">
              <a:spcBef>
                <a:spcPct val="0"/>
              </a:spcBef>
              <a:spcAft>
                <a:spcPct val="0"/>
              </a:spcAft>
              <a:defRPr sz="2400" b="1">
                <a:solidFill>
                  <a:srgbClr val="FF0000"/>
                </a:solidFill>
                <a:latin typeface="Times New Roman" charset="0"/>
                <a:ea typeface="ＭＳ Ｐゴシック" charset="0"/>
              </a:defRPr>
            </a:lvl7pPr>
            <a:lvl8pPr marL="3429000" indent="-228600" eaLnBrk="0" fontAlgn="base" hangingPunct="0">
              <a:spcBef>
                <a:spcPct val="0"/>
              </a:spcBef>
              <a:spcAft>
                <a:spcPct val="0"/>
              </a:spcAft>
              <a:defRPr sz="2400" b="1">
                <a:solidFill>
                  <a:srgbClr val="FF0000"/>
                </a:solidFill>
                <a:latin typeface="Times New Roman" charset="0"/>
                <a:ea typeface="ＭＳ Ｐゴシック" charset="0"/>
              </a:defRPr>
            </a:lvl8pPr>
            <a:lvl9pPr marL="3886200" indent="-228600" eaLnBrk="0" fontAlgn="base" hangingPunct="0">
              <a:spcBef>
                <a:spcPct val="0"/>
              </a:spcBef>
              <a:spcAft>
                <a:spcPct val="0"/>
              </a:spcAft>
              <a:defRPr sz="2400" b="1">
                <a:solidFill>
                  <a:srgbClr val="FF0000"/>
                </a:solidFill>
                <a:latin typeface="Times New Roman" charset="0"/>
                <a:ea typeface="ＭＳ Ｐゴシック" charset="0"/>
              </a:defRPr>
            </a:lvl9pPr>
          </a:lstStyle>
          <a:p>
            <a:pPr>
              <a:spcBef>
                <a:spcPct val="50000"/>
              </a:spcBef>
            </a:pPr>
            <a:r>
              <a:rPr lang="pt-BR" sz="2000">
                <a:solidFill>
                  <a:srgbClr val="FFFFFF"/>
                </a:solidFill>
                <a:latin typeface="Tahoma" charset="0"/>
                <a:cs typeface="Tahoma" charset="0"/>
              </a:rPr>
              <a:t>          São Paulo                       Porto Alegre	                    Salvador</a:t>
            </a:r>
          </a:p>
        </p:txBody>
      </p:sp>
      <p:sp>
        <p:nvSpPr>
          <p:cNvPr id="7171" name="CaixaDeTexto 12"/>
          <p:cNvSpPr txBox="1">
            <a:spLocks noChangeArrowheads="1"/>
          </p:cNvSpPr>
          <p:nvPr/>
        </p:nvSpPr>
        <p:spPr bwMode="auto">
          <a:xfrm>
            <a:off x="15875" y="404813"/>
            <a:ext cx="99060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charset="0"/>
                <a:ea typeface="ＭＳ Ｐゴシック" charset="0"/>
                <a:cs typeface="ＭＳ Ｐゴシック" charset="0"/>
              </a:defRPr>
            </a:lvl1pPr>
            <a:lvl2pPr marL="742950" indent="-285750" eaLnBrk="0" hangingPunct="0">
              <a:defRPr sz="2400" b="1">
                <a:solidFill>
                  <a:srgbClr val="FF0000"/>
                </a:solidFill>
                <a:latin typeface="Times New Roman" charset="0"/>
                <a:ea typeface="ＭＳ Ｐゴシック" charset="0"/>
              </a:defRPr>
            </a:lvl2pPr>
            <a:lvl3pPr marL="1143000" indent="-228600" eaLnBrk="0" hangingPunct="0">
              <a:defRPr sz="2400" b="1">
                <a:solidFill>
                  <a:srgbClr val="FF0000"/>
                </a:solidFill>
                <a:latin typeface="Times New Roman" charset="0"/>
                <a:ea typeface="ＭＳ Ｐゴシック" charset="0"/>
              </a:defRPr>
            </a:lvl3pPr>
            <a:lvl4pPr marL="1600200" indent="-228600" eaLnBrk="0" hangingPunct="0">
              <a:defRPr sz="2400" b="1">
                <a:solidFill>
                  <a:srgbClr val="FF0000"/>
                </a:solidFill>
                <a:latin typeface="Times New Roman" charset="0"/>
                <a:ea typeface="ＭＳ Ｐゴシック" charset="0"/>
              </a:defRPr>
            </a:lvl4pPr>
            <a:lvl5pPr marL="2057400" indent="-228600" eaLnBrk="0" hangingPunct="0">
              <a:defRPr sz="2400" b="1">
                <a:solidFill>
                  <a:srgbClr val="FF0000"/>
                </a:solidFill>
                <a:latin typeface="Times New Roman" charset="0"/>
                <a:ea typeface="ＭＳ Ｐゴシック" charset="0"/>
              </a:defRPr>
            </a:lvl5pPr>
            <a:lvl6pPr marL="2514600" indent="-228600" eaLnBrk="0" fontAlgn="base" hangingPunct="0">
              <a:spcBef>
                <a:spcPct val="0"/>
              </a:spcBef>
              <a:spcAft>
                <a:spcPct val="0"/>
              </a:spcAft>
              <a:defRPr sz="2400" b="1">
                <a:solidFill>
                  <a:srgbClr val="FF0000"/>
                </a:solidFill>
                <a:latin typeface="Times New Roman" charset="0"/>
                <a:ea typeface="ＭＳ Ｐゴシック" charset="0"/>
              </a:defRPr>
            </a:lvl6pPr>
            <a:lvl7pPr marL="2971800" indent="-228600" eaLnBrk="0" fontAlgn="base" hangingPunct="0">
              <a:spcBef>
                <a:spcPct val="0"/>
              </a:spcBef>
              <a:spcAft>
                <a:spcPct val="0"/>
              </a:spcAft>
              <a:defRPr sz="2400" b="1">
                <a:solidFill>
                  <a:srgbClr val="FF0000"/>
                </a:solidFill>
                <a:latin typeface="Times New Roman" charset="0"/>
                <a:ea typeface="ＭＳ Ｐゴシック" charset="0"/>
              </a:defRPr>
            </a:lvl7pPr>
            <a:lvl8pPr marL="3429000" indent="-228600" eaLnBrk="0" fontAlgn="base" hangingPunct="0">
              <a:spcBef>
                <a:spcPct val="0"/>
              </a:spcBef>
              <a:spcAft>
                <a:spcPct val="0"/>
              </a:spcAft>
              <a:defRPr sz="2400" b="1">
                <a:solidFill>
                  <a:srgbClr val="FF0000"/>
                </a:solidFill>
                <a:latin typeface="Times New Roman" charset="0"/>
                <a:ea typeface="ＭＳ Ｐゴシック" charset="0"/>
              </a:defRPr>
            </a:lvl8pPr>
            <a:lvl9pPr marL="3886200" indent="-228600" eaLnBrk="0" fontAlgn="base" hangingPunct="0">
              <a:spcBef>
                <a:spcPct val="0"/>
              </a:spcBef>
              <a:spcAft>
                <a:spcPct val="0"/>
              </a:spcAft>
              <a:defRPr sz="2400" b="1">
                <a:solidFill>
                  <a:srgbClr val="FF0000"/>
                </a:solidFill>
                <a:latin typeface="Times New Roman" charset="0"/>
                <a:ea typeface="ＭＳ Ｐゴシック" charset="0"/>
              </a:defRPr>
            </a:lvl9pPr>
          </a:lstStyle>
          <a:p>
            <a:pPr algn="ctr">
              <a:spcBef>
                <a:spcPts val="600"/>
              </a:spcBef>
            </a:pPr>
            <a:r>
              <a:rPr lang="pt-BR" sz="3600">
                <a:solidFill>
                  <a:srgbClr val="92D050"/>
                </a:solidFill>
                <a:latin typeface="Tahoma" charset="0"/>
                <a:cs typeface="Tahoma" charset="0"/>
              </a:rPr>
              <a:t>Milhões de pessoas nas ruas em </a:t>
            </a:r>
          </a:p>
          <a:p>
            <a:pPr algn="ctr">
              <a:spcBef>
                <a:spcPts val="600"/>
              </a:spcBef>
            </a:pPr>
            <a:r>
              <a:rPr lang="pt-BR" sz="3600">
                <a:solidFill>
                  <a:srgbClr val="92D050"/>
                </a:solidFill>
                <a:latin typeface="Tahoma" charset="0"/>
                <a:cs typeface="Tahoma" charset="0"/>
              </a:rPr>
              <a:t>centenas de cidades</a:t>
            </a:r>
          </a:p>
        </p:txBody>
      </p:sp>
      <p:pic>
        <p:nvPicPr>
          <p:cNvPr id="7172" name="Picture 12" descr="http://veja0.abrilm.com.br/assets/images/2013/6/156447/brasil-protesto-belo-horizonte-20130622-11-size-598.jpg?1371930777">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788" y="2214563"/>
            <a:ext cx="2660650" cy="149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14" descr="http://www.cartacapital.com.br/sociedade/ao-vivo-as-manifestacoes-em-sp-rj-bh-e-brasilia-em-17-de-junho-9855.html/congresso-nacional-manifestantes-ninja/image_preview">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57600" y="2214563"/>
            <a:ext cx="2519363"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16" descr="http://veja4.abrilm.com.br/assets/images/2013/6/156146/brasil-protesto-rio-de-janeiro-20130620-75-size-598.jpg?1371787957">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37325" y="2214563"/>
            <a:ext cx="2843213"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20" descr="https://encrypted-tbn1.gstatic.com/images?q=tbn:ANd9GcQx_JXg6h2iizQbvxsDDh4OYcTjnrZENEQaccDm6dyle9EHIumo">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5788" y="4435475"/>
            <a:ext cx="2660650"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Picture 22" descr="Por Ramiro Furquim/Sul21">
            <a:hlinkClick r:id="rId10"/>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59188" y="4435475"/>
            <a:ext cx="2517775"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Picture 24" descr="Manifestação (Foto: Lula Bonfim/Arquivo Pessoal)"/>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65913" y="4456113"/>
            <a:ext cx="2608262" cy="170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68583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CaixaDeTexto 5"/>
          <p:cNvSpPr txBox="1">
            <a:spLocks noChangeArrowheads="1"/>
          </p:cNvSpPr>
          <p:nvPr/>
        </p:nvSpPr>
        <p:spPr bwMode="auto">
          <a:xfrm>
            <a:off x="200025" y="3757613"/>
            <a:ext cx="8929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charset="0"/>
                <a:ea typeface="ＭＳ Ｐゴシック" charset="0"/>
                <a:cs typeface="ＭＳ Ｐゴシック" charset="0"/>
              </a:defRPr>
            </a:lvl1pPr>
            <a:lvl2pPr marL="742950" indent="-285750" eaLnBrk="0" hangingPunct="0">
              <a:defRPr sz="2400" b="1">
                <a:solidFill>
                  <a:srgbClr val="FF0000"/>
                </a:solidFill>
                <a:latin typeface="Times New Roman" charset="0"/>
                <a:ea typeface="ＭＳ Ｐゴシック" charset="0"/>
              </a:defRPr>
            </a:lvl2pPr>
            <a:lvl3pPr marL="1143000" indent="-228600" eaLnBrk="0" hangingPunct="0">
              <a:defRPr sz="2400" b="1">
                <a:solidFill>
                  <a:srgbClr val="FF0000"/>
                </a:solidFill>
                <a:latin typeface="Times New Roman" charset="0"/>
                <a:ea typeface="ＭＳ Ｐゴシック" charset="0"/>
              </a:defRPr>
            </a:lvl3pPr>
            <a:lvl4pPr marL="1600200" indent="-228600" eaLnBrk="0" hangingPunct="0">
              <a:defRPr sz="2400" b="1">
                <a:solidFill>
                  <a:srgbClr val="FF0000"/>
                </a:solidFill>
                <a:latin typeface="Times New Roman" charset="0"/>
                <a:ea typeface="ＭＳ Ｐゴシック" charset="0"/>
              </a:defRPr>
            </a:lvl4pPr>
            <a:lvl5pPr marL="2057400" indent="-228600" eaLnBrk="0" hangingPunct="0">
              <a:defRPr sz="2400" b="1">
                <a:solidFill>
                  <a:srgbClr val="FF0000"/>
                </a:solidFill>
                <a:latin typeface="Times New Roman" charset="0"/>
                <a:ea typeface="ＭＳ Ｐゴシック" charset="0"/>
              </a:defRPr>
            </a:lvl5pPr>
            <a:lvl6pPr marL="2514600" indent="-228600" eaLnBrk="0" fontAlgn="base" hangingPunct="0">
              <a:spcBef>
                <a:spcPct val="0"/>
              </a:spcBef>
              <a:spcAft>
                <a:spcPct val="0"/>
              </a:spcAft>
              <a:defRPr sz="2400" b="1">
                <a:solidFill>
                  <a:srgbClr val="FF0000"/>
                </a:solidFill>
                <a:latin typeface="Times New Roman" charset="0"/>
                <a:ea typeface="ＭＳ Ｐゴシック" charset="0"/>
              </a:defRPr>
            </a:lvl6pPr>
            <a:lvl7pPr marL="2971800" indent="-228600" eaLnBrk="0" fontAlgn="base" hangingPunct="0">
              <a:spcBef>
                <a:spcPct val="0"/>
              </a:spcBef>
              <a:spcAft>
                <a:spcPct val="0"/>
              </a:spcAft>
              <a:defRPr sz="2400" b="1">
                <a:solidFill>
                  <a:srgbClr val="FF0000"/>
                </a:solidFill>
                <a:latin typeface="Times New Roman" charset="0"/>
                <a:ea typeface="ＭＳ Ｐゴシック" charset="0"/>
              </a:defRPr>
            </a:lvl7pPr>
            <a:lvl8pPr marL="3429000" indent="-228600" eaLnBrk="0" fontAlgn="base" hangingPunct="0">
              <a:spcBef>
                <a:spcPct val="0"/>
              </a:spcBef>
              <a:spcAft>
                <a:spcPct val="0"/>
              </a:spcAft>
              <a:defRPr sz="2400" b="1">
                <a:solidFill>
                  <a:srgbClr val="FF0000"/>
                </a:solidFill>
                <a:latin typeface="Times New Roman" charset="0"/>
                <a:ea typeface="ＭＳ Ｐゴシック" charset="0"/>
              </a:defRPr>
            </a:lvl8pPr>
            <a:lvl9pPr marL="3886200" indent="-228600" eaLnBrk="0" fontAlgn="base" hangingPunct="0">
              <a:spcBef>
                <a:spcPct val="0"/>
              </a:spcBef>
              <a:spcAft>
                <a:spcPct val="0"/>
              </a:spcAft>
              <a:defRPr sz="2400" b="1">
                <a:solidFill>
                  <a:srgbClr val="FF0000"/>
                </a:solidFill>
                <a:latin typeface="Times New Roman" charset="0"/>
                <a:ea typeface="ＭＳ Ｐゴシック" charset="0"/>
              </a:defRPr>
            </a:lvl9pPr>
          </a:lstStyle>
          <a:p>
            <a:pPr>
              <a:spcBef>
                <a:spcPct val="50000"/>
              </a:spcBef>
            </a:pPr>
            <a:r>
              <a:rPr lang="pt-BR" sz="2000">
                <a:solidFill>
                  <a:srgbClr val="FFFFFF"/>
                </a:solidFill>
                <a:latin typeface="Tahoma" charset="0"/>
                <a:cs typeface="Tahoma" charset="0"/>
              </a:rPr>
              <a:t>              Vitória                             Fortaleza	                       Recife</a:t>
            </a:r>
          </a:p>
        </p:txBody>
      </p:sp>
      <p:sp>
        <p:nvSpPr>
          <p:cNvPr id="8194" name="CaixaDeTexto 7"/>
          <p:cNvSpPr txBox="1">
            <a:spLocks noChangeArrowheads="1"/>
          </p:cNvSpPr>
          <p:nvPr/>
        </p:nvSpPr>
        <p:spPr bwMode="auto">
          <a:xfrm>
            <a:off x="344488" y="6165850"/>
            <a:ext cx="89296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charset="0"/>
                <a:ea typeface="ＭＳ Ｐゴシック" charset="0"/>
                <a:cs typeface="ＭＳ Ｐゴシック" charset="0"/>
              </a:defRPr>
            </a:lvl1pPr>
            <a:lvl2pPr marL="742950" indent="-285750" eaLnBrk="0" hangingPunct="0">
              <a:defRPr sz="2400" b="1">
                <a:solidFill>
                  <a:srgbClr val="FF0000"/>
                </a:solidFill>
                <a:latin typeface="Times New Roman" charset="0"/>
                <a:ea typeface="ＭＳ Ｐゴシック" charset="0"/>
              </a:defRPr>
            </a:lvl2pPr>
            <a:lvl3pPr marL="1143000" indent="-228600" eaLnBrk="0" hangingPunct="0">
              <a:defRPr sz="2400" b="1">
                <a:solidFill>
                  <a:srgbClr val="FF0000"/>
                </a:solidFill>
                <a:latin typeface="Times New Roman" charset="0"/>
                <a:ea typeface="ＭＳ Ｐゴシック" charset="0"/>
              </a:defRPr>
            </a:lvl3pPr>
            <a:lvl4pPr marL="1600200" indent="-228600" eaLnBrk="0" hangingPunct="0">
              <a:defRPr sz="2400" b="1">
                <a:solidFill>
                  <a:srgbClr val="FF0000"/>
                </a:solidFill>
                <a:latin typeface="Times New Roman" charset="0"/>
                <a:ea typeface="ＭＳ Ｐゴシック" charset="0"/>
              </a:defRPr>
            </a:lvl4pPr>
            <a:lvl5pPr marL="2057400" indent="-228600" eaLnBrk="0" hangingPunct="0">
              <a:defRPr sz="2400" b="1">
                <a:solidFill>
                  <a:srgbClr val="FF0000"/>
                </a:solidFill>
                <a:latin typeface="Times New Roman" charset="0"/>
                <a:ea typeface="ＭＳ Ｐゴシック" charset="0"/>
              </a:defRPr>
            </a:lvl5pPr>
            <a:lvl6pPr marL="2514600" indent="-228600" eaLnBrk="0" fontAlgn="base" hangingPunct="0">
              <a:spcBef>
                <a:spcPct val="0"/>
              </a:spcBef>
              <a:spcAft>
                <a:spcPct val="0"/>
              </a:spcAft>
              <a:defRPr sz="2400" b="1">
                <a:solidFill>
                  <a:srgbClr val="FF0000"/>
                </a:solidFill>
                <a:latin typeface="Times New Roman" charset="0"/>
                <a:ea typeface="ＭＳ Ｐゴシック" charset="0"/>
              </a:defRPr>
            </a:lvl6pPr>
            <a:lvl7pPr marL="2971800" indent="-228600" eaLnBrk="0" fontAlgn="base" hangingPunct="0">
              <a:spcBef>
                <a:spcPct val="0"/>
              </a:spcBef>
              <a:spcAft>
                <a:spcPct val="0"/>
              </a:spcAft>
              <a:defRPr sz="2400" b="1">
                <a:solidFill>
                  <a:srgbClr val="FF0000"/>
                </a:solidFill>
                <a:latin typeface="Times New Roman" charset="0"/>
                <a:ea typeface="ＭＳ Ｐゴシック" charset="0"/>
              </a:defRPr>
            </a:lvl7pPr>
            <a:lvl8pPr marL="3429000" indent="-228600" eaLnBrk="0" fontAlgn="base" hangingPunct="0">
              <a:spcBef>
                <a:spcPct val="0"/>
              </a:spcBef>
              <a:spcAft>
                <a:spcPct val="0"/>
              </a:spcAft>
              <a:defRPr sz="2400" b="1">
                <a:solidFill>
                  <a:srgbClr val="FF0000"/>
                </a:solidFill>
                <a:latin typeface="Times New Roman" charset="0"/>
                <a:ea typeface="ＭＳ Ｐゴシック" charset="0"/>
              </a:defRPr>
            </a:lvl8pPr>
            <a:lvl9pPr marL="3886200" indent="-228600" eaLnBrk="0" fontAlgn="base" hangingPunct="0">
              <a:spcBef>
                <a:spcPct val="0"/>
              </a:spcBef>
              <a:spcAft>
                <a:spcPct val="0"/>
              </a:spcAft>
              <a:defRPr sz="2400" b="1">
                <a:solidFill>
                  <a:srgbClr val="FF0000"/>
                </a:solidFill>
                <a:latin typeface="Times New Roman" charset="0"/>
                <a:ea typeface="ＭＳ Ｐゴシック" charset="0"/>
              </a:defRPr>
            </a:lvl9pPr>
          </a:lstStyle>
          <a:p>
            <a:pPr>
              <a:spcBef>
                <a:spcPct val="50000"/>
              </a:spcBef>
            </a:pPr>
            <a:r>
              <a:rPr lang="pt-BR" sz="2000">
                <a:solidFill>
                  <a:srgbClr val="FFFFFF"/>
                </a:solidFill>
                <a:latin typeface="Tahoma" charset="0"/>
                <a:cs typeface="Tahoma" charset="0"/>
              </a:rPr>
              <a:t>          Florianópolis                      Natal	                    Manaus</a:t>
            </a:r>
          </a:p>
        </p:txBody>
      </p:sp>
      <p:sp>
        <p:nvSpPr>
          <p:cNvPr id="8195" name="CaixaDeTexto 12"/>
          <p:cNvSpPr txBox="1">
            <a:spLocks noChangeArrowheads="1"/>
          </p:cNvSpPr>
          <p:nvPr/>
        </p:nvSpPr>
        <p:spPr bwMode="auto">
          <a:xfrm>
            <a:off x="15875" y="404813"/>
            <a:ext cx="99060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charset="0"/>
                <a:ea typeface="ＭＳ Ｐゴシック" charset="0"/>
                <a:cs typeface="ＭＳ Ｐゴシック" charset="0"/>
              </a:defRPr>
            </a:lvl1pPr>
            <a:lvl2pPr marL="742950" indent="-285750" eaLnBrk="0" hangingPunct="0">
              <a:defRPr sz="2400" b="1">
                <a:solidFill>
                  <a:srgbClr val="FF0000"/>
                </a:solidFill>
                <a:latin typeface="Times New Roman" charset="0"/>
                <a:ea typeface="ＭＳ Ｐゴシック" charset="0"/>
              </a:defRPr>
            </a:lvl2pPr>
            <a:lvl3pPr marL="1143000" indent="-228600" eaLnBrk="0" hangingPunct="0">
              <a:defRPr sz="2400" b="1">
                <a:solidFill>
                  <a:srgbClr val="FF0000"/>
                </a:solidFill>
                <a:latin typeface="Times New Roman" charset="0"/>
                <a:ea typeface="ＭＳ Ｐゴシック" charset="0"/>
              </a:defRPr>
            </a:lvl3pPr>
            <a:lvl4pPr marL="1600200" indent="-228600" eaLnBrk="0" hangingPunct="0">
              <a:defRPr sz="2400" b="1">
                <a:solidFill>
                  <a:srgbClr val="FF0000"/>
                </a:solidFill>
                <a:latin typeface="Times New Roman" charset="0"/>
                <a:ea typeface="ＭＳ Ｐゴシック" charset="0"/>
              </a:defRPr>
            </a:lvl4pPr>
            <a:lvl5pPr marL="2057400" indent="-228600" eaLnBrk="0" hangingPunct="0">
              <a:defRPr sz="2400" b="1">
                <a:solidFill>
                  <a:srgbClr val="FF0000"/>
                </a:solidFill>
                <a:latin typeface="Times New Roman" charset="0"/>
                <a:ea typeface="ＭＳ Ｐゴシック" charset="0"/>
              </a:defRPr>
            </a:lvl5pPr>
            <a:lvl6pPr marL="2514600" indent="-228600" eaLnBrk="0" fontAlgn="base" hangingPunct="0">
              <a:spcBef>
                <a:spcPct val="0"/>
              </a:spcBef>
              <a:spcAft>
                <a:spcPct val="0"/>
              </a:spcAft>
              <a:defRPr sz="2400" b="1">
                <a:solidFill>
                  <a:srgbClr val="FF0000"/>
                </a:solidFill>
                <a:latin typeface="Times New Roman" charset="0"/>
                <a:ea typeface="ＭＳ Ｐゴシック" charset="0"/>
              </a:defRPr>
            </a:lvl6pPr>
            <a:lvl7pPr marL="2971800" indent="-228600" eaLnBrk="0" fontAlgn="base" hangingPunct="0">
              <a:spcBef>
                <a:spcPct val="0"/>
              </a:spcBef>
              <a:spcAft>
                <a:spcPct val="0"/>
              </a:spcAft>
              <a:defRPr sz="2400" b="1">
                <a:solidFill>
                  <a:srgbClr val="FF0000"/>
                </a:solidFill>
                <a:latin typeface="Times New Roman" charset="0"/>
                <a:ea typeface="ＭＳ Ｐゴシック" charset="0"/>
              </a:defRPr>
            </a:lvl7pPr>
            <a:lvl8pPr marL="3429000" indent="-228600" eaLnBrk="0" fontAlgn="base" hangingPunct="0">
              <a:spcBef>
                <a:spcPct val="0"/>
              </a:spcBef>
              <a:spcAft>
                <a:spcPct val="0"/>
              </a:spcAft>
              <a:defRPr sz="2400" b="1">
                <a:solidFill>
                  <a:srgbClr val="FF0000"/>
                </a:solidFill>
                <a:latin typeface="Times New Roman" charset="0"/>
                <a:ea typeface="ＭＳ Ｐゴシック" charset="0"/>
              </a:defRPr>
            </a:lvl8pPr>
            <a:lvl9pPr marL="3886200" indent="-228600" eaLnBrk="0" fontAlgn="base" hangingPunct="0">
              <a:spcBef>
                <a:spcPct val="0"/>
              </a:spcBef>
              <a:spcAft>
                <a:spcPct val="0"/>
              </a:spcAft>
              <a:defRPr sz="2400" b="1">
                <a:solidFill>
                  <a:srgbClr val="FF0000"/>
                </a:solidFill>
                <a:latin typeface="Times New Roman" charset="0"/>
                <a:ea typeface="ＭＳ Ｐゴシック" charset="0"/>
              </a:defRPr>
            </a:lvl9pPr>
          </a:lstStyle>
          <a:p>
            <a:pPr algn="ctr">
              <a:spcBef>
                <a:spcPts val="600"/>
              </a:spcBef>
            </a:pPr>
            <a:r>
              <a:rPr lang="pt-BR" sz="3600">
                <a:solidFill>
                  <a:srgbClr val="92D050"/>
                </a:solidFill>
                <a:latin typeface="Tahoma" charset="0"/>
                <a:cs typeface="Tahoma" charset="0"/>
              </a:rPr>
              <a:t>Milhões de pessoas nas ruas em </a:t>
            </a:r>
          </a:p>
          <a:p>
            <a:pPr algn="ctr">
              <a:spcBef>
                <a:spcPts val="600"/>
              </a:spcBef>
            </a:pPr>
            <a:r>
              <a:rPr lang="pt-BR" sz="3600">
                <a:solidFill>
                  <a:srgbClr val="92D050"/>
                </a:solidFill>
                <a:latin typeface="Tahoma" charset="0"/>
                <a:cs typeface="Tahoma" charset="0"/>
              </a:rPr>
              <a:t>centenas de cidades</a:t>
            </a:r>
          </a:p>
        </p:txBody>
      </p:sp>
      <p:pic>
        <p:nvPicPr>
          <p:cNvPr id="8196" name="Picture 2" descr="Terceira Ponte é tomada por manifestan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425" y="2233613"/>
            <a:ext cx="2474913"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4" descr="http://www.bahiatododia.com.br/spn-admin/midias/imagens/artigos/32499_Manifestação%20em%20Fortalez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7275" y="2251075"/>
            <a:ext cx="2435225"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6" descr="http://oglobo.globo.com/in/8759733-d8c-045/FT500A/2013-623028189-20130620183603350afp.jpg_20130620.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2100" y="2233613"/>
            <a:ext cx="248761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Picture 8" descr="Comandante da PM e criador da manifestação explicam por que Florianópolis teve protesto pacífico Gabriela Rovai/Agência RB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5325" y="4581525"/>
            <a:ext cx="2386013"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10" descr="#RevoltadoBusão em Natal - protesto bloqueia a BR-101 (Foto: Henrique Dovalle/G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97275" y="4581525"/>
            <a:ext cx="2435225"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2" descr="Manifestação começou no Centro de Manaus e foi até a Arena da Amazônia (Foto: Marcos Dantas/G1 AM)"/>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53213" y="4581525"/>
            <a:ext cx="247650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74247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2"/>
          <p:cNvSpPr txBox="1">
            <a:spLocks noChangeArrowheads="1"/>
          </p:cNvSpPr>
          <p:nvPr/>
        </p:nvSpPr>
        <p:spPr bwMode="auto">
          <a:xfrm>
            <a:off x="0" y="428625"/>
            <a:ext cx="10137576" cy="250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square">
            <a:spAutoFit/>
          </a:bodyPr>
          <a:lstStyle>
            <a:lvl1pPr eaLnBrk="0" hangingPunct="0">
              <a:defRPr sz="2400" b="1">
                <a:solidFill>
                  <a:srgbClr val="FF0000"/>
                </a:solidFill>
                <a:latin typeface="Times New Roman" charset="0"/>
                <a:ea typeface="MS PGothic" charset="0"/>
                <a:cs typeface="MS PGothic" charset="0"/>
              </a:defRPr>
            </a:lvl1pPr>
            <a:lvl2pPr marL="742950" indent="-285750" eaLnBrk="0" hangingPunct="0">
              <a:defRPr sz="2400" b="1">
                <a:solidFill>
                  <a:srgbClr val="FF0000"/>
                </a:solidFill>
                <a:latin typeface="Times New Roman" charset="0"/>
                <a:ea typeface="MS PGothic" charset="0"/>
                <a:cs typeface="MS PGothic" charset="0"/>
              </a:defRPr>
            </a:lvl2pPr>
            <a:lvl3pPr marL="1143000" indent="-228600" eaLnBrk="0" hangingPunct="0">
              <a:defRPr sz="2400" b="1">
                <a:solidFill>
                  <a:srgbClr val="FF0000"/>
                </a:solidFill>
                <a:latin typeface="Times New Roman" charset="0"/>
                <a:ea typeface="MS PGothic" charset="0"/>
                <a:cs typeface="MS PGothic" charset="0"/>
              </a:defRPr>
            </a:lvl3pPr>
            <a:lvl4pPr marL="1600200" indent="-228600" eaLnBrk="0" hangingPunct="0">
              <a:defRPr sz="2400" b="1">
                <a:solidFill>
                  <a:srgbClr val="FF0000"/>
                </a:solidFill>
                <a:latin typeface="Times New Roman" charset="0"/>
                <a:ea typeface="MS PGothic" charset="0"/>
                <a:cs typeface="MS PGothic" charset="0"/>
              </a:defRPr>
            </a:lvl4pPr>
            <a:lvl5pPr marL="2057400" indent="-228600" eaLnBrk="0" hangingPunct="0">
              <a:defRPr sz="2400" b="1">
                <a:solidFill>
                  <a:srgbClr val="FF0000"/>
                </a:solidFill>
                <a:latin typeface="Times New Roman" charset="0"/>
                <a:ea typeface="MS PGothic" charset="0"/>
                <a:cs typeface="MS PGothic" charset="0"/>
              </a:defRPr>
            </a:lvl5pPr>
            <a:lvl6pPr marL="25146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6pPr>
            <a:lvl7pPr marL="29718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7pPr>
            <a:lvl8pPr marL="34290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8pPr>
            <a:lvl9pPr marL="38862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9pPr>
          </a:lstStyle>
          <a:p>
            <a:pPr algn="ctr" eaLnBrk="1" hangingPunct="1"/>
            <a:r>
              <a:rPr lang="pt-BR" sz="2800" dirty="0">
                <a:solidFill>
                  <a:srgbClr val="92D050"/>
                </a:solidFill>
                <a:latin typeface="Tahoma" charset="0"/>
                <a:cs typeface="Tahoma" charset="0"/>
              </a:rPr>
              <a:t>A </a:t>
            </a:r>
            <a:r>
              <a:rPr lang="pt-BR" sz="2800" dirty="0" smtClean="0">
                <a:solidFill>
                  <a:srgbClr val="92D050"/>
                </a:solidFill>
                <a:latin typeface="Tahoma" charset="0"/>
                <a:cs typeface="Tahoma" charset="0"/>
              </a:rPr>
              <a:t>Queda da </a:t>
            </a:r>
            <a:r>
              <a:rPr lang="pt-BR" sz="2800" dirty="0">
                <a:solidFill>
                  <a:srgbClr val="92D050"/>
                </a:solidFill>
                <a:latin typeface="Tahoma" charset="0"/>
                <a:cs typeface="Tahoma" charset="0"/>
              </a:rPr>
              <a:t>TAXA </a:t>
            </a:r>
            <a:r>
              <a:rPr lang="pt-BR" sz="2800" dirty="0" smtClean="0">
                <a:solidFill>
                  <a:srgbClr val="92D050"/>
                </a:solidFill>
                <a:latin typeface="Tahoma" charset="0"/>
                <a:cs typeface="Tahoma" charset="0"/>
              </a:rPr>
              <a:t>SELIC em 2012 </a:t>
            </a:r>
            <a:endParaRPr lang="pt-BR" sz="2800" dirty="0">
              <a:solidFill>
                <a:srgbClr val="92D050"/>
              </a:solidFill>
              <a:latin typeface="Tahoma" charset="0"/>
              <a:cs typeface="Tahoma" charset="0"/>
            </a:endParaRPr>
          </a:p>
          <a:p>
            <a:pPr algn="ctr" eaLnBrk="1" hangingPunct="1"/>
            <a:endParaRPr lang="pt-BR" sz="300" dirty="0">
              <a:solidFill>
                <a:srgbClr val="92D050"/>
              </a:solidFill>
              <a:latin typeface="Tahoma" charset="0"/>
              <a:cs typeface="Tahoma" charset="0"/>
            </a:endParaRPr>
          </a:p>
          <a:p>
            <a:pPr algn="ctr" eaLnBrk="1" hangingPunct="1"/>
            <a:endParaRPr lang="pt-BR" sz="300" dirty="0">
              <a:solidFill>
                <a:srgbClr val="92D050"/>
              </a:solidFill>
              <a:latin typeface="Tahoma" charset="0"/>
              <a:cs typeface="Tahoma" charset="0"/>
            </a:endParaRPr>
          </a:p>
          <a:p>
            <a:pPr algn="ctr" eaLnBrk="1" hangingPunct="1"/>
            <a:endParaRPr lang="pt-BR" sz="300" dirty="0">
              <a:solidFill>
                <a:srgbClr val="92D050"/>
              </a:solidFill>
              <a:latin typeface="Tahoma" charset="0"/>
              <a:cs typeface="Tahoma" charset="0"/>
            </a:endParaRPr>
          </a:p>
          <a:p>
            <a:pPr algn="ctr" eaLnBrk="1" hangingPunct="1"/>
            <a:r>
              <a:rPr lang="pt-BR" b="0" dirty="0">
                <a:solidFill>
                  <a:srgbClr val="FFFFFF"/>
                </a:solidFill>
                <a:latin typeface="Tahoma" charset="0"/>
                <a:cs typeface="Tahoma" charset="0"/>
              </a:rPr>
              <a:t>Dia 19/04/2012: Selic reduzida a 9% a.a., mas títulos foram vendidos a 10,78% a.a. pelo Tesouro </a:t>
            </a:r>
            <a:r>
              <a:rPr lang="pt-BR" b="0" dirty="0" smtClean="0">
                <a:solidFill>
                  <a:srgbClr val="FFFFFF"/>
                </a:solidFill>
                <a:latin typeface="Tahoma" charset="0"/>
                <a:cs typeface="Tahoma" charset="0"/>
              </a:rPr>
              <a:t>Nacional.</a:t>
            </a:r>
          </a:p>
          <a:p>
            <a:pPr algn="ctr" eaLnBrk="1" hangingPunct="1"/>
            <a:r>
              <a:rPr lang="pt-BR" b="0" dirty="0" smtClean="0">
                <a:solidFill>
                  <a:srgbClr val="FFFFFF"/>
                </a:solidFill>
                <a:latin typeface="Tahoma" charset="0"/>
                <a:cs typeface="Tahoma" charset="0"/>
              </a:rPr>
              <a:t>Em dezembro, Selic a 7,25% mas títulos vendidos a 11,72% em média</a:t>
            </a:r>
            <a:endParaRPr lang="pt-BR" b="0" dirty="0">
              <a:solidFill>
                <a:srgbClr val="FFFFFF"/>
              </a:solidFill>
              <a:latin typeface="Tahoma" charset="0"/>
              <a:cs typeface="Tahoma" charset="0"/>
            </a:endParaRPr>
          </a:p>
          <a:p>
            <a:pPr algn="just" eaLnBrk="1" hangingPunct="1"/>
            <a:endParaRPr lang="pt-BR" b="0" dirty="0">
              <a:solidFill>
                <a:srgbClr val="FFFFFF"/>
              </a:solidFill>
              <a:latin typeface="Tahoma" charset="0"/>
              <a:cs typeface="Tahoma" charset="0"/>
            </a:endParaRPr>
          </a:p>
          <a:p>
            <a:pPr algn="just" eaLnBrk="1" hangingPunct="1"/>
            <a:endParaRPr lang="pt-BR" b="0" dirty="0">
              <a:solidFill>
                <a:srgbClr val="FFFFFF"/>
              </a:solidFill>
              <a:latin typeface="Tahoma" charset="0"/>
              <a:cs typeface="Tahoma" charset="0"/>
            </a:endParaRPr>
          </a:p>
        </p:txBody>
      </p:sp>
      <p:pic>
        <p:nvPicPr>
          <p:cNvPr id="2662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1688" y="2133600"/>
            <a:ext cx="8688387"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81435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330200" y="1295400"/>
            <a:ext cx="9245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marL="341313" indent="-341313" algn="ctr" defTabSz="449263" eaLnBrk="0" hangingPunct="0">
              <a:spcBef>
                <a:spcPts val="800"/>
              </a:spcBef>
              <a:buClr>
                <a:srgbClr val="FFFF00"/>
              </a:buClr>
              <a:buFont typeface="Times New Roman" pitchFamily="18" charset="0"/>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a:solidFill>
                  <a:srgbClr val="FFFF00"/>
                </a:solidFill>
                <a:ea typeface="Arial Unicode MS" pitchFamily="34" charset="-128"/>
                <a:cs typeface="Arial Unicode MS" pitchFamily="34" charset="-128"/>
              </a:rPr>
              <a:t>	</a:t>
            </a:r>
          </a:p>
        </p:txBody>
      </p:sp>
      <p:sp>
        <p:nvSpPr>
          <p:cNvPr id="10243" name="Text Box 9"/>
          <p:cNvSpPr txBox="1">
            <a:spLocks noChangeArrowheads="1"/>
          </p:cNvSpPr>
          <p:nvPr/>
        </p:nvSpPr>
        <p:spPr bwMode="auto">
          <a:xfrm>
            <a:off x="200025" y="214313"/>
            <a:ext cx="9865543" cy="6970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pitchFamily="18" charset="0"/>
                <a:cs typeface="Arial"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pitchFamily="18" charset="0"/>
                <a:cs typeface="Arial"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pitchFamily="18" charset="0"/>
                <a:cs typeface="Arial"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pitchFamily="18" charset="0"/>
                <a:cs typeface="Arial"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pitchFamily="18" charset="0"/>
                <a:cs typeface="Arial"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pitchFamily="18" charset="0"/>
                <a:cs typeface="Arial"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pitchFamily="18" charset="0"/>
                <a:cs typeface="Arial"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pitchFamily="18" charset="0"/>
                <a:cs typeface="Arial"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pitchFamily="18" charset="0"/>
                <a:cs typeface="Arial" charset="0"/>
              </a:defRPr>
            </a:lvl9pPr>
          </a:lstStyle>
          <a:p>
            <a:pPr algn="ctr">
              <a:spcBef>
                <a:spcPts val="2500"/>
              </a:spcBef>
              <a:buClr>
                <a:srgbClr val="FF9900"/>
              </a:buClr>
              <a:defRPr/>
            </a:pPr>
            <a:r>
              <a:rPr lang="pt-BR" dirty="0" smtClean="0">
                <a:solidFill>
                  <a:srgbClr val="92D050"/>
                </a:solidFill>
                <a:latin typeface="Tahoma" pitchFamily="34" charset="0"/>
                <a:cs typeface="Tahoma" pitchFamily="34" charset="0"/>
              </a:rPr>
              <a:t>Queda da Taxa “Selic” </a:t>
            </a:r>
          </a:p>
          <a:p>
            <a:pPr algn="ctr">
              <a:spcBef>
                <a:spcPts val="2500"/>
              </a:spcBef>
              <a:buClr>
                <a:srgbClr val="FF9900"/>
              </a:buClr>
              <a:defRPr/>
            </a:pPr>
            <a:r>
              <a:rPr lang="pt-BR" dirty="0" smtClean="0">
                <a:solidFill>
                  <a:srgbClr val="92D050"/>
                </a:solidFill>
                <a:latin typeface="Tahoma" pitchFamily="34" charset="0"/>
                <a:cs typeface="Tahoma" pitchFamily="34" charset="0"/>
              </a:rPr>
              <a:t>Não tem reduzido os gastos com a dívida</a:t>
            </a:r>
          </a:p>
          <a:p>
            <a:pPr marL="342900" indent="-342900" algn="just">
              <a:lnSpc>
                <a:spcPct val="110000"/>
              </a:lnSpc>
              <a:spcBef>
                <a:spcPts val="1800"/>
              </a:spcBef>
              <a:buClr>
                <a:srgbClr val="FFFFFF"/>
              </a:buClr>
              <a:buFont typeface="Arial" pitchFamily="34" charset="0"/>
              <a:buChar char="•"/>
              <a:defRPr/>
            </a:pPr>
            <a:r>
              <a:rPr lang="pt-BR" b="0" dirty="0" smtClean="0">
                <a:solidFill>
                  <a:srgbClr val="FFFFFF"/>
                </a:solidFill>
                <a:latin typeface="Tahoma" pitchFamily="34" charset="0"/>
                <a:cs typeface="Tahoma" pitchFamily="34" charset="0"/>
              </a:rPr>
              <a:t>Em 2012 o gasto com a dívida foi </a:t>
            </a:r>
            <a:r>
              <a:rPr lang="pt-BR" b="0" dirty="0" err="1" smtClean="0">
                <a:solidFill>
                  <a:srgbClr val="FFFFFF"/>
                </a:solidFill>
                <a:latin typeface="Tahoma" pitchFamily="34" charset="0"/>
                <a:cs typeface="Tahoma" pitchFamily="34" charset="0"/>
              </a:rPr>
              <a:t>R</a:t>
            </a:r>
            <a:r>
              <a:rPr lang="pt-BR" b="0" dirty="0" smtClean="0">
                <a:solidFill>
                  <a:srgbClr val="FFFFFF"/>
                </a:solidFill>
                <a:latin typeface="Tahoma" pitchFamily="34" charset="0"/>
                <a:cs typeface="Tahoma" pitchFamily="34" charset="0"/>
              </a:rPr>
              <a:t>$ 45 bilhões superior ao de 2011</a:t>
            </a:r>
          </a:p>
          <a:p>
            <a:pPr marL="342900" indent="-342900" algn="just">
              <a:lnSpc>
                <a:spcPct val="110000"/>
              </a:lnSpc>
              <a:spcBef>
                <a:spcPts val="1800"/>
              </a:spcBef>
              <a:buClr>
                <a:srgbClr val="FFFFFF"/>
              </a:buClr>
              <a:buFont typeface="Arial" pitchFamily="34" charset="0"/>
              <a:buChar char="•"/>
              <a:defRPr/>
            </a:pPr>
            <a:r>
              <a:rPr lang="pt-BR" b="0" dirty="0" smtClean="0">
                <a:solidFill>
                  <a:srgbClr val="FFFFFF"/>
                </a:solidFill>
                <a:latin typeface="Tahoma" pitchFamily="34" charset="0"/>
                <a:cs typeface="Tahoma" pitchFamily="34" charset="0"/>
              </a:rPr>
              <a:t>Exatamente quando o governo anuncia que a Taxa de Juros Selic está em queda, o Tesouro Nacional passa a emitir títulos da dívida pré-fixados, com taxas de juros bem maiores que a Selic</a:t>
            </a:r>
          </a:p>
          <a:p>
            <a:pPr marL="342900" indent="-342900" algn="just">
              <a:lnSpc>
                <a:spcPct val="110000"/>
              </a:lnSpc>
              <a:spcBef>
                <a:spcPts val="1800"/>
              </a:spcBef>
              <a:buClr>
                <a:srgbClr val="FFFFFF"/>
              </a:buClr>
              <a:buFont typeface="Arial" pitchFamily="34" charset="0"/>
              <a:buChar char="•"/>
              <a:defRPr/>
            </a:pPr>
            <a:r>
              <a:rPr lang="pt-BR" b="0" dirty="0" smtClean="0">
                <a:solidFill>
                  <a:srgbClr val="FFFFFF"/>
                </a:solidFill>
                <a:latin typeface="Tahoma" pitchFamily="34" charset="0"/>
                <a:cs typeface="Tahoma" pitchFamily="34" charset="0"/>
              </a:rPr>
              <a:t>Em 2012, apenas 4% do valor dos títulos emitidos foram indexados à Selic</a:t>
            </a:r>
          </a:p>
          <a:p>
            <a:pPr marL="342900" indent="-342900" algn="just">
              <a:lnSpc>
                <a:spcPct val="110000"/>
              </a:lnSpc>
              <a:spcBef>
                <a:spcPts val="1800"/>
              </a:spcBef>
              <a:buClr>
                <a:srgbClr val="FFFFFF"/>
              </a:buClr>
              <a:buFont typeface="Arial" pitchFamily="34" charset="0"/>
              <a:buChar char="•"/>
              <a:defRPr/>
            </a:pPr>
            <a:r>
              <a:rPr lang="pt-BR" b="0" dirty="0" smtClean="0">
                <a:solidFill>
                  <a:srgbClr val="FFFFFF"/>
                </a:solidFill>
                <a:latin typeface="Tahoma" pitchFamily="34" charset="0"/>
                <a:cs typeface="Tahoma" pitchFamily="34" charset="0"/>
              </a:rPr>
              <a:t>Em dezembro/2012, apenas 22,76% do estoque da Dívida Interna sob responsabilidade do Tesouro estavam indexados à Selic. </a:t>
            </a:r>
          </a:p>
          <a:p>
            <a:pPr marL="342900" indent="-342900" algn="just">
              <a:lnSpc>
                <a:spcPct val="110000"/>
              </a:lnSpc>
              <a:spcBef>
                <a:spcPts val="1800"/>
              </a:spcBef>
              <a:buClr>
                <a:srgbClr val="FFFFFF"/>
              </a:buClr>
              <a:buFont typeface="Arial" pitchFamily="34" charset="0"/>
              <a:buChar char="•"/>
              <a:defRPr/>
            </a:pPr>
            <a:r>
              <a:rPr lang="pt-BR" b="0" dirty="0" smtClean="0">
                <a:solidFill>
                  <a:srgbClr val="FFFFFF"/>
                </a:solidFill>
                <a:latin typeface="Tahoma" pitchFamily="34" charset="0"/>
                <a:cs typeface="Tahoma" pitchFamily="34" charset="0"/>
              </a:rPr>
              <a:t>O custo médio da dívida interna em dezembro estava em </a:t>
            </a:r>
            <a:r>
              <a:rPr lang="pt-BR" dirty="0" smtClean="0">
                <a:solidFill>
                  <a:srgbClr val="FFFFFF"/>
                </a:solidFill>
                <a:latin typeface="Tahoma" pitchFamily="34" charset="0"/>
                <a:cs typeface="Tahoma" pitchFamily="34" charset="0"/>
              </a:rPr>
              <a:t>11,72% </a:t>
            </a:r>
            <a:r>
              <a:rPr lang="pt-BR" b="0" dirty="0" smtClean="0">
                <a:solidFill>
                  <a:srgbClr val="FFFFFF"/>
                </a:solidFill>
                <a:latin typeface="Tahoma" pitchFamily="34" charset="0"/>
                <a:cs typeface="Tahoma" pitchFamily="34" charset="0"/>
              </a:rPr>
              <a:t>ao ano, muito superior à Taxa Selic (7,25%).</a:t>
            </a:r>
          </a:p>
          <a:p>
            <a:pPr marL="342900" indent="-342900" algn="just">
              <a:spcBef>
                <a:spcPts val="1800"/>
              </a:spcBef>
              <a:buClr>
                <a:srgbClr val="FFFFFF"/>
              </a:buClr>
              <a:buFont typeface="Arial" pitchFamily="34" charset="0"/>
              <a:buChar char="•"/>
              <a:defRPr/>
            </a:pPr>
            <a:endParaRPr lang="en-GB" b="0" dirty="0" smtClean="0">
              <a:solidFill>
                <a:srgbClr val="FFFFFF"/>
              </a:solidFill>
              <a:latin typeface="Tahoma" pitchFamily="34" charset="0"/>
              <a:cs typeface="Tahoma" pitchFamily="34" charset="0"/>
            </a:endParaRPr>
          </a:p>
        </p:txBody>
      </p:sp>
      <p:sp>
        <p:nvSpPr>
          <p:cNvPr id="10244" name="Rectangle 4"/>
          <p:cNvSpPr>
            <a:spLocks noChangeArrowheads="1"/>
          </p:cNvSpPr>
          <p:nvPr/>
        </p:nvSpPr>
        <p:spPr bwMode="auto">
          <a:xfrm>
            <a:off x="0" y="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spAutoFit/>
          </a:bodyPr>
          <a:lstStyle/>
          <a:p>
            <a:pPr algn="ctr" eaLnBrk="0" hangingPunct="0">
              <a:spcBef>
                <a:spcPct val="50000"/>
              </a:spcBef>
            </a:pPr>
            <a:endParaRPr lang="pt-BR"/>
          </a:p>
        </p:txBody>
      </p:sp>
    </p:spTree>
    <p:extLst>
      <p:ext uri="{BB962C8B-B14F-4D97-AF65-F5344CB8AC3E}">
        <p14:creationId xmlns:p14="http://schemas.microsoft.com/office/powerpoint/2010/main" val="142399928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3"/>
          <p:cNvSpPr>
            <a:spLocks noChangeArrowheads="1"/>
          </p:cNvSpPr>
          <p:nvPr/>
        </p:nvSpPr>
        <p:spPr bwMode="auto">
          <a:xfrm>
            <a:off x="330200" y="1295400"/>
            <a:ext cx="92456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lstStyle/>
          <a:p>
            <a:pPr marL="341313" indent="-341313" algn="ctr" defTabSz="449263" eaLnBrk="0" hangingPunct="0">
              <a:spcBef>
                <a:spcPts val="800"/>
              </a:spcBef>
              <a:buClr>
                <a:srgbClr val="FFFF00"/>
              </a:buClr>
              <a:buFont typeface="Times New Roman" charset="0"/>
              <a:buNone/>
              <a:tabLst>
                <a:tab pos="341313" algn="l"/>
                <a:tab pos="911225" algn="l"/>
                <a:tab pos="1825625" algn="l"/>
                <a:tab pos="2740025" algn="l"/>
                <a:tab pos="3654425" algn="l"/>
                <a:tab pos="4568825" algn="l"/>
                <a:tab pos="5483225" algn="l"/>
                <a:tab pos="6397625" algn="l"/>
                <a:tab pos="7312025" algn="l"/>
                <a:tab pos="8226425" algn="l"/>
                <a:tab pos="9140825" algn="l"/>
                <a:tab pos="10055225" algn="l"/>
              </a:tabLst>
            </a:pPr>
            <a:r>
              <a:rPr lang="en-GB" sz="3200">
                <a:solidFill>
                  <a:srgbClr val="FFFF00"/>
                </a:solidFill>
              </a:rPr>
              <a:t>	</a:t>
            </a:r>
          </a:p>
        </p:txBody>
      </p:sp>
      <p:sp>
        <p:nvSpPr>
          <p:cNvPr id="13314" name="Text Box 9"/>
          <p:cNvSpPr txBox="1">
            <a:spLocks noChangeArrowheads="1"/>
          </p:cNvSpPr>
          <p:nvPr/>
        </p:nvSpPr>
        <p:spPr bwMode="auto">
          <a:xfrm>
            <a:off x="200025" y="214313"/>
            <a:ext cx="9705975" cy="166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9pPr>
          </a:lstStyle>
          <a:p>
            <a:pPr algn="ctr">
              <a:spcBef>
                <a:spcPts val="2500"/>
              </a:spcBef>
              <a:buClr>
                <a:srgbClr val="FF9900"/>
              </a:buClr>
            </a:pPr>
            <a:r>
              <a:rPr lang="en-GB">
                <a:solidFill>
                  <a:srgbClr val="92D050"/>
                </a:solidFill>
                <a:latin typeface="Tahoma" charset="0"/>
                <a:cs typeface="Tahoma" charset="0"/>
              </a:rPr>
              <a:t>Enquanto isso, o lucro dos bancos…</a:t>
            </a:r>
          </a:p>
          <a:p>
            <a:pPr algn="ctr">
              <a:spcBef>
                <a:spcPts val="1800"/>
              </a:spcBef>
              <a:buClr>
                <a:srgbClr val="FFFFFF"/>
              </a:buClr>
            </a:pPr>
            <a:endParaRPr lang="pt-BR" b="0">
              <a:solidFill>
                <a:srgbClr val="FFFFFF"/>
              </a:solidFill>
              <a:latin typeface="Tahoma" charset="0"/>
              <a:cs typeface="Tahoma" charset="0"/>
            </a:endParaRPr>
          </a:p>
          <a:p>
            <a:pPr algn="ctr">
              <a:spcBef>
                <a:spcPts val="1800"/>
              </a:spcBef>
              <a:buClr>
                <a:srgbClr val="FFFFFF"/>
              </a:buClr>
            </a:pPr>
            <a:endParaRPr lang="en-GB" b="0">
              <a:solidFill>
                <a:srgbClr val="FFFFFF"/>
              </a:solidFill>
              <a:latin typeface="Tahoma" charset="0"/>
              <a:cs typeface="Tahoma" charset="0"/>
            </a:endParaRPr>
          </a:p>
        </p:txBody>
      </p:sp>
      <p:sp>
        <p:nvSpPr>
          <p:cNvPr id="13315" name="Rectangle 4"/>
          <p:cNvSpPr>
            <a:spLocks noChangeArrowheads="1"/>
          </p:cNvSpPr>
          <p:nvPr/>
        </p:nvSpPr>
        <p:spPr bwMode="auto">
          <a:xfrm>
            <a:off x="0" y="0"/>
            <a:ext cx="1841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0" hangingPunct="0">
              <a:spcBef>
                <a:spcPct val="50000"/>
              </a:spcBef>
            </a:pPr>
            <a:endParaRPr lang="pt-BR"/>
          </a:p>
        </p:txBody>
      </p:sp>
      <p:pic>
        <p:nvPicPr>
          <p:cNvPr id="7173" name="Picture 3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975" y="936625"/>
            <a:ext cx="6035675"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rgbClr val="995C00">
                      <a:alpha val="74998"/>
                    </a:srgbClr>
                  </a:outerShdw>
                </a:effectLst>
              </a14:hiddenEffects>
            </a:ext>
          </a:extLst>
        </p:spPr>
      </p:pic>
      <p:sp>
        <p:nvSpPr>
          <p:cNvPr id="13317" name="Retângulo 2"/>
          <p:cNvSpPr>
            <a:spLocks noChangeArrowheads="1"/>
          </p:cNvSpPr>
          <p:nvPr/>
        </p:nvSpPr>
        <p:spPr bwMode="auto">
          <a:xfrm>
            <a:off x="631825" y="6396038"/>
            <a:ext cx="8496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pt-BR">
                <a:solidFill>
                  <a:srgbClr val="92D050"/>
                </a:solidFill>
              </a:rPr>
              <a:t>Fonte: </a:t>
            </a:r>
            <a:r>
              <a:rPr lang="pt-BR">
                <a:solidFill>
                  <a:srgbClr val="92D050"/>
                </a:solidFill>
                <a:hlinkClick r:id="rId4"/>
              </a:rPr>
              <a:t>http://www4.bcb.gov.br/top50/port/top50.asp</a:t>
            </a:r>
            <a:r>
              <a:rPr lang="pt-BR">
                <a:solidFill>
                  <a:srgbClr val="92D050"/>
                </a:solidFill>
              </a:rPr>
              <a:t> </a:t>
            </a:r>
          </a:p>
        </p:txBody>
      </p:sp>
      <p:sp>
        <p:nvSpPr>
          <p:cNvPr id="13318" name="Retângulo 3"/>
          <p:cNvSpPr>
            <a:spLocks noChangeArrowheads="1"/>
          </p:cNvSpPr>
          <p:nvPr/>
        </p:nvSpPr>
        <p:spPr bwMode="auto">
          <a:xfrm>
            <a:off x="6969125" y="2527300"/>
            <a:ext cx="2936875"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pt-BR">
                <a:solidFill>
                  <a:srgbClr val="92D050"/>
                </a:solidFill>
                <a:latin typeface="Verdana" charset="0"/>
              </a:rPr>
              <a:t>Em 2012, o lucro dos 7 maiores bancos aumentou ainda mais, em comparação a 2011</a:t>
            </a:r>
          </a:p>
        </p:txBody>
      </p:sp>
    </p:spTree>
    <p:extLst>
      <p:ext uri="{BB962C8B-B14F-4D97-AF65-F5344CB8AC3E}">
        <p14:creationId xmlns:p14="http://schemas.microsoft.com/office/powerpoint/2010/main" val="11638949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 Box 2"/>
          <p:cNvSpPr txBox="1">
            <a:spLocks noChangeArrowheads="1"/>
          </p:cNvSpPr>
          <p:nvPr/>
        </p:nvSpPr>
        <p:spPr bwMode="auto">
          <a:xfrm>
            <a:off x="200025" y="188913"/>
            <a:ext cx="9440863" cy="722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46800" rIns="90000" bIns="468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cs typeface="ＭＳ Ｐゴシック" charset="0"/>
              </a:defRPr>
            </a:lvl1pPr>
            <a:lvl2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9pPr>
          </a:lstStyle>
          <a:p>
            <a:pPr>
              <a:lnSpc>
                <a:spcPct val="110000"/>
              </a:lnSpc>
              <a:spcBef>
                <a:spcPts val="0"/>
              </a:spcBef>
              <a:spcAft>
                <a:spcPts val="600"/>
              </a:spcAft>
              <a:buClr>
                <a:srgbClr val="FF9900"/>
              </a:buClr>
              <a:buFont typeface="Times New Roman" charset="0"/>
              <a:buNone/>
              <a:defRPr/>
            </a:pPr>
            <a:r>
              <a:rPr lang="pt-BR" sz="2800" dirty="0" smtClean="0">
                <a:solidFill>
                  <a:srgbClr val="92D050"/>
                </a:solidFill>
                <a:latin typeface="Tahoma" charset="0"/>
                <a:cs typeface="Tahoma" charset="0"/>
              </a:rPr>
              <a:t>BRASIL: Estratégia de manutenção do Poder e da Acumulação Capitalista</a:t>
            </a:r>
          </a:p>
          <a:p>
            <a:pPr marL="457200" indent="-457200" algn="just">
              <a:lnSpc>
                <a:spcPct val="110000"/>
              </a:lnSpc>
              <a:spcBef>
                <a:spcPts val="0"/>
              </a:spcBef>
              <a:spcAft>
                <a:spcPts val="600"/>
              </a:spcAft>
              <a:buClr>
                <a:srgbClr val="FF9900"/>
              </a:buClr>
              <a:buFont typeface="Arial"/>
              <a:buChar char="•"/>
              <a:defRPr/>
            </a:pPr>
            <a:r>
              <a:rPr lang="pt-BR" sz="2800" b="0" dirty="0" smtClean="0">
                <a:solidFill>
                  <a:srgbClr val="FFFFFF"/>
                </a:solidFill>
                <a:latin typeface="Tahoma" charset="0"/>
                <a:cs typeface="Tahoma" charset="0"/>
              </a:rPr>
              <a:t>Lucros crescentes para setor financeiro/empresarial: exonerações fiscais, recursos BNDES, facilidades</a:t>
            </a:r>
          </a:p>
          <a:p>
            <a:pPr marL="457200" indent="-457200" algn="just">
              <a:lnSpc>
                <a:spcPct val="110000"/>
              </a:lnSpc>
              <a:spcBef>
                <a:spcPts val="0"/>
              </a:spcBef>
              <a:spcAft>
                <a:spcPts val="600"/>
              </a:spcAft>
              <a:buClr>
                <a:srgbClr val="FF9900"/>
              </a:buClr>
              <a:buFont typeface="Arial"/>
              <a:buChar char="•"/>
              <a:defRPr/>
            </a:pPr>
            <a:r>
              <a:rPr lang="pt-BR" sz="2800" b="0" dirty="0" smtClean="0">
                <a:solidFill>
                  <a:srgbClr val="FFFFFF"/>
                </a:solidFill>
                <a:latin typeface="Tahoma" charset="0"/>
                <a:cs typeface="Tahoma" charset="0"/>
              </a:rPr>
              <a:t>Financiamento de campanhas eleitorais e corrupção</a:t>
            </a:r>
          </a:p>
          <a:p>
            <a:pPr marL="457200" indent="-457200" algn="just">
              <a:lnSpc>
                <a:spcPct val="110000"/>
              </a:lnSpc>
              <a:spcBef>
                <a:spcPts val="0"/>
              </a:spcBef>
              <a:spcAft>
                <a:spcPts val="600"/>
              </a:spcAft>
              <a:buClr>
                <a:srgbClr val="FF9900"/>
              </a:buClr>
              <a:buFont typeface="Arial"/>
              <a:buChar char="•"/>
              <a:defRPr/>
            </a:pPr>
            <a:r>
              <a:rPr lang="pt-BR" sz="2800" b="0" dirty="0" smtClean="0">
                <a:solidFill>
                  <a:srgbClr val="FFFFFF"/>
                </a:solidFill>
                <a:latin typeface="Tahoma" charset="0"/>
                <a:cs typeface="Tahoma" charset="0"/>
              </a:rPr>
              <a:t>Extremo poder da mídia ligada ao grande capital </a:t>
            </a:r>
          </a:p>
          <a:p>
            <a:pPr marL="457200" indent="-457200" algn="just">
              <a:lnSpc>
                <a:spcPct val="110000"/>
              </a:lnSpc>
              <a:spcBef>
                <a:spcPts val="0"/>
              </a:spcBef>
              <a:spcAft>
                <a:spcPts val="600"/>
              </a:spcAft>
              <a:buClr>
                <a:srgbClr val="FF9900"/>
              </a:buClr>
              <a:buFont typeface="Arial"/>
              <a:buChar char="•"/>
              <a:defRPr/>
            </a:pPr>
            <a:r>
              <a:rPr lang="pt-BR" sz="2800" b="0" dirty="0" smtClean="0">
                <a:solidFill>
                  <a:srgbClr val="FFFFFF"/>
                </a:solidFill>
                <a:latin typeface="Tahoma" charset="0"/>
                <a:cs typeface="Tahoma" charset="0"/>
              </a:rPr>
              <a:t>Caos social (saúde, educação, creches, transporte, violência)</a:t>
            </a:r>
          </a:p>
          <a:p>
            <a:pPr marL="457200" indent="-457200" algn="just">
              <a:lnSpc>
                <a:spcPct val="110000"/>
              </a:lnSpc>
              <a:spcBef>
                <a:spcPts val="0"/>
              </a:spcBef>
              <a:spcAft>
                <a:spcPts val="600"/>
              </a:spcAft>
              <a:buClr>
                <a:srgbClr val="FF9900"/>
              </a:buClr>
              <a:buFont typeface="Arial"/>
              <a:buChar char="•"/>
              <a:defRPr/>
            </a:pPr>
            <a:r>
              <a:rPr lang="pt-BR" sz="2800" b="0" dirty="0" smtClean="0">
                <a:solidFill>
                  <a:srgbClr val="FFFFFF"/>
                </a:solidFill>
                <a:latin typeface="Tahoma" charset="0"/>
                <a:cs typeface="Tahoma" charset="0"/>
              </a:rPr>
              <a:t>Ilusória distribuição de riqueza </a:t>
            </a:r>
          </a:p>
          <a:p>
            <a:pPr lvl="1" algn="just">
              <a:lnSpc>
                <a:spcPct val="110000"/>
              </a:lnSpc>
              <a:spcBef>
                <a:spcPts val="0"/>
              </a:spcBef>
              <a:spcAft>
                <a:spcPts val="600"/>
              </a:spcAft>
              <a:buClr>
                <a:srgbClr val="FF9900"/>
              </a:buClr>
              <a:defRPr/>
            </a:pPr>
            <a:r>
              <a:rPr lang="pt-BR" b="0" dirty="0" smtClean="0">
                <a:solidFill>
                  <a:srgbClr val="92D050"/>
                </a:solidFill>
                <a:latin typeface="Tahoma" charset="0"/>
                <a:cs typeface="Tahoma" charset="0"/>
              </a:rPr>
              <a:t>Pequenos ganhos para os pobres: Bolsa Família</a:t>
            </a:r>
          </a:p>
          <a:p>
            <a:pPr lvl="1" algn="just">
              <a:lnSpc>
                <a:spcPct val="110000"/>
              </a:lnSpc>
              <a:spcBef>
                <a:spcPts val="0"/>
              </a:spcBef>
              <a:spcAft>
                <a:spcPts val="600"/>
              </a:spcAft>
              <a:buClr>
                <a:srgbClr val="FF9900"/>
              </a:buClr>
              <a:defRPr/>
            </a:pPr>
            <a:r>
              <a:rPr lang="pt-BR" b="0" dirty="0" smtClean="0">
                <a:solidFill>
                  <a:srgbClr val="92D050"/>
                </a:solidFill>
                <a:latin typeface="Tahoma" charset="0"/>
                <a:cs typeface="Tahoma" charset="0"/>
              </a:rPr>
              <a:t>Pífios reajustes para trabalhadores</a:t>
            </a:r>
          </a:p>
          <a:p>
            <a:pPr lvl="1" algn="just">
              <a:lnSpc>
                <a:spcPct val="110000"/>
              </a:lnSpc>
              <a:spcBef>
                <a:spcPts val="0"/>
              </a:spcBef>
              <a:spcAft>
                <a:spcPts val="600"/>
              </a:spcAft>
              <a:buClr>
                <a:srgbClr val="FF9900"/>
              </a:buClr>
              <a:defRPr/>
            </a:pPr>
            <a:r>
              <a:rPr lang="pt-BR" b="0" dirty="0" smtClean="0">
                <a:solidFill>
                  <a:srgbClr val="92D050"/>
                </a:solidFill>
                <a:latin typeface="Tahoma" charset="0"/>
                <a:cs typeface="Tahoma" charset="0"/>
              </a:rPr>
              <a:t>Acesso a produtos baratos: sensação de melhoria de vida</a:t>
            </a:r>
          </a:p>
          <a:p>
            <a:pPr lvl="1" algn="just">
              <a:lnSpc>
                <a:spcPct val="110000"/>
              </a:lnSpc>
              <a:spcBef>
                <a:spcPts val="0"/>
              </a:spcBef>
              <a:spcAft>
                <a:spcPts val="600"/>
              </a:spcAft>
              <a:buClr>
                <a:srgbClr val="FF9900"/>
              </a:buClr>
              <a:defRPr/>
            </a:pPr>
            <a:r>
              <a:rPr lang="pt-BR" b="0" dirty="0" smtClean="0">
                <a:solidFill>
                  <a:srgbClr val="92D050"/>
                </a:solidFill>
                <a:latin typeface="Tahoma" charset="0"/>
                <a:cs typeface="Tahoma" charset="0"/>
              </a:rPr>
              <a:t>Acesso a crédito/financiamentos</a:t>
            </a:r>
          </a:p>
          <a:p>
            <a:pPr>
              <a:lnSpc>
                <a:spcPct val="110000"/>
              </a:lnSpc>
              <a:spcBef>
                <a:spcPts val="0"/>
              </a:spcBef>
              <a:spcAft>
                <a:spcPts val="600"/>
              </a:spcAft>
              <a:buClr>
                <a:srgbClr val="FF9900"/>
              </a:buClr>
              <a:defRPr/>
            </a:pPr>
            <a:endParaRPr lang="pt-BR" sz="2800" b="0" dirty="0" smtClean="0">
              <a:solidFill>
                <a:srgbClr val="92D050"/>
              </a:solidFill>
              <a:latin typeface="Tahoma" charset="0"/>
              <a:cs typeface="Tahoma" charset="0"/>
            </a:endParaRPr>
          </a:p>
        </p:txBody>
      </p:sp>
    </p:spTree>
    <p:extLst>
      <p:ext uri="{BB962C8B-B14F-4D97-AF65-F5344CB8AC3E}">
        <p14:creationId xmlns:p14="http://schemas.microsoft.com/office/powerpoint/2010/main" val="275088955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12" descr="http://2.bp.blogspot.com/_nN41X1Vj0OQ/TFcthVzvbtI/AAAAAAAAE0w/NoXVPvHWjCo/s1600/Sociedade+civi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0263" y="182563"/>
            <a:ext cx="1490662"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AutoShape 14" descr="data:image/jpeg;base64,/9j/4AAQSkZJRgABAQAAAQABAAD/2wCEAAkGBhQSERUUERQWFRQWGBYUGBgYGRgVFxUXFxUbFxYXFBQXHCYeFxsjGhQUHy8gIycpLC0sFR4xNTAqNSYrLCkBCQoKDgwOGg8PGiwiHyEqLCksKSksKSwpLCwpLCkpLSwpKiksKSwpLCksLCkpKSwpLCwsKSksLCwpLCwsLDQsLP/AABEIAPEA0QMBIgACEQEDEQH/xAAcAAABBQEBAQAAAAAAAAAAAAAAAwQFBgcBAgj/xABAEAACAQMCAwUECQMDAgcBAAABAgMABBESIQUGMRMiQVFhBzJxgRUjM0JSkaGy0RSxwWJyglOSCCRDY+Hw8XP/xAAbAQEAAgMBAQAAAAAAAAAAAAAAAwQBAgUGB//EACwRAAICAQQBBAEDBAMAAAAAAAABAgMRBBIhMUEFEyJRYRQy0YGRscEGI3H/2gAMAwEAAhEDEQA/ANxooooAooooAooooArldphxvjEdrA887BY0GSf7Aep6UA25i5ngslV7l9IdhGviSx8h5DzqVQ5Ar5G5650l4lctLISEG0cfgieHzPU19DeyPmj+t4dEWOZIvqZPPKjuk/EYoC7CigUUAUUUUAUUUUAUUUUAUUUUAUUUUAUUUUAU24hIVjYjrt/cU5ppxT7Jvl+4UAn/AFDV2k6KAkqKKKAKKKKAKKKKAKh+a+XkvbWW3k6SKQD+FhurD4GpiuEUB8UcU4e8E0kMow8bMjfEHFaP7AeZOwvjbscJcLgZ/wCou64+IyKlv/EDydokS+iXuyYjlwOjj3WPxG3yrIuH3zQypKhw8bB1+KnIoD7XFdqH5S48L2zhuBt2iBiPJujD8xUxQBRRRQBRRRQBRRRQBRRRQBRRRQBRRRQBTTin2TfL9wp3TTin2TfL9woBCiiigJKiiigCiiigCiiigCiiigIvmPgaXltLbye7IpX4HwYeoOK+QeN8Ie1uJIJRh42Kn1x0I9CMGvtE1i/t/wCSNSLfxLumEmx4r0V/l0/KgO/+HnmnXDLZOe9Ge1j9Vb3wPgd/nWzg18j+zriM1tfxTQxtJ2ZzIEBP1R2fPy/tX1nFOGUMpyrAMD6EZB/KgFqKZcO4vFOGMMiyBSVJU5wR1FPAaA7RRRQBRRRQBRRRQBRRRQBRRRQBTTin2TfL9wp3TTin2TfL9woBCiiigJKiiigCiiigCiiigCiiigOGmvErBZonikGUkUow9GGKdGs89rfLl/di3SwdlGpu0w+gdO6WI3I60BD8C4/wvgtrJDJgTqzxyBPrJZvwtnwUqR5dKpg57vOJBOHWTC3gwVLu4DmMNtrk8AAQMDy60twn2OBbsJdS9p2aiSdVz77e5EHPUkbk1qUHKlo8fZNBDoxpxoGQPLV1+dQztSeCeNLccj3kPkiHhkGiIl3fDSSE++3oOgG9WgGqHexq8Ys4JgIVZVlCOe0ji32Vuo3wM1bOBWBgt0iMjS6BgO/vMPDPy2reM93BHKG0kRXab3V6kS6pHVF82IUfma7bXiyKHjZXU9GUhgfgRW5oL0VwGu0AUUUUAUUUUAUUUUAU04p9k3y/cKd004p9k3y/cKAQooooCSoorzmgPVec13NVDm7mTs5YUgHaTJJqaPWsYwUYDUzbUBb6M02sLkyRI7BQSASAwYA+IDDY4PjS0smATjOATjxOPCgPZNcBqkQc6XN4gazgEKNkCWc+RIJSNd23HjT7km+ndrpZ5e2EcojRtIT7gLZA9TVWGqqnY6ovLXZttaWS1UjPOqAs7BVGMliAB8SaVrMfa8JFeKR1JtVUgkbgSscLrXxGOnkasOWEYSyyG4RzeBfTNI4WC6lkZdX3CndUg+IOM+VXO+UtEwDacr73gF8WHxH96yqdg8R0gZKnGoABc/2q9QX5bh0D6MBjAjLnpH2gRjk9QQM/OqMo7nk6NcsRaHXEmKpEY4miNw8dsJioDBSTlm8u6DpJ8WpHmHl+OynidmnmglBh7JpHJWYd6LQfJjkHy60/5jvrg2VylxGisZtMAQ5LwKyntB5ME1H/AIikLB45YrRIHkeC3GoPIDrkbBC9d9sk1Y+Na75KyUrZLK4EuE+z+GQFrvVK2dYV2Zo4yfuqpOMDpXjhHKqwX7QQTSwQSxmUJE+kCRWAJ9AQelTVzMQpCkjO1NuBXqNfnXIoaOIKATglpDnAzsdl6VDVa5SSLF1ChByJg8Eu12jviE+6HiSRv+TndqleDXrSx5cAOrMjafdLI2klc74OPGnf+KjeWd7cN4uzufizknFXjnEqaiuYeLtBGvZhWlkYRxqxwpc/iPgAATUqTVb57iBtC2cPGySRnx1qwwAPHO4rEuFk2isvA45X5ge5WRJ4+yuIW0SoDqXJGVZG8VIqcqp8sqf667bbSUgB9ZMMTn10latlYi8rIksPB2iuV2tjUKacU+yb5fuFO6acU+yb5fuFAIUUUUBJVS+Nc3CC/CGTEaqokXSXcv7yrEijO46t02q6VBce5e/qWUGQxp1fQAJHwdh2uMhcZBAoCS4dxBZo1kjyVcahkYOPUHoahuaOVhdFSZFiGQGPZoztnYAOwyp32qet4VVQqABQAAB0AHTFRXNan+nyDgrJE/8A2yA4oB5wfg8dtCkMIwiDAycnc5JJ8yadtXoGqTzpdTG4jgkYxWko06096SX/AKTv/wCmpHQ+PSorrFVBzfgzFZ4GHLrpHc3ltE6vGkizJpIIUSjLIfLDD9aT4Hf3aSXa2yQ9mblyXkY5zoTKhB5edKtwQW9zDJaxKqHMMyrtlDurnzIYdaQPaRC5jAKtNcBIn8G7bAyvwAY14mvVN6mV2m4c0uH45w/5Lzj8MS8Fs5Q4xNcRO06oNMjIjR50yKuxYA741ZHyque2fh8r2aPC+CkijsyMiQuQq59Qd6vVhZrFGkaDCooUfADFV32hLiG3fosd1BI/lpyR/dhXuFlR57KK5eEZjxn2XSLErG4aSRdPaxDdUV9m0gbkjOcGr7a8KWG1SDd0jQKdXVgB1P8AFMJIljvbi6lYxqoCAD3HVurN4ltXTypxxGKUu8kTkNbRCQIfs5dROpZPXA2PhVJt2PajpRUaluaHMFkO7vnYEbk7fPp8KcQWoTpnG+PTPkKZW3McRyJW/p5B70cxCMP9rHuyD1Umu3PMNtGNRmRv9MbCV2I8FSPLGoXCWSdWRx2RMPE7oymCS1PadRIp+oK52Yt4eG1eYLhrR+wv1jngnL9nPpw0c2CQkh6jPgR5UcV5juWjQ2cax9pgRCcfWTnzjiB+rRepdqibiC/u7Ts3a3uYXdD/AFMbHKOkg+rKbd7V3c+VWqoOLyVLrIyjhs1ngi9naxA5wsSk53Oy53J61zllSLWLPiC3yJJFK8WvY4bd3ldURUOWY4A7vSvnvmr20zyQrbWWYYlUI0n/AKj4HgfuD9auFA3e450s0nMD3EYlClyuegXrk9AfSq3ZvHeP/WbuGJEWSQoVWwrKnTwO5r515a4x2F5DPIBIEkVnDbhgT3tWeuxNbvHeC0iuY0wwjJmhH44phrj0gbncsMDyqC/O3gs6ZJz5H1nHMjSiC9UMztIV0I2CegJzkjYCpqw5qljZI76NV1nSs8ZzEW8FcHeMmqBJbSf0iBZIZlLxhZlOiWB5G2146hS2NJ3q1z8k30kQglvElibT2jGPTKNLBu4Rt93GTWlW/wDob37P6l+U16pOIYAA8Bj8qUq0UwppxT7Jvl+4U7ppxT7Jvl+4UAhRRRQElScsQZSp6EEH4EYNKVygIDlKZhG9vIcvbuY8nqyHvRt81OP+NS97ZCWMo3Q4/Q5r0toocuB3iApPmB0zS1AcAppxPhqTxPFKNSOMEf2IPgQcEH0p2TVd5l47IhWC1CtcOC2W9yJPxvj16DxqO2cK4uU+gk2+CCsOIOkbRygyTwuYML1l07o2/muMk7bGopeNXjXMci2gnjhLn6qVdOphpAy3Vl3BxtvSXMPB2t7ee8kmlnlCh3GRHG7DYbDcKAegpX2Z8xPeWfaStGrLIyBVwgVQBpwvzNeLft1KWs00d3y8/wCkXsuXxk8F24DzjFcu0el4p0GWhkGlwPNfBl9RUnxCxjuImjkAeNxpYeBHx8D61gPtM5z7S4EcDFRblh2qnDsx2ZQw30elRPJntHnsZQVZpIc9+JyWyudyhPQ19A0eg1F2kjfalFtZ255wUZyipYRp3NPAmgls4TO0sMspUoyqDiNdaguN23x18qfcZEyh5IRq1x9jKpJ2TUD2qqPeKjVt45qB9pXtDtc8OmiPaEOZ9I8I2XSdXk2fD0qxcv8AMEN3GHgfUPL7y+jL1FcqyLqllI6FLVsHGT5F5uZrI3GuVkZVhAAdMsCG6aCMgkeVR9temWSZbOHsY2fJuSixsiFBkW6kZLeGegzU2YxnOlSc5yQpP54pvxezM8RTtHjJ6OpwysDkf/lavUOXgR0uHyxHg/B7e1OY0w2MFmJeQgnJ1Oxzv12xUJcXkVre3Yysds621zJ4AOH72PAMy+XXFL28F+CVcwMBsJdwzepQbA1jvtDeeK8nillLqxV/IMAO5t6ZNZok3N8jUxiocIW9pPtIl4nNgZS3Qns489d/ffzb+1UvrXWFaX7M/ZCb8Ce4kC2/gEIMj46jb3BV455n/C+EzXDaII3kY+Cgmtq4R7Nr8Q20gCJMoXtBK7MR2bZiIA8NPd0+HWtW4Fy5b2kYjtoljUeQ3PqW6k1Jhaw0n2ZUmnlGd8E5cmlvY5LmzWIQhizZDK8hxpKAbNjc5IzWhqK9aaMVhRS6Myk5PLDFdoorY1CmnFPsm+X7hTumnFPsm+X7hQCFFFFASVcrtcoCB5g51tbPaaQa8ZEa96Rvgo/zUdy3z213ddj/AE7RRmLtlZmBZhqC40Dp186zj2tcP7HiPaaRpnRXBHUsvdcH8xT/AIFzallcEtE8rtbxJGqDrliSGY7KMgVB7vz2vg636GL0qtg25N4wa5xO/WCJ5X91AWx5+QHqTgVVeE27AGSX7aY63J8PwJ8FGwqLtuY5r1xHNHGiLKZBoYtqWMDZj0JDsP8AtqxY/mvIf8k1r3LTxfHbINPXjlmK85cSm4nxT+hSTs4UYoMnC5A7zt5mkeO+yhrW3edLxHVACQO7nJwMYJ8asPOPsjkuLpp7WVVMhLMrHSQcblSOoNUHmPlW54fIkdw4ZZBkaHJUgHoR4YruelyrvdNensSXGY47+ytanHLkiGuhnA+ZrwGA+Vcm944rxdP3cedfTtRKMVOcl1x/CKMeRvLLk5xj08vhTrhXFprdw8EjIw8VOM+h86Y1JXHByttHcLuju0bf6HUZwfiN/lXjJPc+Synjo3PlDmme8hDxCK5K4EiKwhnTbqY22YeoNTC8ffJD2d2hH/t6h8ipwa+c+CcdmtJlnt3Kuh2PgR+EjxBr6E9nvtohvisNyBDcHYb/AFch/wBJPun0NV5UQZPHUzQhcc1StG7W9ncTFCVbu6ACD3lydyR6Cs/5wsre6t5bqW7/APOqF0wFGhURg4KKHGXIz1q1cx8t315b2RtDpRnnkmIcoEkaUkSsfEAD86t/CeaLG9nazfs5XjRVEjhSLg4xIYieuD5edbQqjX0YsulZwz5ZIqV5b5onsZllt3KkHcZ7rDxVh4g13m7gptLyeAjHZyMB/tzlT+RFQ4NSkB9j8ocypf2kdxHtrHeX8LjZlPwNTWawb/w58wESz2rHusomQf6l2bHyIPyrdnlABLEADqTsB8TWAe81zVVN477VrK3JSNjcSj7kI1Y/3P7oHrWfcV9onEJ5FdHW2VSGWJe9qwekz+IPkKnross/ajSU4x7Zuequ5qm8oe0eC8IikBgucbxP0b1ibowq4A1E4uLwzZNNcHrNNeKfZN8v3CnVNeKfZN8v3CsGRCiiigJHNVnnnnD6PhEnYvKWJUaeinGzOfBas1JXECupVwGVgQQRkEHqCKGU+T5z4neyX3azTHXcLiRcHuiP70aL5Y3pbhd/q72n3I005+8wyqDHnqYVNc78kPw6UT2+9sxxjqYC33T5ofPwqrcO4v2E0UpACJKjEH74Db9Pu+PyrnSUlNKX9z2dM6paZ2U8YXC/JrVtZraOsbHAjt4lby1yOxdz8WzXnmHmyK0GHy0jDKoBu3hnPTFR/G+Yree5mEUyOHhhYEMNyrt3B67g4qA574mjmGNcmVMh2HRFb3VJ88+FcC70+Op9SxNNp/X0eUtulTS35/Iw50tbydbaW3MrXEhckRkhUQDZVA8B51nsdlPN20szkm3K6w5JbvNp2B9cCtZvtbLaRwyvExByyHBwfe3+NRcXJ6rYcRlXU/aHKM27sIm1M2fIv/avT74aCyEsJJOKWO++SjRN3Rx57Msm9801uW6U6ufe+X500uF6V7D1JtQmvzn+5iBJS2CGxSZffWVon+BXUh/Qin3KHFExLZ3BxBchRq/6Uyn6uT4Z2PoaacuqZRLbDrMuUH/uR95cep3FQ7LjIPXxHl8a8wTDniXDHglaKQYdDg+R8ip8QeoPrTZTjp18PCrxyVfC5YQ3dstzFEp7xyJEyNMaCRSMguVABqpX3D2SZoiO+rlNIOrfONII6+VAaLyB7YWt4/6S+BktipjDD341IwQfxDemnC0jljKI2UidhFIp0uqhsoy+IO/6UvaexGV4ATOq3BXUIsdMjIDHOQflWfustvKU3SRGKkDwI9PGo+J/tZJtcOya59aeSVJbgh2KiPtB1k09Gf8A1YwD8Kq+mrs0E97AqPHpYHPaMcDHonnTmw5LRNzlyPEjb5CrtGktn+4r2Wwj0RHIV/PZ3S3MSAlQw72ynUMb+dWni/G7i7Obu4Zx/wBNDoiHpgbn50HhB8qPoZvKuvVo6q+XyUZ3yl0IwKoGEAUeQ2H/AM0oTXPo5lpGUMPCuhFxXESs1nsUliDAA57u6kbMp8CrdRVt5b9qFxa4S8zcQdO1A+tjHm4++B+dUrtDR2pqvqNNXauSSFsoM+kOF8XiuIxJA6yIehU5+R8j6Gu8UP1TfL9wr524JxKe0l7S0fs2J7ynJjk/3p4H1Fa9ytzqeIW8uuFopIiivvqQkkHuN1+Rrz92nnS+ejpV2qfRZaKKKrko+1VnfNntYWJmislErrs0jH6tD5DHvn4Ue1bm5olFpC2l5VJkYdVj6YXyZv7Vk6KABgYA8Kp6nUe3wuz0vo3oy1f/AG28R/yPuK8durrP9RcSMp+4vcj+AQf5qNsbmFJ1icaARuxOw8utRfG+JlSI4/fPXHX0AprPy5KGIuDoYKrYO5ww7tRV1ykt9jL+q1dOns/TaOC3J8svPEeERPHrhdXC9Sp9wnxB8DtULZTMQyOSz7nJ31nwb4nzpfkZew7VHYaZFH5imd3cKJgYyGIbScZOx6E48qn00lC3C5TOd6zpv1Wi9yxKM48r8ll4ZdOWVjnUqMiqfxOcCtQtuHqkKwnddHZn1yMMfzJrIuHPM0ivCFkMbq4Gk6Dg/ekPSrfdcS4jMxAkjgGcgRrqbHiNTVQ9a0Gp1tkFTjaucv7PJaG6FEG7HyzI+ZOCtbXEkDggxscZ8U6qR5jGKg5RkVpXNXL1zM3aTStIwXQNSjpnOCRWez2zK7Kw0/2+Ve2ptldRCu1/Pbh/nHTMxshOT2DWzumjdZEOGRgynyIORVp41wI3jf1dhEzpIcyRoNTQykZdSo30E5YGoCy4PJKcINvM9Pzq18F4O1qdcc0iS/ijYpj0Hn8650NHbOWEiSdsY9stnJlnHa2zAMgkjdYzqI795KNKZ/0QoxI82J8qtvD+Q7OCUTLCO0AxljkavvNpPiTk5rI7nh+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4plxLjqwjvvqfwUHx9T4VFKexZbwbRi5cIm7koo7pHqfAfOr57Kyp4bOy5707dfQqB19BSfJHs2hlhiubvMpkVZFi6RIGGRkfePxrQL2AJCQoCgY2AwPeHhXG1eqVuIxL9NThyzzRRRVAsGA858RMvELlyQfrCg8e6ndH9qj0O1I8YtylzcKeomlz/AN5rjONB+GfiB4Vxb45m8n070uz29KseI5Jjh3L4jDXhXVKVPYR4zlx98jyxS3NnDWvbNbkhEmRQ4VW1ExdW7T1HX0qdUR3MCa4dciICsYcpkEAHS6sMgjrvVRuuF9h9WyKjl3Olfd7HOQpfq+SQN/AV2q4fFRPlur1LndO58PLYw4DwUhMysWB6L4Y8D/8AFTqxADAAHwGPzpO36UXl0sSM79B+tX41xguEedu1F2onhyb+hHifMz2ijQoOs4BOwHpjxNTMPOgiILyIDhdsjO48qzXi3GXuiEVcLnugdSacWnJszYLsqePeOSPTAqL3G28LJ0VRCFa9x4ZtNlzDHP3JB1qn87cvCO4UhO0iKM+5AC6Tv8eopKxygQE5KgAkeOKtHGrZ57TKlQUDZ1b5U+A+YqXGxpkFFqlJr6KFHegDC7DoPD9KUF7UFe8TEb6XTUcZyPWvEXFo/EsvpXVjqo9Jk3st84LGLgGvEig4KnSwIZT5MpyD+dRscmr3GDfMZr32hHXI+NTucZrD8mMOLyiXurpp5mmm0tK2MsABjSMDHpTqO8IFQSXJpxHd0rhXBYijE5Sm8smBxA0snEqiFuKV1DrU21M15JyO4VhvXh7RSdqgJLsjpXqK9f1/wPifCo5LHk2XJLyWijfOKieJ3ccQyx+A8W+Aple8XZu7HuRsXPuj/aPE0zjtRnJy7eLNv/2jwqrK19RJVBds8yXU0owMQxny98inMfBYRbSPp1MB1O5zmvSW5NSq2uLV8/iQfIuKqWx+LbJoy5wj6C4LCFt4VUYAjQAemkUpxT7Jvl+4UvAmFUDwAH5CkOKfZN8v3CuOXRCiiigMH9pHCzb8SnGO7LidfXV7w+Tf3quoCcBQWYnAUDJPyFbn7U+BW89rrmfs5Yz9U4GpizbdnpG7BvL51m3JHC5Ip3aZND9ipA6EBmPvZ6HaqsqN08+DvU+r+xpseVwiBtZ5rRwZI5EjO+GBGk/iVvD1HQ0/5juNd0x2OEjUEdDtqJA/5CpezvpjdSpdExJI8emN0EkbqwI0a/u5x+Zqu31kI7iZFyAsmwJzgEAgVfpgocHlvULvfzNxSb+h7D0pjzFamS3cDcjDD5dac2k22KdA1eazHB56M3VNSMzsbswyq4GSpzip088PnJjXH6/nU/ecIt3yXVR4lgdJ+dVXmCO2UBYMlwTkg5GPjVTbKvyduNlWpa3ReS0cG40twO6NLDqvXbzFXXhMpNpKCdgprJuTIiZy2+kKc+XoK1AXWi2wv3tjUsJOUeSjdXGm3EfozrjCfWZ8SP8ANRzVLcVPeU+eRTLTV2qG6JahJqCGXYjrjHw2pxBeyJ97UPJv5pQx14aGpPaa5RJv+x1HxGNvfBjPn1FPViOMqQw9KhCleInZDmNip/MH5U9ycO+RsT6JztSPOlROajIuYcbTp/yX+KkIb+D39Ybbur4k+WKnjqYNdmkq5IXOAutzpX9T6AedNHZpOuUjHRM7t6uf8UEM7a5Nz91fBP5NPYLXPX/6ainN2P8ABslgRihz0G39qfw2dLxwgUsF9KYwY8iSRAU5unH9HKfLSfyYGnhtUjj1ynHl5knoFHiahTxD/wAvdI6shwy6W2ORggEefpUFsouLRLCLyj6PtJNSIfNVP5ikuKfZN8v3CucJbMEX/wDNP2iu8U+yb5fuFcYvCFFFFAVf2lROq2s6tp7GbvMVEiorqV1MhIzg4xVFg4sq3s2ppZWljiCFkw0xyciGMfdx4frW08Q4fHNGY5VDo3UHxwcisYvOFFmn0NNBLDNIq9iqsseknQTMTlQUJznAoayipIb3ARCB2c2hWDdiZFARl3GqM99cHfBNRMwkvLqSS2ilfIXtABvG423PjkCpTgEdzc5QOlqsKK7kHvTBs4aaX3sNjOc4pryxxmSKW4CKkLM5bvbl/BdLuwymQSD61upYeSGVMZLDIjGltwQVJDA9QfUU5guanLixWW5hnudbiTWZAgAeRkwI9KnGpQNiRUTzUsfb5t17NGCAqTtnOCSqk6CRt51Ork+Dn26PHOSlXvAbhpWIUsCx3zt18aZT8LMUqpL44J0nOx/zWicduoS0Zt0VMJocIS2pgdiM/wD003XgM7Ayi3Gwzk+/64WtNsXyT+/OLccZWPB6s7NIU0oNK7HfqfUn50pxKbs2wWyo3+OR/mpDk4wOZXnR5SuygY7MKRv2mSNJz4najlpIh2/9VbtIz5aIMRhUwRoBPvYO4Ird2qPCK9ejlP5yfZSuIHATx3I/MU2xVo5tsIYbS1VGDSl8sApBUEE6S3QnptVajgZzhEZzuxCAk4UZPd8flXQ0s1scmTyqccRPNGK8hgTgHcdR0IPkQeldq5uUlwRtNdgVpKSGlaDWGsoJjNkHQjNP+HWCrgjc46nw+VJFKkrGPOKglUlyyZTeMD61tc7mpJI/IU7seEkjfansksMC6nI22yem/wDc1lzSRhIZW3DmYZ3p7w6wLydnboZpfT3E9XfoBT/hnCZbkI0weKBjhYx3ZZMNgaz9wZ8B4A1qHBLeOOPRBF2casVAAxnGxb138a59ur8RLMKl2yF5a5DSBhNcETXA3G31cXpEp8f9R3+FNeA+zWOO6nubnEzyStJGpyUjU9CVPV/WrxRVHc3yyfCPKim/FPsm+X7hTqmvFPsm+X7hWDIhRRRQEiapfNHI7XE5mj7AZUA6oyX1D7wKkB/g4Iq60UBl3G+TJURrgszPFEesUchbSO6Avgo/CNqpvFeNBoItRmNyVjjIARkYk5JVj7gAPp5V9AHemcnBYGBBhjw3vDQu/wATihjBi95DA81sIZbgyasMsuZERNOW1K3Q5HhSfBWsrhO0un7SU6l7FUERUBiBpVerHY6zW02XAYIjmOJVPnjJx6E9Kq8/svjMsjK6hJGLEGMF11HdVkzsvpiieDG1NYZnfDuFh7J3to07a3kLmaTJbKknsQBt7uxJ2p1Lxh5khnj7RYnj73ZjLq5bvKfLT1GOoq43Xs4dZWaBkaNgvddnQggYBbRtJ579arqcHFvNd2zuSqNHMGz2ZGtd222G4O3StyGcEuSC4hEYTJPbt2hjAM6GNG1llykug7AfiX0qeWKOeOOW3upppyE0KsmB3iNShMYjGM/CjhqwxBltopJdZJcopcMx2OtztgirX7PeTWto9c6FJNblF1hgsZPcDafIVozNbbM45q4BcGJLYqVMcjSorqQ0qu2Pt8lWI9QM0y5W5cv4LtJIgqFQy9qDG6DWpGyNgmtr45y92z9p9WMDcspfbwxuMVGTcmaindjJc95uz91ep31ddICit1ZJR2+CXas5KZf8ii5YvdGNnJUdrErxyM0hBI0a9J0jfy3qP457FLuIFrWRbhfwsOzlA+Pusa1vh/KcEarqjV2DFg2MYOcjG/hU4BWYWSh0w4p9nyXfWUkD6LiNoX8nXTn4HoflSJr6s4rwWG5QpPEkq+TjOPh4j5VmfMPsIUktYTdl1PZSAsnwVuoq/XrfEyvLT/Rj1TXASNS6ulc47yZeWW9zAVQHHaKweM56b9aS4d0QE6dTqpIIGNTYyCatytjOG6PSINjjLDLPecXZm0QqztsdKAnSPxOV90epqT4JylmWE3Ts8rtsqsqpEvvI0fVn2GSdqkLExWWqCBJdQBkYtnWcDZZ2/wBW+D0xS/BuZ7aLCwxIZpGwpdu7qkwdOrqB/gVyLbnP/wALsYYLjy7wAp9Y4C99mVRknT0QuWOdeMk4/EasirTLgt08kQaUKGyw7hJU4YjIJ38Kf1XwSHK7RRWQFNOKfZN8v3CndNOKfZN8v3CgEKKKKAkqKby36KcMcH4H/Arx9KR/i/Rv4oB3RTT6Uj/F+jfxR9KR/i/Rv4oB3RTT6Uj/ABfo38UfSkf4v0b+KAdGoK+5Ptpbk3MseuQoqHJJQhTtlOhO9Sf0pH+L9G/ij6Uj/F+jfxQYFbe3VFCooVRsABgD4Claa/Skf4v0b+KPpSP8X6N/FAOiKBTX6Uj/ABfo38UfSkf4v0b+KAdiimn0pH+L9G/ij6Uj/F+jfxQDo0U1+lI/xfo38UfSkf4v0b+KAq3ta4PLc8OdYF1urLJpHVlXqF9ay7kDky5u3jlReyiilV2eQYLlDkqi9fTNb19Jx/i/Rv4ryvEYh0b9D/FSRslGLiumaOCbyym818N/qLkRf07BnIYsH0LOibYdh00g5pxZ8goqKFtrdMZ9/VK24Azr232G9Wv6Si/F+h/iu/Skf4v0b+KjNzthAUUKdPd2GkYAGOlOqafSkf4v0b+KPpSP8X6N/FAO6KafSkf4v0b+KPpSP8X6N/FAO6acU+yb5fuFH0pH+L9G/ikL++R42CnJOPA+Y9KAKKMGigFbr3qSFFFAFFFFAFFFFAFFFFAFFFFAFFFFAFFFFAFFFFAFFFFAFFFFAFFFFAFFFFAFdSu0UA7ooooD/9k="/>
          <p:cNvSpPr>
            <a:spLocks noChangeAspect="1" noChangeArrowheads="1"/>
          </p:cNvSpPr>
          <p:nvPr/>
        </p:nvSpPr>
        <p:spPr bwMode="auto">
          <a:xfrm>
            <a:off x="1214438" y="79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pt-BR" sz="1800" b="0" kern="0">
              <a:solidFill>
                <a:sysClr val="windowText" lastClr="000000"/>
              </a:solidFill>
            </a:endParaRPr>
          </a:p>
        </p:txBody>
      </p:sp>
      <p:sp>
        <p:nvSpPr>
          <p:cNvPr id="29" name="AutoShape 16" descr="data:image/jpeg;base64,/9j/4AAQSkZJRgABAQAAAQABAAD/2wCEAAkGBhQSERUUERQWFRQWGBYUGBgYGRgVFxUXFxUbFxYXFBQXHCYeFxsjGhQUHy8gIycpLC0sFR4xNTAqNSYrLCkBCQoKDgwOGg8PGiwiHyEqLCksKSksKSwpLCwpLCkpLSwpKiksKSwpLCksLCkpKSwpLCwsKSksLCwpLCwsLDQsLP/AABEIAPEA0QMBIgACEQEDEQH/xAAcAAABBQEBAQAAAAAAAAAAAAAAAwQFBgcBAgj/xABAEAACAQMCAwUECQMDAgcBAAABAgMABBESIQUGMRMiQVFhBzJxgRUjM0JSkaGy0RSxwWJyglOSCCRDY+Hw8XP/xAAbAQEAAgMBAQAAAAAAAAAAAAAAAwQBAgUGB//EACwRAAICAQQBBAEDBAMAAAAAAAABAgMRBBIhMUEFEyJRYRQy0YGRscEGI3H/2gAMAwEAAhEDEQA/ANxooooAooooAooooArldphxvjEdrA887BY0GSf7Aep6UA25i5ngslV7l9IdhGviSx8h5DzqVQ5Ar5G5650l4lctLISEG0cfgieHzPU19DeyPmj+t4dEWOZIvqZPPKjuk/EYoC7CigUUAUUUUAUUUUAUUUUAUUUUAUUUUAUUUUAU24hIVjYjrt/cU5ppxT7Jvl+4UAn/AFDV2k6KAkqKKKAKKKKAKKKKAKh+a+XkvbWW3k6SKQD+FhurD4GpiuEUB8UcU4e8E0kMow8bMjfEHFaP7AeZOwvjbscJcLgZ/wCou64+IyKlv/EDydokS+iXuyYjlwOjj3WPxG3yrIuH3zQypKhw8bB1+KnIoD7XFdqH5S48L2zhuBt2iBiPJujD8xUxQBRRRQBRRRQBRRRQBRRRQBRRRQBRRRQBTTin2TfL9wp3TTin2TfL9woBCiiigJKiiigCiiigCiiigCiiigIvmPgaXltLbye7IpX4HwYeoOK+QeN8Ie1uJIJRh42Kn1x0I9CMGvtE1i/t/wCSNSLfxLumEmx4r0V/l0/KgO/+HnmnXDLZOe9Ge1j9Vb3wPgd/nWzg18j+zriM1tfxTQxtJ2ZzIEBP1R2fPy/tX1nFOGUMpyrAMD6EZB/KgFqKZcO4vFOGMMiyBSVJU5wR1FPAaA7RRRQBRRRQBRRRQBRRRQBRRRQBTTin2TfL9wp3TTin2TfL9woBCiiigJKiiigCiiigCiiigCiiigOGmvErBZonikGUkUow9GGKdGs89rfLl/di3SwdlGpu0w+gdO6WI3I60BD8C4/wvgtrJDJgTqzxyBPrJZvwtnwUqR5dKpg57vOJBOHWTC3gwVLu4DmMNtrk8AAQMDy60twn2OBbsJdS9p2aiSdVz77e5EHPUkbk1qUHKlo8fZNBDoxpxoGQPLV1+dQztSeCeNLccj3kPkiHhkGiIl3fDSSE++3oOgG9WgGqHexq8Ys4JgIVZVlCOe0ji32Vuo3wM1bOBWBgt0iMjS6BgO/vMPDPy2reM93BHKG0kRXab3V6kS6pHVF82IUfma7bXiyKHjZXU9GUhgfgRW5oL0VwGu0AUUUUAUUUUAUUUUAU04p9k3y/cKd004p9k3y/cKAQooooCSoorzmgPVec13NVDm7mTs5YUgHaTJJqaPWsYwUYDUzbUBb6M02sLkyRI7BQSASAwYA+IDDY4PjS0smATjOATjxOPCgPZNcBqkQc6XN4gazgEKNkCWc+RIJSNd23HjT7km+ndrpZ5e2EcojRtIT7gLZA9TVWGqqnY6ovLXZttaWS1UjPOqAs7BVGMliAB8SaVrMfa8JFeKR1JtVUgkbgSscLrXxGOnkasOWEYSyyG4RzeBfTNI4WC6lkZdX3CndUg+IOM+VXO+UtEwDacr73gF8WHxH96yqdg8R0gZKnGoABc/2q9QX5bh0D6MBjAjLnpH2gRjk9QQM/OqMo7nk6NcsRaHXEmKpEY4miNw8dsJioDBSTlm8u6DpJ8WpHmHl+OynidmnmglBh7JpHJWYd6LQfJjkHy60/5jvrg2VylxGisZtMAQ5LwKyntB5ME1H/AIikLB45YrRIHkeC3GoPIDrkbBC9d9sk1Y+Na75KyUrZLK4EuE+z+GQFrvVK2dYV2Zo4yfuqpOMDpXjhHKqwX7QQTSwQSxmUJE+kCRWAJ9AQelTVzMQpCkjO1NuBXqNfnXIoaOIKATglpDnAzsdl6VDVa5SSLF1ChByJg8Eu12jviE+6HiSRv+TndqleDXrSx5cAOrMjafdLI2klc74OPGnf+KjeWd7cN4uzufizknFXjnEqaiuYeLtBGvZhWlkYRxqxwpc/iPgAATUqTVb57iBtC2cPGySRnx1qwwAPHO4rEuFk2isvA45X5ge5WRJ4+yuIW0SoDqXJGVZG8VIqcqp8sqf667bbSUgB9ZMMTn10latlYi8rIksPB2iuV2tjUKacU+yb5fuFO6acU+yb5fuFAIUUUUBJVS+Nc3CC/CGTEaqokXSXcv7yrEijO46t02q6VBce5e/qWUGQxp1fQAJHwdh2uMhcZBAoCS4dxBZo1kjyVcahkYOPUHoahuaOVhdFSZFiGQGPZoztnYAOwyp32qet4VVQqABQAAB0AHTFRXNan+nyDgrJE/8A2yA4oB5wfg8dtCkMIwiDAycnc5JJ8yadtXoGqTzpdTG4jgkYxWko06096SX/AKTv/wCmpHQ+PSorrFVBzfgzFZ4GHLrpHc3ltE6vGkizJpIIUSjLIfLDD9aT4Hf3aSXa2yQ9mblyXkY5zoTKhB5edKtwQW9zDJaxKqHMMyrtlDurnzIYdaQPaRC5jAKtNcBIn8G7bAyvwAY14mvVN6mV2m4c0uH45w/5Lzj8MS8Fs5Q4xNcRO06oNMjIjR50yKuxYA741ZHyque2fh8r2aPC+CkijsyMiQuQq59Qd6vVhZrFGkaDCooUfADFV32hLiG3fosd1BI/lpyR/dhXuFlR57KK5eEZjxn2XSLErG4aSRdPaxDdUV9m0gbkjOcGr7a8KWG1SDd0jQKdXVgB1P8AFMJIljvbi6lYxqoCAD3HVurN4ltXTypxxGKUu8kTkNbRCQIfs5dROpZPXA2PhVJt2PajpRUaluaHMFkO7vnYEbk7fPp8KcQWoTpnG+PTPkKZW3McRyJW/p5B70cxCMP9rHuyD1Umu3PMNtGNRmRv9MbCV2I8FSPLGoXCWSdWRx2RMPE7oymCS1PadRIp+oK52Yt4eG1eYLhrR+wv1jngnL9nPpw0c2CQkh6jPgR5UcV5juWjQ2cax9pgRCcfWTnzjiB+rRepdqibiC/u7Ts3a3uYXdD/AFMbHKOkg+rKbd7V3c+VWqoOLyVLrIyjhs1ngi9naxA5wsSk53Oy53J61zllSLWLPiC3yJJFK8WvY4bd3ldURUOWY4A7vSvnvmr20zyQrbWWYYlUI0n/AKj4HgfuD9auFA3e450s0nMD3EYlClyuegXrk9AfSq3ZvHeP/WbuGJEWSQoVWwrKnTwO5r515a4x2F5DPIBIEkVnDbhgT3tWeuxNbvHeC0iuY0wwjJmhH44phrj0gbncsMDyqC/O3gs6ZJz5H1nHMjSiC9UMztIV0I2CegJzkjYCpqw5qljZI76NV1nSs8ZzEW8FcHeMmqBJbSf0iBZIZlLxhZlOiWB5G2146hS2NJ3q1z8k30kQglvElibT2jGPTKNLBu4Rt93GTWlW/wDob37P6l+U16pOIYAA8Bj8qUq0UwppxT7Jvl+4U7ppxT7Jvl+4UAhRRRQElScsQZSp6EEH4EYNKVygIDlKZhG9vIcvbuY8nqyHvRt81OP+NS97ZCWMo3Q4/Q5r0toocuB3iApPmB0zS1AcAppxPhqTxPFKNSOMEf2IPgQcEH0p2TVd5l47IhWC1CtcOC2W9yJPxvj16DxqO2cK4uU+gk2+CCsOIOkbRygyTwuYML1l07o2/muMk7bGopeNXjXMci2gnjhLn6qVdOphpAy3Vl3BxtvSXMPB2t7ee8kmlnlCh3GRHG7DYbDcKAegpX2Z8xPeWfaStGrLIyBVwgVQBpwvzNeLft1KWs00d3y8/wCkXsuXxk8F24DzjFcu0el4p0GWhkGlwPNfBl9RUnxCxjuImjkAeNxpYeBHx8D61gPtM5z7S4EcDFRblh2qnDsx2ZQw30elRPJntHnsZQVZpIc9+JyWyudyhPQ19A0eg1F2kjfalFtZ255wUZyipYRp3NPAmgls4TO0sMspUoyqDiNdaguN23x18qfcZEyh5IRq1x9jKpJ2TUD2qqPeKjVt45qB9pXtDtc8OmiPaEOZ9I8I2XSdXk2fD0qxcv8AMEN3GHgfUPL7y+jL1FcqyLqllI6FLVsHGT5F5uZrI3GuVkZVhAAdMsCG6aCMgkeVR9temWSZbOHsY2fJuSixsiFBkW6kZLeGegzU2YxnOlSc5yQpP54pvxezM8RTtHjJ6OpwysDkf/lavUOXgR0uHyxHg/B7e1OY0w2MFmJeQgnJ1Oxzv12xUJcXkVre3Yysds621zJ4AOH72PAMy+XXFL28F+CVcwMBsJdwzepQbA1jvtDeeK8nillLqxV/IMAO5t6ZNZok3N8jUxiocIW9pPtIl4nNgZS3Qns489d/ffzb+1UvrXWFaX7M/ZCb8Ce4kC2/gEIMj46jb3BV455n/C+EzXDaII3kY+Cgmtq4R7Nr8Q20gCJMoXtBK7MR2bZiIA8NPd0+HWtW4Fy5b2kYjtoljUeQ3PqW6k1Jhaw0n2ZUmnlGd8E5cmlvY5LmzWIQhizZDK8hxpKAbNjc5IzWhqK9aaMVhRS6Myk5PLDFdoorY1CmnFPsm+X7hTumnFPsm+X7hQCFFFFASVcrtcoCB5g51tbPaaQa8ZEa96Rvgo/zUdy3z213ddj/AE7RRmLtlZmBZhqC40Dp186zj2tcP7HiPaaRpnRXBHUsvdcH8xT/AIFzallcEtE8rtbxJGqDrliSGY7KMgVB7vz2vg636GL0qtg25N4wa5xO/WCJ5X91AWx5+QHqTgVVeE27AGSX7aY63J8PwJ8FGwqLtuY5r1xHNHGiLKZBoYtqWMDZj0JDsP8AtqxY/mvIf8k1r3LTxfHbINPXjlmK85cSm4nxT+hSTs4UYoMnC5A7zt5mkeO+yhrW3edLxHVACQO7nJwMYJ8asPOPsjkuLpp7WVVMhLMrHSQcblSOoNUHmPlW54fIkdw4ZZBkaHJUgHoR4YruelyrvdNensSXGY47+ytanHLkiGuhnA+ZrwGA+Vcm944rxdP3cedfTtRKMVOcl1x/CKMeRvLLk5xj08vhTrhXFprdw8EjIw8VOM+h86Y1JXHByttHcLuju0bf6HUZwfiN/lXjJPc+Synjo3PlDmme8hDxCK5K4EiKwhnTbqY22YeoNTC8ffJD2d2hH/t6h8ipwa+c+CcdmtJlnt3Kuh2PgR+EjxBr6E9nvtohvisNyBDcHYb/AFch/wBJPun0NV5UQZPHUzQhcc1StG7W9ncTFCVbu6ACD3lydyR6Cs/5wsre6t5bqW7/APOqF0wFGhURg4KKHGXIz1q1cx8t315b2RtDpRnnkmIcoEkaUkSsfEAD86t/CeaLG9nazfs5XjRVEjhSLg4xIYieuD5edbQqjX0YsulZwz5ZIqV5b5onsZllt3KkHcZ7rDxVh4g13m7gptLyeAjHZyMB/tzlT+RFQ4NSkB9j8ocypf2kdxHtrHeX8LjZlPwNTWawb/w58wESz2rHusomQf6l2bHyIPyrdnlABLEADqTsB8TWAe81zVVN477VrK3JSNjcSj7kI1Y/3P7oHrWfcV9onEJ5FdHW2VSGWJe9qwekz+IPkKnross/ajSU4x7Zuequ5qm8oe0eC8IikBgucbxP0b1ibowq4A1E4uLwzZNNcHrNNeKfZN8v3CnVNeKfZN8v3CsGRCiiigJHNVnnnnD6PhEnYvKWJUaeinGzOfBas1JXECupVwGVgQQRkEHqCKGU+T5z4neyX3azTHXcLiRcHuiP70aL5Y3pbhd/q72n3I005+8wyqDHnqYVNc78kPw6UT2+9sxxjqYC33T5ofPwqrcO4v2E0UpACJKjEH74Db9Pu+PyrnSUlNKX9z2dM6paZ2U8YXC/JrVtZraOsbHAjt4lby1yOxdz8WzXnmHmyK0GHy0jDKoBu3hnPTFR/G+Yree5mEUyOHhhYEMNyrt3B67g4qA574mjmGNcmVMh2HRFb3VJ88+FcC70+Op9SxNNp/X0eUtulTS35/Iw50tbydbaW3MrXEhckRkhUQDZVA8B51nsdlPN20szkm3K6w5JbvNp2B9cCtZvtbLaRwyvExByyHBwfe3+NRcXJ6rYcRlXU/aHKM27sIm1M2fIv/avT74aCyEsJJOKWO++SjRN3Rx57Msm9801uW6U6ufe+X500uF6V7D1JtQmvzn+5iBJS2CGxSZffWVon+BXUh/Qin3KHFExLZ3BxBchRq/6Uyn6uT4Z2PoaacuqZRLbDrMuUH/uR95cep3FQ7LjIPXxHl8a8wTDniXDHglaKQYdDg+R8ip8QeoPrTZTjp18PCrxyVfC5YQ3dstzFEp7xyJEyNMaCRSMguVABqpX3D2SZoiO+rlNIOrfONII6+VAaLyB7YWt4/6S+BktipjDD341IwQfxDemnC0jljKI2UidhFIp0uqhsoy+IO/6UvaexGV4ATOq3BXUIsdMjIDHOQflWfustvKU3SRGKkDwI9PGo+J/tZJtcOya59aeSVJbgh2KiPtB1k09Gf8A1YwD8Kq+mrs0E97AqPHpYHPaMcDHonnTmw5LRNzlyPEjb5CrtGktn+4r2Wwj0RHIV/PZ3S3MSAlQw72ynUMb+dWni/G7i7Obu4Zx/wBNDoiHpgbn50HhB8qPoZvKuvVo6q+XyUZ3yl0IwKoGEAUeQ2H/AM0oTXPo5lpGUMPCuhFxXESs1nsUliDAA57u6kbMp8CrdRVt5b9qFxa4S8zcQdO1A+tjHm4++B+dUrtDR2pqvqNNXauSSFsoM+kOF8XiuIxJA6yIehU5+R8j6Gu8UP1TfL9wr524JxKe0l7S0fs2J7ynJjk/3p4H1Fa9ytzqeIW8uuFopIiivvqQkkHuN1+Rrz92nnS+ejpV2qfRZaKKKrko+1VnfNntYWJmislErrs0jH6tD5DHvn4Ue1bm5olFpC2l5VJkYdVj6YXyZv7Vk6KABgYA8Kp6nUe3wuz0vo3oy1f/AG28R/yPuK8durrP9RcSMp+4vcj+AQf5qNsbmFJ1icaARuxOw8utRfG+JlSI4/fPXHX0AprPy5KGIuDoYKrYO5ww7tRV1ykt9jL+q1dOns/TaOC3J8svPEeERPHrhdXC9Sp9wnxB8DtULZTMQyOSz7nJ31nwb4nzpfkZew7VHYaZFH5imd3cKJgYyGIbScZOx6E48qn00lC3C5TOd6zpv1Wi9yxKM48r8ll4ZdOWVjnUqMiqfxOcCtQtuHqkKwnddHZn1yMMfzJrIuHPM0ivCFkMbq4Gk6Dg/ekPSrfdcS4jMxAkjgGcgRrqbHiNTVQ9a0Gp1tkFTjaucv7PJaG6FEG7HyzI+ZOCtbXEkDggxscZ8U6qR5jGKg5RkVpXNXL1zM3aTStIwXQNSjpnOCRWez2zK7Kw0/2+Ve2ptldRCu1/Pbh/nHTMxshOT2DWzumjdZEOGRgynyIORVp41wI3jf1dhEzpIcyRoNTQykZdSo30E5YGoCy4PJKcINvM9Pzq18F4O1qdcc0iS/ijYpj0Hn8650NHbOWEiSdsY9stnJlnHa2zAMgkjdYzqI795KNKZ/0QoxI82J8qtvD+Q7OCUTLCO0AxljkavvNpPiTk5rI7nh+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4plxLjqwjvvqfwUHx9T4VFKexZbwbRi5cIm7koo7pHqfAfOr57Kyp4bOy5707dfQqB19BSfJHs2hlhiubvMpkVZFi6RIGGRkfePxrQL2AJCQoCgY2AwPeHhXG1eqVuIxL9NThyzzRRRVAsGA858RMvELlyQfrCg8e6ndH9qj0O1I8YtylzcKeomlz/AN5rjONB+GfiB4Vxb45m8n070uz29KseI5Jjh3L4jDXhXVKVPYR4zlx98jyxS3NnDWvbNbkhEmRQ4VW1ExdW7T1HX0qdUR3MCa4dciICsYcpkEAHS6sMgjrvVRuuF9h9WyKjl3Olfd7HOQpfq+SQN/AV2q4fFRPlur1LndO58PLYw4DwUhMysWB6L4Y8D/8AFTqxADAAHwGPzpO36UXl0sSM79B+tX41xguEedu1F2onhyb+hHifMz2ijQoOs4BOwHpjxNTMPOgiILyIDhdsjO48qzXi3GXuiEVcLnugdSacWnJszYLsqePeOSPTAqL3G28LJ0VRCFa9x4ZtNlzDHP3JB1qn87cvCO4UhO0iKM+5AC6Tv8eopKxygQE5KgAkeOKtHGrZ57TKlQUDZ1b5U+A+YqXGxpkFFqlJr6KFHegDC7DoPD9KUF7UFe8TEb6XTUcZyPWvEXFo/EsvpXVjqo9Jk3st84LGLgGvEig4KnSwIZT5MpyD+dRscmr3GDfMZr32hHXI+NTucZrD8mMOLyiXurpp5mmm0tK2MsABjSMDHpTqO8IFQSXJpxHd0rhXBYijE5Sm8smBxA0snEqiFuKV1DrU21M15JyO4VhvXh7RSdqgJLsjpXqK9f1/wPifCo5LHk2XJLyWijfOKieJ3ccQyx+A8W+Aple8XZu7HuRsXPuj/aPE0zjtRnJy7eLNv/2jwqrK19RJVBds8yXU0owMQxny98inMfBYRbSPp1MB1O5zmvSW5NSq2uLV8/iQfIuKqWx+LbJoy5wj6C4LCFt4VUYAjQAemkUpxT7Jvl+4UvAmFUDwAH5CkOKfZN8v3CuOXRCiiigMH9pHCzb8SnGO7LidfXV7w+Tf3quoCcBQWYnAUDJPyFbn7U+BW89rrmfs5Yz9U4GpizbdnpG7BvL51m3JHC5Ip3aZND9ipA6EBmPvZ6HaqsqN08+DvU+r+xpseVwiBtZ5rRwZI5EjO+GBGk/iVvD1HQ0/5juNd0x2OEjUEdDtqJA/5CpezvpjdSpdExJI8emN0EkbqwI0a/u5x+Zqu31kI7iZFyAsmwJzgEAgVfpgocHlvULvfzNxSb+h7D0pjzFamS3cDcjDD5dac2k22KdA1eazHB56M3VNSMzsbswyq4GSpzip088PnJjXH6/nU/ecIt3yXVR4lgdJ+dVXmCO2UBYMlwTkg5GPjVTbKvyduNlWpa3ReS0cG40twO6NLDqvXbzFXXhMpNpKCdgprJuTIiZy2+kKc+XoK1AXWi2wv3tjUsJOUeSjdXGm3EfozrjCfWZ8SP8ANRzVLcVPeU+eRTLTV2qG6JahJqCGXYjrjHw2pxBeyJ97UPJv5pQx14aGpPaa5RJv+x1HxGNvfBjPn1FPViOMqQw9KhCleInZDmNip/MH5U9ycO+RsT6JztSPOlROajIuYcbTp/yX+KkIb+D39Ybbur4k+WKnjqYNdmkq5IXOAutzpX9T6AedNHZpOuUjHRM7t6uf8UEM7a5Nz91fBP5NPYLXPX/6ainN2P8ABslgRihz0G39qfw2dLxwgUsF9KYwY8iSRAU5unH9HKfLSfyYGnhtUjj1ynHl5knoFHiahTxD/wAvdI6shwy6W2ORggEefpUFsouLRLCLyj6PtJNSIfNVP5ikuKfZN8v3CucJbMEX/wDNP2iu8U+yb5fuFcYvCFFFFAVf2lROq2s6tp7GbvMVEiorqV1MhIzg4xVFg4sq3s2ppZWljiCFkw0xyciGMfdx4frW08Q4fHNGY5VDo3UHxwcisYvOFFmn0NNBLDNIq9iqsseknQTMTlQUJznAoayipIb3ARCB2c2hWDdiZFARl3GqM99cHfBNRMwkvLqSS2ilfIXtABvG423PjkCpTgEdzc5QOlqsKK7kHvTBs4aaX3sNjOc4pryxxmSKW4CKkLM5bvbl/BdLuwymQSD61upYeSGVMZLDIjGltwQVJDA9QfUU5guanLixWW5hnudbiTWZAgAeRkwI9KnGpQNiRUTzUsfb5t17NGCAqTtnOCSqk6CRt51Ork+Dn26PHOSlXvAbhpWIUsCx3zt18aZT8LMUqpL44J0nOx/zWicduoS0Zt0VMJocIS2pgdiM/wD003XgM7Ayi3Gwzk+/64WtNsXyT+/OLccZWPB6s7NIU0oNK7HfqfUn50pxKbs2wWyo3+OR/mpDk4wOZXnR5SuygY7MKRv2mSNJz4najlpIh2/9VbtIz5aIMRhUwRoBPvYO4Ird2qPCK9ejlP5yfZSuIHATx3I/MU2xVo5tsIYbS1VGDSl8sApBUEE6S3QnptVajgZzhEZzuxCAk4UZPd8flXQ0s1scmTyqccRPNGK8hgTgHcdR0IPkQeldq5uUlwRtNdgVpKSGlaDWGsoJjNkHQjNP+HWCrgjc46nw+VJFKkrGPOKglUlyyZTeMD61tc7mpJI/IU7seEkjfansksMC6nI22yem/wDc1lzSRhIZW3DmYZ3p7w6wLydnboZpfT3E9XfoBT/hnCZbkI0weKBjhYx3ZZMNgaz9wZ8B4A1qHBLeOOPRBF2casVAAxnGxb138a59ur8RLMKl2yF5a5DSBhNcETXA3G31cXpEp8f9R3+FNeA+zWOO6nubnEzyStJGpyUjU9CVPV/WrxRVHc3yyfCPKim/FPsm+X7hTqmvFPsm+X7hWDIhRRRQEiapfNHI7XE5mj7AZUA6oyX1D7wKkB/g4Iq60UBl3G+TJURrgszPFEesUchbSO6Avgo/CNqpvFeNBoItRmNyVjjIARkYk5JVj7gAPp5V9AHemcnBYGBBhjw3vDQu/wATihjBi95DA81sIZbgyasMsuZERNOW1K3Q5HhSfBWsrhO0un7SU6l7FUERUBiBpVerHY6zW02XAYIjmOJVPnjJx6E9Kq8/svjMsjK6hJGLEGMF11HdVkzsvpiieDG1NYZnfDuFh7J3to07a3kLmaTJbKknsQBt7uxJ2p1Lxh5khnj7RYnj73ZjLq5bvKfLT1GOoq43Xs4dZWaBkaNgvddnQggYBbRtJ579arqcHFvNd2zuSqNHMGz2ZGtd222G4O3StyGcEuSC4hEYTJPbt2hjAM6GNG1llykug7AfiX0qeWKOeOOW3upppyE0KsmB3iNShMYjGM/CjhqwxBltopJdZJcopcMx2OtztgirX7PeTWto9c6FJNblF1hgsZPcDafIVozNbbM45q4BcGJLYqVMcjSorqQ0qu2Pt8lWI9QM0y5W5cv4LtJIgqFQy9qDG6DWpGyNgmtr45y92z9p9WMDcspfbwxuMVGTcmaindjJc95uz91ep31ddICit1ZJR2+CXas5KZf8ii5YvdGNnJUdrErxyM0hBI0a9J0jfy3qP457FLuIFrWRbhfwsOzlA+Pusa1vh/KcEarqjV2DFg2MYOcjG/hU4BWYWSh0w4p9nyXfWUkD6LiNoX8nXTn4HoflSJr6s4rwWG5QpPEkq+TjOPh4j5VmfMPsIUktYTdl1PZSAsnwVuoq/XrfEyvLT/Rj1TXASNS6ulc47yZeWW9zAVQHHaKweM56b9aS4d0QE6dTqpIIGNTYyCatytjOG6PSINjjLDLPecXZm0QqztsdKAnSPxOV90epqT4JylmWE3Ts8rtsqsqpEvvI0fVn2GSdqkLExWWqCBJdQBkYtnWcDZZ2/wBW+D0xS/BuZ7aLCwxIZpGwpdu7qkwdOrqB/gVyLbnP/wALsYYLjy7wAp9Y4C99mVRknT0QuWOdeMk4/EasirTLgt08kQaUKGyw7hJU4YjIJ38Kf1XwSHK7RRWQFNOKfZN8v3CndNOKfZN8v3CgEKKKKAkqKby36KcMcH4H/Arx9KR/i/Rv4oB3RTT6Uj/F+jfxR9KR/i/Rv4oB3RTT6Uj/ABfo38UfSkf4v0b+KAdGoK+5Ptpbk3MseuQoqHJJQhTtlOhO9Sf0pH+L9G/ij6Uj/F+jfxQYFbe3VFCooVRsABgD4Claa/Skf4v0b+KPpSP8X6N/FAOiKBTX6Uj/ABfo38UfSkf4v0b+KAdiimn0pH+L9G/ij6Uj/F+jfxQDo0U1+lI/xfo38UfSkf4v0b+KAq3ta4PLc8OdYF1urLJpHVlXqF9ay7kDky5u3jlReyiilV2eQYLlDkqi9fTNb19Jx/i/Rv4ryvEYh0b9D/FSRslGLiumaOCbyym818N/qLkRf07BnIYsH0LOibYdh00g5pxZ8goqKFtrdMZ9/VK24Azr232G9Wv6Si/F+h/iu/Skf4v0b+KjNzthAUUKdPd2GkYAGOlOqafSkf4v0b+KPpSP8X6N/FAO6KafSkf4v0b+KPpSP8X6N/FAO6acU+yb5fuFH0pH+L9G/ikL++R42CnJOPA+Y9KAKKMGigFbr3qSFFFAFFFFAFFFFAFFFFAFFFFAFFFFAFFFFAFFFFAFFFFAFFFFAFFFFAFFFFAFdSu0UA7ooooD/9k="/>
          <p:cNvSpPr>
            <a:spLocks noChangeAspect="1" noChangeArrowheads="1"/>
          </p:cNvSpPr>
          <p:nvPr/>
        </p:nvSpPr>
        <p:spPr bwMode="auto">
          <a:xfrm>
            <a:off x="1366838" y="1603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pt-BR" sz="1800" b="0" kern="0">
              <a:solidFill>
                <a:sysClr val="windowText" lastClr="000000"/>
              </a:solidFill>
            </a:endParaRPr>
          </a:p>
        </p:txBody>
      </p:sp>
      <p:sp>
        <p:nvSpPr>
          <p:cNvPr id="30" name="AutoShape 18" descr="data:image/jpeg;base64,/9j/4AAQSkZJRgABAQAAAQABAAD/2wCEAAkGBhQSERUUERQWFRQWGBYUGBgYGRgVFxUXFxUbFxYXFBQXHCYeFxsjGhQUHy8gIycpLC0sFR4xNTAqNSYrLCkBCQoKDgwOGg8PGiwiHyEqLCksKSksKSwpLCwpLCkpLSwpKiksKSwpLCksLCkpKSwpLCwsKSksLCwpLCwsLDQsLP/AABEIAPEA0QMBIgACEQEDEQH/xAAcAAABBQEBAQAAAAAAAAAAAAAAAwQFBgcBAgj/xABAEAACAQMCAwUECQMDAgcBAAABAgMABBESIQUGMRMiQVFhBzJxgRUjM0JSkaGy0RSxwWJyglOSCCRDY+Hw8XP/xAAbAQEAAgMBAQAAAAAAAAAAAAAAAwQBAgUGB//EACwRAAICAQQBBAEDBAMAAAAAAAABAgMRBBIhMUEFEyJRYRQy0YGRscEGI3H/2gAMAwEAAhEDEQA/ANxooooAooooAooooArldphxvjEdrA887BY0GSf7Aep6UA25i5ngslV7l9IdhGviSx8h5DzqVQ5Ar5G5650l4lctLISEG0cfgieHzPU19DeyPmj+t4dEWOZIvqZPPKjuk/EYoC7CigUUAUUUUAUUUUAUUUUAUUUUAUUUUAUUUUAU24hIVjYjrt/cU5ppxT7Jvl+4UAn/AFDV2k6KAkqKKKAKKKKAKKKKAKh+a+XkvbWW3k6SKQD+FhurD4GpiuEUB8UcU4e8E0kMow8bMjfEHFaP7AeZOwvjbscJcLgZ/wCou64+IyKlv/EDydokS+iXuyYjlwOjj3WPxG3yrIuH3zQypKhw8bB1+KnIoD7XFdqH5S48L2zhuBt2iBiPJujD8xUxQBRRRQBRRRQBRRRQBRRRQBRRRQBRRRQBTTin2TfL9wp3TTin2TfL9woBCiiigJKiiigCiiigCiiigCiiigIvmPgaXltLbye7IpX4HwYeoOK+QeN8Ie1uJIJRh42Kn1x0I9CMGvtE1i/t/wCSNSLfxLumEmx4r0V/l0/KgO/+HnmnXDLZOe9Ge1j9Vb3wPgd/nWzg18j+zriM1tfxTQxtJ2ZzIEBP1R2fPy/tX1nFOGUMpyrAMD6EZB/KgFqKZcO4vFOGMMiyBSVJU5wR1FPAaA7RRRQBRRRQBRRRQBRRRQBRRRQBTTin2TfL9wp3TTin2TfL9woBCiiigJKiiigCiiigCiiigCiiigOGmvErBZonikGUkUow9GGKdGs89rfLl/di3SwdlGpu0w+gdO6WI3I60BD8C4/wvgtrJDJgTqzxyBPrJZvwtnwUqR5dKpg57vOJBOHWTC3gwVLu4DmMNtrk8AAQMDy60twn2OBbsJdS9p2aiSdVz77e5EHPUkbk1qUHKlo8fZNBDoxpxoGQPLV1+dQztSeCeNLccj3kPkiHhkGiIl3fDSSE++3oOgG9WgGqHexq8Ys4JgIVZVlCOe0ji32Vuo3wM1bOBWBgt0iMjS6BgO/vMPDPy2reM93BHKG0kRXab3V6kS6pHVF82IUfma7bXiyKHjZXU9GUhgfgRW5oL0VwGu0AUUUUAUUUUAUUUUAU04p9k3y/cKd004p9k3y/cKAQooooCSoorzmgPVec13NVDm7mTs5YUgHaTJJqaPWsYwUYDUzbUBb6M02sLkyRI7BQSASAwYA+IDDY4PjS0smATjOATjxOPCgPZNcBqkQc6XN4gazgEKNkCWc+RIJSNd23HjT7km+ndrpZ5e2EcojRtIT7gLZA9TVWGqqnY6ovLXZttaWS1UjPOqAs7BVGMliAB8SaVrMfa8JFeKR1JtVUgkbgSscLrXxGOnkasOWEYSyyG4RzeBfTNI4WC6lkZdX3CndUg+IOM+VXO+UtEwDacr73gF8WHxH96yqdg8R0gZKnGoABc/2q9QX5bh0D6MBjAjLnpH2gRjk9QQM/OqMo7nk6NcsRaHXEmKpEY4miNw8dsJioDBSTlm8u6DpJ8WpHmHl+OynidmnmglBh7JpHJWYd6LQfJjkHy60/5jvrg2VylxGisZtMAQ5LwKyntB5ME1H/AIikLB45YrRIHkeC3GoPIDrkbBC9d9sk1Y+Na75KyUrZLK4EuE+z+GQFrvVK2dYV2Zo4yfuqpOMDpXjhHKqwX7QQTSwQSxmUJE+kCRWAJ9AQelTVzMQpCkjO1NuBXqNfnXIoaOIKATglpDnAzsdl6VDVa5SSLF1ChByJg8Eu12jviE+6HiSRv+TndqleDXrSx5cAOrMjafdLI2klc74OPGnf+KjeWd7cN4uzufizknFXjnEqaiuYeLtBGvZhWlkYRxqxwpc/iPgAATUqTVb57iBtC2cPGySRnx1qwwAPHO4rEuFk2isvA45X5ge5WRJ4+yuIW0SoDqXJGVZG8VIqcqp8sqf667bbSUgB9ZMMTn10latlYi8rIksPB2iuV2tjUKacU+yb5fuFO6acU+yb5fuFAIUUUUBJVS+Nc3CC/CGTEaqokXSXcv7yrEijO46t02q6VBce5e/qWUGQxp1fQAJHwdh2uMhcZBAoCS4dxBZo1kjyVcahkYOPUHoahuaOVhdFSZFiGQGPZoztnYAOwyp32qet4VVQqABQAAB0AHTFRXNan+nyDgrJE/8A2yA4oB5wfg8dtCkMIwiDAycnc5JJ8yadtXoGqTzpdTG4jgkYxWko06096SX/AKTv/wCmpHQ+PSorrFVBzfgzFZ4GHLrpHc3ltE6vGkizJpIIUSjLIfLDD9aT4Hf3aSXa2yQ9mblyXkY5zoTKhB5edKtwQW9zDJaxKqHMMyrtlDurnzIYdaQPaRC5jAKtNcBIn8G7bAyvwAY14mvVN6mV2m4c0uH45w/5Lzj8MS8Fs5Q4xNcRO06oNMjIjR50yKuxYA741ZHyque2fh8r2aPC+CkijsyMiQuQq59Qd6vVhZrFGkaDCooUfADFV32hLiG3fosd1BI/lpyR/dhXuFlR57KK5eEZjxn2XSLErG4aSRdPaxDdUV9m0gbkjOcGr7a8KWG1SDd0jQKdXVgB1P8AFMJIljvbi6lYxqoCAD3HVurN4ltXTypxxGKUu8kTkNbRCQIfs5dROpZPXA2PhVJt2PajpRUaluaHMFkO7vnYEbk7fPp8KcQWoTpnG+PTPkKZW3McRyJW/p5B70cxCMP9rHuyD1Umu3PMNtGNRmRv9MbCV2I8FSPLGoXCWSdWRx2RMPE7oymCS1PadRIp+oK52Yt4eG1eYLhrR+wv1jngnL9nPpw0c2CQkh6jPgR5UcV5juWjQ2cax9pgRCcfWTnzjiB+rRepdqibiC/u7Ts3a3uYXdD/AFMbHKOkg+rKbd7V3c+VWqoOLyVLrIyjhs1ngi9naxA5wsSk53Oy53J61zllSLWLPiC3yJJFK8WvY4bd3ldURUOWY4A7vSvnvmr20zyQrbWWYYlUI0n/AKj4HgfuD9auFA3e450s0nMD3EYlClyuegXrk9AfSq3ZvHeP/WbuGJEWSQoVWwrKnTwO5r515a4x2F5DPIBIEkVnDbhgT3tWeuxNbvHeC0iuY0wwjJmhH44phrj0gbncsMDyqC/O3gs6ZJz5H1nHMjSiC9UMztIV0I2CegJzkjYCpqw5qljZI76NV1nSs8ZzEW8FcHeMmqBJbSf0iBZIZlLxhZlOiWB5G2146hS2NJ3q1z8k30kQglvElibT2jGPTKNLBu4Rt93GTWlW/wDob37P6l+U16pOIYAA8Bj8qUq0UwppxT7Jvl+4U7ppxT7Jvl+4UAhRRRQElScsQZSp6EEH4EYNKVygIDlKZhG9vIcvbuY8nqyHvRt81OP+NS97ZCWMo3Q4/Q5r0toocuB3iApPmB0zS1AcAppxPhqTxPFKNSOMEf2IPgQcEH0p2TVd5l47IhWC1CtcOC2W9yJPxvj16DxqO2cK4uU+gk2+CCsOIOkbRygyTwuYML1l07o2/muMk7bGopeNXjXMci2gnjhLn6qVdOphpAy3Vl3BxtvSXMPB2t7ee8kmlnlCh3GRHG7DYbDcKAegpX2Z8xPeWfaStGrLIyBVwgVQBpwvzNeLft1KWs00d3y8/wCkXsuXxk8F24DzjFcu0el4p0GWhkGlwPNfBl9RUnxCxjuImjkAeNxpYeBHx8D61gPtM5z7S4EcDFRblh2qnDsx2ZQw30elRPJntHnsZQVZpIc9+JyWyudyhPQ19A0eg1F2kjfalFtZ255wUZyipYRp3NPAmgls4TO0sMspUoyqDiNdaguN23x18qfcZEyh5IRq1x9jKpJ2TUD2qqPeKjVt45qB9pXtDtc8OmiPaEOZ9I8I2XSdXk2fD0qxcv8AMEN3GHgfUPL7y+jL1FcqyLqllI6FLVsHGT5F5uZrI3GuVkZVhAAdMsCG6aCMgkeVR9temWSZbOHsY2fJuSixsiFBkW6kZLeGegzU2YxnOlSc5yQpP54pvxezM8RTtHjJ6OpwysDkf/lavUOXgR0uHyxHg/B7e1OY0w2MFmJeQgnJ1Oxzv12xUJcXkVre3Yysds621zJ4AOH72PAMy+XXFL28F+CVcwMBsJdwzepQbA1jvtDeeK8nillLqxV/IMAO5t6ZNZok3N8jUxiocIW9pPtIl4nNgZS3Qns489d/ffzb+1UvrXWFaX7M/ZCb8Ce4kC2/gEIMj46jb3BV455n/C+EzXDaII3kY+Cgmtq4R7Nr8Q20gCJMoXtBK7MR2bZiIA8NPd0+HWtW4Fy5b2kYjtoljUeQ3PqW6k1Jhaw0n2ZUmnlGd8E5cmlvY5LmzWIQhizZDK8hxpKAbNjc5IzWhqK9aaMVhRS6Myk5PLDFdoorY1CmnFPsm+X7hTumnFPsm+X7hQCFFFFASVcrtcoCB5g51tbPaaQa8ZEa96Rvgo/zUdy3z213ddj/AE7RRmLtlZmBZhqC40Dp186zj2tcP7HiPaaRpnRXBHUsvdcH8xT/AIFzallcEtE8rtbxJGqDrliSGY7KMgVB7vz2vg636GL0qtg25N4wa5xO/WCJ5X91AWx5+QHqTgVVeE27AGSX7aY63J8PwJ8FGwqLtuY5r1xHNHGiLKZBoYtqWMDZj0JDsP8AtqxY/mvIf8k1r3LTxfHbINPXjlmK85cSm4nxT+hSTs4UYoMnC5A7zt5mkeO+yhrW3edLxHVACQO7nJwMYJ8asPOPsjkuLpp7WVVMhLMrHSQcblSOoNUHmPlW54fIkdw4ZZBkaHJUgHoR4YruelyrvdNensSXGY47+ytanHLkiGuhnA+ZrwGA+Vcm944rxdP3cedfTtRKMVOcl1x/CKMeRvLLk5xj08vhTrhXFprdw8EjIw8VOM+h86Y1JXHByttHcLuju0bf6HUZwfiN/lXjJPc+Synjo3PlDmme8hDxCK5K4EiKwhnTbqY22YeoNTC8ffJD2d2hH/t6h8ipwa+c+CcdmtJlnt3Kuh2PgR+EjxBr6E9nvtohvisNyBDcHYb/AFch/wBJPun0NV5UQZPHUzQhcc1StG7W9ncTFCVbu6ACD3lydyR6Cs/5wsre6t5bqW7/APOqF0wFGhURg4KKHGXIz1q1cx8t315b2RtDpRnnkmIcoEkaUkSsfEAD86t/CeaLG9nazfs5XjRVEjhSLg4xIYieuD5edbQqjX0YsulZwz5ZIqV5b5onsZllt3KkHcZ7rDxVh4g13m7gptLyeAjHZyMB/tzlT+RFQ4NSkB9j8ocypf2kdxHtrHeX8LjZlPwNTWawb/w58wESz2rHusomQf6l2bHyIPyrdnlABLEADqTsB8TWAe81zVVN477VrK3JSNjcSj7kI1Y/3P7oHrWfcV9onEJ5FdHW2VSGWJe9qwekz+IPkKnross/ajSU4x7Zuequ5qm8oe0eC8IikBgucbxP0b1ibowq4A1E4uLwzZNNcHrNNeKfZN8v3CnVNeKfZN8v3CsGRCiiigJHNVnnnnD6PhEnYvKWJUaeinGzOfBas1JXECupVwGVgQQRkEHqCKGU+T5z4neyX3azTHXcLiRcHuiP70aL5Y3pbhd/q72n3I005+8wyqDHnqYVNc78kPw6UT2+9sxxjqYC33T5ofPwqrcO4v2E0UpACJKjEH74Db9Pu+PyrnSUlNKX9z2dM6paZ2U8YXC/JrVtZraOsbHAjt4lby1yOxdz8WzXnmHmyK0GHy0jDKoBu3hnPTFR/G+Yree5mEUyOHhhYEMNyrt3B67g4qA574mjmGNcmVMh2HRFb3VJ88+FcC70+Op9SxNNp/X0eUtulTS35/Iw50tbydbaW3MrXEhckRkhUQDZVA8B51nsdlPN20szkm3K6w5JbvNp2B9cCtZvtbLaRwyvExByyHBwfe3+NRcXJ6rYcRlXU/aHKM27sIm1M2fIv/avT74aCyEsJJOKWO++SjRN3Rx57Msm9801uW6U6ufe+X500uF6V7D1JtQmvzn+5iBJS2CGxSZffWVon+BXUh/Qin3KHFExLZ3BxBchRq/6Uyn6uT4Z2PoaacuqZRLbDrMuUH/uR95cep3FQ7LjIPXxHl8a8wTDniXDHglaKQYdDg+R8ip8QeoPrTZTjp18PCrxyVfC5YQ3dstzFEp7xyJEyNMaCRSMguVABqpX3D2SZoiO+rlNIOrfONII6+VAaLyB7YWt4/6S+BktipjDD341IwQfxDemnC0jljKI2UidhFIp0uqhsoy+IO/6UvaexGV4ATOq3BXUIsdMjIDHOQflWfustvKU3SRGKkDwI9PGo+J/tZJtcOya59aeSVJbgh2KiPtB1k09Gf8A1YwD8Kq+mrs0E97AqPHpYHPaMcDHonnTmw5LRNzlyPEjb5CrtGktn+4r2Wwj0RHIV/PZ3S3MSAlQw72ynUMb+dWni/G7i7Obu4Zx/wBNDoiHpgbn50HhB8qPoZvKuvVo6q+XyUZ3yl0IwKoGEAUeQ2H/AM0oTXPo5lpGUMPCuhFxXESs1nsUliDAA57u6kbMp8CrdRVt5b9qFxa4S8zcQdO1A+tjHm4++B+dUrtDR2pqvqNNXauSSFsoM+kOF8XiuIxJA6yIehU5+R8j6Gu8UP1TfL9wr524JxKe0l7S0fs2J7ynJjk/3p4H1Fa9ytzqeIW8uuFopIiivvqQkkHuN1+Rrz92nnS+ejpV2qfRZaKKKrko+1VnfNntYWJmislErrs0jH6tD5DHvn4Ue1bm5olFpC2l5VJkYdVj6YXyZv7Vk6KABgYA8Kp6nUe3wuz0vo3oy1f/AG28R/yPuK8durrP9RcSMp+4vcj+AQf5qNsbmFJ1icaARuxOw8utRfG+JlSI4/fPXHX0AprPy5KGIuDoYKrYO5ww7tRV1ykt9jL+q1dOns/TaOC3J8svPEeERPHrhdXC9Sp9wnxB8DtULZTMQyOSz7nJ31nwb4nzpfkZew7VHYaZFH5imd3cKJgYyGIbScZOx6E48qn00lC3C5TOd6zpv1Wi9yxKM48r8ll4ZdOWVjnUqMiqfxOcCtQtuHqkKwnddHZn1yMMfzJrIuHPM0ivCFkMbq4Gk6Dg/ekPSrfdcS4jMxAkjgGcgRrqbHiNTVQ9a0Gp1tkFTjaucv7PJaG6FEG7HyzI+ZOCtbXEkDggxscZ8U6qR5jGKg5RkVpXNXL1zM3aTStIwXQNSjpnOCRWez2zK7Kw0/2+Ve2ptldRCu1/Pbh/nHTMxshOT2DWzumjdZEOGRgynyIORVp41wI3jf1dhEzpIcyRoNTQykZdSo30E5YGoCy4PJKcINvM9Pzq18F4O1qdcc0iS/ijYpj0Hn8650NHbOWEiSdsY9stnJlnHa2zAMgkjdYzqI795KNKZ/0QoxI82J8qtvD+Q7OCUTLCO0AxljkavvNpPiTk5rI7nh+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4plxLjqwjvvqfwUHx9T4VFKexZbwbRi5cIm7koo7pHqfAfOr57Kyp4bOy5707dfQqB19BSfJHs2hlhiubvMpkVZFi6RIGGRkfePxrQL2AJCQoCgY2AwPeHhXG1eqVuIxL9NThyzzRRRVAsGA858RMvELlyQfrCg8e6ndH9qj0O1I8YtylzcKeomlz/AN5rjONB+GfiB4Vxb45m8n070uz29KseI5Jjh3L4jDXhXVKVPYR4zlx98jyxS3NnDWvbNbkhEmRQ4VW1ExdW7T1HX0qdUR3MCa4dciICsYcpkEAHS6sMgjrvVRuuF9h9WyKjl3Olfd7HOQpfq+SQN/AV2q4fFRPlur1LndO58PLYw4DwUhMysWB6L4Y8D/8AFTqxADAAHwGPzpO36UXl0sSM79B+tX41xguEedu1F2onhyb+hHifMz2ijQoOs4BOwHpjxNTMPOgiILyIDhdsjO48qzXi3GXuiEVcLnugdSacWnJszYLsqePeOSPTAqL3G28LJ0VRCFa9x4ZtNlzDHP3JB1qn87cvCO4UhO0iKM+5AC6Tv8eopKxygQE5KgAkeOKtHGrZ57TKlQUDZ1b5U+A+YqXGxpkFFqlJr6KFHegDC7DoPD9KUF7UFe8TEb6XTUcZyPWvEXFo/EsvpXVjqo9Jk3st84LGLgGvEig4KnSwIZT5MpyD+dRscmr3GDfMZr32hHXI+NTucZrD8mMOLyiXurpp5mmm0tK2MsABjSMDHpTqO8IFQSXJpxHd0rhXBYijE5Sm8smBxA0snEqiFuKV1DrU21M15JyO4VhvXh7RSdqgJLsjpXqK9f1/wPifCo5LHk2XJLyWijfOKieJ3ccQyx+A8W+Aple8XZu7HuRsXPuj/aPE0zjtRnJy7eLNv/2jwqrK19RJVBds8yXU0owMQxny98inMfBYRbSPp1MB1O5zmvSW5NSq2uLV8/iQfIuKqWx+LbJoy5wj6C4LCFt4VUYAjQAemkUpxT7Jvl+4UvAmFUDwAH5CkOKfZN8v3CuOXRCiiigMH9pHCzb8SnGO7LidfXV7w+Tf3quoCcBQWYnAUDJPyFbn7U+BW89rrmfs5Yz9U4GpizbdnpG7BvL51m3JHC5Ip3aZND9ipA6EBmPvZ6HaqsqN08+DvU+r+xpseVwiBtZ5rRwZI5EjO+GBGk/iVvD1HQ0/5juNd0x2OEjUEdDtqJA/5CpezvpjdSpdExJI8emN0EkbqwI0a/u5x+Zqu31kI7iZFyAsmwJzgEAgVfpgocHlvULvfzNxSb+h7D0pjzFamS3cDcjDD5dac2k22KdA1eazHB56M3VNSMzsbswyq4GSpzip088PnJjXH6/nU/ecIt3yXVR4lgdJ+dVXmCO2UBYMlwTkg5GPjVTbKvyduNlWpa3ReS0cG40twO6NLDqvXbzFXXhMpNpKCdgprJuTIiZy2+kKc+XoK1AXWi2wv3tjUsJOUeSjdXGm3EfozrjCfWZ8SP8ANRzVLcVPeU+eRTLTV2qG6JahJqCGXYjrjHw2pxBeyJ97UPJv5pQx14aGpPaa5RJv+x1HxGNvfBjPn1FPViOMqQw9KhCleInZDmNip/MH5U9ycO+RsT6JztSPOlROajIuYcbTp/yX+KkIb+D39Ybbur4k+WKnjqYNdmkq5IXOAutzpX9T6AedNHZpOuUjHRM7t6uf8UEM7a5Nz91fBP5NPYLXPX/6ainN2P8ABslgRihz0G39qfw2dLxwgUsF9KYwY8iSRAU5unH9HKfLSfyYGnhtUjj1ynHl5knoFHiahTxD/wAvdI6shwy6W2ORggEefpUFsouLRLCLyj6PtJNSIfNVP5ikuKfZN8v3CucJbMEX/wDNP2iu8U+yb5fuFcYvCFFFFAVf2lROq2s6tp7GbvMVEiorqV1MhIzg4xVFg4sq3s2ppZWljiCFkw0xyciGMfdx4frW08Q4fHNGY5VDo3UHxwcisYvOFFmn0NNBLDNIq9iqsseknQTMTlQUJznAoayipIb3ARCB2c2hWDdiZFARl3GqM99cHfBNRMwkvLqSS2ilfIXtABvG423PjkCpTgEdzc5QOlqsKK7kHvTBs4aaX3sNjOc4pryxxmSKW4CKkLM5bvbl/BdLuwymQSD61upYeSGVMZLDIjGltwQVJDA9QfUU5guanLixWW5hnudbiTWZAgAeRkwI9KnGpQNiRUTzUsfb5t17NGCAqTtnOCSqk6CRt51Ork+Dn26PHOSlXvAbhpWIUsCx3zt18aZT8LMUqpL44J0nOx/zWicduoS0Zt0VMJocIS2pgdiM/wD003XgM7Ayi3Gwzk+/64WtNsXyT+/OLccZWPB6s7NIU0oNK7HfqfUn50pxKbs2wWyo3+OR/mpDk4wOZXnR5SuygY7MKRv2mSNJz4najlpIh2/9VbtIz5aIMRhUwRoBPvYO4Ird2qPCK9ejlP5yfZSuIHATx3I/MU2xVo5tsIYbS1VGDSl8sApBUEE6S3QnptVajgZzhEZzuxCAk4UZPd8flXQ0s1scmTyqccRPNGK8hgTgHcdR0IPkQeldq5uUlwRtNdgVpKSGlaDWGsoJjNkHQjNP+HWCrgjc46nw+VJFKkrGPOKglUlyyZTeMD61tc7mpJI/IU7seEkjfansksMC6nI22yem/wDc1lzSRhIZW3DmYZ3p7w6wLydnboZpfT3E9XfoBT/hnCZbkI0weKBjhYx3ZZMNgaz9wZ8B4A1qHBLeOOPRBF2casVAAxnGxb138a59ur8RLMKl2yF5a5DSBhNcETXA3G31cXpEp8f9R3+FNeA+zWOO6nubnEzyStJGpyUjU9CVPV/WrxRVHc3yyfCPKim/FPsm+X7hTqmvFPsm+X7hWDIhRRRQEiapfNHI7XE5mj7AZUA6oyX1D7wKkB/g4Iq60UBl3G+TJURrgszPFEesUchbSO6Avgo/CNqpvFeNBoItRmNyVjjIARkYk5JVj7gAPp5V9AHemcnBYGBBhjw3vDQu/wATihjBi95DA81sIZbgyasMsuZERNOW1K3Q5HhSfBWsrhO0un7SU6l7FUERUBiBpVerHY6zW02XAYIjmOJVPnjJx6E9Kq8/svjMsjK6hJGLEGMF11HdVkzsvpiieDG1NYZnfDuFh7J3to07a3kLmaTJbKknsQBt7uxJ2p1Lxh5khnj7RYnj73ZjLq5bvKfLT1GOoq43Xs4dZWaBkaNgvddnQggYBbRtJ579arqcHFvNd2zuSqNHMGz2ZGtd222G4O3StyGcEuSC4hEYTJPbt2hjAM6GNG1llykug7AfiX0qeWKOeOOW3upppyE0KsmB3iNShMYjGM/CjhqwxBltopJdZJcopcMx2OtztgirX7PeTWto9c6FJNblF1hgsZPcDafIVozNbbM45q4BcGJLYqVMcjSorqQ0qu2Pt8lWI9QM0y5W5cv4LtJIgqFQy9qDG6DWpGyNgmtr45y92z9p9WMDcspfbwxuMVGTcmaindjJc95uz91ep31ddICit1ZJR2+CXas5KZf8ii5YvdGNnJUdrErxyM0hBI0a9J0jfy3qP457FLuIFrWRbhfwsOzlA+Pusa1vh/KcEarqjV2DFg2MYOcjG/hU4BWYWSh0w4p9nyXfWUkD6LiNoX8nXTn4HoflSJr6s4rwWG5QpPEkq+TjOPh4j5VmfMPsIUktYTdl1PZSAsnwVuoq/XrfEyvLT/Rj1TXASNS6ulc47yZeWW9zAVQHHaKweM56b9aS4d0QE6dTqpIIGNTYyCatytjOG6PSINjjLDLPecXZm0QqztsdKAnSPxOV90epqT4JylmWE3Ts8rtsqsqpEvvI0fVn2GSdqkLExWWqCBJdQBkYtnWcDZZ2/wBW+D0xS/BuZ7aLCwxIZpGwpdu7qkwdOrqB/gVyLbnP/wALsYYLjy7wAp9Y4C99mVRknT0QuWOdeMk4/EasirTLgt08kQaUKGyw7hJU4YjIJ38Kf1XwSHK7RRWQFNOKfZN8v3CndNOKfZN8v3CgEKKKKAkqKby36KcMcH4H/Arx9KR/i/Rv4oB3RTT6Uj/F+jfxR9KR/i/Rv4oB3RTT6Uj/ABfo38UfSkf4v0b+KAdGoK+5Ptpbk3MseuQoqHJJQhTtlOhO9Sf0pH+L9G/ij6Uj/F+jfxQYFbe3VFCooVRsABgD4Claa/Skf4v0b+KPpSP8X6N/FAOiKBTX6Uj/ABfo38UfSkf4v0b+KAdiimn0pH+L9G/ij6Uj/F+jfxQDo0U1+lI/xfo38UfSkf4v0b+KAq3ta4PLc8OdYF1urLJpHVlXqF9ay7kDky5u3jlReyiilV2eQYLlDkqi9fTNb19Jx/i/Rv4ryvEYh0b9D/FSRslGLiumaOCbyym818N/qLkRf07BnIYsH0LOibYdh00g5pxZ8goqKFtrdMZ9/VK24Azr232G9Wv6Si/F+h/iu/Skf4v0b+KjNzthAUUKdPd2GkYAGOlOqafSkf4v0b+KPpSP8X6N/FAO6KafSkf4v0b+KPpSP8X6N/FAO6acU+yb5fuFH0pH+L9G/ikL++R42CnJOPA+Y9KAKKMGigFbr3qSFFFAFFFFAFFFFAFFFFAFFFFAFFFFAFFFFAFFFFAFFFFAFFFFAFFFFAFFFFAFdSu0UA7ooooD/9k="/>
          <p:cNvSpPr>
            <a:spLocks noChangeAspect="1" noChangeArrowheads="1"/>
          </p:cNvSpPr>
          <p:nvPr/>
        </p:nvSpPr>
        <p:spPr bwMode="auto">
          <a:xfrm>
            <a:off x="1519238" y="3127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pt-BR" sz="1800" b="0" kern="0">
              <a:solidFill>
                <a:sysClr val="windowText" lastClr="000000"/>
              </a:solidFill>
            </a:endParaRPr>
          </a:p>
        </p:txBody>
      </p:sp>
      <p:sp>
        <p:nvSpPr>
          <p:cNvPr id="31" name="AutoShape 22" descr="data:image/jpeg;base64,/9j/4AAQSkZJRgABAQAAAQABAAD/2wCEAAkGBhQSERUUERQWFRQWGBYUGBgYGRgVFxUXFxUbFxYXFBQXHCYeFxsjGhQUHy8gIycpLC0sFR4xNTAqNSYrLCkBCQoKDgwOGg8PGiwiHyEqLCksKSksKSwpLCwpLCkpLSwpKiksKSwpLCksLCkpKSwpLCwsKSksLCwpLCwsLDQsLP/AABEIAPEA0QMBIgACEQEDEQH/xAAcAAABBQEBAQAAAAAAAAAAAAAAAwQFBgcBAgj/xABAEAACAQMCAwUECQMDAgcBAAABAgMABBESIQUGMRMiQVFhBzJxgRUjM0JSkaGy0RSxwWJyglOSCCRDY+Hw8XP/xAAbAQEAAgMBAQAAAAAAAAAAAAAAAwQBAgUGB//EACwRAAICAQQBBAEDBAMAAAAAAAABAgMRBBIhMUEFEyJRYRQy0YGRscEGI3H/2gAMAwEAAhEDEQA/ANxooooAooooAooooArldphxvjEdrA887BY0GSf7Aep6UA25i5ngslV7l9IdhGviSx8h5DzqVQ5Ar5G5650l4lctLISEG0cfgieHzPU19DeyPmj+t4dEWOZIvqZPPKjuk/EYoC7CigUUAUUUUAUUUUAUUUUAUUUUAUUUUAUUUUAU24hIVjYjrt/cU5ppxT7Jvl+4UAn/AFDV2k6KAkqKKKAKKKKAKKKKAKh+a+XkvbWW3k6SKQD+FhurD4GpiuEUB8UcU4e8E0kMow8bMjfEHFaP7AeZOwvjbscJcLgZ/wCou64+IyKlv/EDydokS+iXuyYjlwOjj3WPxG3yrIuH3zQypKhw8bB1+KnIoD7XFdqH5S48L2zhuBt2iBiPJujD8xUxQBRRRQBRRRQBRRRQBRRRQBRRRQBRRRQBTTin2TfL9wp3TTin2TfL9woBCiiigJKiiigCiiigCiiigCiiigIvmPgaXltLbye7IpX4HwYeoOK+QeN8Ie1uJIJRh42Kn1x0I9CMGvtE1i/t/wCSNSLfxLumEmx4r0V/l0/KgO/+HnmnXDLZOe9Ge1j9Vb3wPgd/nWzg18j+zriM1tfxTQxtJ2ZzIEBP1R2fPy/tX1nFOGUMpyrAMD6EZB/KgFqKZcO4vFOGMMiyBSVJU5wR1FPAaA7RRRQBRRRQBRRRQBRRRQBRRRQBTTin2TfL9wp3TTin2TfL9woBCiiigJKiiigCiiigCiiigCiiigOGmvErBZonikGUkUow9GGKdGs89rfLl/di3SwdlGpu0w+gdO6WI3I60BD8C4/wvgtrJDJgTqzxyBPrJZvwtnwUqR5dKpg57vOJBOHWTC3gwVLu4DmMNtrk8AAQMDy60twn2OBbsJdS9p2aiSdVz77e5EHPUkbk1qUHKlo8fZNBDoxpxoGQPLV1+dQztSeCeNLccj3kPkiHhkGiIl3fDSSE++3oOgG9WgGqHexq8Ys4JgIVZVlCOe0ji32Vuo3wM1bOBWBgt0iMjS6BgO/vMPDPy2reM93BHKG0kRXab3V6kS6pHVF82IUfma7bXiyKHjZXU9GUhgfgRW5oL0VwGu0AUUUUAUUUUAUUUUAU04p9k3y/cKd004p9k3y/cKAQooooCSoorzmgPVec13NVDm7mTs5YUgHaTJJqaPWsYwUYDUzbUBb6M02sLkyRI7BQSASAwYA+IDDY4PjS0smATjOATjxOPCgPZNcBqkQc6XN4gazgEKNkCWc+RIJSNd23HjT7km+ndrpZ5e2EcojRtIT7gLZA9TVWGqqnY6ovLXZttaWS1UjPOqAs7BVGMliAB8SaVrMfa8JFeKR1JtVUgkbgSscLrXxGOnkasOWEYSyyG4RzeBfTNI4WC6lkZdX3CndUg+IOM+VXO+UtEwDacr73gF8WHxH96yqdg8R0gZKnGoABc/2q9QX5bh0D6MBjAjLnpH2gRjk9QQM/OqMo7nk6NcsRaHXEmKpEY4miNw8dsJioDBSTlm8u6DpJ8WpHmHl+OynidmnmglBh7JpHJWYd6LQfJjkHy60/5jvrg2VylxGisZtMAQ5LwKyntB5ME1H/AIikLB45YrRIHkeC3GoPIDrkbBC9d9sk1Y+Na75KyUrZLK4EuE+z+GQFrvVK2dYV2Zo4yfuqpOMDpXjhHKqwX7QQTSwQSxmUJE+kCRWAJ9AQelTVzMQpCkjO1NuBXqNfnXIoaOIKATglpDnAzsdl6VDVa5SSLF1ChByJg8Eu12jviE+6HiSRv+TndqleDXrSx5cAOrMjafdLI2klc74OPGnf+KjeWd7cN4uzufizknFXjnEqaiuYeLtBGvZhWlkYRxqxwpc/iPgAATUqTVb57iBtC2cPGySRnx1qwwAPHO4rEuFk2isvA45X5ge5WRJ4+yuIW0SoDqXJGVZG8VIqcqp8sqf667bbSUgB9ZMMTn10latlYi8rIksPB2iuV2tjUKacU+yb5fuFO6acU+yb5fuFAIUUUUBJVS+Nc3CC/CGTEaqokXSXcv7yrEijO46t02q6VBce5e/qWUGQxp1fQAJHwdh2uMhcZBAoCS4dxBZo1kjyVcahkYOPUHoahuaOVhdFSZFiGQGPZoztnYAOwyp32qet4VVQqABQAAB0AHTFRXNan+nyDgrJE/8A2yA4oB5wfg8dtCkMIwiDAycnc5JJ8yadtXoGqTzpdTG4jgkYxWko06096SX/AKTv/wCmpHQ+PSorrFVBzfgzFZ4GHLrpHc3ltE6vGkizJpIIUSjLIfLDD9aT4Hf3aSXa2yQ9mblyXkY5zoTKhB5edKtwQW9zDJaxKqHMMyrtlDurnzIYdaQPaRC5jAKtNcBIn8G7bAyvwAY14mvVN6mV2m4c0uH45w/5Lzj8MS8Fs5Q4xNcRO06oNMjIjR50yKuxYA741ZHyque2fh8r2aPC+CkijsyMiQuQq59Qd6vVhZrFGkaDCooUfADFV32hLiG3fosd1BI/lpyR/dhXuFlR57KK5eEZjxn2XSLErG4aSRdPaxDdUV9m0gbkjOcGr7a8KWG1SDd0jQKdXVgB1P8AFMJIljvbi6lYxqoCAD3HVurN4ltXTypxxGKUu8kTkNbRCQIfs5dROpZPXA2PhVJt2PajpRUaluaHMFkO7vnYEbk7fPp8KcQWoTpnG+PTPkKZW3McRyJW/p5B70cxCMP9rHuyD1Umu3PMNtGNRmRv9MbCV2I8FSPLGoXCWSdWRx2RMPE7oymCS1PadRIp+oK52Yt4eG1eYLhrR+wv1jngnL9nPpw0c2CQkh6jPgR5UcV5juWjQ2cax9pgRCcfWTnzjiB+rRepdqibiC/u7Ts3a3uYXdD/AFMbHKOkg+rKbd7V3c+VWqoOLyVLrIyjhs1ngi9naxA5wsSk53Oy53J61zllSLWLPiC3yJJFK8WvY4bd3ldURUOWY4A7vSvnvmr20zyQrbWWYYlUI0n/AKj4HgfuD9auFA3e450s0nMD3EYlClyuegXrk9AfSq3ZvHeP/WbuGJEWSQoVWwrKnTwO5r515a4x2F5DPIBIEkVnDbhgT3tWeuxNbvHeC0iuY0wwjJmhH44phrj0gbncsMDyqC/O3gs6ZJz5H1nHMjSiC9UMztIV0I2CegJzkjYCpqw5qljZI76NV1nSs8ZzEW8FcHeMmqBJbSf0iBZIZlLxhZlOiWB5G2146hS2NJ3q1z8k30kQglvElibT2jGPTKNLBu4Rt93GTWlW/wDob37P6l+U16pOIYAA8Bj8qUq0UwppxT7Jvl+4U7ppxT7Jvl+4UAhRRRQElScsQZSp6EEH4EYNKVygIDlKZhG9vIcvbuY8nqyHvRt81OP+NS97ZCWMo3Q4/Q5r0toocuB3iApPmB0zS1AcAppxPhqTxPFKNSOMEf2IPgQcEH0p2TVd5l47IhWC1CtcOC2W9yJPxvj16DxqO2cK4uU+gk2+CCsOIOkbRygyTwuYML1l07o2/muMk7bGopeNXjXMci2gnjhLn6qVdOphpAy3Vl3BxtvSXMPB2t7ee8kmlnlCh3GRHG7DYbDcKAegpX2Z8xPeWfaStGrLIyBVwgVQBpwvzNeLft1KWs00d3y8/wCkXsuXxk8F24DzjFcu0el4p0GWhkGlwPNfBl9RUnxCxjuImjkAeNxpYeBHx8D61gPtM5z7S4EcDFRblh2qnDsx2ZQw30elRPJntHnsZQVZpIc9+JyWyudyhPQ19A0eg1F2kjfalFtZ255wUZyipYRp3NPAmgls4TO0sMspUoyqDiNdaguN23x18qfcZEyh5IRq1x9jKpJ2TUD2qqPeKjVt45qB9pXtDtc8OmiPaEOZ9I8I2XSdXk2fD0qxcv8AMEN3GHgfUPL7y+jL1FcqyLqllI6FLVsHGT5F5uZrI3GuVkZVhAAdMsCG6aCMgkeVR9temWSZbOHsY2fJuSixsiFBkW6kZLeGegzU2YxnOlSc5yQpP54pvxezM8RTtHjJ6OpwysDkf/lavUOXgR0uHyxHg/B7e1OY0w2MFmJeQgnJ1Oxzv12xUJcXkVre3Yysds621zJ4AOH72PAMy+XXFL28F+CVcwMBsJdwzepQbA1jvtDeeK8nillLqxV/IMAO5t6ZNZok3N8jUxiocIW9pPtIl4nNgZS3Qns489d/ffzb+1UvrXWFaX7M/ZCb8Ce4kC2/gEIMj46jb3BV455n/C+EzXDaII3kY+Cgmtq4R7Nr8Q20gCJMoXtBK7MR2bZiIA8NPd0+HWtW4Fy5b2kYjtoljUeQ3PqW6k1Jhaw0n2ZUmnlGd8E5cmlvY5LmzWIQhizZDK8hxpKAbNjc5IzWhqK9aaMVhRS6Myk5PLDFdoorY1CmnFPsm+X7hTumnFPsm+X7hQCFFFFASVcrtcoCB5g51tbPaaQa8ZEa96Rvgo/zUdy3z213ddj/AE7RRmLtlZmBZhqC40Dp186zj2tcP7HiPaaRpnRXBHUsvdcH8xT/AIFzallcEtE8rtbxJGqDrliSGY7KMgVB7vz2vg636GL0qtg25N4wa5xO/WCJ5X91AWx5+QHqTgVVeE27AGSX7aY63J8PwJ8FGwqLtuY5r1xHNHGiLKZBoYtqWMDZj0JDsP8AtqxY/mvIf8k1r3LTxfHbINPXjlmK85cSm4nxT+hSTs4UYoMnC5A7zt5mkeO+yhrW3edLxHVACQO7nJwMYJ8asPOPsjkuLpp7WVVMhLMrHSQcblSOoNUHmPlW54fIkdw4ZZBkaHJUgHoR4YruelyrvdNensSXGY47+ytanHLkiGuhnA+ZrwGA+Vcm944rxdP3cedfTtRKMVOcl1x/CKMeRvLLk5xj08vhTrhXFprdw8EjIw8VOM+h86Y1JXHByttHcLuju0bf6HUZwfiN/lXjJPc+Synjo3PlDmme8hDxCK5K4EiKwhnTbqY22YeoNTC8ffJD2d2hH/t6h8ipwa+c+CcdmtJlnt3Kuh2PgR+EjxBr6E9nvtohvisNyBDcHYb/AFch/wBJPun0NV5UQZPHUzQhcc1StG7W9ncTFCVbu6ACD3lydyR6Cs/5wsre6t5bqW7/APOqF0wFGhURg4KKHGXIz1q1cx8t315b2RtDpRnnkmIcoEkaUkSsfEAD86t/CeaLG9nazfs5XjRVEjhSLg4xIYieuD5edbQqjX0YsulZwz5ZIqV5b5onsZllt3KkHcZ7rDxVh4g13m7gptLyeAjHZyMB/tzlT+RFQ4NSkB9j8ocypf2kdxHtrHeX8LjZlPwNTWawb/w58wESz2rHusomQf6l2bHyIPyrdnlABLEADqTsB8TWAe81zVVN477VrK3JSNjcSj7kI1Y/3P7oHrWfcV9onEJ5FdHW2VSGWJe9qwekz+IPkKnross/ajSU4x7Zuequ5qm8oe0eC8IikBgucbxP0b1ibowq4A1E4uLwzZNNcHrNNeKfZN8v3CnVNeKfZN8v3CsGRCiiigJHNVnnnnD6PhEnYvKWJUaeinGzOfBas1JXECupVwGVgQQRkEHqCKGU+T5z4neyX3azTHXcLiRcHuiP70aL5Y3pbhd/q72n3I005+8wyqDHnqYVNc78kPw6UT2+9sxxjqYC33T5ofPwqrcO4v2E0UpACJKjEH74Db9Pu+PyrnSUlNKX9z2dM6paZ2U8YXC/JrVtZraOsbHAjt4lby1yOxdz8WzXnmHmyK0GHy0jDKoBu3hnPTFR/G+Yree5mEUyOHhhYEMNyrt3B67g4qA574mjmGNcmVMh2HRFb3VJ88+FcC70+Op9SxNNp/X0eUtulTS35/Iw50tbydbaW3MrXEhckRkhUQDZVA8B51nsdlPN20szkm3K6w5JbvNp2B9cCtZvtbLaRwyvExByyHBwfe3+NRcXJ6rYcRlXU/aHKM27sIm1M2fIv/avT74aCyEsJJOKWO++SjRN3Rx57Msm9801uW6U6ufe+X500uF6V7D1JtQmvzn+5iBJS2CGxSZffWVon+BXUh/Qin3KHFExLZ3BxBchRq/6Uyn6uT4Z2PoaacuqZRLbDrMuUH/uR95cep3FQ7LjIPXxHl8a8wTDniXDHglaKQYdDg+R8ip8QeoPrTZTjp18PCrxyVfC5YQ3dstzFEp7xyJEyNMaCRSMguVABqpX3D2SZoiO+rlNIOrfONII6+VAaLyB7YWt4/6S+BktipjDD341IwQfxDemnC0jljKI2UidhFIp0uqhsoy+IO/6UvaexGV4ATOq3BXUIsdMjIDHOQflWfustvKU3SRGKkDwI9PGo+J/tZJtcOya59aeSVJbgh2KiPtB1k09Gf8A1YwD8Kq+mrs0E97AqPHpYHPaMcDHonnTmw5LRNzlyPEjb5CrtGktn+4r2Wwj0RHIV/PZ3S3MSAlQw72ynUMb+dWni/G7i7Obu4Zx/wBNDoiHpgbn50HhB8qPoZvKuvVo6q+XyUZ3yl0IwKoGEAUeQ2H/AM0oTXPo5lpGUMPCuhFxXESs1nsUliDAA57u6kbMp8CrdRVt5b9qFxa4S8zcQdO1A+tjHm4++B+dUrtDR2pqvqNNXauSSFsoM+kOF8XiuIxJA6yIehU5+R8j6Gu8UP1TfL9wr524JxKe0l7S0fs2J7ynJjk/3p4H1Fa9ytzqeIW8uuFopIiivvqQkkHuN1+Rrz92nnS+ejpV2qfRZaKKKrko+1VnfNntYWJmislErrs0jH6tD5DHvn4Ue1bm5olFpC2l5VJkYdVj6YXyZv7Vk6KABgYA8Kp6nUe3wuz0vo3oy1f/AG28R/yPuK8durrP9RcSMp+4vcj+AQf5qNsbmFJ1icaARuxOw8utRfG+JlSI4/fPXHX0AprPy5KGIuDoYKrYO5ww7tRV1ykt9jL+q1dOns/TaOC3J8svPEeERPHrhdXC9Sp9wnxB8DtULZTMQyOSz7nJ31nwb4nzpfkZew7VHYaZFH5imd3cKJgYyGIbScZOx6E48qn00lC3C5TOd6zpv1Wi9yxKM48r8ll4ZdOWVjnUqMiqfxOcCtQtuHqkKwnddHZn1yMMfzJrIuHPM0ivCFkMbq4Gk6Dg/ekPSrfdcS4jMxAkjgGcgRrqbHiNTVQ9a0Gp1tkFTjaucv7PJaG6FEG7HyzI+ZOCtbXEkDggxscZ8U6qR5jGKg5RkVpXNXL1zM3aTStIwXQNSjpnOCRWez2zK7Kw0/2+Ve2ptldRCu1/Pbh/nHTMxshOT2DWzumjdZEOGRgynyIORVp41wI3jf1dhEzpIcyRoNTQykZdSo30E5YGoCy4PJKcINvM9Pzq18F4O1qdcc0iS/ijYpj0Hn8650NHbOWEiSdsY9stnJlnHa2zAMgkjdYzqI795KNKZ/0QoxI82J8qtvD+Q7OCUTLCO0AxljkavvNpPiTk5rI7nh+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4plxLjqwjvvqfwUHx9T4VFKexZbwbRi5cIm7koo7pHqfAfOr57Kyp4bOy5707dfQqB19BSfJHs2hlhiubvMpkVZFi6RIGGRkfePxrQL2AJCQoCgY2AwPeHhXG1eqVuIxL9NThyzzRRRVAsGA858RMvELlyQfrCg8e6ndH9qj0O1I8YtylzcKeomlz/AN5rjONB+GfiB4Vxb45m8n070uz29KseI5Jjh3L4jDXhXVKVPYR4zlx98jyxS3NnDWvbNbkhEmRQ4VW1ExdW7T1HX0qdUR3MCa4dciICsYcpkEAHS6sMgjrvVRuuF9h9WyKjl3Olfd7HOQpfq+SQN/AV2q4fFRPlur1LndO58PLYw4DwUhMysWB6L4Y8D/8AFTqxADAAHwGPzpO36UXl0sSM79B+tX41xguEedu1F2onhyb+hHifMz2ijQoOs4BOwHpjxNTMPOgiILyIDhdsjO48qzXi3GXuiEVcLnugdSacWnJszYLsqePeOSPTAqL3G28LJ0VRCFa9x4ZtNlzDHP3JB1qn87cvCO4UhO0iKM+5AC6Tv8eopKxygQE5KgAkeOKtHGrZ57TKlQUDZ1b5U+A+YqXGxpkFFqlJr6KFHegDC7DoPD9KUF7UFe8TEb6XTUcZyPWvEXFo/EsvpXVjqo9Jk3st84LGLgGvEig4KnSwIZT5MpyD+dRscmr3GDfMZr32hHXI+NTucZrD8mMOLyiXurpp5mmm0tK2MsABjSMDHpTqO8IFQSXJpxHd0rhXBYijE5Sm8smBxA0snEqiFuKV1DrU21M15JyO4VhvXh7RSdqgJLsjpXqK9f1/wPifCo5LHk2XJLyWijfOKieJ3ccQyx+A8W+Aple8XZu7HuRsXPuj/aPE0zjtRnJy7eLNv/2jwqrK19RJVBds8yXU0owMQxny98inMfBYRbSPp1MB1O5zmvSW5NSq2uLV8/iQfIuKqWx+LbJoy5wj6C4LCFt4VUYAjQAemkUpxT7Jvl+4UvAmFUDwAH5CkOKfZN8v3CuOXRCiiigMH9pHCzb8SnGO7LidfXV7w+Tf3quoCcBQWYnAUDJPyFbn7U+BW89rrmfs5Yz9U4GpizbdnpG7BvL51m3JHC5Ip3aZND9ipA6EBmPvZ6HaqsqN08+DvU+r+xpseVwiBtZ5rRwZI5EjO+GBGk/iVvD1HQ0/5juNd0x2OEjUEdDtqJA/5CpezvpjdSpdExJI8emN0EkbqwI0a/u5x+Zqu31kI7iZFyAsmwJzgEAgVfpgocHlvULvfzNxSb+h7D0pjzFamS3cDcjDD5dac2k22KdA1eazHB56M3VNSMzsbswyq4GSpzip088PnJjXH6/nU/ecIt3yXVR4lgdJ+dVXmCO2UBYMlwTkg5GPjVTbKvyduNlWpa3ReS0cG40twO6NLDqvXbzFXXhMpNpKCdgprJuTIiZy2+kKc+XoK1AXWi2wv3tjUsJOUeSjdXGm3EfozrjCfWZ8SP8ANRzVLcVPeU+eRTLTV2qG6JahJqCGXYjrjHw2pxBeyJ97UPJv5pQx14aGpPaa5RJv+x1HxGNvfBjPn1FPViOMqQw9KhCleInZDmNip/MH5U9ycO+RsT6JztSPOlROajIuYcbTp/yX+KkIb+D39Ybbur4k+WKnjqYNdmkq5IXOAutzpX9T6AedNHZpOuUjHRM7t6uf8UEM7a5Nz91fBP5NPYLXPX/6ainN2P8ABslgRihz0G39qfw2dLxwgUsF9KYwY8iSRAU5unH9HKfLSfyYGnhtUjj1ynHl5knoFHiahTxD/wAvdI6shwy6W2ORggEefpUFsouLRLCLyj6PtJNSIfNVP5ikuKfZN8v3CucJbMEX/wDNP2iu8U+yb5fuFcYvCFFFFAVf2lROq2s6tp7GbvMVEiorqV1MhIzg4xVFg4sq3s2ppZWljiCFkw0xyciGMfdx4frW08Q4fHNGY5VDo3UHxwcisYvOFFmn0NNBLDNIq9iqsseknQTMTlQUJznAoayipIb3ARCB2c2hWDdiZFARl3GqM99cHfBNRMwkvLqSS2ilfIXtABvG423PjkCpTgEdzc5QOlqsKK7kHvTBs4aaX3sNjOc4pryxxmSKW4CKkLM5bvbl/BdLuwymQSD61upYeSGVMZLDIjGltwQVJDA9QfUU5guanLixWW5hnudbiTWZAgAeRkwI9KnGpQNiRUTzUsfb5t17NGCAqTtnOCSqk6CRt51Ork+Dn26PHOSlXvAbhpWIUsCx3zt18aZT8LMUqpL44J0nOx/zWicduoS0Zt0VMJocIS2pgdiM/wD003XgM7Ayi3Gwzk+/64WtNsXyT+/OLccZWPB6s7NIU0oNK7HfqfUn50pxKbs2wWyo3+OR/mpDk4wOZXnR5SuygY7MKRv2mSNJz4najlpIh2/9VbtIz5aIMRhUwRoBPvYO4Ird2qPCK9ejlP5yfZSuIHATx3I/MU2xVo5tsIYbS1VGDSl8sApBUEE6S3QnptVajgZzhEZzuxCAk4UZPd8flXQ0s1scmTyqccRPNGK8hgTgHcdR0IPkQeldq5uUlwRtNdgVpKSGlaDWGsoJjNkHQjNP+HWCrgjc46nw+VJFKkrGPOKglUlyyZTeMD61tc7mpJI/IU7seEkjfansksMC6nI22yem/wDc1lzSRhIZW3DmYZ3p7w6wLydnboZpfT3E9XfoBT/hnCZbkI0weKBjhYx3ZZMNgaz9wZ8B4A1qHBLeOOPRBF2casVAAxnGxb138a59ur8RLMKl2yF5a5DSBhNcETXA3G31cXpEp8f9R3+FNeA+zWOO6nubnEzyStJGpyUjU9CVPV/WrxRVHc3yyfCPKim/FPsm+X7hTqmvFPsm+X7hWDIhRRRQEiapfNHI7XE5mj7AZUA6oyX1D7wKkB/g4Iq60UBl3G+TJURrgszPFEesUchbSO6Avgo/CNqpvFeNBoItRmNyVjjIARkYk5JVj7gAPp5V9AHemcnBYGBBhjw3vDQu/wATihjBi95DA81sIZbgyasMsuZERNOW1K3Q5HhSfBWsrhO0un7SU6l7FUERUBiBpVerHY6zW02XAYIjmOJVPnjJx6E9Kq8/svjMsjK6hJGLEGMF11HdVkzsvpiieDG1NYZnfDuFh7J3to07a3kLmaTJbKknsQBt7uxJ2p1Lxh5khnj7RYnj73ZjLq5bvKfLT1GOoq43Xs4dZWaBkaNgvddnQggYBbRtJ579arqcHFvNd2zuSqNHMGz2ZGtd222G4O3StyGcEuSC4hEYTJPbt2hjAM6GNG1llykug7AfiX0qeWKOeOOW3upppyE0KsmB3iNShMYjGM/CjhqwxBltopJdZJcopcMx2OtztgirX7PeTWto9c6FJNblF1hgsZPcDafIVozNbbM45q4BcGJLYqVMcjSorqQ0qu2Pt8lWI9QM0y5W5cv4LtJIgqFQy9qDG6DWpGyNgmtr45y92z9p9WMDcspfbwxuMVGTcmaindjJc95uz91ep31ddICit1ZJR2+CXas5KZf8ii5YvdGNnJUdrErxyM0hBI0a9J0jfy3qP457FLuIFrWRbhfwsOzlA+Pusa1vh/KcEarqjV2DFg2MYOcjG/hU4BWYWSh0w4p9nyXfWUkD6LiNoX8nXTn4HoflSJr6s4rwWG5QpPEkq+TjOPh4j5VmfMPsIUktYTdl1PZSAsnwVuoq/XrfEyvLT/Rj1TXASNS6ulc47yZeWW9zAVQHHaKweM56b9aS4d0QE6dTqpIIGNTYyCatytjOG6PSINjjLDLPecXZm0QqztsdKAnSPxOV90epqT4JylmWE3Ts8rtsqsqpEvvI0fVn2GSdqkLExWWqCBJdQBkYtnWcDZZ2/wBW+D0xS/BuZ7aLCwxIZpGwpdu7qkwdOrqB/gVyLbnP/wALsYYLjy7wAp9Y4C99mVRknT0QuWOdeMk4/EasirTLgt08kQaUKGyw7hJU4YjIJ38Kf1XwSHK7RRWQFNOKfZN8v3CndNOKfZN8v3CgEKKKKAkqKby36KcMcH4H/Arx9KR/i/Rv4oB3RTT6Uj/F+jfxR9KR/i/Rv4oB3RTT6Uj/ABfo38UfSkf4v0b+KAdGoK+5Ptpbk3MseuQoqHJJQhTtlOhO9Sf0pH+L9G/ij6Uj/F+jfxQYFbe3VFCooVRsABgD4Claa/Skf4v0b+KPpSP8X6N/FAOiKBTX6Uj/ABfo38UfSkf4v0b+KAdiimn0pH+L9G/ij6Uj/F+jfxQDo0U1+lI/xfo38UfSkf4v0b+KAq3ta4PLc8OdYF1urLJpHVlXqF9ay7kDky5u3jlReyiilV2eQYLlDkqi9fTNb19Jx/i/Rv4ryvEYh0b9D/FSRslGLiumaOCbyym818N/qLkRf07BnIYsH0LOibYdh00g5pxZ8goqKFtrdMZ9/VK24Azr232G9Wv6Si/F+h/iu/Skf4v0b+KjNzthAUUKdPd2GkYAGOlOqafSkf4v0b+KPpSP8X6N/FAO6KafSkf4v0b+KPpSP8X6N/FAO6acU+yb5fuFH0pH+L9G/ikL++R42CnJOPA+Y9KAKKMGigFbr3qSFFFAFFFFAFFFFAFFFFAFFFFAFFFFAFFFFAFFFFAFFFFAFFFFAFFFFAFFFFAFdSu0UA7ooooD/9k="/>
          <p:cNvSpPr>
            <a:spLocks noChangeAspect="1" noChangeArrowheads="1"/>
          </p:cNvSpPr>
          <p:nvPr/>
        </p:nvSpPr>
        <p:spPr bwMode="auto">
          <a:xfrm>
            <a:off x="1824038" y="6175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pt-BR" sz="1800" b="0" kern="0">
              <a:solidFill>
                <a:sysClr val="windowText" lastClr="000000"/>
              </a:solidFill>
            </a:endParaRPr>
          </a:p>
        </p:txBody>
      </p:sp>
      <p:pic>
        <p:nvPicPr>
          <p:cNvPr id="32" name="Picture 24" descr="http://4.bp.blogspot.com/-NqT44p7JuAk/TpwblINENRI/AAAAAAAAAqk/_A2sjUhTz3w/s1600/bancos%255B1%255D.jpg"/>
          <p:cNvPicPr>
            <a:picLocks noChangeAspect="1" noChangeArrowheads="1"/>
          </p:cNvPicPr>
          <p:nvPr/>
        </p:nvPicPr>
        <p:blipFill>
          <a:blip r:embed="rId3">
            <a:extLst>
              <a:ext uri="{28A0092B-C50C-407E-A947-70E740481C1C}">
                <a14:useLocalDpi xmlns:a14="http://schemas.microsoft.com/office/drawing/2010/main" val="0"/>
              </a:ext>
            </a:extLst>
          </a:blip>
          <a:srcRect r="6163" b="4747"/>
          <a:stretch>
            <a:fillRect/>
          </a:stretch>
        </p:blipFill>
        <p:spPr bwMode="auto">
          <a:xfrm>
            <a:off x="920750" y="1919288"/>
            <a:ext cx="1933575" cy="225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Seta para baixo 32"/>
          <p:cNvSpPr/>
          <p:nvPr/>
        </p:nvSpPr>
        <p:spPr>
          <a:xfrm>
            <a:off x="7924800" y="2416175"/>
            <a:ext cx="1443038" cy="2813050"/>
          </a:xfrm>
          <a:prstGeom prst="downArrow">
            <a:avLst/>
          </a:prstGeom>
          <a:solidFill>
            <a:srgbClr val="4F81BD"/>
          </a:solidFill>
          <a:ln w="25400" cap="flat" cmpd="sng" algn="ctr">
            <a:solidFill>
              <a:srgbClr val="4F81BD">
                <a:shade val="50000"/>
              </a:srgbClr>
            </a:solidFill>
            <a:prstDash val="solid"/>
          </a:ln>
          <a:effectLst/>
        </p:spPr>
        <p:txBody>
          <a:bodyPr vert="vert" anchor="ctr"/>
          <a:lstStyle/>
          <a:p>
            <a:pPr algn="ctr" fontAlgn="auto">
              <a:spcBef>
                <a:spcPts val="0"/>
              </a:spcBef>
              <a:spcAft>
                <a:spcPts val="0"/>
              </a:spcAft>
              <a:defRPr/>
            </a:pPr>
            <a:r>
              <a:rPr lang="pt-BR" sz="3000" b="0" kern="0" dirty="0">
                <a:solidFill>
                  <a:sysClr val="window" lastClr="FFFFFF"/>
                </a:solidFill>
                <a:latin typeface="Calibri"/>
                <a:ea typeface="+mn-ea"/>
                <a:cs typeface="+mn-cs"/>
              </a:rPr>
              <a:t>TRIBUTOS</a:t>
            </a:r>
          </a:p>
        </p:txBody>
      </p:sp>
      <p:grpSp>
        <p:nvGrpSpPr>
          <p:cNvPr id="52" name="Grupo 51"/>
          <p:cNvGrpSpPr>
            <a:grpSpLocks/>
          </p:cNvGrpSpPr>
          <p:nvPr/>
        </p:nvGrpSpPr>
        <p:grpSpPr bwMode="auto">
          <a:xfrm>
            <a:off x="2525713" y="4171950"/>
            <a:ext cx="4413250" cy="1633538"/>
            <a:chOff x="2526392" y="4171608"/>
            <a:chExt cx="4411922" cy="1633656"/>
          </a:xfrm>
        </p:grpSpPr>
        <p:sp>
          <p:nvSpPr>
            <p:cNvPr id="36" name="Seta dobrada 35"/>
            <p:cNvSpPr/>
            <p:nvPr/>
          </p:nvSpPr>
          <p:spPr>
            <a:xfrm flipV="1">
              <a:off x="2526392" y="4171608"/>
              <a:ext cx="4411922" cy="1633656"/>
            </a:xfrm>
            <a:prstGeom prst="bentArrow">
              <a:avLst>
                <a:gd name="adj1" fmla="val 9014"/>
                <a:gd name="adj2" fmla="val 7681"/>
                <a:gd name="adj3" fmla="val 25000"/>
                <a:gd name="adj4" fmla="val 43750"/>
              </a:avLst>
            </a:prstGeom>
            <a:solidFill>
              <a:srgbClr val="4F81BD"/>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endParaRPr lang="pt-BR" sz="1800" b="0" kern="0" dirty="0">
                <a:solidFill>
                  <a:sysClr val="windowText" lastClr="000000"/>
                </a:solidFill>
                <a:latin typeface="Calibri" pitchFamily="34" charset="0"/>
                <a:ea typeface="+mn-ea"/>
                <a:cs typeface="Calibri" pitchFamily="34" charset="0"/>
              </a:endParaRPr>
            </a:p>
          </p:txBody>
        </p:sp>
        <p:sp>
          <p:nvSpPr>
            <p:cNvPr id="37" name="AutoShape 20" descr="data:image/jpeg;base64,/9j/4AAQSkZJRgABAQAAAQABAAD/2wCEAAkGBhQSERUUERQWFRQWGBYUGBgYGRgVFxUXFxUbFxYXFBQXHCYeFxsjGhQUHy8gIycpLC0sFR4xNTAqNSYrLCkBCQoKDgwOGg8PGiwiHyEqLCksKSksKSwpLCwpLCkpLSwpKiksKSwpLCksLCkpKSwpLCwsKSksLCwpLCwsLDQsLP/AABEIAPEA0QMBIgACEQEDEQH/xAAcAAABBQEBAQAAAAAAAAAAAAAAAwQFBgcBAgj/xABAEAACAQMCAwUECQMDAgcBAAABAgMABBESIQUGMRMiQVFhBzJxgRUjM0JSkaGy0RSxwWJyglOSCCRDY+Hw8XP/xAAbAQEAAgMBAQAAAAAAAAAAAAAAAwQBAgUGB//EACwRAAICAQQBBAEDBAMAAAAAAAABAgMRBBIhMUEFEyJRYRQy0YGRscEGI3H/2gAMAwEAAhEDEQA/ANxooooAooooAooooArldphxvjEdrA887BY0GSf7Aep6UA25i5ngslV7l9IdhGviSx8h5DzqVQ5Ar5G5650l4lctLISEG0cfgieHzPU19DeyPmj+t4dEWOZIvqZPPKjuk/EYoC7CigUUAUUUUAUUUUAUUUUAUUUUAUUUUAUUUUAU24hIVjYjrt/cU5ppxT7Jvl+4UAn/AFDV2k6KAkqKKKAKKKKAKKKKAKh+a+XkvbWW3k6SKQD+FhurD4GpiuEUB8UcU4e8E0kMow8bMjfEHFaP7AeZOwvjbscJcLgZ/wCou64+IyKlv/EDydokS+iXuyYjlwOjj3WPxG3yrIuH3zQypKhw8bB1+KnIoD7XFdqH5S48L2zhuBt2iBiPJujD8xUxQBRRRQBRRRQBRRRQBRRRQBRRRQBRRRQBTTin2TfL9wp3TTin2TfL9woBCiiigJKiiigCiiigCiiigCiiigIvmPgaXltLbye7IpX4HwYeoOK+QeN8Ie1uJIJRh42Kn1x0I9CMGvtE1i/t/wCSNSLfxLumEmx4r0V/l0/KgO/+HnmnXDLZOe9Ge1j9Vb3wPgd/nWzg18j+zriM1tfxTQxtJ2ZzIEBP1R2fPy/tX1nFOGUMpyrAMD6EZB/KgFqKZcO4vFOGMMiyBSVJU5wR1FPAaA7RRRQBRRRQBRRRQBRRRQBRRRQBTTin2TfL9wp3TTin2TfL9woBCiiigJKiiigCiiigCiiigCiiigOGmvErBZonikGUkUow9GGKdGs89rfLl/di3SwdlGpu0w+gdO6WI3I60BD8C4/wvgtrJDJgTqzxyBPrJZvwtnwUqR5dKpg57vOJBOHWTC3gwVLu4DmMNtrk8AAQMDy60twn2OBbsJdS9p2aiSdVz77e5EHPUkbk1qUHKlo8fZNBDoxpxoGQPLV1+dQztSeCeNLccj3kPkiHhkGiIl3fDSSE++3oOgG9WgGqHexq8Ys4JgIVZVlCOe0ji32Vuo3wM1bOBWBgt0iMjS6BgO/vMPDPy2reM93BHKG0kRXab3V6kS6pHVF82IUfma7bXiyKHjZXU9GUhgfgRW5oL0VwGu0AUUUUAUUUUAUUUUAU04p9k3y/cKd004p9k3y/cKAQooooCSoorzmgPVec13NVDm7mTs5YUgHaTJJqaPWsYwUYDUzbUBb6M02sLkyRI7BQSASAwYA+IDDY4PjS0smATjOATjxOPCgPZNcBqkQc6XN4gazgEKNkCWc+RIJSNd23HjT7km+ndrpZ5e2EcojRtIT7gLZA9TVWGqqnY6ovLXZttaWS1UjPOqAs7BVGMliAB8SaVrMfa8JFeKR1JtVUgkbgSscLrXxGOnkasOWEYSyyG4RzeBfTNI4WC6lkZdX3CndUg+IOM+VXO+UtEwDacr73gF8WHxH96yqdg8R0gZKnGoABc/2q9QX5bh0D6MBjAjLnpH2gRjk9QQM/OqMo7nk6NcsRaHXEmKpEY4miNw8dsJioDBSTlm8u6DpJ8WpHmHl+OynidmnmglBh7JpHJWYd6LQfJjkHy60/5jvrg2VylxGisZtMAQ5LwKyntB5ME1H/AIikLB45YrRIHkeC3GoPIDrkbBC9d9sk1Y+Na75KyUrZLK4EuE+z+GQFrvVK2dYV2Zo4yfuqpOMDpXjhHKqwX7QQTSwQSxmUJE+kCRWAJ9AQelTVzMQpCkjO1NuBXqNfnXIoaOIKATglpDnAzsdl6VDVa5SSLF1ChByJg8Eu12jviE+6HiSRv+TndqleDXrSx5cAOrMjafdLI2klc74OPGnf+KjeWd7cN4uzufizknFXjnEqaiuYeLtBGvZhWlkYRxqxwpc/iPgAATUqTVb57iBtC2cPGySRnx1qwwAPHO4rEuFk2isvA45X5ge5WRJ4+yuIW0SoDqXJGVZG8VIqcqp8sqf667bbSUgB9ZMMTn10latlYi8rIksPB2iuV2tjUKacU+yb5fuFO6acU+yb5fuFAIUUUUBJVS+Nc3CC/CGTEaqokXSXcv7yrEijO46t02q6VBce5e/qWUGQxp1fQAJHwdh2uMhcZBAoCS4dxBZo1kjyVcahkYOPUHoahuaOVhdFSZFiGQGPZoztnYAOwyp32qet4VVQqABQAAB0AHTFRXNan+nyDgrJE/8A2yA4oB5wfg8dtCkMIwiDAycnc5JJ8yadtXoGqTzpdTG4jgkYxWko06096SX/AKTv/wCmpHQ+PSorrFVBzfgzFZ4GHLrpHc3ltE6vGkizJpIIUSjLIfLDD9aT4Hf3aSXa2yQ9mblyXkY5zoTKhB5edKtwQW9zDJaxKqHMMyrtlDurnzIYdaQPaRC5jAKtNcBIn8G7bAyvwAY14mvVN6mV2m4c0uH45w/5Lzj8MS8Fs5Q4xNcRO06oNMjIjR50yKuxYA741ZHyque2fh8r2aPC+CkijsyMiQuQq59Qd6vVhZrFGkaDCooUfADFV32hLiG3fosd1BI/lpyR/dhXuFlR57KK5eEZjxn2XSLErG4aSRdPaxDdUV9m0gbkjOcGr7a8KWG1SDd0jQKdXVgB1P8AFMJIljvbi6lYxqoCAD3HVurN4ltXTypxxGKUu8kTkNbRCQIfs5dROpZPXA2PhVJt2PajpRUaluaHMFkO7vnYEbk7fPp8KcQWoTpnG+PTPkKZW3McRyJW/p5B70cxCMP9rHuyD1Umu3PMNtGNRmRv9MbCV2I8FSPLGoXCWSdWRx2RMPE7oymCS1PadRIp+oK52Yt4eG1eYLhrR+wv1jngnL9nPpw0c2CQkh6jPgR5UcV5juWjQ2cax9pgRCcfWTnzjiB+rRepdqibiC/u7Ts3a3uYXdD/AFMbHKOkg+rKbd7V3c+VWqoOLyVLrIyjhs1ngi9naxA5wsSk53Oy53J61zllSLWLPiC3yJJFK8WvY4bd3ldURUOWY4A7vSvnvmr20zyQrbWWYYlUI0n/AKj4HgfuD9auFA3e450s0nMD3EYlClyuegXrk9AfSq3ZvHeP/WbuGJEWSQoVWwrKnTwO5r515a4x2F5DPIBIEkVnDbhgT3tWeuxNbvHeC0iuY0wwjJmhH44phrj0gbncsMDyqC/O3gs6ZJz5H1nHMjSiC9UMztIV0I2CegJzkjYCpqw5qljZI76NV1nSs8ZzEW8FcHeMmqBJbSf0iBZIZlLxhZlOiWB5G2146hS2NJ3q1z8k30kQglvElibT2jGPTKNLBu4Rt93GTWlW/wDob37P6l+U16pOIYAA8Bj8qUq0UwppxT7Jvl+4U7ppxT7Jvl+4UAhRRRQElScsQZSp6EEH4EYNKVygIDlKZhG9vIcvbuY8nqyHvRt81OP+NS97ZCWMo3Q4/Q5r0toocuB3iApPmB0zS1AcAppxPhqTxPFKNSOMEf2IPgQcEH0p2TVd5l47IhWC1CtcOC2W9yJPxvj16DxqO2cK4uU+gk2+CCsOIOkbRygyTwuYML1l07o2/muMk7bGopeNXjXMci2gnjhLn6qVdOphpAy3Vl3BxtvSXMPB2t7ee8kmlnlCh3GRHG7DYbDcKAegpX2Z8xPeWfaStGrLIyBVwgVQBpwvzNeLft1KWs00d3y8/wCkXsuXxk8F24DzjFcu0el4p0GWhkGlwPNfBl9RUnxCxjuImjkAeNxpYeBHx8D61gPtM5z7S4EcDFRblh2qnDsx2ZQw30elRPJntHnsZQVZpIc9+JyWyudyhPQ19A0eg1F2kjfalFtZ255wUZyipYRp3NPAmgls4TO0sMspUoyqDiNdaguN23x18qfcZEyh5IRq1x9jKpJ2TUD2qqPeKjVt45qB9pXtDtc8OmiPaEOZ9I8I2XSdXk2fD0qxcv8AMEN3GHgfUPL7y+jL1FcqyLqllI6FLVsHGT5F5uZrI3GuVkZVhAAdMsCG6aCMgkeVR9temWSZbOHsY2fJuSixsiFBkW6kZLeGegzU2YxnOlSc5yQpP54pvxezM8RTtHjJ6OpwysDkf/lavUOXgR0uHyxHg/B7e1OY0w2MFmJeQgnJ1Oxzv12xUJcXkVre3Yysds621zJ4AOH72PAMy+XXFL28F+CVcwMBsJdwzepQbA1jvtDeeK8nillLqxV/IMAO5t6ZNZok3N8jUxiocIW9pPtIl4nNgZS3Qns489d/ffzb+1UvrXWFaX7M/ZCb8Ce4kC2/gEIMj46jb3BV455n/C+EzXDaII3kY+Cgmtq4R7Nr8Q20gCJMoXtBK7MR2bZiIA8NPd0+HWtW4Fy5b2kYjtoljUeQ3PqW6k1Jhaw0n2ZUmnlGd8E5cmlvY5LmzWIQhizZDK8hxpKAbNjc5IzWhqK9aaMVhRS6Myk5PLDFdoorY1CmnFPsm+X7hTumnFPsm+X7hQCFFFFASVcrtcoCB5g51tbPaaQa8ZEa96Rvgo/zUdy3z213ddj/AE7RRmLtlZmBZhqC40Dp186zj2tcP7HiPaaRpnRXBHUsvdcH8xT/AIFzallcEtE8rtbxJGqDrliSGY7KMgVB7vz2vg636GL0qtg25N4wa5xO/WCJ5X91AWx5+QHqTgVVeE27AGSX7aY63J8PwJ8FGwqLtuY5r1xHNHGiLKZBoYtqWMDZj0JDsP8AtqxY/mvIf8k1r3LTxfHbINPXjlmK85cSm4nxT+hSTs4UYoMnC5A7zt5mkeO+yhrW3edLxHVACQO7nJwMYJ8asPOPsjkuLpp7WVVMhLMrHSQcblSOoNUHmPlW54fIkdw4ZZBkaHJUgHoR4YruelyrvdNensSXGY47+ytanHLkiGuhnA+ZrwGA+Vcm944rxdP3cedfTtRKMVOcl1x/CKMeRvLLk5xj08vhTrhXFprdw8EjIw8VOM+h86Y1JXHByttHcLuju0bf6HUZwfiN/lXjJPc+Synjo3PlDmme8hDxCK5K4EiKwhnTbqY22YeoNTC8ffJD2d2hH/t6h8ipwa+c+CcdmtJlnt3Kuh2PgR+EjxBr6E9nvtohvisNyBDcHYb/AFch/wBJPun0NV5UQZPHUzQhcc1StG7W9ncTFCVbu6ACD3lydyR6Cs/5wsre6t5bqW7/APOqF0wFGhURg4KKHGXIz1q1cx8t315b2RtDpRnnkmIcoEkaUkSsfEAD86t/CeaLG9nazfs5XjRVEjhSLg4xIYieuD5edbQqjX0YsulZwz5ZIqV5b5onsZllt3KkHcZ7rDxVh4g13m7gptLyeAjHZyMB/tzlT+RFQ4NSkB9j8ocypf2kdxHtrHeX8LjZlPwNTWawb/w58wESz2rHusomQf6l2bHyIPyrdnlABLEADqTsB8TWAe81zVVN477VrK3JSNjcSj7kI1Y/3P7oHrWfcV9onEJ5FdHW2VSGWJe9qwekz+IPkKnross/ajSU4x7Zuequ5qm8oe0eC8IikBgucbxP0b1ibowq4A1E4uLwzZNNcHrNNeKfZN8v3CnVNeKfZN8v3CsGRCiiigJHNVnnnnD6PhEnYvKWJUaeinGzOfBas1JXECupVwGVgQQRkEHqCKGU+T5z4neyX3azTHXcLiRcHuiP70aL5Y3pbhd/q72n3I005+8wyqDHnqYVNc78kPw6UT2+9sxxjqYC33T5ofPwqrcO4v2E0UpACJKjEH74Db9Pu+PyrnSUlNKX9z2dM6paZ2U8YXC/JrVtZraOsbHAjt4lby1yOxdz8WzXnmHmyK0GHy0jDKoBu3hnPTFR/G+Yree5mEUyOHhhYEMNyrt3B67g4qA574mjmGNcmVMh2HRFb3VJ88+FcC70+Op9SxNNp/X0eUtulTS35/Iw50tbydbaW3MrXEhckRkhUQDZVA8B51nsdlPN20szkm3K6w5JbvNp2B9cCtZvtbLaRwyvExByyHBwfe3+NRcXJ6rYcRlXU/aHKM27sIm1M2fIv/avT74aCyEsJJOKWO++SjRN3Rx57Msm9801uW6U6ufe+X500uF6V7D1JtQmvzn+5iBJS2CGxSZffWVon+BXUh/Qin3KHFExLZ3BxBchRq/6Uyn6uT4Z2PoaacuqZRLbDrMuUH/uR95cep3FQ7LjIPXxHl8a8wTDniXDHglaKQYdDg+R8ip8QeoPrTZTjp18PCrxyVfC5YQ3dstzFEp7xyJEyNMaCRSMguVABqpX3D2SZoiO+rlNIOrfONII6+VAaLyB7YWt4/6S+BktipjDD341IwQfxDemnC0jljKI2UidhFIp0uqhsoy+IO/6UvaexGV4ATOq3BXUIsdMjIDHOQflWfustvKU3SRGKkDwI9PGo+J/tZJtcOya59aeSVJbgh2KiPtB1k09Gf8A1YwD8Kq+mrs0E97AqPHpYHPaMcDHonnTmw5LRNzlyPEjb5CrtGktn+4r2Wwj0RHIV/PZ3S3MSAlQw72ynUMb+dWni/G7i7Obu4Zx/wBNDoiHpgbn50HhB8qPoZvKuvVo6q+XyUZ3yl0IwKoGEAUeQ2H/AM0oTXPo5lpGUMPCuhFxXESs1nsUliDAA57u6kbMp8CrdRVt5b9qFxa4S8zcQdO1A+tjHm4++B+dUrtDR2pqvqNNXauSSFsoM+kOF8XiuIxJA6yIehU5+R8j6Gu8UP1TfL9wr524JxKe0l7S0fs2J7ynJjk/3p4H1Fa9ytzqeIW8uuFopIiivvqQkkHuN1+Rrz92nnS+ejpV2qfRZaKKKrko+1VnfNntYWJmislErrs0jH6tD5DHvn4Ue1bm5olFpC2l5VJkYdVj6YXyZv7Vk6KABgYA8Kp6nUe3wuz0vo3oy1f/AG28R/yPuK8durrP9RcSMp+4vcj+AQf5qNsbmFJ1icaARuxOw8utRfG+JlSI4/fPXHX0AprPy5KGIuDoYKrYO5ww7tRV1ykt9jL+q1dOns/TaOC3J8svPEeERPHrhdXC9Sp9wnxB8DtULZTMQyOSz7nJ31nwb4nzpfkZew7VHYaZFH5imd3cKJgYyGIbScZOx6E48qn00lC3C5TOd6zpv1Wi9yxKM48r8ll4ZdOWVjnUqMiqfxOcCtQtuHqkKwnddHZn1yMMfzJrIuHPM0ivCFkMbq4Gk6Dg/ekPSrfdcS4jMxAkjgGcgRrqbHiNTVQ9a0Gp1tkFTjaucv7PJaG6FEG7HyzI+ZOCtbXEkDggxscZ8U6qR5jGKg5RkVpXNXL1zM3aTStIwXQNSjpnOCRWez2zK7Kw0/2+Ve2ptldRCu1/Pbh/nHTMxshOT2DWzumjdZEOGRgynyIORVp41wI3jf1dhEzpIcyRoNTQykZdSo30E5YGoCy4PJKcINvM9Pzq18F4O1qdcc0iS/ijYpj0Hn8650NHbOWEiSdsY9stnJlnHa2zAMgkjdYzqI795KNKZ/0QoxI82J8qtvD+Q7OCUTLCO0AxljkavvNpPiTk5rI7nh+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4plxLjqwjvvqfwUHx9T4VFKexZbwbRi5cIm7koo7pHqfAfOr57Kyp4bOy5707dfQqB19BSfJHs2hlhiubvMpkVZFi6RIGGRkfePxrQL2AJCQoCgY2AwPeHhXG1eqVuIxL9NThyzzRRRVAsGA858RMvELlyQfrCg8e6ndH9qj0O1I8YtylzcKeomlz/AN5rjONB+GfiB4Vxb45m8n070uz29KseI5Jjh3L4jDXhXVKVPYR4zlx98jyxS3NnDWvbNbkhEmRQ4VW1ExdW7T1HX0qdUR3MCa4dciICsYcpkEAHS6sMgjrvVRuuF9h9WyKjl3Olfd7HOQpfq+SQN/AV2q4fFRPlur1LndO58PLYw4DwUhMysWB6L4Y8D/8AFTqxADAAHwGPzpO36UXl0sSM79B+tX41xguEedu1F2onhyb+hHifMz2ijQoOs4BOwHpjxNTMPOgiILyIDhdsjO48qzXi3GXuiEVcLnugdSacWnJszYLsqePeOSPTAqL3G28LJ0VRCFa9x4ZtNlzDHP3JB1qn87cvCO4UhO0iKM+5AC6Tv8eopKxygQE5KgAkeOKtHGrZ57TKlQUDZ1b5U+A+YqXGxpkFFqlJr6KFHegDC7DoPD9KUF7UFe8TEb6XTUcZyPWvEXFo/EsvpXVjqo9Jk3st84LGLgGvEig4KnSwIZT5MpyD+dRscmr3GDfMZr32hHXI+NTucZrD8mMOLyiXurpp5mmm0tK2MsABjSMDHpTqO8IFQSXJpxHd0rhXBYijE5Sm8smBxA0snEqiFuKV1DrU21M15JyO4VhvXh7RSdqgJLsjpXqK9f1/wPifCo5LHk2XJLyWijfOKieJ3ccQyx+A8W+Aple8XZu7HuRsXPuj/aPE0zjtRnJy7eLNv/2jwqrK19RJVBds8yXU0owMQxny98inMfBYRbSPp1MB1O5zmvSW5NSq2uLV8/iQfIuKqWx+LbJoy5wj6C4LCFt4VUYAjQAemkUpxT7Jvl+4UvAmFUDwAH5CkOKfZN8v3CuOXRCiiigMH9pHCzb8SnGO7LidfXV7w+Tf3quoCcBQWYnAUDJPyFbn7U+BW89rrmfs5Yz9U4GpizbdnpG7BvL51m3JHC5Ip3aZND9ipA6EBmPvZ6HaqsqN08+DvU+r+xpseVwiBtZ5rRwZI5EjO+GBGk/iVvD1HQ0/5juNd0x2OEjUEdDtqJA/5CpezvpjdSpdExJI8emN0EkbqwI0a/u5x+Zqu31kI7iZFyAsmwJzgEAgVfpgocHlvULvfzNxSb+h7D0pjzFamS3cDcjDD5dac2k22KdA1eazHB56M3VNSMzsbswyq4GSpzip088PnJjXH6/nU/ecIt3yXVR4lgdJ+dVXmCO2UBYMlwTkg5GPjVTbKvyduNlWpa3ReS0cG40twO6NLDqvXbzFXXhMpNpKCdgprJuTIiZy2+kKc+XoK1AXWi2wv3tjUsJOUeSjdXGm3EfozrjCfWZ8SP8ANRzVLcVPeU+eRTLTV2qG6JahJqCGXYjrjHw2pxBeyJ97UPJv5pQx14aGpPaa5RJv+x1HxGNvfBjPn1FPViOMqQw9KhCleInZDmNip/MH5U9ycO+RsT6JztSPOlROajIuYcbTp/yX+KkIb+D39Ybbur4k+WKnjqYNdmkq5IXOAutzpX9T6AedNHZpOuUjHRM7t6uf8UEM7a5Nz91fBP5NPYLXPX/6ainN2P8ABslgRihz0G39qfw2dLxwgUsF9KYwY8iSRAU5unH9HKfLSfyYGnhtUjj1ynHl5knoFHiahTxD/wAvdI6shwy6W2ORggEefpUFsouLRLCLyj6PtJNSIfNVP5ikuKfZN8v3CucJbMEX/wDNP2iu8U+yb5fuFcYvCFFFFAVf2lROq2s6tp7GbvMVEiorqV1MhIzg4xVFg4sq3s2ppZWljiCFkw0xyciGMfdx4frW08Q4fHNGY5VDo3UHxwcisYvOFFmn0NNBLDNIq9iqsseknQTMTlQUJznAoayipIb3ARCB2c2hWDdiZFARl3GqM99cHfBNRMwkvLqSS2ilfIXtABvG423PjkCpTgEdzc5QOlqsKK7kHvTBs4aaX3sNjOc4pryxxmSKW4CKkLM5bvbl/BdLuwymQSD61upYeSGVMZLDIjGltwQVJDA9QfUU5guanLixWW5hnudbiTWZAgAeRkwI9KnGpQNiRUTzUsfb5t17NGCAqTtnOCSqk6CRt51Ork+Dn26PHOSlXvAbhpWIUsCx3zt18aZT8LMUqpL44J0nOx/zWicduoS0Zt0VMJocIS2pgdiM/wD003XgM7Ayi3Gwzk+/64WtNsXyT+/OLccZWPB6s7NIU0oNK7HfqfUn50pxKbs2wWyo3+OR/mpDk4wOZXnR5SuygY7MKRv2mSNJz4najlpIh2/9VbtIz5aIMRhUwRoBPvYO4Ird2qPCK9ejlP5yfZSuIHATx3I/MU2xVo5tsIYbS1VGDSl8sApBUEE6S3QnptVajgZzhEZzuxCAk4UZPd8flXQ0s1scmTyqccRPNGK8hgTgHcdR0IPkQeldq5uUlwRtNdgVpKSGlaDWGsoJjNkHQjNP+HWCrgjc46nw+VJFKkrGPOKglUlyyZTeMD61tc7mpJI/IU7seEkjfansksMC6nI22yem/wDc1lzSRhIZW3DmYZ3p7w6wLydnboZpfT3E9XfoBT/hnCZbkI0weKBjhYx3ZZMNgaz9wZ8B4A1qHBLeOOPRBF2casVAAxnGxb138a59ur8RLMKl2yF5a5DSBhNcETXA3G31cXpEp8f9R3+FNeA+zWOO6nubnEzyStJGpyUjU9CVPV/WrxRVHc3yyfCPKim/FPsm+X7hTqmvFPsm+X7hWDIhRRRQEiapfNHI7XE5mj7AZUA6oyX1D7wKkB/g4Iq60UBl3G+TJURrgszPFEesUchbSO6Avgo/CNqpvFeNBoItRmNyVjjIARkYk5JVj7gAPp5V9AHemcnBYGBBhjw3vDQu/wATihjBi95DA81sIZbgyasMsuZERNOW1K3Q5HhSfBWsrhO0un7SU6l7FUERUBiBpVerHY6zW02XAYIjmOJVPnjJx6E9Kq8/svjMsjK6hJGLEGMF11HdVkzsvpiieDG1NYZnfDuFh7J3to07a3kLmaTJbKknsQBt7uxJ2p1Lxh5khnj7RYnj73ZjLq5bvKfLT1GOoq43Xs4dZWaBkaNgvddnQggYBbRtJ579arqcHFvNd2zuSqNHMGz2ZGtd222G4O3StyGcEuSC4hEYTJPbt2hjAM6GNG1llykug7AfiX0qeWKOeOOW3upppyE0KsmB3iNShMYjGM/CjhqwxBltopJdZJcopcMx2OtztgirX7PeTWto9c6FJNblF1hgsZPcDafIVozNbbM45q4BcGJLYqVMcjSorqQ0qu2Pt8lWI9QM0y5W5cv4LtJIgqFQy9qDG6DWpGyNgmtr45y92z9p9WMDcspfbwxuMVGTcmaindjJc95uz91ep31ddICit1ZJR2+CXas5KZf8ii5YvdGNnJUdrErxyM0hBI0a9J0jfy3qP457FLuIFrWRbhfwsOzlA+Pusa1vh/KcEarqjV2DFg2MYOcjG/hU4BWYWSh0w4p9nyXfWUkD6LiNoX8nXTn4HoflSJr6s4rwWG5QpPEkq+TjOPh4j5VmfMPsIUktYTdl1PZSAsnwVuoq/XrfEyvLT/Rj1TXASNS6ulc47yZeWW9zAVQHHaKweM56b9aS4d0QE6dTqpIIGNTYyCatytjOG6PSINjjLDLPecXZm0QqztsdKAnSPxOV90epqT4JylmWE3Ts8rtsqsqpEvvI0fVn2GSdqkLExWWqCBJdQBkYtnWcDZZ2/wBW+D0xS/BuZ7aLCwxIZpGwpdu7qkwdOrqB/gVyLbnP/wALsYYLjy7wAp9Y4C99mVRknT0QuWOdeMk4/EasirTLgt08kQaUKGyw7hJU4YjIJ38Kf1XwSHK7RRWQFNOKfZN8v3CndNOKfZN8v3CgEKKKKAkqKby36KcMcH4H/Arx9KR/i/Rv4oB3RTT6Uj/F+jfxR9KR/i/Rv4oB3RTT6Uj/ABfo38UfSkf4v0b+KAdGoK+5Ptpbk3MseuQoqHJJQhTtlOhO9Sf0pH+L9G/ij6Uj/F+jfxQYFbe3VFCooVRsABgD4Claa/Skf4v0b+KPpSP8X6N/FAOiKBTX6Uj/ABfo38UfSkf4v0b+KAdiimn0pH+L9G/ij6Uj/F+jfxQDo0U1+lI/xfo38UfSkf4v0b+KAq3ta4PLc8OdYF1urLJpHVlXqF9ay7kDky5u3jlReyiilV2eQYLlDkqi9fTNb19Jx/i/Rv4ryvEYh0b9D/FSRslGLiumaOCbyym818N/qLkRf07BnIYsH0LOibYdh00g5pxZ8goqKFtrdMZ9/VK24Azr232G9Wv6Si/F+h/iu/Skf4v0b+KjNzthAUUKdPd2GkYAGOlOqafSkf4v0b+KPpSP8X6N/FAO6KafSkf4v0b+KPpSP8X6N/FAO6acU+yb5fuFH0pH+L9G/ikL++R42CnJOPA+Y9KAKKMGigFbr3qSFFFAFFFFAFFFFAFFFFAFFFFAFFFFAFFFFAFFFFAFFFFAFFFFAFFFFAFFFFAFdSu0UA7ooooD/9k="/>
            <p:cNvSpPr>
              <a:spLocks noChangeAspect="1" noChangeArrowheads="1"/>
            </p:cNvSpPr>
            <p:nvPr/>
          </p:nvSpPr>
          <p:spPr bwMode="auto">
            <a:xfrm>
              <a:off x="3256422" y="5479802"/>
              <a:ext cx="3013755" cy="304822"/>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r>
                <a:rPr lang="pt-BR" sz="1800" b="0" kern="0" dirty="0">
                  <a:solidFill>
                    <a:sysClr val="window" lastClr="FFFFFF"/>
                  </a:solidFill>
                  <a:latin typeface="Calibri" pitchFamily="34" charset="0"/>
                  <a:cs typeface="Calibri" pitchFamily="34" charset="0"/>
                </a:rPr>
                <a:t>Compra de títulos públicos</a:t>
              </a:r>
            </a:p>
          </p:txBody>
        </p:sp>
      </p:grpSp>
      <p:sp>
        <p:nvSpPr>
          <p:cNvPr id="38" name="Seta para a esquerda 37"/>
          <p:cNvSpPr/>
          <p:nvPr/>
        </p:nvSpPr>
        <p:spPr>
          <a:xfrm>
            <a:off x="2862263" y="1989138"/>
            <a:ext cx="1897062" cy="2906712"/>
          </a:xfrm>
          <a:prstGeom prst="leftArrow">
            <a:avLst/>
          </a:prstGeom>
          <a:solidFill>
            <a:srgbClr val="4F81BD"/>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r>
              <a:rPr lang="pt-BR" sz="3500" kern="0" dirty="0">
                <a:solidFill>
                  <a:sysClr val="window" lastClr="FFFFFF"/>
                </a:solidFill>
                <a:latin typeface="Calibri"/>
                <a:ea typeface="+mn-ea"/>
                <a:cs typeface="+mn-cs"/>
              </a:rPr>
              <a:t>JUROS</a:t>
            </a:r>
          </a:p>
        </p:txBody>
      </p:sp>
      <p:pic>
        <p:nvPicPr>
          <p:cNvPr id="39" name="Picture 26" descr="https://encrypted-tbn1.google.com/images?q=tbn:ANd9GcT-6n1ChO4HCpt343F5luRjT611bk-YHR7Ua8h08kYFrtCYZ_JB3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6300" y="1804988"/>
            <a:ext cx="1838325"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4" name="Grupo 53"/>
          <p:cNvGrpSpPr>
            <a:grpSpLocks/>
          </p:cNvGrpSpPr>
          <p:nvPr/>
        </p:nvGrpSpPr>
        <p:grpSpPr bwMode="auto">
          <a:xfrm>
            <a:off x="1824038" y="1052513"/>
            <a:ext cx="4945062" cy="1343025"/>
            <a:chOff x="1824295" y="1052736"/>
            <a:chExt cx="4945356" cy="1343114"/>
          </a:xfrm>
        </p:grpSpPr>
        <p:sp>
          <p:nvSpPr>
            <p:cNvPr id="26" name="Seta dobrada para cima 25"/>
            <p:cNvSpPr/>
            <p:nvPr/>
          </p:nvSpPr>
          <p:spPr>
            <a:xfrm flipH="1" flipV="1">
              <a:off x="1824295" y="1052736"/>
              <a:ext cx="4945356" cy="1343114"/>
            </a:xfrm>
            <a:prstGeom prst="bentUpArrow">
              <a:avLst>
                <a:gd name="adj1" fmla="val 50000"/>
                <a:gd name="adj2" fmla="val 25000"/>
                <a:gd name="adj3" fmla="val 25000"/>
              </a:avLst>
            </a:prstGeom>
            <a:solidFill>
              <a:srgbClr val="4F81BD"/>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endParaRPr lang="pt-BR" sz="1800" b="0" kern="0" dirty="0">
                <a:solidFill>
                  <a:sysClr val="window" lastClr="FFFFFF"/>
                </a:solidFill>
                <a:latin typeface="Calibri" pitchFamily="34" charset="0"/>
                <a:ea typeface="+mn-ea"/>
                <a:cs typeface="Calibri" pitchFamily="34" charset="0"/>
              </a:endParaRPr>
            </a:p>
          </p:txBody>
        </p:sp>
        <p:sp>
          <p:nvSpPr>
            <p:cNvPr id="40" name="AutoShape 20" descr="data:image/jpeg;base64,/9j/4AAQSkZJRgABAQAAAQABAAD/2wCEAAkGBhQSERUUERQWFRQWGBYUGBgYGRgVFxUXFxUbFxYXFBQXHCYeFxsjGhQUHy8gIycpLC0sFR4xNTAqNSYrLCkBCQoKDgwOGg8PGiwiHyEqLCksKSksKSwpLCwpLCkpLSwpKiksKSwpLCksLCkpKSwpLCwsKSksLCwpLCwsLDQsLP/AABEIAPEA0QMBIgACEQEDEQH/xAAcAAABBQEBAQAAAAAAAAAAAAAAAwQFBgcBAgj/xABAEAACAQMCAwUECQMDAgcBAAABAgMABBESIQUGMRMiQVFhBzJxgRUjM0JSkaGy0RSxwWJyglOSCCRDY+Hw8XP/xAAbAQEAAgMBAQAAAAAAAAAAAAAAAwQBAgUGB//EACwRAAICAQQBBAEDBAMAAAAAAAABAgMRBBIhMUEFEyJRYRQy0YGRscEGI3H/2gAMAwEAAhEDEQA/ANxooooAooooAooooArldphxvjEdrA887BY0GSf7Aep6UA25i5ngslV7l9IdhGviSx8h5DzqVQ5Ar5G5650l4lctLISEG0cfgieHzPU19DeyPmj+t4dEWOZIvqZPPKjuk/EYoC7CigUUAUUUUAUUUUAUUUUAUUUUAUUUUAUUUUAU24hIVjYjrt/cU5ppxT7Jvl+4UAn/AFDV2k6KAkqKKKAKKKKAKKKKAKh+a+XkvbWW3k6SKQD+FhurD4GpiuEUB8UcU4e8E0kMow8bMjfEHFaP7AeZOwvjbscJcLgZ/wCou64+IyKlv/EDydokS+iXuyYjlwOjj3WPxG3yrIuH3zQypKhw8bB1+KnIoD7XFdqH5S48L2zhuBt2iBiPJujD8xUxQBRRRQBRRRQBRRRQBRRRQBRRRQBRRRQBTTin2TfL9wp3TTin2TfL9woBCiiigJKiiigCiiigCiiigCiiigIvmPgaXltLbye7IpX4HwYeoOK+QeN8Ie1uJIJRh42Kn1x0I9CMGvtE1i/t/wCSNSLfxLumEmx4r0V/l0/KgO/+HnmnXDLZOe9Ge1j9Vb3wPgd/nWzg18j+zriM1tfxTQxtJ2ZzIEBP1R2fPy/tX1nFOGUMpyrAMD6EZB/KgFqKZcO4vFOGMMiyBSVJU5wR1FPAaA7RRRQBRRRQBRRRQBRRRQBRRRQBTTin2TfL9wp3TTin2TfL9woBCiiigJKiiigCiiigCiiigCiiigOGmvErBZonikGUkUow9GGKdGs89rfLl/di3SwdlGpu0w+gdO6WI3I60BD8C4/wvgtrJDJgTqzxyBPrJZvwtnwUqR5dKpg57vOJBOHWTC3gwVLu4DmMNtrk8AAQMDy60twn2OBbsJdS9p2aiSdVz77e5EHPUkbk1qUHKlo8fZNBDoxpxoGQPLV1+dQztSeCeNLccj3kPkiHhkGiIl3fDSSE++3oOgG9WgGqHexq8Ys4JgIVZVlCOe0ji32Vuo3wM1bOBWBgt0iMjS6BgO/vMPDPy2reM93BHKG0kRXab3V6kS6pHVF82IUfma7bXiyKHjZXU9GUhgfgRW5oL0VwGu0AUUUUAUUUUAUUUUAU04p9k3y/cKd004p9k3y/cKAQooooCSoorzmgPVec13NVDm7mTs5YUgHaTJJqaPWsYwUYDUzbUBb6M02sLkyRI7BQSASAwYA+IDDY4PjS0smATjOATjxOPCgPZNcBqkQc6XN4gazgEKNkCWc+RIJSNd23HjT7km+ndrpZ5e2EcojRtIT7gLZA9TVWGqqnY6ovLXZttaWS1UjPOqAs7BVGMliAB8SaVrMfa8JFeKR1JtVUgkbgSscLrXxGOnkasOWEYSyyG4RzeBfTNI4WC6lkZdX3CndUg+IOM+VXO+UtEwDacr73gF8WHxH96yqdg8R0gZKnGoABc/2q9QX5bh0D6MBjAjLnpH2gRjk9QQM/OqMo7nk6NcsRaHXEmKpEY4miNw8dsJioDBSTlm8u6DpJ8WpHmHl+OynidmnmglBh7JpHJWYd6LQfJjkHy60/5jvrg2VylxGisZtMAQ5LwKyntB5ME1H/AIikLB45YrRIHkeC3GoPIDrkbBC9d9sk1Y+Na75KyUrZLK4EuE+z+GQFrvVK2dYV2Zo4yfuqpOMDpXjhHKqwX7QQTSwQSxmUJE+kCRWAJ9AQelTVzMQpCkjO1NuBXqNfnXIoaOIKATglpDnAzsdl6VDVa5SSLF1ChByJg8Eu12jviE+6HiSRv+TndqleDXrSx5cAOrMjafdLI2klc74OPGnf+KjeWd7cN4uzufizknFXjnEqaiuYeLtBGvZhWlkYRxqxwpc/iPgAATUqTVb57iBtC2cPGySRnx1qwwAPHO4rEuFk2isvA45X5ge5WRJ4+yuIW0SoDqXJGVZG8VIqcqp8sqf667bbSUgB9ZMMTn10latlYi8rIksPB2iuV2tjUKacU+yb5fuFO6acU+yb5fuFAIUUUUBJVS+Nc3CC/CGTEaqokXSXcv7yrEijO46t02q6VBce5e/qWUGQxp1fQAJHwdh2uMhcZBAoCS4dxBZo1kjyVcahkYOPUHoahuaOVhdFSZFiGQGPZoztnYAOwyp32qet4VVQqABQAAB0AHTFRXNan+nyDgrJE/8A2yA4oB5wfg8dtCkMIwiDAycnc5JJ8yadtXoGqTzpdTG4jgkYxWko06096SX/AKTv/wCmpHQ+PSorrFVBzfgzFZ4GHLrpHc3ltE6vGkizJpIIUSjLIfLDD9aT4Hf3aSXa2yQ9mblyXkY5zoTKhB5edKtwQW9zDJaxKqHMMyrtlDurnzIYdaQPaRC5jAKtNcBIn8G7bAyvwAY14mvVN6mV2m4c0uH45w/5Lzj8MS8Fs5Q4xNcRO06oNMjIjR50yKuxYA741ZHyque2fh8r2aPC+CkijsyMiQuQq59Qd6vVhZrFGkaDCooUfADFV32hLiG3fosd1BI/lpyR/dhXuFlR57KK5eEZjxn2XSLErG4aSRdPaxDdUV9m0gbkjOcGr7a8KWG1SDd0jQKdXVgB1P8AFMJIljvbi6lYxqoCAD3HVurN4ltXTypxxGKUu8kTkNbRCQIfs5dROpZPXA2PhVJt2PajpRUaluaHMFkO7vnYEbk7fPp8KcQWoTpnG+PTPkKZW3McRyJW/p5B70cxCMP9rHuyD1Umu3PMNtGNRmRv9MbCV2I8FSPLGoXCWSdWRx2RMPE7oymCS1PadRIp+oK52Yt4eG1eYLhrR+wv1jngnL9nPpw0c2CQkh6jPgR5UcV5juWjQ2cax9pgRCcfWTnzjiB+rRepdqibiC/u7Ts3a3uYXdD/AFMbHKOkg+rKbd7V3c+VWqoOLyVLrIyjhs1ngi9naxA5wsSk53Oy53J61zllSLWLPiC3yJJFK8WvY4bd3ldURUOWY4A7vSvnvmr20zyQrbWWYYlUI0n/AKj4HgfuD9auFA3e450s0nMD3EYlClyuegXrk9AfSq3ZvHeP/WbuGJEWSQoVWwrKnTwO5r515a4x2F5DPIBIEkVnDbhgT3tWeuxNbvHeC0iuY0wwjJmhH44phrj0gbncsMDyqC/O3gs6ZJz5H1nHMjSiC9UMztIV0I2CegJzkjYCpqw5qljZI76NV1nSs8ZzEW8FcHeMmqBJbSf0iBZIZlLxhZlOiWB5G2146hS2NJ3q1z8k30kQglvElibT2jGPTKNLBu4Rt93GTWlW/wDob37P6l+U16pOIYAA8Bj8qUq0UwppxT7Jvl+4U7ppxT7Jvl+4UAhRRRQElScsQZSp6EEH4EYNKVygIDlKZhG9vIcvbuY8nqyHvRt81OP+NS97ZCWMo3Q4/Q5r0toocuB3iApPmB0zS1AcAppxPhqTxPFKNSOMEf2IPgQcEH0p2TVd5l47IhWC1CtcOC2W9yJPxvj16DxqO2cK4uU+gk2+CCsOIOkbRygyTwuYML1l07o2/muMk7bGopeNXjXMci2gnjhLn6qVdOphpAy3Vl3BxtvSXMPB2t7ee8kmlnlCh3GRHG7DYbDcKAegpX2Z8xPeWfaStGrLIyBVwgVQBpwvzNeLft1KWs00d3y8/wCkXsuXxk8F24DzjFcu0el4p0GWhkGlwPNfBl9RUnxCxjuImjkAeNxpYeBHx8D61gPtM5z7S4EcDFRblh2qnDsx2ZQw30elRPJntHnsZQVZpIc9+JyWyudyhPQ19A0eg1F2kjfalFtZ255wUZyipYRp3NPAmgls4TO0sMspUoyqDiNdaguN23x18qfcZEyh5IRq1x9jKpJ2TUD2qqPeKjVt45qB9pXtDtc8OmiPaEOZ9I8I2XSdXk2fD0qxcv8AMEN3GHgfUPL7y+jL1FcqyLqllI6FLVsHGT5F5uZrI3GuVkZVhAAdMsCG6aCMgkeVR9temWSZbOHsY2fJuSixsiFBkW6kZLeGegzU2YxnOlSc5yQpP54pvxezM8RTtHjJ6OpwysDkf/lavUOXgR0uHyxHg/B7e1OY0w2MFmJeQgnJ1Oxzv12xUJcXkVre3Yysds621zJ4AOH72PAMy+XXFL28F+CVcwMBsJdwzepQbA1jvtDeeK8nillLqxV/IMAO5t6ZNZok3N8jUxiocIW9pPtIl4nNgZS3Qns489d/ffzb+1UvrXWFaX7M/ZCb8Ce4kC2/gEIMj46jb3BV455n/C+EzXDaII3kY+Cgmtq4R7Nr8Q20gCJMoXtBK7MR2bZiIA8NPd0+HWtW4Fy5b2kYjtoljUeQ3PqW6k1Jhaw0n2ZUmnlGd8E5cmlvY5LmzWIQhizZDK8hxpKAbNjc5IzWhqK9aaMVhRS6Myk5PLDFdoorY1CmnFPsm+X7hTumnFPsm+X7hQCFFFFASVcrtcoCB5g51tbPaaQa8ZEa96Rvgo/zUdy3z213ddj/AE7RRmLtlZmBZhqC40Dp186zj2tcP7HiPaaRpnRXBHUsvdcH8xT/AIFzallcEtE8rtbxJGqDrliSGY7KMgVB7vz2vg636GL0qtg25N4wa5xO/WCJ5X91AWx5+QHqTgVVeE27AGSX7aY63J8PwJ8FGwqLtuY5r1xHNHGiLKZBoYtqWMDZj0JDsP8AtqxY/mvIf8k1r3LTxfHbINPXjlmK85cSm4nxT+hSTs4UYoMnC5A7zt5mkeO+yhrW3edLxHVACQO7nJwMYJ8asPOPsjkuLpp7WVVMhLMrHSQcblSOoNUHmPlW54fIkdw4ZZBkaHJUgHoR4YruelyrvdNensSXGY47+ytanHLkiGuhnA+ZrwGA+Vcm944rxdP3cedfTtRKMVOcl1x/CKMeRvLLk5xj08vhTrhXFprdw8EjIw8VOM+h86Y1JXHByttHcLuju0bf6HUZwfiN/lXjJPc+Synjo3PlDmme8hDxCK5K4EiKwhnTbqY22YeoNTC8ffJD2d2hH/t6h8ipwa+c+CcdmtJlnt3Kuh2PgR+EjxBr6E9nvtohvisNyBDcHYb/AFch/wBJPun0NV5UQZPHUzQhcc1StG7W9ncTFCVbu6ACD3lydyR6Cs/5wsre6t5bqW7/APOqF0wFGhURg4KKHGXIz1q1cx8t315b2RtDpRnnkmIcoEkaUkSsfEAD86t/CeaLG9nazfs5XjRVEjhSLg4xIYieuD5edbQqjX0YsulZwz5ZIqV5b5onsZllt3KkHcZ7rDxVh4g13m7gptLyeAjHZyMB/tzlT+RFQ4NSkB9j8ocypf2kdxHtrHeX8LjZlPwNTWawb/w58wESz2rHusomQf6l2bHyIPyrdnlABLEADqTsB8TWAe81zVVN477VrK3JSNjcSj7kI1Y/3P7oHrWfcV9onEJ5FdHW2VSGWJe9qwekz+IPkKnross/ajSU4x7Zuequ5qm8oe0eC8IikBgucbxP0b1ibowq4A1E4uLwzZNNcHrNNeKfZN8v3CnVNeKfZN8v3CsGRCiiigJHNVnnnnD6PhEnYvKWJUaeinGzOfBas1JXECupVwGVgQQRkEHqCKGU+T5z4neyX3azTHXcLiRcHuiP70aL5Y3pbhd/q72n3I005+8wyqDHnqYVNc78kPw6UT2+9sxxjqYC33T5ofPwqrcO4v2E0UpACJKjEH74Db9Pu+PyrnSUlNKX9z2dM6paZ2U8YXC/JrVtZraOsbHAjt4lby1yOxdz8WzXnmHmyK0GHy0jDKoBu3hnPTFR/G+Yree5mEUyOHhhYEMNyrt3B67g4qA574mjmGNcmVMh2HRFb3VJ88+FcC70+Op9SxNNp/X0eUtulTS35/Iw50tbydbaW3MrXEhckRkhUQDZVA8B51nsdlPN20szkm3K6w5JbvNp2B9cCtZvtbLaRwyvExByyHBwfe3+NRcXJ6rYcRlXU/aHKM27sIm1M2fIv/avT74aCyEsJJOKWO++SjRN3Rx57Msm9801uW6U6ufe+X500uF6V7D1JtQmvzn+5iBJS2CGxSZffWVon+BXUh/Qin3KHFExLZ3BxBchRq/6Uyn6uT4Z2PoaacuqZRLbDrMuUH/uR95cep3FQ7LjIPXxHl8a8wTDniXDHglaKQYdDg+R8ip8QeoPrTZTjp18PCrxyVfC5YQ3dstzFEp7xyJEyNMaCRSMguVABqpX3D2SZoiO+rlNIOrfONII6+VAaLyB7YWt4/6S+BktipjDD341IwQfxDemnC0jljKI2UidhFIp0uqhsoy+IO/6UvaexGV4ATOq3BXUIsdMjIDHOQflWfustvKU3SRGKkDwI9PGo+J/tZJtcOya59aeSVJbgh2KiPtB1k09Gf8A1YwD8Kq+mrs0E97AqPHpYHPaMcDHonnTmw5LRNzlyPEjb5CrtGktn+4r2Wwj0RHIV/PZ3S3MSAlQw72ynUMb+dWni/G7i7Obu4Zx/wBNDoiHpgbn50HhB8qPoZvKuvVo6q+XyUZ3yl0IwKoGEAUeQ2H/AM0oTXPo5lpGUMPCuhFxXESs1nsUliDAA57u6kbMp8CrdRVt5b9qFxa4S8zcQdO1A+tjHm4++B+dUrtDR2pqvqNNXauSSFsoM+kOF8XiuIxJA6yIehU5+R8j6Gu8UP1TfL9wr524JxKe0l7S0fs2J7ynJjk/3p4H1Fa9ytzqeIW8uuFopIiivvqQkkHuN1+Rrz92nnS+ejpV2qfRZaKKKrko+1VnfNntYWJmislErrs0jH6tD5DHvn4Ue1bm5olFpC2l5VJkYdVj6YXyZv7Vk6KABgYA8Kp6nUe3wuz0vo3oy1f/AG28R/yPuK8durrP9RcSMp+4vcj+AQf5qNsbmFJ1icaARuxOw8utRfG+JlSI4/fPXHX0AprPy5KGIuDoYKrYO5ww7tRV1ykt9jL+q1dOns/TaOC3J8svPEeERPHrhdXC9Sp9wnxB8DtULZTMQyOSz7nJ31nwb4nzpfkZew7VHYaZFH5imd3cKJgYyGIbScZOx6E48qn00lC3C5TOd6zpv1Wi9yxKM48r8ll4ZdOWVjnUqMiqfxOcCtQtuHqkKwnddHZn1yMMfzJrIuHPM0ivCFkMbq4Gk6Dg/ekPSrfdcS4jMxAkjgGcgRrqbHiNTVQ9a0Gp1tkFTjaucv7PJaG6FEG7HyzI+ZOCtbXEkDggxscZ8U6qR5jGKg5RkVpXNXL1zM3aTStIwXQNSjpnOCRWez2zK7Kw0/2+Ve2ptldRCu1/Pbh/nHTMxshOT2DWzumjdZEOGRgynyIORVp41wI3jf1dhEzpIcyRoNTQykZdSo30E5YGoCy4PJKcINvM9Pzq18F4O1qdcc0iS/ijYpj0Hn8650NHbOWEiSdsY9stnJlnHa2zAMgkjdYzqI795KNKZ/0QoxI82J8qtvD+Q7OCUTLCO0AxljkavvNpPiTk5rI7nh+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4plxLjqwjvvqfwUHx9T4VFKexZbwbRi5cIm7koo7pHqfAfOr57Kyp4bOy5707dfQqB19BSfJHs2hlhiubvMpkVZFi6RIGGRkfePxrQL2AJCQoCgY2AwPeHhXG1eqVuIxL9NThyzzRRRVAsGA858RMvELlyQfrCg8e6ndH9qj0O1I8YtylzcKeomlz/AN5rjONB+GfiB4Vxb45m8n070uz29KseI5Jjh3L4jDXhXVKVPYR4zlx98jyxS3NnDWvbNbkhEmRQ4VW1ExdW7T1HX0qdUR3MCa4dciICsYcpkEAHS6sMgjrvVRuuF9h9WyKjl3Olfd7HOQpfq+SQN/AV2q4fFRPlur1LndO58PLYw4DwUhMysWB6L4Y8D/8AFTqxADAAHwGPzpO36UXl0sSM79B+tX41xguEedu1F2onhyb+hHifMz2ijQoOs4BOwHpjxNTMPOgiILyIDhdsjO48qzXi3GXuiEVcLnugdSacWnJszYLsqePeOSPTAqL3G28LJ0VRCFa9x4ZtNlzDHP3JB1qn87cvCO4UhO0iKM+5AC6Tv8eopKxygQE5KgAkeOKtHGrZ57TKlQUDZ1b5U+A+YqXGxpkFFqlJr6KFHegDC7DoPD9KUF7UFe8TEb6XTUcZyPWvEXFo/EsvpXVjqo9Jk3st84LGLgGvEig4KnSwIZT5MpyD+dRscmr3GDfMZr32hHXI+NTucZrD8mMOLyiXurpp5mmm0tK2MsABjSMDHpTqO8IFQSXJpxHd0rhXBYijE5Sm8smBxA0snEqiFuKV1DrU21M15JyO4VhvXh7RSdqgJLsjpXqK9f1/wPifCo5LHk2XJLyWijfOKieJ3ccQyx+A8W+Aple8XZu7HuRsXPuj/aPE0zjtRnJy7eLNv/2jwqrK19RJVBds8yXU0owMQxny98inMfBYRbSPp1MB1O5zmvSW5NSq2uLV8/iQfIuKqWx+LbJoy5wj6C4LCFt4VUYAjQAemkUpxT7Jvl+4UvAmFUDwAH5CkOKfZN8v3CuOXRCiiigMH9pHCzb8SnGO7LidfXV7w+Tf3quoCcBQWYnAUDJPyFbn7U+BW89rrmfs5Yz9U4GpizbdnpG7BvL51m3JHC5Ip3aZND9ipA6EBmPvZ6HaqsqN08+DvU+r+xpseVwiBtZ5rRwZI5EjO+GBGk/iVvD1HQ0/5juNd0x2OEjUEdDtqJA/5CpezvpjdSpdExJI8emN0EkbqwI0a/u5x+Zqu31kI7iZFyAsmwJzgEAgVfpgocHlvULvfzNxSb+h7D0pjzFamS3cDcjDD5dac2k22KdA1eazHB56M3VNSMzsbswyq4GSpzip088PnJjXH6/nU/ecIt3yXVR4lgdJ+dVXmCO2UBYMlwTkg5GPjVTbKvyduNlWpa3ReS0cG40twO6NLDqvXbzFXXhMpNpKCdgprJuTIiZy2+kKc+XoK1AXWi2wv3tjUsJOUeSjdXGm3EfozrjCfWZ8SP8ANRzVLcVPeU+eRTLTV2qG6JahJqCGXYjrjHw2pxBeyJ97UPJv5pQx14aGpPaa5RJv+x1HxGNvfBjPn1FPViOMqQw9KhCleInZDmNip/MH5U9ycO+RsT6JztSPOlROajIuYcbTp/yX+KkIb+D39Ybbur4k+WKnjqYNdmkq5IXOAutzpX9T6AedNHZpOuUjHRM7t6uf8UEM7a5Nz91fBP5NPYLXPX/6ainN2P8ABslgRihz0G39qfw2dLxwgUsF9KYwY8iSRAU5unH9HKfLSfyYGnhtUjj1ynHl5knoFHiahTxD/wAvdI6shwy6W2ORggEefpUFsouLRLCLyj6PtJNSIfNVP5ikuKfZN8v3CucJbMEX/wDNP2iu8U+yb5fuFcYvCFFFFAVf2lROq2s6tp7GbvMVEiorqV1MhIzg4xVFg4sq3s2ppZWljiCFkw0xyciGMfdx4frW08Q4fHNGY5VDo3UHxwcisYvOFFmn0NNBLDNIq9iqsseknQTMTlQUJznAoayipIb3ARCB2c2hWDdiZFARl3GqM99cHfBNRMwkvLqSS2ilfIXtABvG423PjkCpTgEdzc5QOlqsKK7kHvTBs4aaX3sNjOc4pryxxmSKW4CKkLM5bvbl/BdLuwymQSD61upYeSGVMZLDIjGltwQVJDA9QfUU5guanLixWW5hnudbiTWZAgAeRkwI9KnGpQNiRUTzUsfb5t17NGCAqTtnOCSqk6CRt51Ork+Dn26PHOSlXvAbhpWIUsCx3zt18aZT8LMUqpL44J0nOx/zWicduoS0Zt0VMJocIS2pgdiM/wD003XgM7Ayi3Gwzk+/64WtNsXyT+/OLccZWPB6s7NIU0oNK7HfqfUn50pxKbs2wWyo3+OR/mpDk4wOZXnR5SuygY7MKRv2mSNJz4najlpIh2/9VbtIz5aIMRhUwRoBPvYO4Ird2qPCK9ejlP5yfZSuIHATx3I/MU2xVo5tsIYbS1VGDSl8sApBUEE6S3QnptVajgZzhEZzuxCAk4UZPd8flXQ0s1scmTyqccRPNGK8hgTgHcdR0IPkQeldq5uUlwRtNdgVpKSGlaDWGsoJjNkHQjNP+HWCrgjc46nw+VJFKkrGPOKglUlyyZTeMD61tc7mpJI/IU7seEkjfansksMC6nI22yem/wDc1lzSRhIZW3DmYZ3p7w6wLydnboZpfT3E9XfoBT/hnCZbkI0weKBjhYx3ZZMNgaz9wZ8B4A1qHBLeOOPRBF2casVAAxnGxb138a59ur8RLMKl2yF5a5DSBhNcETXA3G31cXpEp8f9R3+FNeA+zWOO6nubnEzyStJGpyUjU9CVPV/WrxRVHc3yyfCPKim/FPsm+X7hTqmvFPsm+X7hWDIhRRRQEiapfNHI7XE5mj7AZUA6oyX1D7wKkB/g4Iq60UBl3G+TJURrgszPFEesUchbSO6Avgo/CNqpvFeNBoItRmNyVjjIARkYk5JVj7gAPp5V9AHemcnBYGBBhjw3vDQu/wATihjBi95DA81sIZbgyasMsuZERNOW1K3Q5HhSfBWsrhO0un7SU6l7FUERUBiBpVerHY6zW02XAYIjmOJVPnjJx6E9Kq8/svjMsjK6hJGLEGMF11HdVkzsvpiieDG1NYZnfDuFh7J3to07a3kLmaTJbKknsQBt7uxJ2p1Lxh5khnj7RYnj73ZjLq5bvKfLT1GOoq43Xs4dZWaBkaNgvddnQggYBbRtJ579arqcHFvNd2zuSqNHMGz2ZGtd222G4O3StyGcEuSC4hEYTJPbt2hjAM6GNG1llykug7AfiX0qeWKOeOOW3upppyE0KsmB3iNShMYjGM/CjhqwxBltopJdZJcopcMx2OtztgirX7PeTWto9c6FJNblF1hgsZPcDafIVozNbbM45q4BcGJLYqVMcjSorqQ0qu2Pt8lWI9QM0y5W5cv4LtJIgqFQy9qDG6DWpGyNgmtr45y92z9p9WMDcspfbwxuMVGTcmaindjJc95uz91ep31ddICit1ZJR2+CXas5KZf8ii5YvdGNnJUdrErxyM0hBI0a9J0jfy3qP457FLuIFrWRbhfwsOzlA+Pusa1vh/KcEarqjV2DFg2MYOcjG/hU4BWYWSh0w4p9nyXfWUkD6LiNoX8nXTn4HoflSJr6s4rwWG5QpPEkq+TjOPh4j5VmfMPsIUktYTdl1PZSAsnwVuoq/XrfEyvLT/Rj1TXASNS6ulc47yZeWW9zAVQHHaKweM56b9aS4d0QE6dTqpIIGNTYyCatytjOG6PSINjjLDLPecXZm0QqztsdKAnSPxOV90epqT4JylmWE3Ts8rtsqsqpEvvI0fVn2GSdqkLExWWqCBJdQBkYtnWcDZZ2/wBW+D0xS/BuZ7aLCwxIZpGwpdu7qkwdOrqB/gVyLbnP/wALsYYLjy7wAp9Y4C99mVRknT0QuWOdeMk4/EasirTLgt08kQaUKGyw7hJU4YjIJ38Kf1XwSHK7RRWQFNOKfZN8v3CndNOKfZN8v3CgEKKKKAkqKby36KcMcH4H/Arx9KR/i/Rv4oB3RTT6Uj/F+jfxR9KR/i/Rv4oB3RTT6Uj/ABfo38UfSkf4v0b+KAdGoK+5Ptpbk3MseuQoqHJJQhTtlOhO9Sf0pH+L9G/ij6Uj/F+jfxQYFbe3VFCooVRsABgD4Claa/Skf4v0b+KPpSP8X6N/FAOiKBTX6Uj/ABfo38UfSkf4v0b+KAdiimn0pH+L9G/ij6Uj/F+jfxQDo0U1+lI/xfo38UfSkf4v0b+KAq3ta4PLc8OdYF1urLJpHVlXqF9ay7kDky5u3jlReyiilV2eQYLlDkqi9fTNb19Jx/i/Rv4ryvEYh0b9D/FSRslGLiumaOCbyym818N/qLkRf07BnIYsH0LOibYdh00g5pxZ8goqKFtrdMZ9/VK24Azr232G9Wv6Si/F+h/iu/Skf4v0b+KjNzthAUUKdPd2GkYAGOlOqafSkf4v0b+KPpSP8X6N/FAO6KafSkf4v0b+KPpSP8X6N/FAO6acU+yb5fuFH0pH+L9G/ikL++R42CnJOPA+Y9KAKKMGigFbr3qSFFFAFFFFAFFFFAFFFFAFFFFAFFFFAFFFFAFFFFAFFFFAFFFFAFFFFAFFFFAFdSu0UA7ooooD/9k="/>
            <p:cNvSpPr>
              <a:spLocks noChangeAspect="1" noChangeArrowheads="1"/>
            </p:cNvSpPr>
            <p:nvPr/>
          </p:nvSpPr>
          <p:spPr bwMode="auto">
            <a:xfrm>
              <a:off x="2229131" y="1052736"/>
              <a:ext cx="4257928" cy="595351"/>
            </a:xfrm>
            <a:prstGeom prst="rect">
              <a:avLst/>
            </a:prstGeom>
            <a:noFill/>
            <a:extLst>
              <a:ext uri="{909E8E84-426E-40DD-AFC4-6F175D3DCCD1}">
                <a14:hiddenFill xmlns:a14="http://schemas.microsoft.com/office/drawing/2010/main">
                  <a:solidFill>
                    <a:srgbClr val="FFFFFF"/>
                  </a:solidFill>
                </a14:hiddenFill>
              </a:ext>
            </a:extLst>
          </p:spPr>
          <p:txBody>
            <a:bodyPr/>
            <a:lstStyle/>
            <a:p>
              <a:pPr algn="ctr" fontAlgn="auto">
                <a:spcBef>
                  <a:spcPts val="0"/>
                </a:spcBef>
                <a:spcAft>
                  <a:spcPts val="0"/>
                </a:spcAft>
                <a:defRPr/>
              </a:pPr>
              <a:r>
                <a:rPr lang="pt-BR" sz="1800" kern="0" dirty="0">
                  <a:solidFill>
                    <a:sysClr val="window" lastClr="FFFFFF"/>
                  </a:solidFill>
                  <a:latin typeface="Calibri" pitchFamily="34" charset="0"/>
                  <a:cs typeface="Calibri" pitchFamily="34" charset="0"/>
                </a:rPr>
                <a:t>SUPERENDIVIDAMENTO e INADIMPLÊNCIA</a:t>
              </a:r>
            </a:p>
            <a:p>
              <a:pPr algn="ctr" fontAlgn="auto">
                <a:spcBef>
                  <a:spcPts val="0"/>
                </a:spcBef>
                <a:spcAft>
                  <a:spcPts val="0"/>
                </a:spcAft>
                <a:defRPr/>
              </a:pPr>
              <a:r>
                <a:rPr lang="pt-BR" sz="1800" kern="0" dirty="0">
                  <a:solidFill>
                    <a:sysClr val="window" lastClr="FFFFFF"/>
                  </a:solidFill>
                  <a:latin typeface="Calibri" pitchFamily="34" charset="0"/>
                  <a:cs typeface="Calibri" pitchFamily="34" charset="0"/>
                </a:rPr>
                <a:t>(Maior </a:t>
              </a:r>
              <a:r>
                <a:rPr lang="pt-BR" sz="1800" i="1" kern="0" dirty="0">
                  <a:solidFill>
                    <a:sysClr val="window" lastClr="FFFFFF"/>
                  </a:solidFill>
                  <a:latin typeface="Calibri" pitchFamily="34" charset="0"/>
                  <a:cs typeface="Calibri" pitchFamily="34" charset="0"/>
                </a:rPr>
                <a:t>SPREAD </a:t>
              </a:r>
              <a:r>
                <a:rPr lang="pt-BR" sz="1800" kern="0" dirty="0">
                  <a:solidFill>
                    <a:sysClr val="window" lastClr="FFFFFF"/>
                  </a:solidFill>
                  <a:latin typeface="Calibri" pitchFamily="34" charset="0"/>
                  <a:cs typeface="Calibri" pitchFamily="34" charset="0"/>
                </a:rPr>
                <a:t>do mundo)</a:t>
              </a:r>
            </a:p>
          </p:txBody>
        </p:sp>
      </p:grpSp>
      <p:grpSp>
        <p:nvGrpSpPr>
          <p:cNvPr id="51" name="Grupo 50"/>
          <p:cNvGrpSpPr>
            <a:grpSpLocks/>
          </p:cNvGrpSpPr>
          <p:nvPr/>
        </p:nvGrpSpPr>
        <p:grpSpPr bwMode="auto">
          <a:xfrm>
            <a:off x="1243013" y="115888"/>
            <a:ext cx="5526087" cy="2500312"/>
            <a:chOff x="1242316" y="116631"/>
            <a:chExt cx="5527335" cy="2500362"/>
          </a:xfrm>
        </p:grpSpPr>
        <p:sp>
          <p:nvSpPr>
            <p:cNvPr id="41" name="Seta dobrada 40"/>
            <p:cNvSpPr/>
            <p:nvPr/>
          </p:nvSpPr>
          <p:spPr>
            <a:xfrm>
              <a:off x="1242316" y="161082"/>
              <a:ext cx="5527335" cy="2455911"/>
            </a:xfrm>
            <a:prstGeom prst="bentArrow">
              <a:avLst>
                <a:gd name="adj1" fmla="val 9014"/>
                <a:gd name="adj2" fmla="val 5280"/>
                <a:gd name="adj3" fmla="val 25000"/>
                <a:gd name="adj4" fmla="val 43750"/>
              </a:avLst>
            </a:prstGeom>
            <a:solidFill>
              <a:srgbClr val="4F81BD"/>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endParaRPr lang="pt-BR" sz="1800" b="0" kern="0" dirty="0">
                <a:solidFill>
                  <a:sysClr val="windowText" lastClr="000000"/>
                </a:solidFill>
                <a:latin typeface="Calibri"/>
                <a:ea typeface="+mn-ea"/>
                <a:cs typeface="+mn-cs"/>
              </a:endParaRPr>
            </a:p>
          </p:txBody>
        </p:sp>
        <p:sp>
          <p:nvSpPr>
            <p:cNvPr id="42" name="AutoShape 20" descr="data:image/jpeg;base64,/9j/4AAQSkZJRgABAQAAAQABAAD/2wCEAAkGBhQSERUUERQWFRQWGBYUGBgYGRgVFxUXFxUbFxYXFBQXHCYeFxsjGhQUHy8gIycpLC0sFR4xNTAqNSYrLCkBCQoKDgwOGg8PGiwiHyEqLCksKSksKSwpLCwpLCkpLSwpKiksKSwpLCksLCkpKSwpLCwsKSksLCwpLCwsLDQsLP/AABEIAPEA0QMBIgACEQEDEQH/xAAcAAABBQEBAQAAAAAAAAAAAAAAAwQFBgcBAgj/xABAEAACAQMCAwUECQMDAgcBAAABAgMABBESIQUGMRMiQVFhBzJxgRUjM0JSkaGy0RSxwWJyglOSCCRDY+Hw8XP/xAAbAQEAAgMBAQAAAAAAAAAAAAAAAwQBAgUGB//EACwRAAICAQQBBAEDBAMAAAAAAAABAgMRBBIhMUEFEyJRYRQy0YGRscEGI3H/2gAMAwEAAhEDEQA/ANxooooAooooAooooArldphxvjEdrA887BY0GSf7Aep6UA25i5ngslV7l9IdhGviSx8h5DzqVQ5Ar5G5650l4lctLISEG0cfgieHzPU19DeyPmj+t4dEWOZIvqZPPKjuk/EYoC7CigUUAUUUUAUUUUAUUUUAUUUUAUUUUAUUUUAU24hIVjYjrt/cU5ppxT7Jvl+4UAn/AFDV2k6KAkqKKKAKKKKAKKKKAKh+a+XkvbWW3k6SKQD+FhurD4GpiuEUB8UcU4e8E0kMow8bMjfEHFaP7AeZOwvjbscJcLgZ/wCou64+IyKlv/EDydokS+iXuyYjlwOjj3WPxG3yrIuH3zQypKhw8bB1+KnIoD7XFdqH5S48L2zhuBt2iBiPJujD8xUxQBRRRQBRRRQBRRRQBRRRQBRRRQBRRRQBTTin2TfL9wp3TTin2TfL9woBCiiigJKiiigCiiigCiiigCiiigIvmPgaXltLbye7IpX4HwYeoOK+QeN8Ie1uJIJRh42Kn1x0I9CMGvtE1i/t/wCSNSLfxLumEmx4r0V/l0/KgO/+HnmnXDLZOe9Ge1j9Vb3wPgd/nWzg18j+zriM1tfxTQxtJ2ZzIEBP1R2fPy/tX1nFOGUMpyrAMD6EZB/KgFqKZcO4vFOGMMiyBSVJU5wR1FPAaA7RRRQBRRRQBRRRQBRRRQBRRRQBTTin2TfL9wp3TTin2TfL9woBCiiigJKiiigCiiigCiiigCiiigOGmvErBZonikGUkUow9GGKdGs89rfLl/di3SwdlGpu0w+gdO6WI3I60BD8C4/wvgtrJDJgTqzxyBPrJZvwtnwUqR5dKpg57vOJBOHWTC3gwVLu4DmMNtrk8AAQMDy60twn2OBbsJdS9p2aiSdVz77e5EHPUkbk1qUHKlo8fZNBDoxpxoGQPLV1+dQztSeCeNLccj3kPkiHhkGiIl3fDSSE++3oOgG9WgGqHexq8Ys4JgIVZVlCOe0ji32Vuo3wM1bOBWBgt0iMjS6BgO/vMPDPy2reM93BHKG0kRXab3V6kS6pHVF82IUfma7bXiyKHjZXU9GUhgfgRW5oL0VwGu0AUUUUAUUUUAUUUUAU04p9k3y/cKd004p9k3y/cKAQooooCSoorzmgPVec13NVDm7mTs5YUgHaTJJqaPWsYwUYDUzbUBb6M02sLkyRI7BQSASAwYA+IDDY4PjS0smATjOATjxOPCgPZNcBqkQc6XN4gazgEKNkCWc+RIJSNd23HjT7km+ndrpZ5e2EcojRtIT7gLZA9TVWGqqnY6ovLXZttaWS1UjPOqAs7BVGMliAB8SaVrMfa8JFeKR1JtVUgkbgSscLrXxGOnkasOWEYSyyG4RzeBfTNI4WC6lkZdX3CndUg+IOM+VXO+UtEwDacr73gF8WHxH96yqdg8R0gZKnGoABc/2q9QX5bh0D6MBjAjLnpH2gRjk9QQM/OqMo7nk6NcsRaHXEmKpEY4miNw8dsJioDBSTlm8u6DpJ8WpHmHl+OynidmnmglBh7JpHJWYd6LQfJjkHy60/5jvrg2VylxGisZtMAQ5LwKyntB5ME1H/AIikLB45YrRIHkeC3GoPIDrkbBC9d9sk1Y+Na75KyUrZLK4EuE+z+GQFrvVK2dYV2Zo4yfuqpOMDpXjhHKqwX7QQTSwQSxmUJE+kCRWAJ9AQelTVzMQpCkjO1NuBXqNfnXIoaOIKATglpDnAzsdl6VDVa5SSLF1ChByJg8Eu12jviE+6HiSRv+TndqleDXrSx5cAOrMjafdLI2klc74OPGnf+KjeWd7cN4uzufizknFXjnEqaiuYeLtBGvZhWlkYRxqxwpc/iPgAATUqTVb57iBtC2cPGySRnx1qwwAPHO4rEuFk2isvA45X5ge5WRJ4+yuIW0SoDqXJGVZG8VIqcqp8sqf667bbSUgB9ZMMTn10latlYi8rIksPB2iuV2tjUKacU+yb5fuFO6acU+yb5fuFAIUUUUBJVS+Nc3CC/CGTEaqokXSXcv7yrEijO46t02q6VBce5e/qWUGQxp1fQAJHwdh2uMhcZBAoCS4dxBZo1kjyVcahkYOPUHoahuaOVhdFSZFiGQGPZoztnYAOwyp32qet4VVQqABQAAB0AHTFRXNan+nyDgrJE/8A2yA4oB5wfg8dtCkMIwiDAycnc5JJ8yadtXoGqTzpdTG4jgkYxWko06096SX/AKTv/wCmpHQ+PSorrFVBzfgzFZ4GHLrpHc3ltE6vGkizJpIIUSjLIfLDD9aT4Hf3aSXa2yQ9mblyXkY5zoTKhB5edKtwQW9zDJaxKqHMMyrtlDurnzIYdaQPaRC5jAKtNcBIn8G7bAyvwAY14mvVN6mV2m4c0uH45w/5Lzj8MS8Fs5Q4xNcRO06oNMjIjR50yKuxYA741ZHyque2fh8r2aPC+CkijsyMiQuQq59Qd6vVhZrFGkaDCooUfADFV32hLiG3fosd1BI/lpyR/dhXuFlR57KK5eEZjxn2XSLErG4aSRdPaxDdUV9m0gbkjOcGr7a8KWG1SDd0jQKdXVgB1P8AFMJIljvbi6lYxqoCAD3HVurN4ltXTypxxGKUu8kTkNbRCQIfs5dROpZPXA2PhVJt2PajpRUaluaHMFkO7vnYEbk7fPp8KcQWoTpnG+PTPkKZW3McRyJW/p5B70cxCMP9rHuyD1Umu3PMNtGNRmRv9MbCV2I8FSPLGoXCWSdWRx2RMPE7oymCS1PadRIp+oK52Yt4eG1eYLhrR+wv1jngnL9nPpw0c2CQkh6jPgR5UcV5juWjQ2cax9pgRCcfWTnzjiB+rRepdqibiC/u7Ts3a3uYXdD/AFMbHKOkg+rKbd7V3c+VWqoOLyVLrIyjhs1ngi9naxA5wsSk53Oy53J61zllSLWLPiC3yJJFK8WvY4bd3ldURUOWY4A7vSvnvmr20zyQrbWWYYlUI0n/AKj4HgfuD9auFA3e450s0nMD3EYlClyuegXrk9AfSq3ZvHeP/WbuGJEWSQoVWwrKnTwO5r515a4x2F5DPIBIEkVnDbhgT3tWeuxNbvHeC0iuY0wwjJmhH44phrj0gbncsMDyqC/O3gs6ZJz5H1nHMjSiC9UMztIV0I2CegJzkjYCpqw5qljZI76NV1nSs8ZzEW8FcHeMmqBJbSf0iBZIZlLxhZlOiWB5G2146hS2NJ3q1z8k30kQglvElibT2jGPTKNLBu4Rt93GTWlW/wDob37P6l+U16pOIYAA8Bj8qUq0UwppxT7Jvl+4U7ppxT7Jvl+4UAhRRRQElScsQZSp6EEH4EYNKVygIDlKZhG9vIcvbuY8nqyHvRt81OP+NS97ZCWMo3Q4/Q5r0toocuB3iApPmB0zS1AcAppxPhqTxPFKNSOMEf2IPgQcEH0p2TVd5l47IhWC1CtcOC2W9yJPxvj16DxqO2cK4uU+gk2+CCsOIOkbRygyTwuYML1l07o2/muMk7bGopeNXjXMci2gnjhLn6qVdOphpAy3Vl3BxtvSXMPB2t7ee8kmlnlCh3GRHG7DYbDcKAegpX2Z8xPeWfaStGrLIyBVwgVQBpwvzNeLft1KWs00d3y8/wCkXsuXxk8F24DzjFcu0el4p0GWhkGlwPNfBl9RUnxCxjuImjkAeNxpYeBHx8D61gPtM5z7S4EcDFRblh2qnDsx2ZQw30elRPJntHnsZQVZpIc9+JyWyudyhPQ19A0eg1F2kjfalFtZ255wUZyipYRp3NPAmgls4TO0sMspUoyqDiNdaguN23x18qfcZEyh5IRq1x9jKpJ2TUD2qqPeKjVt45qB9pXtDtc8OmiPaEOZ9I8I2XSdXk2fD0qxcv8AMEN3GHgfUPL7y+jL1FcqyLqllI6FLVsHGT5F5uZrI3GuVkZVhAAdMsCG6aCMgkeVR9temWSZbOHsY2fJuSixsiFBkW6kZLeGegzU2YxnOlSc5yQpP54pvxezM8RTtHjJ6OpwysDkf/lavUOXgR0uHyxHg/B7e1OY0w2MFmJeQgnJ1Oxzv12xUJcXkVre3Yysds621zJ4AOH72PAMy+XXFL28F+CVcwMBsJdwzepQbA1jvtDeeK8nillLqxV/IMAO5t6ZNZok3N8jUxiocIW9pPtIl4nNgZS3Qns489d/ffzb+1UvrXWFaX7M/ZCb8Ce4kC2/gEIMj46jb3BV455n/C+EzXDaII3kY+Cgmtq4R7Nr8Q20gCJMoXtBK7MR2bZiIA8NPd0+HWtW4Fy5b2kYjtoljUeQ3PqW6k1Jhaw0n2ZUmnlGd8E5cmlvY5LmzWIQhizZDK8hxpKAbNjc5IzWhqK9aaMVhRS6Myk5PLDFdoorY1CmnFPsm+X7hTumnFPsm+X7hQCFFFFASVcrtcoCB5g51tbPaaQa8ZEa96Rvgo/zUdy3z213ddj/AE7RRmLtlZmBZhqC40Dp186zj2tcP7HiPaaRpnRXBHUsvdcH8xT/AIFzallcEtE8rtbxJGqDrliSGY7KMgVB7vz2vg636GL0qtg25N4wa5xO/WCJ5X91AWx5+QHqTgVVeE27AGSX7aY63J8PwJ8FGwqLtuY5r1xHNHGiLKZBoYtqWMDZj0JDsP8AtqxY/mvIf8k1r3LTxfHbINPXjlmK85cSm4nxT+hSTs4UYoMnC5A7zt5mkeO+yhrW3edLxHVACQO7nJwMYJ8asPOPsjkuLpp7WVVMhLMrHSQcblSOoNUHmPlW54fIkdw4ZZBkaHJUgHoR4YruelyrvdNensSXGY47+ytanHLkiGuhnA+ZrwGA+Vcm944rxdP3cedfTtRKMVOcl1x/CKMeRvLLk5xj08vhTrhXFprdw8EjIw8VOM+h86Y1JXHByttHcLuju0bf6HUZwfiN/lXjJPc+Synjo3PlDmme8hDxCK5K4EiKwhnTbqY22YeoNTC8ffJD2d2hH/t6h8ipwa+c+CcdmtJlnt3Kuh2PgR+EjxBr6E9nvtohvisNyBDcHYb/AFch/wBJPun0NV5UQZPHUzQhcc1StG7W9ncTFCVbu6ACD3lydyR6Cs/5wsre6t5bqW7/APOqF0wFGhURg4KKHGXIz1q1cx8t315b2RtDpRnnkmIcoEkaUkSsfEAD86t/CeaLG9nazfs5XjRVEjhSLg4xIYieuD5edbQqjX0YsulZwz5ZIqV5b5onsZllt3KkHcZ7rDxVh4g13m7gptLyeAjHZyMB/tzlT+RFQ4NSkB9j8ocypf2kdxHtrHeX8LjZlPwNTWawb/w58wESz2rHusomQf6l2bHyIPyrdnlABLEADqTsB8TWAe81zVVN477VrK3JSNjcSj7kI1Y/3P7oHrWfcV9onEJ5FdHW2VSGWJe9qwekz+IPkKnross/ajSU4x7Zuequ5qm8oe0eC8IikBgucbxP0b1ibowq4A1E4uLwzZNNcHrNNeKfZN8v3CnVNeKfZN8v3CsGRCiiigJHNVnnnnD6PhEnYvKWJUaeinGzOfBas1JXECupVwGVgQQRkEHqCKGU+T5z4neyX3azTHXcLiRcHuiP70aL5Y3pbhd/q72n3I005+8wyqDHnqYVNc78kPw6UT2+9sxxjqYC33T5ofPwqrcO4v2E0UpACJKjEH74Db9Pu+PyrnSUlNKX9z2dM6paZ2U8YXC/JrVtZraOsbHAjt4lby1yOxdz8WzXnmHmyK0GHy0jDKoBu3hnPTFR/G+Yree5mEUyOHhhYEMNyrt3B67g4qA574mjmGNcmVMh2HRFb3VJ88+FcC70+Op9SxNNp/X0eUtulTS35/Iw50tbydbaW3MrXEhckRkhUQDZVA8B51nsdlPN20szkm3K6w5JbvNp2B9cCtZvtbLaRwyvExByyHBwfe3+NRcXJ6rYcRlXU/aHKM27sIm1M2fIv/avT74aCyEsJJOKWO++SjRN3Rx57Msm9801uW6U6ufe+X500uF6V7D1JtQmvzn+5iBJS2CGxSZffWVon+BXUh/Qin3KHFExLZ3BxBchRq/6Uyn6uT4Z2PoaacuqZRLbDrMuUH/uR95cep3FQ7LjIPXxHl8a8wTDniXDHglaKQYdDg+R8ip8QeoPrTZTjp18PCrxyVfC5YQ3dstzFEp7xyJEyNMaCRSMguVABqpX3D2SZoiO+rlNIOrfONII6+VAaLyB7YWt4/6S+BktipjDD341IwQfxDemnC0jljKI2UidhFIp0uqhsoy+IO/6UvaexGV4ATOq3BXUIsdMjIDHOQflWfustvKU3SRGKkDwI9PGo+J/tZJtcOya59aeSVJbgh2KiPtB1k09Gf8A1YwD8Kq+mrs0E97AqPHpYHPaMcDHonnTmw5LRNzlyPEjb5CrtGktn+4r2Wwj0RHIV/PZ3S3MSAlQw72ynUMb+dWni/G7i7Obu4Zx/wBNDoiHpgbn50HhB8qPoZvKuvVo6q+XyUZ3yl0IwKoGEAUeQ2H/AM0oTXPo5lpGUMPCuhFxXESs1nsUliDAA57u6kbMp8CrdRVt5b9qFxa4S8zcQdO1A+tjHm4++B+dUrtDR2pqvqNNXauSSFsoM+kOF8XiuIxJA6yIehU5+R8j6Gu8UP1TfL9wr524JxKe0l7S0fs2J7ynJjk/3p4H1Fa9ytzqeIW8uuFopIiivvqQkkHuN1+Rrz92nnS+ejpV2qfRZaKKKrko+1VnfNntYWJmislErrs0jH6tD5DHvn4Ue1bm5olFpC2l5VJkYdVj6YXyZv7Vk6KABgYA8Kp6nUe3wuz0vo3oy1f/AG28R/yPuK8durrP9RcSMp+4vcj+AQf5qNsbmFJ1icaARuxOw8utRfG+JlSI4/fPXHX0AprPy5KGIuDoYKrYO5ww7tRV1ykt9jL+q1dOns/TaOC3J8svPEeERPHrhdXC9Sp9wnxB8DtULZTMQyOSz7nJ31nwb4nzpfkZew7VHYaZFH5imd3cKJgYyGIbScZOx6E48qn00lC3C5TOd6zpv1Wi9yxKM48r8ll4ZdOWVjnUqMiqfxOcCtQtuHqkKwnddHZn1yMMfzJrIuHPM0ivCFkMbq4Gk6Dg/ekPSrfdcS4jMxAkjgGcgRrqbHiNTVQ9a0Gp1tkFTjaucv7PJaG6FEG7HyzI+ZOCtbXEkDggxscZ8U6qR5jGKg5RkVpXNXL1zM3aTStIwXQNSjpnOCRWez2zK7Kw0/2+Ve2ptldRCu1/Pbh/nHTMxshOT2DWzumjdZEOGRgynyIORVp41wI3jf1dhEzpIcyRoNTQykZdSo30E5YGoCy4PJKcINvM9Pzq18F4O1qdcc0iS/ijYpj0Hn8650NHbOWEiSdsY9stnJlnHa2zAMgkjdYzqI795KNKZ/0QoxI82J8qtvD+Q7OCUTLCO0AxljkavvNpPiTk5rI7nh+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4plxLjqwjvvqfwUHx9T4VFKexZbwbRi5cIm7koo7pHqfAfOr57Kyp4bOy5707dfQqB19BSfJHs2hlhiubvMpkVZFi6RIGGRkfePxrQL2AJCQoCgY2AwPeHhXG1eqVuIxL9NThyzzRRRVAsGA858RMvELlyQfrCg8e6ndH9qj0O1I8YtylzcKeomlz/AN5rjONB+GfiB4Vxb45m8n070uz29KseI5Jjh3L4jDXhXVKVPYR4zlx98jyxS3NnDWvbNbkhEmRQ4VW1ExdW7T1HX0qdUR3MCa4dciICsYcpkEAHS6sMgjrvVRuuF9h9WyKjl3Olfd7HOQpfq+SQN/AV2q4fFRPlur1LndO58PLYw4DwUhMysWB6L4Y8D/8AFTqxADAAHwGPzpO36UXl0sSM79B+tX41xguEedu1F2onhyb+hHifMz2ijQoOs4BOwHpjxNTMPOgiILyIDhdsjO48qzXi3GXuiEVcLnugdSacWnJszYLsqePeOSPTAqL3G28LJ0VRCFa9x4ZtNlzDHP3JB1qn87cvCO4UhO0iKM+5AC6Tv8eopKxygQE5KgAkeOKtHGrZ57TKlQUDZ1b5U+A+YqXGxpkFFqlJr6KFHegDC7DoPD9KUF7UFe8TEb6XTUcZyPWvEXFo/EsvpXVjqo9Jk3st84LGLgGvEig4KnSwIZT5MpyD+dRscmr3GDfMZr32hHXI+NTucZrD8mMOLyiXurpp5mmm0tK2MsABjSMDHpTqO8IFQSXJpxHd0rhXBYijE5Sm8smBxA0snEqiFuKV1DrU21M15JyO4VhvXh7RSdqgJLsjpXqK9f1/wPifCo5LHk2XJLyWijfOKieJ3ccQyx+A8W+Aple8XZu7HuRsXPuj/aPE0zjtRnJy7eLNv/2jwqrK19RJVBds8yXU0owMQxny98inMfBYRbSPp1MB1O5zmvSW5NSq2uLV8/iQfIuKqWx+LbJoy5wj6C4LCFt4VUYAjQAemkUpxT7Jvl+4UvAmFUDwAH5CkOKfZN8v3CuOXRCiiigMH9pHCzb8SnGO7LidfXV7w+Tf3quoCcBQWYnAUDJPyFbn7U+BW89rrmfs5Yz9U4GpizbdnpG7BvL51m3JHC5Ip3aZND9ipA6EBmPvZ6HaqsqN08+DvU+r+xpseVwiBtZ5rRwZI5EjO+GBGk/iVvD1HQ0/5juNd0x2OEjUEdDtqJA/5CpezvpjdSpdExJI8emN0EkbqwI0a/u5x+Zqu31kI7iZFyAsmwJzgEAgVfpgocHlvULvfzNxSb+h7D0pjzFamS3cDcjDD5dac2k22KdA1eazHB56M3VNSMzsbswyq4GSpzip088PnJjXH6/nU/ecIt3yXVR4lgdJ+dVXmCO2UBYMlwTkg5GPjVTbKvyduNlWpa3ReS0cG40twO6NLDqvXbzFXXhMpNpKCdgprJuTIiZy2+kKc+XoK1AXWi2wv3tjUsJOUeSjdXGm3EfozrjCfWZ8SP8ANRzVLcVPeU+eRTLTV2qG6JahJqCGXYjrjHw2pxBeyJ97UPJv5pQx14aGpPaa5RJv+x1HxGNvfBjPn1FPViOMqQw9KhCleInZDmNip/MH5U9ycO+RsT6JztSPOlROajIuYcbTp/yX+KkIb+D39Ybbur4k+WKnjqYNdmkq5IXOAutzpX9T6AedNHZpOuUjHRM7t6uf8UEM7a5Nz91fBP5NPYLXPX/6ainN2P8ABslgRihz0G39qfw2dLxwgUsF9KYwY8iSRAU5unH9HKfLSfyYGnhtUjj1ynHl5knoFHiahTxD/wAvdI6shwy6W2ORggEefpUFsouLRLCLyj6PtJNSIfNVP5ikuKfZN8v3CucJbMEX/wDNP2iu8U+yb5fuFcYvCFFFFAVf2lROq2s6tp7GbvMVEiorqV1MhIzg4xVFg4sq3s2ppZWljiCFkw0xyciGMfdx4frW08Q4fHNGY5VDo3UHxwcisYvOFFmn0NNBLDNIq9iqsseknQTMTlQUJznAoayipIb3ARCB2c2hWDdiZFARl3GqM99cHfBNRMwkvLqSS2ilfIXtABvG423PjkCpTgEdzc5QOlqsKK7kHvTBs4aaX3sNjOc4pryxxmSKW4CKkLM5bvbl/BdLuwymQSD61upYeSGVMZLDIjGltwQVJDA9QfUU5guanLixWW5hnudbiTWZAgAeRkwI9KnGpQNiRUTzUsfb5t17NGCAqTtnOCSqk6CRt51Ork+Dn26PHOSlXvAbhpWIUsCx3zt18aZT8LMUqpL44J0nOx/zWicduoS0Zt0VMJocIS2pgdiM/wD003XgM7Ayi3Gwzk+/64WtNsXyT+/OLccZWPB6s7NIU0oNK7HfqfUn50pxKbs2wWyo3+OR/mpDk4wOZXnR5SuygY7MKRv2mSNJz4najlpIh2/9VbtIz5aIMRhUwRoBPvYO4Ird2qPCK9ejlP5yfZSuIHATx3I/MU2xVo5tsIYbS1VGDSl8sApBUEE6S3QnptVajgZzhEZzuxCAk4UZPd8flXQ0s1scmTyqccRPNGK8hgTgHcdR0IPkQeldq5uUlwRtNdgVpKSGlaDWGsoJjNkHQjNP+HWCrgjc46nw+VJFKkrGPOKglUlyyZTeMD61tc7mpJI/IU7seEkjfansksMC6nI22yem/wDc1lzSRhIZW3DmYZ3p7w6wLydnboZpfT3E9XfoBT/hnCZbkI0weKBjhYx3ZZMNgaz9wZ8B4A1qHBLeOOPRBF2casVAAxnGxb138a59ur8RLMKl2yF5a5DSBhNcETXA3G31cXpEp8f9R3+FNeA+zWOO6nubnEzyStJGpyUjU9CVPV/WrxRVHc3yyfCPKim/FPsm+X7hTqmvFPsm+X7hWDIhRRRQEiapfNHI7XE5mj7AZUA6oyX1D7wKkB/g4Iq60UBl3G+TJURrgszPFEesUchbSO6Avgo/CNqpvFeNBoItRmNyVjjIARkYk5JVj7gAPp5V9AHemcnBYGBBhjw3vDQu/wATihjBi95DA81sIZbgyasMsuZERNOW1K3Q5HhSfBWsrhO0un7SU6l7FUERUBiBpVerHY6zW02XAYIjmOJVPnjJx6E9Kq8/svjMsjK6hJGLEGMF11HdVkzsvpiieDG1NYZnfDuFh7J3to07a3kLmaTJbKknsQBt7uxJ2p1Lxh5khnj7RYnj73ZjLq5bvKfLT1GOoq43Xs4dZWaBkaNgvddnQggYBbRtJ579arqcHFvNd2zuSqNHMGz2ZGtd222G4O3StyGcEuSC4hEYTJPbt2hjAM6GNG1llykug7AfiX0qeWKOeOOW3upppyE0KsmB3iNShMYjGM/CjhqwxBltopJdZJcopcMx2OtztgirX7PeTWto9c6FJNblF1hgsZPcDafIVozNbbM45q4BcGJLYqVMcjSorqQ0qu2Pt8lWI9QM0y5W5cv4LtJIgqFQy9qDG6DWpGyNgmtr45y92z9p9WMDcspfbwxuMVGTcmaindjJc95uz91ep31ddICit1ZJR2+CXas5KZf8ii5YvdGNnJUdrErxyM0hBI0a9J0jfy3qP457FLuIFrWRbhfwsOzlA+Pusa1vh/KcEarqjV2DFg2MYOcjG/hU4BWYWSh0w4p9nyXfWUkD6LiNoX8nXTn4HoflSJr6s4rwWG5QpPEkq+TjOPh4j5VmfMPsIUktYTdl1PZSAsnwVuoq/XrfEyvLT/Rj1TXASNS6ulc47yZeWW9zAVQHHaKweM56b9aS4d0QE6dTqpIIGNTYyCatytjOG6PSINjjLDLPecXZm0QqztsdKAnSPxOV90epqT4JylmWE3Ts8rtsqsqpEvvI0fVn2GSdqkLExWWqCBJdQBkYtnWcDZZ2/wBW+D0xS/BuZ7aLCwxIZpGwpdu7qkwdOrqB/gVyLbnP/wALsYYLjy7wAp9Y4C99mVRknT0QuWOdeMk4/EasirTLgt08kQaUKGyw7hJU4YjIJ38Kf1XwSHK7RRWQFNOKfZN8v3CndNOKfZN8v3CgEKKKKAkqKby36KcMcH4H/Arx9KR/i/Rv4oB3RTT6Uj/F+jfxR9KR/i/Rv4oB3RTT6Uj/ABfo38UfSkf4v0b+KAdGoK+5Ptpbk3MseuQoqHJJQhTtlOhO9Sf0pH+L9G/ij6Uj/F+jfxQYFbe3VFCooVRsABgD4Claa/Skf4v0b+KPpSP8X6N/FAOiKBTX6Uj/ABfo38UfSkf4v0b+KAdiimn0pH+L9G/ij6Uj/F+jfxQDo0U1+lI/xfo38UfSkf4v0b+KAq3ta4PLc8OdYF1urLJpHVlXqF9ay7kDky5u3jlReyiilV2eQYLlDkqi9fTNb19Jx/i/Rv4ryvEYh0b9D/FSRslGLiumaOCbyym818N/qLkRf07BnIYsH0LOibYdh00g5pxZ8goqKFtrdMZ9/VK24Azr232G9Wv6Si/F+h/iu/Skf4v0b+KjNzthAUUKdPd2GkYAGOlOqafSkf4v0b+KPpSP8X6N/FAO6KafSkf4v0b+KPpSP8X6N/FAO6acU+yb5fuFH0pH+L9G/ikL++R42CnJOPA+Y9KAKKMGigFbr3qSFFFAFFFFAFFFFAFFFFAFFFFAFFFFAFFFFAFFFFAFFFFAFFFFAFFFFAFFFFAFdSu0UA7ooooD/9k="/>
            <p:cNvSpPr>
              <a:spLocks noChangeAspect="1" noChangeArrowheads="1"/>
            </p:cNvSpPr>
            <p:nvPr/>
          </p:nvSpPr>
          <p:spPr bwMode="auto">
            <a:xfrm>
              <a:off x="1844114" y="116631"/>
              <a:ext cx="4426950" cy="447684"/>
            </a:xfrm>
            <a:prstGeom prst="rect">
              <a:avLst/>
            </a:prstGeom>
            <a:noFill/>
            <a:extLst>
              <a:ext uri="{909E8E84-426E-40DD-AFC4-6F175D3DCCD1}">
                <a14:hiddenFill xmlns:a14="http://schemas.microsoft.com/office/drawing/2010/main">
                  <a:solidFill>
                    <a:srgbClr val="FFFFFF"/>
                  </a:solidFill>
                </a14:hiddenFill>
              </a:ext>
            </a:extLst>
          </p:spPr>
          <p:txBody>
            <a:bodyPr/>
            <a:lstStyle/>
            <a:p>
              <a:pPr algn="ctr" fontAlgn="auto">
                <a:spcBef>
                  <a:spcPts val="0"/>
                </a:spcBef>
                <a:spcAft>
                  <a:spcPts val="0"/>
                </a:spcAft>
                <a:defRPr/>
              </a:pPr>
              <a:r>
                <a:rPr lang="pt-BR" sz="1800" b="0" kern="0" dirty="0">
                  <a:solidFill>
                    <a:sysClr val="window" lastClr="FFFFFF"/>
                  </a:solidFill>
                  <a:latin typeface="Calibri" pitchFamily="34" charset="0"/>
                  <a:cs typeface="Calibri" pitchFamily="34" charset="0"/>
                </a:rPr>
                <a:t>Crédito fácil, sobre o qual são feitas apostas</a:t>
              </a:r>
            </a:p>
          </p:txBody>
        </p:sp>
      </p:grpSp>
      <p:sp>
        <p:nvSpPr>
          <p:cNvPr id="43" name="Seta para baixo 42"/>
          <p:cNvSpPr/>
          <p:nvPr/>
        </p:nvSpPr>
        <p:spPr>
          <a:xfrm>
            <a:off x="1366838" y="4176713"/>
            <a:ext cx="609600" cy="1052512"/>
          </a:xfrm>
          <a:prstGeom prst="downArrow">
            <a:avLst/>
          </a:prstGeom>
          <a:solidFill>
            <a:srgbClr val="4F81BD"/>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endParaRPr lang="pt-BR" sz="1800" b="0" kern="0">
              <a:solidFill>
                <a:sysClr val="window" lastClr="FFFFFF"/>
              </a:solidFill>
              <a:latin typeface="Calibri"/>
              <a:ea typeface="+mn-ea"/>
              <a:cs typeface="+mn-cs"/>
            </a:endParaRPr>
          </a:p>
        </p:txBody>
      </p:sp>
      <p:sp>
        <p:nvSpPr>
          <p:cNvPr id="44" name="Retângulo 43"/>
          <p:cNvSpPr/>
          <p:nvPr/>
        </p:nvSpPr>
        <p:spPr>
          <a:xfrm>
            <a:off x="992188" y="5373688"/>
            <a:ext cx="1462087" cy="552450"/>
          </a:xfrm>
          <a:prstGeom prst="rect">
            <a:avLst/>
          </a:prstGeom>
          <a:solidFill>
            <a:srgbClr val="4F81BD"/>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r>
              <a:rPr lang="pt-BR" sz="1800" b="0" kern="0" dirty="0">
                <a:solidFill>
                  <a:sysClr val="window" lastClr="FFFFFF"/>
                </a:solidFill>
                <a:latin typeface="Calibri"/>
                <a:ea typeface="+mn-ea"/>
                <a:cs typeface="+mn-cs"/>
              </a:rPr>
              <a:t>Especulação</a:t>
            </a:r>
          </a:p>
          <a:p>
            <a:pPr algn="ctr" fontAlgn="auto">
              <a:spcBef>
                <a:spcPts val="0"/>
              </a:spcBef>
              <a:spcAft>
                <a:spcPts val="0"/>
              </a:spcAft>
              <a:defRPr/>
            </a:pPr>
            <a:r>
              <a:rPr lang="pt-BR" sz="1800" b="0" kern="0" dirty="0">
                <a:solidFill>
                  <a:sysClr val="window" lastClr="FFFFFF"/>
                </a:solidFill>
                <a:latin typeface="Calibri"/>
                <a:ea typeface="+mn-ea"/>
                <a:cs typeface="+mn-cs"/>
              </a:rPr>
              <a:t>e Prejuízos</a:t>
            </a:r>
          </a:p>
        </p:txBody>
      </p:sp>
      <p:grpSp>
        <p:nvGrpSpPr>
          <p:cNvPr id="53" name="Grupo 52"/>
          <p:cNvGrpSpPr>
            <a:grpSpLocks/>
          </p:cNvGrpSpPr>
          <p:nvPr/>
        </p:nvGrpSpPr>
        <p:grpSpPr bwMode="auto">
          <a:xfrm>
            <a:off x="1519238" y="5926138"/>
            <a:ext cx="5419725" cy="887412"/>
            <a:chOff x="1519495" y="5926750"/>
            <a:chExt cx="5418819" cy="886626"/>
          </a:xfrm>
        </p:grpSpPr>
        <p:sp>
          <p:nvSpPr>
            <p:cNvPr id="45" name="Seta dobrada para cima 44"/>
            <p:cNvSpPr/>
            <p:nvPr/>
          </p:nvSpPr>
          <p:spPr>
            <a:xfrm flipH="1">
              <a:off x="1519495" y="5926750"/>
              <a:ext cx="5418819" cy="859663"/>
            </a:xfrm>
            <a:prstGeom prst="bentUpArrow">
              <a:avLst>
                <a:gd name="adj1" fmla="val 22337"/>
                <a:gd name="adj2" fmla="val 25000"/>
                <a:gd name="adj3" fmla="val 34192"/>
              </a:avLst>
            </a:prstGeom>
            <a:solidFill>
              <a:srgbClr val="4F81BD"/>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endParaRPr lang="pt-BR" sz="1800" b="0" kern="0" dirty="0">
                <a:solidFill>
                  <a:sysClr val="window" lastClr="FFFFFF"/>
                </a:solidFill>
                <a:latin typeface="Calibri"/>
                <a:ea typeface="+mn-ea"/>
                <a:cs typeface="+mn-cs"/>
              </a:endParaRPr>
            </a:p>
          </p:txBody>
        </p:sp>
        <p:sp>
          <p:nvSpPr>
            <p:cNvPr id="46" name="AutoShape 20" descr="data:image/jpeg;base64,/9j/4AAQSkZJRgABAQAAAQABAAD/2wCEAAkGBhQSERUUERQWFRQWGBYUGBgYGRgVFxUXFxUbFxYXFBQXHCYeFxsjGhQUHy8gIycpLC0sFR4xNTAqNSYrLCkBCQoKDgwOGg8PGiwiHyEqLCksKSksKSwpLCwpLCkpLSwpKiksKSwpLCksLCkpKSwpLCwsKSksLCwpLCwsLDQsLP/AABEIAPEA0QMBIgACEQEDEQH/xAAcAAABBQEBAQAAAAAAAAAAAAAAAwQFBgcBAgj/xABAEAACAQMCAwUECQMDAgcBAAABAgMABBESIQUGMRMiQVFhBzJxgRUjM0JSkaGy0RSxwWJyglOSCCRDY+Hw8XP/xAAbAQEAAgMBAQAAAAAAAAAAAAAAAwQBAgUGB//EACwRAAICAQQBBAEDBAMAAAAAAAABAgMRBBIhMUEFEyJRYRQy0YGRscEGI3H/2gAMAwEAAhEDEQA/ANxooooAooooAooooArldphxvjEdrA887BY0GSf7Aep6UA25i5ngslV7l9IdhGviSx8h5DzqVQ5Ar5G5650l4lctLISEG0cfgieHzPU19DeyPmj+t4dEWOZIvqZPPKjuk/EYoC7CigUUAUUUUAUUUUAUUUUAUUUUAUUUUAUUUUAU24hIVjYjrt/cU5ppxT7Jvl+4UAn/AFDV2k6KAkqKKKAKKKKAKKKKAKh+a+XkvbWW3k6SKQD+FhurD4GpiuEUB8UcU4e8E0kMow8bMjfEHFaP7AeZOwvjbscJcLgZ/wCou64+IyKlv/EDydokS+iXuyYjlwOjj3WPxG3yrIuH3zQypKhw8bB1+KnIoD7XFdqH5S48L2zhuBt2iBiPJujD8xUxQBRRRQBRRRQBRRRQBRRRQBRRRQBRRRQBTTin2TfL9wp3TTin2TfL9woBCiiigJKiiigCiiigCiiigCiiigIvmPgaXltLbye7IpX4HwYeoOK+QeN8Ie1uJIJRh42Kn1x0I9CMGvtE1i/t/wCSNSLfxLumEmx4r0V/l0/KgO/+HnmnXDLZOe9Ge1j9Vb3wPgd/nWzg18j+zriM1tfxTQxtJ2ZzIEBP1R2fPy/tX1nFOGUMpyrAMD6EZB/KgFqKZcO4vFOGMMiyBSVJU5wR1FPAaA7RRRQBRRRQBRRRQBRRRQBRRRQBTTin2TfL9wp3TTin2TfL9woBCiiigJKiiigCiiigCiiigCiiigOGmvErBZonikGUkUow9GGKdGs89rfLl/di3SwdlGpu0w+gdO6WI3I60BD8C4/wvgtrJDJgTqzxyBPrJZvwtnwUqR5dKpg57vOJBOHWTC3gwVLu4DmMNtrk8AAQMDy60twn2OBbsJdS9p2aiSdVz77e5EHPUkbk1qUHKlo8fZNBDoxpxoGQPLV1+dQztSeCeNLccj3kPkiHhkGiIl3fDSSE++3oOgG9WgGqHexq8Ys4JgIVZVlCOe0ji32Vuo3wM1bOBWBgt0iMjS6BgO/vMPDPy2reM93BHKG0kRXab3V6kS6pHVF82IUfma7bXiyKHjZXU9GUhgfgRW5oL0VwGu0AUUUUAUUUUAUUUUAU04p9k3y/cKd004p9k3y/cKAQooooCSoorzmgPVec13NVDm7mTs5YUgHaTJJqaPWsYwUYDUzbUBb6M02sLkyRI7BQSASAwYA+IDDY4PjS0smATjOATjxOPCgPZNcBqkQc6XN4gazgEKNkCWc+RIJSNd23HjT7km+ndrpZ5e2EcojRtIT7gLZA9TVWGqqnY6ovLXZttaWS1UjPOqAs7BVGMliAB8SaVrMfa8JFeKR1JtVUgkbgSscLrXxGOnkasOWEYSyyG4RzeBfTNI4WC6lkZdX3CndUg+IOM+VXO+UtEwDacr73gF8WHxH96yqdg8R0gZKnGoABc/2q9QX5bh0D6MBjAjLnpH2gRjk9QQM/OqMo7nk6NcsRaHXEmKpEY4miNw8dsJioDBSTlm8u6DpJ8WpHmHl+OynidmnmglBh7JpHJWYd6LQfJjkHy60/5jvrg2VylxGisZtMAQ5LwKyntB5ME1H/AIikLB45YrRIHkeC3GoPIDrkbBC9d9sk1Y+Na75KyUrZLK4EuE+z+GQFrvVK2dYV2Zo4yfuqpOMDpXjhHKqwX7QQTSwQSxmUJE+kCRWAJ9AQelTVzMQpCkjO1NuBXqNfnXIoaOIKATglpDnAzsdl6VDVa5SSLF1ChByJg8Eu12jviE+6HiSRv+TndqleDXrSx5cAOrMjafdLI2klc74OPGnf+KjeWd7cN4uzufizknFXjnEqaiuYeLtBGvZhWlkYRxqxwpc/iPgAATUqTVb57iBtC2cPGySRnx1qwwAPHO4rEuFk2isvA45X5ge5WRJ4+yuIW0SoDqXJGVZG8VIqcqp8sqf667bbSUgB9ZMMTn10latlYi8rIksPB2iuV2tjUKacU+yb5fuFO6acU+yb5fuFAIUUUUBJVS+Nc3CC/CGTEaqokXSXcv7yrEijO46t02q6VBce5e/qWUGQxp1fQAJHwdh2uMhcZBAoCS4dxBZo1kjyVcahkYOPUHoahuaOVhdFSZFiGQGPZoztnYAOwyp32qet4VVQqABQAAB0AHTFRXNan+nyDgrJE/8A2yA4oB5wfg8dtCkMIwiDAycnc5JJ8yadtXoGqTzpdTG4jgkYxWko06096SX/AKTv/wCmpHQ+PSorrFVBzfgzFZ4GHLrpHc3ltE6vGkizJpIIUSjLIfLDD9aT4Hf3aSXa2yQ9mblyXkY5zoTKhB5edKtwQW9zDJaxKqHMMyrtlDurnzIYdaQPaRC5jAKtNcBIn8G7bAyvwAY14mvVN6mV2m4c0uH45w/5Lzj8MS8Fs5Q4xNcRO06oNMjIjR50yKuxYA741ZHyque2fh8r2aPC+CkijsyMiQuQq59Qd6vVhZrFGkaDCooUfADFV32hLiG3fosd1BI/lpyR/dhXuFlR57KK5eEZjxn2XSLErG4aSRdPaxDdUV9m0gbkjOcGr7a8KWG1SDd0jQKdXVgB1P8AFMJIljvbi6lYxqoCAD3HVurN4ltXTypxxGKUu8kTkNbRCQIfs5dROpZPXA2PhVJt2PajpRUaluaHMFkO7vnYEbk7fPp8KcQWoTpnG+PTPkKZW3McRyJW/p5B70cxCMP9rHuyD1Umu3PMNtGNRmRv9MbCV2I8FSPLGoXCWSdWRx2RMPE7oymCS1PadRIp+oK52Yt4eG1eYLhrR+wv1jngnL9nPpw0c2CQkh6jPgR5UcV5juWjQ2cax9pgRCcfWTnzjiB+rRepdqibiC/u7Ts3a3uYXdD/AFMbHKOkg+rKbd7V3c+VWqoOLyVLrIyjhs1ngi9naxA5wsSk53Oy53J61zllSLWLPiC3yJJFK8WvY4bd3ldURUOWY4A7vSvnvmr20zyQrbWWYYlUI0n/AKj4HgfuD9auFA3e450s0nMD3EYlClyuegXrk9AfSq3ZvHeP/WbuGJEWSQoVWwrKnTwO5r515a4x2F5DPIBIEkVnDbhgT3tWeuxNbvHeC0iuY0wwjJmhH44phrj0gbncsMDyqC/O3gs6ZJz5H1nHMjSiC9UMztIV0I2CegJzkjYCpqw5qljZI76NV1nSs8ZzEW8FcHeMmqBJbSf0iBZIZlLxhZlOiWB5G2146hS2NJ3q1z8k30kQglvElibT2jGPTKNLBu4Rt93GTWlW/wDob37P6l+U16pOIYAA8Bj8qUq0UwppxT7Jvl+4U7ppxT7Jvl+4UAhRRRQElScsQZSp6EEH4EYNKVygIDlKZhG9vIcvbuY8nqyHvRt81OP+NS97ZCWMo3Q4/Q5r0toocuB3iApPmB0zS1AcAppxPhqTxPFKNSOMEf2IPgQcEH0p2TVd5l47IhWC1CtcOC2W9yJPxvj16DxqO2cK4uU+gk2+CCsOIOkbRygyTwuYML1l07o2/muMk7bGopeNXjXMci2gnjhLn6qVdOphpAy3Vl3BxtvSXMPB2t7ee8kmlnlCh3GRHG7DYbDcKAegpX2Z8xPeWfaStGrLIyBVwgVQBpwvzNeLft1KWs00d3y8/wCkXsuXxk8F24DzjFcu0el4p0GWhkGlwPNfBl9RUnxCxjuImjkAeNxpYeBHx8D61gPtM5z7S4EcDFRblh2qnDsx2ZQw30elRPJntHnsZQVZpIc9+JyWyudyhPQ19A0eg1F2kjfalFtZ255wUZyipYRp3NPAmgls4TO0sMspUoyqDiNdaguN23x18qfcZEyh5IRq1x9jKpJ2TUD2qqPeKjVt45qB9pXtDtc8OmiPaEOZ9I8I2XSdXk2fD0qxcv8AMEN3GHgfUPL7y+jL1FcqyLqllI6FLVsHGT5F5uZrI3GuVkZVhAAdMsCG6aCMgkeVR9temWSZbOHsY2fJuSixsiFBkW6kZLeGegzU2YxnOlSc5yQpP54pvxezM8RTtHjJ6OpwysDkf/lavUOXgR0uHyxHg/B7e1OY0w2MFmJeQgnJ1Oxzv12xUJcXkVre3Yysds621zJ4AOH72PAMy+XXFL28F+CVcwMBsJdwzepQbA1jvtDeeK8nillLqxV/IMAO5t6ZNZok3N8jUxiocIW9pPtIl4nNgZS3Qns489d/ffzb+1UvrXWFaX7M/ZCb8Ce4kC2/gEIMj46jb3BV455n/C+EzXDaII3kY+Cgmtq4R7Nr8Q20gCJMoXtBK7MR2bZiIA8NPd0+HWtW4Fy5b2kYjtoljUeQ3PqW6k1Jhaw0n2ZUmnlGd8E5cmlvY5LmzWIQhizZDK8hxpKAbNjc5IzWhqK9aaMVhRS6Myk5PLDFdoorY1CmnFPsm+X7hTumnFPsm+X7hQCFFFFASVcrtcoCB5g51tbPaaQa8ZEa96Rvgo/zUdy3z213ddj/AE7RRmLtlZmBZhqC40Dp186zj2tcP7HiPaaRpnRXBHUsvdcH8xT/AIFzallcEtE8rtbxJGqDrliSGY7KMgVB7vz2vg636GL0qtg25N4wa5xO/WCJ5X91AWx5+QHqTgVVeE27AGSX7aY63J8PwJ8FGwqLtuY5r1xHNHGiLKZBoYtqWMDZj0JDsP8AtqxY/mvIf8k1r3LTxfHbINPXjlmK85cSm4nxT+hSTs4UYoMnC5A7zt5mkeO+yhrW3edLxHVACQO7nJwMYJ8asPOPsjkuLpp7WVVMhLMrHSQcblSOoNUHmPlW54fIkdw4ZZBkaHJUgHoR4YruelyrvdNensSXGY47+ytanHLkiGuhnA+ZrwGA+Vcm944rxdP3cedfTtRKMVOcl1x/CKMeRvLLk5xj08vhTrhXFprdw8EjIw8VOM+h86Y1JXHByttHcLuju0bf6HUZwfiN/lXjJPc+Synjo3PlDmme8hDxCK5K4EiKwhnTbqY22YeoNTC8ffJD2d2hH/t6h8ipwa+c+CcdmtJlnt3Kuh2PgR+EjxBr6E9nvtohvisNyBDcHYb/AFch/wBJPun0NV5UQZPHUzQhcc1StG7W9ncTFCVbu6ACD3lydyR6Cs/5wsre6t5bqW7/APOqF0wFGhURg4KKHGXIz1q1cx8t315b2RtDpRnnkmIcoEkaUkSsfEAD86t/CeaLG9nazfs5XjRVEjhSLg4xIYieuD5edbQqjX0YsulZwz5ZIqV5b5onsZllt3KkHcZ7rDxVh4g13m7gptLyeAjHZyMB/tzlT+RFQ4NSkB9j8ocypf2kdxHtrHeX8LjZlPwNTWawb/w58wESz2rHusomQf6l2bHyIPyrdnlABLEADqTsB8TWAe81zVVN477VrK3JSNjcSj7kI1Y/3P7oHrWfcV9onEJ5FdHW2VSGWJe9qwekz+IPkKnross/ajSU4x7Zuequ5qm8oe0eC8IikBgucbxP0b1ibowq4A1E4uLwzZNNcHrNNeKfZN8v3CnVNeKfZN8v3CsGRCiiigJHNVnnnnD6PhEnYvKWJUaeinGzOfBas1JXECupVwGVgQQRkEHqCKGU+T5z4neyX3azTHXcLiRcHuiP70aL5Y3pbhd/q72n3I005+8wyqDHnqYVNc78kPw6UT2+9sxxjqYC33T5ofPwqrcO4v2E0UpACJKjEH74Db9Pu+PyrnSUlNKX9z2dM6paZ2U8YXC/JrVtZraOsbHAjt4lby1yOxdz8WzXnmHmyK0GHy0jDKoBu3hnPTFR/G+Yree5mEUyOHhhYEMNyrt3B67g4qA574mjmGNcmVMh2HRFb3VJ88+FcC70+Op9SxNNp/X0eUtulTS35/Iw50tbydbaW3MrXEhckRkhUQDZVA8B51nsdlPN20szkm3K6w5JbvNp2B9cCtZvtbLaRwyvExByyHBwfe3+NRcXJ6rYcRlXU/aHKM27sIm1M2fIv/avT74aCyEsJJOKWO++SjRN3Rx57Msm9801uW6U6ufe+X500uF6V7D1JtQmvzn+5iBJS2CGxSZffWVon+BXUh/Qin3KHFExLZ3BxBchRq/6Uyn6uT4Z2PoaacuqZRLbDrMuUH/uR95cep3FQ7LjIPXxHl8a8wTDniXDHglaKQYdDg+R8ip8QeoPrTZTjp18PCrxyVfC5YQ3dstzFEp7xyJEyNMaCRSMguVABqpX3D2SZoiO+rlNIOrfONII6+VAaLyB7YWt4/6S+BktipjDD341IwQfxDemnC0jljKI2UidhFIp0uqhsoy+IO/6UvaexGV4ATOq3BXUIsdMjIDHOQflWfustvKU3SRGKkDwI9PGo+J/tZJtcOya59aeSVJbgh2KiPtB1k09Gf8A1YwD8Kq+mrs0E97AqPHpYHPaMcDHonnTmw5LRNzlyPEjb5CrtGktn+4r2Wwj0RHIV/PZ3S3MSAlQw72ynUMb+dWni/G7i7Obu4Zx/wBNDoiHpgbn50HhB8qPoZvKuvVo6q+XyUZ3yl0IwKoGEAUeQ2H/AM0oTXPo5lpGUMPCuhFxXESs1nsUliDAA57u6kbMp8CrdRVt5b9qFxa4S8zcQdO1A+tjHm4++B+dUrtDR2pqvqNNXauSSFsoM+kOF8XiuIxJA6yIehU5+R8j6Gu8UP1TfL9wr524JxKe0l7S0fs2J7ynJjk/3p4H1Fa9ytzqeIW8uuFopIiivvqQkkHuN1+Rrz92nnS+ejpV2qfRZaKKKrko+1VnfNntYWJmislErrs0jH6tD5DHvn4Ue1bm5olFpC2l5VJkYdVj6YXyZv7Vk6KABgYA8Kp6nUe3wuz0vo3oy1f/AG28R/yPuK8durrP9RcSMp+4vcj+AQf5qNsbmFJ1icaARuxOw8utRfG+JlSI4/fPXHX0AprPy5KGIuDoYKrYO5ww7tRV1ykt9jL+q1dOns/TaOC3J8svPEeERPHrhdXC9Sp9wnxB8DtULZTMQyOSz7nJ31nwb4nzpfkZew7VHYaZFH5imd3cKJgYyGIbScZOx6E48qn00lC3C5TOd6zpv1Wi9yxKM48r8ll4ZdOWVjnUqMiqfxOcCtQtuHqkKwnddHZn1yMMfzJrIuHPM0ivCFkMbq4Gk6Dg/ekPSrfdcS4jMxAkjgGcgRrqbHiNTVQ9a0Gp1tkFTjaucv7PJaG6FEG7HyzI+ZOCtbXEkDggxscZ8U6qR5jGKg5RkVpXNXL1zM3aTStIwXQNSjpnOCRWez2zK7Kw0/2+Ve2ptldRCu1/Pbh/nHTMxshOT2DWzumjdZEOGRgynyIORVp41wI3jf1dhEzpIcyRoNTQykZdSo30E5YGoCy4PJKcINvM9Pzq18F4O1qdcc0iS/ijYpj0Hn8650NHbOWEiSdsY9stnJlnHa2zAMgkjdYzqI795KNKZ/0QoxI82J8qtvD+Q7OCUTLCO0AxljkavvNpPiTk5rI7nh+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4plxLjqwjvvqfwUHx9T4VFKexZbwbRi5cIm7koo7pHqfAfOr57Kyp4bOy5707dfQqB19BSfJHs2hlhiubvMpkVZFi6RIGGRkfePxrQL2AJCQoCgY2AwPeHhXG1eqVuIxL9NThyzzRRRVAsGA858RMvELlyQfrCg8e6ndH9qj0O1I8YtylzcKeomlz/AN5rjONB+GfiB4Vxb45m8n070uz29KseI5Jjh3L4jDXhXVKVPYR4zlx98jyxS3NnDWvbNbkhEmRQ4VW1ExdW7T1HX0qdUR3MCa4dciICsYcpkEAHS6sMgjrvVRuuF9h9WyKjl3Olfd7HOQpfq+SQN/AV2q4fFRPlur1LndO58PLYw4DwUhMysWB6L4Y8D/8AFTqxADAAHwGPzpO36UXl0sSM79B+tX41xguEedu1F2onhyb+hHifMz2ijQoOs4BOwHpjxNTMPOgiILyIDhdsjO48qzXi3GXuiEVcLnugdSacWnJszYLsqePeOSPTAqL3G28LJ0VRCFa9x4ZtNlzDHP3JB1qn87cvCO4UhO0iKM+5AC6Tv8eopKxygQE5KgAkeOKtHGrZ57TKlQUDZ1b5U+A+YqXGxpkFFqlJr6KFHegDC7DoPD9KUF7UFe8TEb6XTUcZyPWvEXFo/EsvpXVjqo9Jk3st84LGLgGvEig4KnSwIZT5MpyD+dRscmr3GDfMZr32hHXI+NTucZrD8mMOLyiXurpp5mmm0tK2MsABjSMDHpTqO8IFQSXJpxHd0rhXBYijE5Sm8smBxA0snEqiFuKV1DrU21M15JyO4VhvXh7RSdqgJLsjpXqK9f1/wPifCo5LHk2XJLyWijfOKieJ3ccQyx+A8W+Aple8XZu7HuRsXPuj/aPE0zjtRnJy7eLNv/2jwqrK19RJVBds8yXU0owMQxny98inMfBYRbSPp1MB1O5zmvSW5NSq2uLV8/iQfIuKqWx+LbJoy5wj6C4LCFt4VUYAjQAemkUpxT7Jvl+4UvAmFUDwAH5CkOKfZN8v3CuOXRCiiigMH9pHCzb8SnGO7LidfXV7w+Tf3quoCcBQWYnAUDJPyFbn7U+BW89rrmfs5Yz9U4GpizbdnpG7BvL51m3JHC5Ip3aZND9ipA6EBmPvZ6HaqsqN08+DvU+r+xpseVwiBtZ5rRwZI5EjO+GBGk/iVvD1HQ0/5juNd0x2OEjUEdDtqJA/5CpezvpjdSpdExJI8emN0EkbqwI0a/u5x+Zqu31kI7iZFyAsmwJzgEAgVfpgocHlvULvfzNxSb+h7D0pjzFamS3cDcjDD5dac2k22KdA1eazHB56M3VNSMzsbswyq4GSpzip088PnJjXH6/nU/ecIt3yXVR4lgdJ+dVXmCO2UBYMlwTkg5GPjVTbKvyduNlWpa3ReS0cG40twO6NLDqvXbzFXXhMpNpKCdgprJuTIiZy2+kKc+XoK1AXWi2wv3tjUsJOUeSjdXGm3EfozrjCfWZ8SP8ANRzVLcVPeU+eRTLTV2qG6JahJqCGXYjrjHw2pxBeyJ97UPJv5pQx14aGpPaa5RJv+x1HxGNvfBjPn1FPViOMqQw9KhCleInZDmNip/MH5U9ycO+RsT6JztSPOlROajIuYcbTp/yX+KkIb+D39Ybbur4k+WKnjqYNdmkq5IXOAutzpX9T6AedNHZpOuUjHRM7t6uf8UEM7a5Nz91fBP5NPYLXPX/6ainN2P8ABslgRihz0G39qfw2dLxwgUsF9KYwY8iSRAU5unH9HKfLSfyYGnhtUjj1ynHl5knoFHiahTxD/wAvdI6shwy6W2ORggEefpUFsouLRLCLyj6PtJNSIfNVP5ikuKfZN8v3CucJbMEX/wDNP2iu8U+yb5fuFcYvCFFFFAVf2lROq2s6tp7GbvMVEiorqV1MhIzg4xVFg4sq3s2ppZWljiCFkw0xyciGMfdx4frW08Q4fHNGY5VDo3UHxwcisYvOFFmn0NNBLDNIq9iqsseknQTMTlQUJznAoayipIb3ARCB2c2hWDdiZFARl3GqM99cHfBNRMwkvLqSS2ilfIXtABvG423PjkCpTgEdzc5QOlqsKK7kHvTBs4aaX3sNjOc4pryxxmSKW4CKkLM5bvbl/BdLuwymQSD61upYeSGVMZLDIjGltwQVJDA9QfUU5guanLixWW5hnudbiTWZAgAeRkwI9KnGpQNiRUTzUsfb5t17NGCAqTtnOCSqk6CRt51Ork+Dn26PHOSlXvAbhpWIUsCx3zt18aZT8LMUqpL44J0nOx/zWicduoS0Zt0VMJocIS2pgdiM/wD003XgM7Ayi3Gwzk+/64WtNsXyT+/OLccZWPB6s7NIU0oNK7HfqfUn50pxKbs2wWyo3+OR/mpDk4wOZXnR5SuygY7MKRv2mSNJz4najlpIh2/9VbtIz5aIMRhUwRoBPvYO4Ird2qPCK9ejlP5yfZSuIHATx3I/MU2xVo5tsIYbS1VGDSl8sApBUEE6S3QnptVajgZzhEZzuxCAk4UZPd8flXQ0s1scmTyqccRPNGK8hgTgHcdR0IPkQeldq5uUlwRtNdgVpKSGlaDWGsoJjNkHQjNP+HWCrgjc46nw+VJFKkrGPOKglUlyyZTeMD61tc7mpJI/IU7seEkjfansksMC6nI22yem/wDc1lzSRhIZW3DmYZ3p7w6wLydnboZpfT3E9XfoBT/hnCZbkI0weKBjhYx3ZZMNgaz9wZ8B4A1qHBLeOOPRBF2casVAAxnGxb138a59ur8RLMKl2yF5a5DSBhNcETXA3G31cXpEp8f9R3+FNeA+zWOO6nubnEzyStJGpyUjU9CVPV/WrxRVHc3yyfCPKim/FPsm+X7hTqmvFPsm+X7hWDIhRRRQEiapfNHI7XE5mj7AZUA6oyX1D7wKkB/g4Iq60UBl3G+TJURrgszPFEesUchbSO6Avgo/CNqpvFeNBoItRmNyVjjIARkYk5JVj7gAPp5V9AHemcnBYGBBhjw3vDQu/wATihjBi95DA81sIZbgyasMsuZERNOW1K3Q5HhSfBWsrhO0un7SU6l7FUERUBiBpVerHY6zW02XAYIjmOJVPnjJx6E9Kq8/svjMsjK6hJGLEGMF11HdVkzsvpiieDG1NYZnfDuFh7J3to07a3kLmaTJbKknsQBt7uxJ2p1Lxh5khnj7RYnj73ZjLq5bvKfLT1GOoq43Xs4dZWaBkaNgvddnQggYBbRtJ579arqcHFvNd2zuSqNHMGz2ZGtd222G4O3StyGcEuSC4hEYTJPbt2hjAM6GNG1llykug7AfiX0qeWKOeOOW3upppyE0KsmB3iNShMYjGM/CjhqwxBltopJdZJcopcMx2OtztgirX7PeTWto9c6FJNblF1hgsZPcDafIVozNbbM45q4BcGJLYqVMcjSorqQ0qu2Pt8lWI9QM0y5W5cv4LtJIgqFQy9qDG6DWpGyNgmtr45y92z9p9WMDcspfbwxuMVGTcmaindjJc95uz91ep31ddICit1ZJR2+CXas5KZf8ii5YvdGNnJUdrErxyM0hBI0a9J0jfy3qP457FLuIFrWRbhfwsOzlA+Pusa1vh/KcEarqjV2DFg2MYOcjG/hU4BWYWSh0w4p9nyXfWUkD6LiNoX8nXTn4HoflSJr6s4rwWG5QpPEkq+TjOPh4j5VmfMPsIUktYTdl1PZSAsnwVuoq/XrfEyvLT/Rj1TXASNS6ulc47yZeWW9zAVQHHaKweM56b9aS4d0QE6dTqpIIGNTYyCatytjOG6PSINjjLDLPecXZm0QqztsdKAnSPxOV90epqT4JylmWE3Ts8rtsqsqpEvvI0fVn2GSdqkLExWWqCBJdQBkYtnWcDZZ2/wBW+D0xS/BuZ7aLCwxIZpGwpdu7qkwdOrqB/gVyLbnP/wALsYYLjy7wAp9Y4C99mVRknT0QuWOdeMk4/EasirTLgt08kQaUKGyw7hJU4YjIJ38Kf1XwSHK7RRWQFNOKfZN8v3CndNOKfZN8v3CgEKKKKAkqKby36KcMcH4H/Arx9KR/i/Rv4oB3RTT6Uj/F+jfxR9KR/i/Rv4oB3RTT6Uj/ABfo38UfSkf4v0b+KAdGoK+5Ptpbk3MseuQoqHJJQhTtlOhO9Sf0pH+L9G/ij6Uj/F+jfxQYFbe3VFCooVRsABgD4Claa/Skf4v0b+KPpSP8X6N/FAOiKBTX6Uj/ABfo38UfSkf4v0b+KAdiimn0pH+L9G/ij6Uj/F+jfxQDo0U1+lI/xfo38UfSkf4v0b+KAq3ta4PLc8OdYF1urLJpHVlXqF9ay7kDky5u3jlReyiilV2eQYLlDkqi9fTNb19Jx/i/Rv4ryvEYh0b9D/FSRslGLiumaOCbyym818N/qLkRf07BnIYsH0LOibYdh00g5pxZ8goqKFtrdMZ9/VK24Azr232G9Wv6Si/F+h/iu/Skf4v0b+KjNzthAUUKdPd2GkYAGOlOqafSkf4v0b+KPpSP8X6N/FAO6KafSkf4v0b+KPpSP8X6N/FAO6acU+yb5fuFH0pH+L9G/ikL++R42CnJOPA+Y9KAKKMGigFbr3qSFFFAFFFFAFFFFAFFFFAFFFFAFFFFAFFFFAFFFFAFFFFAFFFFAFFFFAFFFFAFdSu0UA7ooooD/9k="/>
            <p:cNvSpPr>
              <a:spLocks noChangeAspect="1" noChangeArrowheads="1"/>
            </p:cNvSpPr>
            <p:nvPr/>
          </p:nvSpPr>
          <p:spPr bwMode="auto">
            <a:xfrm>
              <a:off x="3179742" y="6508846"/>
              <a:ext cx="3014158" cy="304530"/>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r>
                <a:rPr lang="pt-BR" sz="1800" b="0" kern="0" dirty="0">
                  <a:solidFill>
                    <a:sysClr val="window" lastClr="FFFFFF"/>
                  </a:solidFill>
                  <a:latin typeface="Calibri" pitchFamily="34" charset="0"/>
                  <a:cs typeface="Calibri" pitchFamily="34" charset="0"/>
                </a:rPr>
                <a:t>Salvamento bancário</a:t>
              </a:r>
            </a:p>
          </p:txBody>
        </p:sp>
      </p:grpSp>
      <p:grpSp>
        <p:nvGrpSpPr>
          <p:cNvPr id="50" name="Grupo 49"/>
          <p:cNvGrpSpPr>
            <a:grpSpLocks/>
          </p:cNvGrpSpPr>
          <p:nvPr/>
        </p:nvGrpSpPr>
        <p:grpSpPr bwMode="auto">
          <a:xfrm>
            <a:off x="5983288" y="3822700"/>
            <a:ext cx="1911350" cy="1406525"/>
            <a:chOff x="5982774" y="3822299"/>
            <a:chExt cx="1911079" cy="1406900"/>
          </a:xfrm>
        </p:grpSpPr>
        <p:sp>
          <p:nvSpPr>
            <p:cNvPr id="34" name="Seta dobrada 33"/>
            <p:cNvSpPr/>
            <p:nvPr/>
          </p:nvSpPr>
          <p:spPr>
            <a:xfrm flipH="1">
              <a:off x="5982774" y="3822299"/>
              <a:ext cx="1911079" cy="1406900"/>
            </a:xfrm>
            <a:prstGeom prst="bentArrow">
              <a:avLst>
                <a:gd name="adj1" fmla="val 50000"/>
                <a:gd name="adj2" fmla="val 25000"/>
                <a:gd name="adj3" fmla="val 35571"/>
                <a:gd name="adj4" fmla="val 43750"/>
              </a:avLst>
            </a:prstGeom>
            <a:solidFill>
              <a:srgbClr val="4F81BD"/>
            </a:solidFill>
            <a:ln w="25400" cap="flat" cmpd="sng" algn="ctr">
              <a:noFill/>
              <a:prstDash val="solid"/>
            </a:ln>
            <a:effectLst/>
          </p:spPr>
          <p:txBody>
            <a:bodyPr anchor="ctr"/>
            <a:lstStyle/>
            <a:p>
              <a:pPr algn="ctr" fontAlgn="auto">
                <a:spcBef>
                  <a:spcPts val="0"/>
                </a:spcBef>
                <a:spcAft>
                  <a:spcPts val="0"/>
                </a:spcAft>
                <a:defRPr/>
              </a:pPr>
              <a:endParaRPr lang="pt-BR" sz="3000" kern="0" dirty="0">
                <a:solidFill>
                  <a:sysClr val="window" lastClr="FFFFFF"/>
                </a:solidFill>
                <a:latin typeface="Calibri"/>
                <a:ea typeface="+mn-ea"/>
                <a:cs typeface="+mn-cs"/>
              </a:endParaRPr>
            </a:p>
            <a:p>
              <a:pPr algn="ctr" fontAlgn="auto">
                <a:spcBef>
                  <a:spcPts val="0"/>
                </a:spcBef>
                <a:spcAft>
                  <a:spcPts val="0"/>
                </a:spcAft>
                <a:defRPr/>
              </a:pPr>
              <a:endParaRPr lang="pt-BR" sz="1800" b="0" kern="0" dirty="0">
                <a:solidFill>
                  <a:sysClr val="windowText" lastClr="000000"/>
                </a:solidFill>
                <a:latin typeface="Calibri"/>
                <a:ea typeface="+mn-ea"/>
                <a:cs typeface="+mn-cs"/>
              </a:endParaRPr>
            </a:p>
            <a:p>
              <a:pPr algn="ctr" fontAlgn="auto">
                <a:spcBef>
                  <a:spcPts val="0"/>
                </a:spcBef>
                <a:spcAft>
                  <a:spcPts val="0"/>
                </a:spcAft>
                <a:defRPr/>
              </a:pPr>
              <a:endParaRPr lang="pt-BR" sz="1800" b="0" kern="0" dirty="0">
                <a:solidFill>
                  <a:sysClr val="windowText" lastClr="000000"/>
                </a:solidFill>
                <a:latin typeface="Calibri"/>
                <a:ea typeface="+mn-ea"/>
                <a:cs typeface="+mn-cs"/>
              </a:endParaRPr>
            </a:p>
            <a:p>
              <a:pPr algn="ctr" fontAlgn="auto">
                <a:spcBef>
                  <a:spcPts val="0"/>
                </a:spcBef>
                <a:spcAft>
                  <a:spcPts val="0"/>
                </a:spcAft>
                <a:defRPr/>
              </a:pPr>
              <a:endParaRPr lang="pt-BR" sz="1800" b="0" kern="0" dirty="0">
                <a:solidFill>
                  <a:sysClr val="windowText" lastClr="000000"/>
                </a:solidFill>
                <a:latin typeface="Calibri"/>
                <a:ea typeface="+mn-ea"/>
                <a:cs typeface="+mn-cs"/>
              </a:endParaRPr>
            </a:p>
          </p:txBody>
        </p:sp>
        <p:sp>
          <p:nvSpPr>
            <p:cNvPr id="47" name="CaixaDeTexto 46"/>
            <p:cNvSpPr txBox="1"/>
            <p:nvPr/>
          </p:nvSpPr>
          <p:spPr>
            <a:xfrm>
              <a:off x="6127216" y="3933454"/>
              <a:ext cx="1104743" cy="460498"/>
            </a:xfrm>
            <a:prstGeom prst="rect">
              <a:avLst/>
            </a:prstGeom>
            <a:noFill/>
          </p:spPr>
          <p:txBody>
            <a:bodyPr wrap="none">
              <a:spAutoFit/>
            </a:bodyPr>
            <a:lstStyle/>
            <a:p>
              <a:pPr fontAlgn="auto">
                <a:spcBef>
                  <a:spcPts val="0"/>
                </a:spcBef>
                <a:spcAft>
                  <a:spcPts val="0"/>
                </a:spcAft>
                <a:defRPr/>
              </a:pPr>
              <a:r>
                <a:rPr lang="pt-BR" kern="0" dirty="0">
                  <a:solidFill>
                    <a:sysClr val="window" lastClr="FFFFFF"/>
                  </a:solidFill>
                  <a:latin typeface="Calibri" pitchFamily="34" charset="0"/>
                  <a:cs typeface="Calibri" pitchFamily="34" charset="0"/>
                </a:rPr>
                <a:t>DÍVIDA</a:t>
              </a:r>
              <a:endParaRPr lang="pt-BR" b="0" kern="0" dirty="0">
                <a:solidFill>
                  <a:sysClr val="windowText" lastClr="000000"/>
                </a:solidFill>
                <a:latin typeface="Calibri" pitchFamily="34" charset="0"/>
                <a:cs typeface="Calibri" pitchFamily="34" charset="0"/>
              </a:endParaRPr>
            </a:p>
          </p:txBody>
        </p:sp>
      </p:grpSp>
      <p:sp>
        <p:nvSpPr>
          <p:cNvPr id="48" name="AutoShape 2" descr="data:image/jpeg;base64,/9j/4AAQSkZJRgABAQAAAQABAAD/2wCEAAkGBhAPDhIREBQPFA8UFxQVFBAUFRUTFRAXGRAWFxQVFRgXGycgFxkjGRoUHy8gIygpLCwsFR4xNTAqNSYsLCkBCQoKDgwOGg8PGiokHyQqLDEvMCwqKS0sLiwqLC0qLCosLS4sNSwpLCwqLCwvLCwsKSwvLCwvLCksLCksLywsLP/AABEIAMIBBAMBIgACEQEDEQH/xAAcAAEAAgIDAQAAAAAAAAAAAAAABQYEBwECAwj/xABEEAABAwIDBgQDAwkECwAAAAABAAIDBBEFEiEGBxMxQVEiYXGRMoGhQsHRFCNSU4KSseHwYnKisxUXJDM0NTZUdISy/8QAGwEBAAIDAQEAAAAAAAAAAAAAAAEEAgMFBgf/xAAyEQACAQIEAggFBAMAAAAAAAAAAQIDEQQSITETQQUGIlFhcZGhMoGxwdFC4fDxFCNi/9oADAMBAAIRAxEAPwDeKIiAIiIAiIgCIiAIiIAiIgCIiAIiIAiIgCIiAIiIAiIgCIiAIiIAiIgCIiAIiIAiIgCIiAIiIAiIgCIiALhwuFyiAr1Y18byMzsv2TdSWG4hnGVx8Y+q9cQpuJGR1Go9VXweo5914zETq9FYrNFtwlyb9vlyOjBKvTs90WpFi4fV8RlzzGhWUvXUasa0FUhsyhKLi7MKnbXbVujPBgcM1jnfzy6iwab8+d9OoUltdjxpYbMtxX6N/si2rrdfxI9FrQBz3W5ucfck/itGIrW7MStVnbRFn2OpZqmYukfKYWc/EQHOPIeY53t5LYQFlg4JhraenZGOguT3J5n+uyz1vpQyR13NkI5UERFtMwiIgCIiAIiIAiIgCIiAIiIAiIgCIiAIiIAiIgCIiAIiIAVWqqLLI4dL6enRWVQOLD896gLznWGmnQjPul9V/Rcwj7bXgdMOqMkg7O0P3KdmmDGOc74WgknyAuVWVEbX7xqSngdSlzzUlrAWtaHWva99R9m61dW6tSop4eKbaWZff3JxsbdsgMYxN1TM6Rx0uco6Achb1sCszZKh4tZHceFpzHyIaXN+oCpDtsIwPDG8nrcho+RsemqzcE3nvpC8sp2Fzsti6Q+G1+gZre69NT6IxkpqUoc+bX5OLFXldm/QuVpYb86r/toP33D7llw7+XXAfRadXNn5fLha+66b6MxK/T7otZ4m3kWv8P314dI4NkE8J/Se0ZB6uB+5XLDccp6pgfBLHIw8i13NVKmHq0vji0ZJpmciItJIREQBERAEREAREQBERAEREAREQBERAEREARcOdbU8u6pm1e9SioPCDx5uRijIu3zJOlvQrZTpTqvLBXZDdi53UVjG1NHRtzVE0cYPK5uT8gtIYxvQxSvdkhL4mHTJTghx7HifED6ELjBd1mJVjy6VhgP62e7y+3mCT5arqR6NVNZsRNR8Of8APUwz32Lli2/SEC1LBM8m4zSObEG9iAA/N9Fk7D47U11Hx6lwfIXyNBDWtsGusBZoAXlh+4ynbYzzzvPVjbMYfQgB31U/SYNBRtMFM0siaTZpc52pPiN3EleZ61VcJHBKnRXac1r4JP8AbkXMGpOpd9x7rU28XCpnYi6Rkcha9rBmA0JDOWp7A+y2ysHauMmgjPQSkn914+9eZ6s4uWFxkqkVfsP6osY9f6r+JpJuB1P6qQX6m34qQwvYavqs/BjByZb5nZfiJtbQ9irSPnf+SsWwtWWVYjHKS9/2Y3kL30OsFeUkssff8nDjK7szXL93OKgH/ZZDbsW6+iwqnZDEYheSkqGjuQ0/wK+nLJZX10xU5xXuWOGj5OcCL5g9ttDdpFvolNK6N4kic6OQcpGEscPm2xX1TWYbDO3LNHHI39GRjXj2cCqhjO6DDajMY2Ogkdrnic4BvpHfIB8lap9L05aTi17mLpvkVPY3fIYmiHEeI/WzaluUkDQAPbYcuZdclbdo6yOaNskbmvY4Atc03BB5L592s3cVmHnMA6eD9axvwdAHDv6DqvPYTbuXDJmguJo3EcSInSK58T2g/CeZNuawxGBp148XDv5cv2ZKk1oz6NRcNNwuV582hERAEREAREQBERAEREAREQBEUPim0bIiY4mPqKjlwYtS06H8674YhbkX2BWUYuTsgSz5A0EkgAaknQBUnH961LC7g0YfW1R5RU4MgHMaubcHXoNV6y4BiOIG9ZMaWn5ilpnASHU6SzC5OnRhAUtgexNBRa08EbX3vxHXkkvbWz3kuHoCrMVRp61O0+5bfN/j1MdXsa/nwPaLFr8eRtHTuseEDlNrcnBpz63Oj+2qmsE3JYfCBxuJO/T4nFjWnrYRltxfvdbDRZSx1W2WHZX/ADp+4yowsOwanpm5YIooh1EbGsvp1yjU+qzURU223dmRw42Cq735iXdySp7E5ssTu5091ALxvWKtepCkuSv6/wBHRwcdHIWvoOZ0WXtBh5dhz2WGZrWu9MpDnfQFedBDnlaOg1Py/nZT8sIexzXcnAg+hFitnV/DXjOq+ei+5rxsr9g0wPr2WVhFVwqiJ97We258s1nfS66YjSGGaSM6FriPTqPoQschdPWLOFszdTHXAPddlG7PV3HpY3m17WI7EafgpJdlO6uX07q4REUknBC15t1ujgrA6alDYag6ua3wxzdwRya49xbU3N1sRFto1p0ZZoOzIaT3OrBouyItRIREQBERAEREAREQBERAEREBw4XFjyXnDSsYAGAADoF6ogCIiAIiIAiLrI4AEnkOahuyuwQ+Mz3eG/o6+4UeuXPLiXHmTddoYS9waL+fl5r5lia0sXiJTW8np9F7HahFU4W7iUwWCzS49eXopNdY2BoAHIcl2X0PB4dYajGkuS9+ZyKk88nIpO8DCtGTtA0OV/nfk4/QfNUlbjxCjbNE+N3JwI727H5Gx+S1DWUropHxu0c0kH7vpZacTC0s3eUq0bO5c93dcMskJ5gh4He4s63pYe6ui1HgGJfk1SyS9mi4f5t6j3AW2o33APcAqxhp3hbuNlKV42OyIism4IiIAiIgCIiAIiIAiIgCIiAIiIAiIgCIiAIiIAiIgCjsZnszKPtafLqpC6rtdU8R9xyGg/r1uuJ03ilRwzgnrLReXP2+pZw0M079x4KawilyszHm76BRtDS8R9vsjV34KwgWXK6AwWaTxElotF5839vU34uppkRyiIvYHPCpe3eA3H5Sy3hFpB38QDSB31N/QK6LpPCHsc12rXAgjuCLFYVIKcbMxlHMrGlVs3YnEeNSBp+KM5T3I5g/x9lQ8ewh1LO6M3y82O5Zmn+rLP2KxXg1QaT4JfCewI+En/EPmufRlw6lmVabyyszZqIEXTLgREQBERAEREAREQBERAEREAREQBERAEREAREQBERAYWKz5IyOrtB96gg3oOZ0AWXic+eQ9m6fivbB6W5znkPh+9eGxjl0jj+FDZafJbv+eB06dqNLMyQoqXhsA69SslAi9rSpxpQUILRHNbbd2ERFsICIiAr+2OBmphDmAmWO5aP0gbXHroFrUEtd5g/UFbqWu9usG4UwmaAI5NDbo/rf1Frf3SqWJp/rRXrQ/Ui54FizaqBsg58nDlZwaC63lcqRWutgsT4dQYifBINBr8Q5W7aF3sFsVWKM88bm2EsyuERFtMwiIgCIiAIiIAiIgCIiAIiIAiIgCIiAIiIAsXEKrhsv1OgWUsSsw8SkXLhboLfgquL4royVH4uX5M6eXMs2xC00BkeG99Sf4qxxxhosNAsekoGxXtck9SspUOiej3hKbdT43v5d33NterxHpsERF2SuEREAREQBYmKYe2ohdG/k4c+oPQhZaKGr6MPU03LE+nmINw+Nx1sReziLjyNitsYTXCeCOXTxNBNuh+0Pe6wcb2Vhq3te8ua4C122GYdL3B5a+5WRgmDCkjLGve5tyQHW09LDvr81WpU5U5PuNMIOL8CSREVo3BERAEREAREQBERAEREAQlFGbSUElRRzQxOyyvYWtdcjKT1uOSmKu0mCR4re490Eg7j3XzhtRs5iGFcMVFQ5xkDiMksh5DW9+Ssmx+yNfGYMSlqR+RsDpntMsjjka12bQ6G1vourPo+EYZ+IrPbTfwNed3tY3aipX+t/Cf1x/d/mpY7c0Io21jpmtp3HK17tMzuwHdUJYerHeL9DO6J9FTcL3sYdU1EcEbpeJIcrbssCfW6ldo9tKLDgPymQNeRdsY1e4X5gKHh6qkoOLu/AXROoqngm8/DayURRy5ZXGzWSDKXm19NT5+yzMQ27oqeq/JJZLT+HwW/SAI+hR0KqllcXfyF0WBFC4/thSUDo21L8jpPgFr31ssfHtvaGglbFUSZZHNDwLXu0kgH3BURo1JWtF67C6LEiq+EbycNq5mwxTt4rrBrTpnJ6DzXptFvBoMPfw55fzvPhtGZwFtCRdTwKubJld/IXRZF1LwOZHuq5s9vDoK9/Dgl/O6kRvGVxA5kC61JvWrZm41O1skrWhkFmte5oBMQ6Aqxh8FOrUdOXZdr6ohysrm/wVwHg8iFq7dLtTJU0k9HI9zp4mO4Zcbue0g635k5nAakqsbqK2Z2MBr5JXC8oLXPc4aRz9Cf6ss3gJLiXfwe5GfY30igNoduKLD3tZUyBr3guDbXNr2uf66FSWE4vDVwMnhdmieLh3ztqqLpzUVNp2fMyuZqKrY7vLw6ifkklzSagsjGYt1trqOoPsvTB94VDVxySRPdaMOc8ObYtAIBPPzHus/8AHq5c2V28hdFlRROB7U0tbA6eB4dE0kOcdLEC5+ir9XvhwqOQs4j32Ni9jbt9yQkcPVk3FRd1voLouyKJotqaSemfUwysfAwOLnt+zlF3X+SwcD3hYfXTcGnlDpSC4Nta4HOyjg1LN5XpvpsLosiKDoNs6OerlpI5L1ERcHstyyvDHf4iAm0W2dHhxYKqTI59y0WuSBzP8FHCnmUbO4uicRR+CY7BWwCendniJIDvMGxHuo7B9vKGsqHU8EmaZua7bW+E2KcKeuj038BcsKIi1khERAEREBpzf1/vKT+7KrRhP/Szv/DqP8uVdd5mwFRiroDBJEzhh4OfNrflaymKLZuSPBjQlzDKYJYc4vlzPa8A97eILqyrU/8AGpQvqnr7mFndml9jccqqelLYcOpqtpeSZpGZ3NORgyA9tAf2ladttnazEsLoaiKmbHLHxs9HE3Ll4hYA5oOgtw9f7wWbgOwGPUEJhpK2kjjLi8t4Qfdxa1pN3sJ5NaprFMFx91PTcKshFVGZeM/IwNlDsnDs0ty6Wf0+0rdXEQ4ynTcN97y7nvpb0MUtLMpeyG3ccNTBT1tDSRua4NZUNiZHJE7UZnaadrtWNhEP5ftRKyr/ADrY5qlrWv8AEMkc7gxljoWjMdFY4d2mJVtZHUYrURSNjsMrGNDngOLgPC3La5Pms7bHdfLLWNrsOkbDUAl7mnQOeXEl7T+kczr305I6+HU2k0nKLV1dpPzFmVjfNgVPTTwzQNiject4mNDMxzPIks0W+yBdRePVDpcZppH/ABvjonOPm6mhLvqSrSd1eI19WyfFKmNwbYEMaA6zTcBoAyAE8+upUpt5uufWVEVTRyMhlY1rS117OyfAQR1AAHazQsqeJpU8lOU7uzV9bK9iGm9SF35f8RRfP/6Nlh72Kgx45RyBnELI4XCG1+KRUyHJbrfl81KRbtMSrayGfFaiN8cWUZWgBz2h2bJ4AALm9zz15qc2n2CqKvGaOuZJE2Gn4OZhvmdknc82tpyK1U69Klkg5J5YyvvbXkS02a32Zy4jj9O9sVPSBjmScCNmRv5kgkAAaPd9ykt3mHRYjjdW+sY2R1pJeG8XAdx49bciBci3LVWjHt2dS/GG4hSSQRgOjkMbg67ntN3k208RXjj26+sZXurcLnbE97i9zCSPEXZiOzmEgeE3HLRbJYqlNWjK142W+j7m/EWaIPebhkNFjFBJSsbG97mOc2IZLkTxt0DbAFwc4G3O+t1HbbO4m0kJe343YfmY4AjV0WZrhy6kWVswjdlWz17KzFZ2SlhDmxs0u5pBZ8Pha0EA2ba9hde+0u7KpqsZbXMkhEQfTOLHZs1oiwutbTWxUU8TSg4xlK7UGr67trQNMpNdTSYDjzZGh3AMhc2+nEidYSDtpmdbzaF33UEHGmkcnOmcPQxTkLaG8XYj/SlO1sbmMqI3BzJHDS3JzXW1tYk27gKpbObp6+jlfKJ6bOY5GsLc4yudDIwO+RcD8lMcXSqYd53abjb02+pGVpkHM2HGcbrDPI1sDY3RwvcbBpa9uS1vMy+6yN3e0j4cMxOnaRmhBli1JJDiWPt5CzD+2rLsrubp44X/AOkWx1E5eSHtL2tDbDpca3zfRdaDdZJS4qainfAKF4cx9Ocxdw3AZmAnza03WM8Th5RdK+iSt3dnu8/IlJ7ld3I7OUtS6plqI45ZI+GGtkaHtGfOXOyu0LiWjU66HuVsbaHA6anoat0EMUTnRuzcNjWZuVyQ0AX0Gqp53VV9BUOmwmqDGEW4cmulzZpBGV4AsAXXPPupzCtn8ZkhqGV9TDJxI3MYA1rcpOSzjkAFtHe60YmcalXjRqK2mmt/QmOitY1lRVT49l5AwubnqWhxaSDbLGeYV93Y7I0U+CMdLDC983GD3uY1zhaZ8bcriLts1otbrqsnZrdfw8KloKxzXh8nEDoyRlIDcvPzaFCUm77HaSOSlpayIUry7Wwu0O0OUkZmHr4ba3I5rfVr06sZQhNRee99dUQk1qVXdnVvEWJx65HUkhI10IbJY9rnQX8lH4ZTT0dNTYtDqGTuYWi4AyObYOI6POlvJbX2V3YGhoauMyNfVVMb4zILhjQWkMAB6XJJ9Su+z27l0eDy4fVOjcZDI4PYDZhcbtcL9QdVnPH0s0pJ6Nq/irWZGVlV3ezNk2lr5IyHMfx3tcOTgauIghYm0MrMUx+aOZ4bT07J4xmdoHNjczTzMuR37Ksewu7Otw2pkndJTOLoXRsDQ4AOMkbhm/s+ErtsnuaijEpxPhVMjnAsc10gyixzX1FyTY3WMsRQhUlUUtopK2/i/kTZ2sRm5jEzBWVeHl2ZgLnxvvoSx4aQ0eYJd8lEbpP+ey/+x/mOVsZurlpcXirKB8MVMxzbwuzudlLckoBNxq0ut20UXQbqcVpamSopaqlje50liWF5DXvJsczSL6o61CfEaklnit+/XcWasbgRQOyFDXwwvbiE8c8peS17GhoDMrbCwA6h3up5cGccsmk7+RtCIixAREQBERAEREAREQBERAEREAREQBERAEREAREQBERAEREAREQBERAEREAREQBERAEREAREQBERAEREAREQBERAEREAREQBERAEREAREQBERAEREAREQBERAEREAREQH//Z"/>
          <p:cNvSpPr>
            <a:spLocks noChangeAspect="1" noChangeArrowheads="1"/>
          </p:cNvSpPr>
          <p:nvPr/>
        </p:nvSpPr>
        <p:spPr bwMode="auto">
          <a:xfrm>
            <a:off x="1671638" y="46513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pt-BR" sz="1800" b="0" kern="0">
              <a:solidFill>
                <a:sysClr val="windowText" lastClr="000000"/>
              </a:solidFill>
            </a:endParaRPr>
          </a:p>
        </p:txBody>
      </p:sp>
      <p:sp>
        <p:nvSpPr>
          <p:cNvPr id="35" name="Seta para cima 34"/>
          <p:cNvSpPr/>
          <p:nvPr/>
        </p:nvSpPr>
        <p:spPr>
          <a:xfrm>
            <a:off x="7336314" y="2343394"/>
            <a:ext cx="734694" cy="1947496"/>
          </a:xfrm>
          <a:prstGeom prst="upArrow">
            <a:avLst/>
          </a:prstGeom>
          <a:solidFill>
            <a:srgbClr val="4F81BD"/>
          </a:solidFill>
          <a:ln w="25400" cap="flat" cmpd="sng" algn="ctr">
            <a:noFill/>
            <a:prstDash val="solid"/>
          </a:ln>
          <a:effectLst/>
        </p:spPr>
        <p:txBody>
          <a:bodyPr vert="vert270" anchor="ctr"/>
          <a:lstStyle/>
          <a:p>
            <a:pPr algn="r" fontAlgn="auto">
              <a:spcBef>
                <a:spcPts val="0"/>
              </a:spcBef>
              <a:spcAft>
                <a:spcPts val="0"/>
              </a:spcAft>
              <a:defRPr/>
            </a:pPr>
            <a:r>
              <a:rPr lang="pt-BR" sz="1800" b="0" kern="0" dirty="0">
                <a:solidFill>
                  <a:sysClr val="window" lastClr="FFFFFF"/>
                </a:solidFill>
                <a:latin typeface="Calibri"/>
                <a:ea typeface="+mn-ea"/>
                <a:cs typeface="+mn-cs"/>
              </a:rPr>
              <a:t> Serviços Públicos</a:t>
            </a:r>
          </a:p>
        </p:txBody>
      </p:sp>
      <p:pic>
        <p:nvPicPr>
          <p:cNvPr id="73747" name="Picture 2" descr="http://www.femipa.org.br/blog/wp-content/uploads/tesouro-nacional.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1700" y="5375275"/>
            <a:ext cx="1878013" cy="150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76062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2" fill="hold" nodeType="clickEffect">
                                  <p:stCondLst>
                                    <p:cond delay="0"/>
                                  </p:stCondLst>
                                  <p:childTnLst>
                                    <p:set>
                                      <p:cBhvr>
                                        <p:cTn id="13" dur="1" fill="hold">
                                          <p:stCondLst>
                                            <p:cond delay="0"/>
                                          </p:stCondLst>
                                        </p:cTn>
                                        <p:tgtEl>
                                          <p:spTgt spid="50"/>
                                        </p:tgtEl>
                                        <p:attrNameLst>
                                          <p:attrName>style.visibility</p:attrName>
                                        </p:attrNameLst>
                                      </p:cBhvr>
                                      <p:to>
                                        <p:strVal val="visible"/>
                                      </p:to>
                                    </p:set>
                                    <p:animEffect transition="in" filter="wipe(right)">
                                      <p:cBhvr>
                                        <p:cTn id="14" dur="500"/>
                                        <p:tgtEl>
                                          <p:spTgt spid="50"/>
                                        </p:tgtEl>
                                      </p:cBhvr>
                                    </p:animEffect>
                                  </p:childTnLst>
                                </p:cTn>
                              </p:par>
                              <p:par>
                                <p:cTn id="15" presetID="10"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2" presetClass="entr" presetSubtype="0" fill="hold" nodeType="click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1000"/>
                                        <p:tgtEl>
                                          <p:spTgt spid="35"/>
                                        </p:tgtEl>
                                      </p:cBhvr>
                                    </p:animEffect>
                                    <p:anim calcmode="lin" valueType="num">
                                      <p:cBhvr>
                                        <p:cTn id="23" dur="1000" fill="hold"/>
                                        <p:tgtEl>
                                          <p:spTgt spid="35"/>
                                        </p:tgtEl>
                                        <p:attrNameLst>
                                          <p:attrName>ppt_x</p:attrName>
                                        </p:attrNameLst>
                                      </p:cBhvr>
                                      <p:tavLst>
                                        <p:tav tm="0">
                                          <p:val>
                                            <p:strVal val="#ppt_x"/>
                                          </p:val>
                                        </p:tav>
                                        <p:tav tm="100000">
                                          <p:val>
                                            <p:strVal val="#ppt_x"/>
                                          </p:val>
                                        </p:tav>
                                      </p:tavLst>
                                    </p:anim>
                                    <p:anim calcmode="lin" valueType="num">
                                      <p:cBhvr>
                                        <p:cTn id="2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2"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right)">
                                      <p:cBhvr>
                                        <p:cTn id="29" dur="500"/>
                                        <p:tgtEl>
                                          <p:spTgt spid="38"/>
                                        </p:tgtEl>
                                      </p:cBhvr>
                                    </p:animEffect>
                                  </p:childTnLst>
                                </p:cTn>
                              </p:par>
                              <p:par>
                                <p:cTn id="30" presetID="10" presetClass="entr" presetSubtype="0" fill="hold"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500"/>
                                        <p:tgtEl>
                                          <p:spTgt spid="3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500"/>
                                        <p:tgtEl>
                                          <p:spTgt spid="5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wipe(left)">
                                      <p:cBhvr>
                                        <p:cTn id="42" dur="500"/>
                                        <p:tgtEl>
                                          <p:spTgt spid="5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2" fill="hold" nodeType="click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wipe(right)">
                                      <p:cBhvr>
                                        <p:cTn id="47" dur="500"/>
                                        <p:tgtEl>
                                          <p:spTgt spid="5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7" presetClass="entr" presetSubtype="0" fill="hold" grpId="0" nodeType="click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fade">
                                      <p:cBhvr>
                                        <p:cTn id="52" dur="1000"/>
                                        <p:tgtEl>
                                          <p:spTgt spid="43"/>
                                        </p:tgtEl>
                                      </p:cBhvr>
                                    </p:animEffect>
                                    <p:anim calcmode="lin" valueType="num">
                                      <p:cBhvr>
                                        <p:cTn id="53" dur="1000" fill="hold"/>
                                        <p:tgtEl>
                                          <p:spTgt spid="43"/>
                                        </p:tgtEl>
                                        <p:attrNameLst>
                                          <p:attrName>ppt_x</p:attrName>
                                        </p:attrNameLst>
                                      </p:cBhvr>
                                      <p:tavLst>
                                        <p:tav tm="0">
                                          <p:val>
                                            <p:strVal val="#ppt_x"/>
                                          </p:val>
                                        </p:tav>
                                        <p:tav tm="100000">
                                          <p:val>
                                            <p:strVal val="#ppt_x"/>
                                          </p:val>
                                        </p:tav>
                                      </p:tavLst>
                                    </p:anim>
                                    <p:anim calcmode="lin" valueType="num">
                                      <p:cBhvr>
                                        <p:cTn id="54" dur="1000" fill="hold"/>
                                        <p:tgtEl>
                                          <p:spTgt spid="43"/>
                                        </p:tgtEl>
                                        <p:attrNameLst>
                                          <p:attrName>ppt_y</p:attrName>
                                        </p:attrNameLst>
                                      </p:cBhvr>
                                      <p:tavLst>
                                        <p:tav tm="0">
                                          <p:val>
                                            <p:strVal val="#ppt_y-.1"/>
                                          </p:val>
                                        </p:tav>
                                        <p:tav tm="100000">
                                          <p:val>
                                            <p:strVal val="#ppt_y"/>
                                          </p:val>
                                        </p:tav>
                                      </p:tavLst>
                                    </p:anim>
                                  </p:childTnLst>
                                </p:cTn>
                              </p:par>
                              <p:par>
                                <p:cTn id="55" presetID="10" presetClass="entr" presetSubtype="0" fill="hold" grpId="0" nodeType="with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500"/>
                                        <p:tgtEl>
                                          <p:spTgt spid="4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2" fill="hold" nodeType="clickEffect">
                                  <p:stCondLst>
                                    <p:cond delay="0"/>
                                  </p:stCondLst>
                                  <p:childTnLst>
                                    <p:set>
                                      <p:cBhvr>
                                        <p:cTn id="61" dur="1" fill="hold">
                                          <p:stCondLst>
                                            <p:cond delay="0"/>
                                          </p:stCondLst>
                                        </p:cTn>
                                        <p:tgtEl>
                                          <p:spTgt spid="53"/>
                                        </p:tgtEl>
                                        <p:attrNameLst>
                                          <p:attrName>style.visibility</p:attrName>
                                        </p:attrNameLst>
                                      </p:cBhvr>
                                      <p:to>
                                        <p:strVal val="visible"/>
                                      </p:to>
                                    </p:set>
                                    <p:animEffect transition="in" filter="wipe(right)">
                                      <p:cBhvr>
                                        <p:cTn id="6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8" grpId="0" animBg="1"/>
      <p:bldP spid="43" grpId="0" animBg="1"/>
      <p:bldP spid="4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 Box 2"/>
          <p:cNvSpPr txBox="1">
            <a:spLocks noChangeArrowheads="1"/>
          </p:cNvSpPr>
          <p:nvPr/>
        </p:nvSpPr>
        <p:spPr bwMode="auto">
          <a:xfrm>
            <a:off x="193675" y="115888"/>
            <a:ext cx="9871893" cy="6847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cs typeface="ＭＳ Ｐゴシック"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9pPr>
          </a:lstStyle>
          <a:p>
            <a:pPr algn="ctr">
              <a:lnSpc>
                <a:spcPct val="140000"/>
              </a:lnSpc>
              <a:spcBef>
                <a:spcPts val="1800"/>
              </a:spcBef>
              <a:buClr>
                <a:srgbClr val="FF9900"/>
              </a:buClr>
              <a:defRPr/>
            </a:pPr>
            <a:r>
              <a:rPr lang="pt-BR" sz="2800" dirty="0" smtClean="0">
                <a:solidFill>
                  <a:srgbClr val="92D050"/>
                </a:solidFill>
                <a:latin typeface="Tahoma" charset="0"/>
                <a:cs typeface="Tahoma" charset="0"/>
              </a:rPr>
              <a:t>DÍVIDA DOS ESTADOS</a:t>
            </a:r>
          </a:p>
          <a:p>
            <a:pPr marL="457200" indent="-457200">
              <a:lnSpc>
                <a:spcPct val="130000"/>
              </a:lnSpc>
              <a:spcBef>
                <a:spcPts val="1800"/>
              </a:spcBef>
              <a:buClr>
                <a:srgbClr val="FF9900"/>
              </a:buClr>
              <a:buFont typeface="Arial"/>
              <a:buChar char="•"/>
              <a:defRPr/>
            </a:pPr>
            <a:r>
              <a:rPr lang="pt-BR" dirty="0" smtClean="0">
                <a:solidFill>
                  <a:srgbClr val="FFFFFF"/>
                </a:solidFill>
                <a:latin typeface="Tahoma" charset="0"/>
                <a:cs typeface="Tahoma" charset="0"/>
              </a:rPr>
              <a:t>“Sistema da Dívida” </a:t>
            </a:r>
          </a:p>
          <a:p>
            <a:pPr marL="457200" indent="-457200">
              <a:lnSpc>
                <a:spcPct val="130000"/>
              </a:lnSpc>
              <a:spcBef>
                <a:spcPts val="1800"/>
              </a:spcBef>
              <a:buClr>
                <a:srgbClr val="FF9900"/>
              </a:buClr>
              <a:buFont typeface="Arial"/>
              <a:buChar char="•"/>
              <a:defRPr/>
            </a:pPr>
            <a:r>
              <a:rPr lang="pt-BR" dirty="0" smtClean="0">
                <a:solidFill>
                  <a:srgbClr val="FFFFFF"/>
                </a:solidFill>
                <a:latin typeface="Tahoma" charset="0"/>
                <a:cs typeface="Tahoma" charset="0"/>
              </a:rPr>
              <a:t>Endividamento sem contrapartida: mecanismos financeiros </a:t>
            </a:r>
          </a:p>
          <a:p>
            <a:pPr marL="457200" indent="-457200">
              <a:lnSpc>
                <a:spcPct val="130000"/>
              </a:lnSpc>
              <a:spcBef>
                <a:spcPts val="1800"/>
              </a:spcBef>
              <a:buClr>
                <a:srgbClr val="FF9900"/>
              </a:buClr>
              <a:buFont typeface="Arial"/>
              <a:buChar char="•"/>
              <a:defRPr/>
            </a:pPr>
            <a:r>
              <a:rPr lang="pt-BR" dirty="0" smtClean="0">
                <a:solidFill>
                  <a:srgbClr val="FFFFFF"/>
                </a:solidFill>
                <a:latin typeface="Tahoma" charset="0"/>
                <a:cs typeface="Tahoma" charset="0"/>
              </a:rPr>
              <a:t>Refinanciamento pela União Lei 9.496/97: Pacote</a:t>
            </a:r>
          </a:p>
          <a:p>
            <a:pPr marL="1200150" lvl="1" indent="-457200">
              <a:lnSpc>
                <a:spcPct val="130000"/>
              </a:lnSpc>
              <a:spcBef>
                <a:spcPts val="1800"/>
              </a:spcBef>
              <a:buClr>
                <a:srgbClr val="FF9900"/>
              </a:buClr>
              <a:buFont typeface="Arial"/>
              <a:buChar char="•"/>
              <a:defRPr/>
            </a:pPr>
            <a:r>
              <a:rPr lang="pt-BR" dirty="0" smtClean="0">
                <a:solidFill>
                  <a:srgbClr val="FFFFFF"/>
                </a:solidFill>
                <a:latin typeface="Tahoma" charset="0"/>
                <a:cs typeface="Tahoma" charset="0"/>
              </a:rPr>
              <a:t>Privatizações do patrimônio dos estados</a:t>
            </a:r>
          </a:p>
          <a:p>
            <a:pPr marL="1200150" lvl="1" indent="-457200">
              <a:lnSpc>
                <a:spcPct val="130000"/>
              </a:lnSpc>
              <a:spcBef>
                <a:spcPts val="1800"/>
              </a:spcBef>
              <a:buClr>
                <a:srgbClr val="FF9900"/>
              </a:buClr>
              <a:buFont typeface="Arial"/>
              <a:buChar char="•"/>
              <a:defRPr/>
            </a:pPr>
            <a:r>
              <a:rPr lang="pt-BR" dirty="0" smtClean="0">
                <a:solidFill>
                  <a:srgbClr val="FFFFFF"/>
                </a:solidFill>
                <a:latin typeface="Tahoma" charset="0"/>
                <a:cs typeface="Tahoma" charset="0"/>
              </a:rPr>
              <a:t>Assunção de dívidas de bancos </a:t>
            </a:r>
            <a:r>
              <a:rPr lang="en-US" dirty="0" smtClean="0">
                <a:solidFill>
                  <a:srgbClr val="FFFFFF"/>
                </a:solidFill>
                <a:latin typeface="Tahoma" charset="0"/>
                <a:cs typeface="Tahoma" charset="0"/>
              </a:rPr>
              <a:t>–</a:t>
            </a:r>
            <a:r>
              <a:rPr lang="pt-BR" dirty="0" smtClean="0">
                <a:solidFill>
                  <a:srgbClr val="FFFFFF"/>
                </a:solidFill>
                <a:latin typeface="Tahoma" charset="0"/>
                <a:cs typeface="Tahoma" charset="0"/>
              </a:rPr>
              <a:t> PROES</a:t>
            </a:r>
          </a:p>
          <a:p>
            <a:pPr marL="457200" indent="-457200">
              <a:lnSpc>
                <a:spcPct val="130000"/>
              </a:lnSpc>
              <a:spcBef>
                <a:spcPts val="1800"/>
              </a:spcBef>
              <a:buClr>
                <a:srgbClr val="FF9900"/>
              </a:buClr>
              <a:buFont typeface="Arial"/>
              <a:buChar char="•"/>
              <a:defRPr/>
            </a:pPr>
            <a:r>
              <a:rPr lang="pt-BR" dirty="0" smtClean="0">
                <a:solidFill>
                  <a:srgbClr val="FFFFFF"/>
                </a:solidFill>
                <a:latin typeface="Tahoma" charset="0"/>
                <a:cs typeface="Tahoma" charset="0"/>
              </a:rPr>
              <a:t>Endividamento com Banco Mundial e outros bancos privados internacionais (Bank </a:t>
            </a:r>
            <a:r>
              <a:rPr lang="pt-BR" dirty="0" err="1" smtClean="0">
                <a:solidFill>
                  <a:srgbClr val="FFFFFF"/>
                </a:solidFill>
                <a:latin typeface="Tahoma" charset="0"/>
                <a:cs typeface="Tahoma" charset="0"/>
              </a:rPr>
              <a:t>of</a:t>
            </a:r>
            <a:r>
              <a:rPr lang="pt-BR" dirty="0" smtClean="0">
                <a:solidFill>
                  <a:srgbClr val="FFFFFF"/>
                </a:solidFill>
                <a:latin typeface="Tahoma" charset="0"/>
                <a:cs typeface="Tahoma" charset="0"/>
              </a:rPr>
              <a:t> </a:t>
            </a:r>
            <a:r>
              <a:rPr lang="pt-BR" dirty="0" err="1">
                <a:solidFill>
                  <a:srgbClr val="FFFFFF"/>
                </a:solidFill>
                <a:latin typeface="Tahoma" charset="0"/>
                <a:cs typeface="Tahoma" charset="0"/>
              </a:rPr>
              <a:t>A</a:t>
            </a:r>
            <a:r>
              <a:rPr lang="pt-BR" dirty="0" err="1" smtClean="0">
                <a:solidFill>
                  <a:srgbClr val="FFFFFF"/>
                </a:solidFill>
                <a:latin typeface="Tahoma" charset="0"/>
                <a:cs typeface="Tahoma" charset="0"/>
              </a:rPr>
              <a:t>merica</a:t>
            </a:r>
            <a:r>
              <a:rPr lang="pt-BR" dirty="0" smtClean="0">
                <a:solidFill>
                  <a:srgbClr val="FFFFFF"/>
                </a:solidFill>
                <a:latin typeface="Tahoma" charset="0"/>
                <a:cs typeface="Tahoma" charset="0"/>
              </a:rPr>
              <a:t>, </a:t>
            </a:r>
            <a:r>
              <a:rPr lang="pt-BR" dirty="0" err="1" smtClean="0">
                <a:solidFill>
                  <a:srgbClr val="FFFFFF"/>
                </a:solidFill>
                <a:latin typeface="Tahoma" charset="0"/>
                <a:cs typeface="Tahoma" charset="0"/>
              </a:rPr>
              <a:t>Citicorp</a:t>
            </a:r>
            <a:r>
              <a:rPr lang="pt-BR" dirty="0" smtClean="0">
                <a:solidFill>
                  <a:srgbClr val="FFFFFF"/>
                </a:solidFill>
                <a:latin typeface="Tahoma" charset="0"/>
                <a:cs typeface="Tahoma" charset="0"/>
              </a:rPr>
              <a:t>, por ex.) </a:t>
            </a:r>
          </a:p>
          <a:p>
            <a:pPr marL="457200" indent="-457200">
              <a:lnSpc>
                <a:spcPct val="130000"/>
              </a:lnSpc>
              <a:spcBef>
                <a:spcPts val="1800"/>
              </a:spcBef>
              <a:buClr>
                <a:srgbClr val="FF9900"/>
              </a:buClr>
              <a:buFont typeface="Arial"/>
              <a:buChar char="•"/>
              <a:defRPr/>
            </a:pPr>
            <a:r>
              <a:rPr lang="pt-BR" dirty="0" smtClean="0">
                <a:solidFill>
                  <a:srgbClr val="FFFFFF"/>
                </a:solidFill>
                <a:latin typeface="Tahoma" charset="0"/>
                <a:cs typeface="Tahoma" charset="0"/>
              </a:rPr>
              <a:t>Fraudes, Ilegalidades, Ilegitimidades</a:t>
            </a:r>
          </a:p>
          <a:p>
            <a:pPr marL="457200" indent="-457200">
              <a:lnSpc>
                <a:spcPct val="130000"/>
              </a:lnSpc>
              <a:spcBef>
                <a:spcPts val="1800"/>
              </a:spcBef>
              <a:buClr>
                <a:srgbClr val="FF9900"/>
              </a:buClr>
              <a:buFont typeface="Arial"/>
              <a:buChar char="•"/>
              <a:defRPr/>
            </a:pPr>
            <a:r>
              <a:rPr lang="pt-BR" dirty="0" smtClean="0">
                <a:solidFill>
                  <a:srgbClr val="FFFFFF"/>
                </a:solidFill>
                <a:latin typeface="Tahoma" charset="0"/>
                <a:cs typeface="Tahoma" charset="0"/>
              </a:rPr>
              <a:t>SACRIFÍCIO SOCIAL</a:t>
            </a:r>
          </a:p>
        </p:txBody>
      </p:sp>
    </p:spTree>
    <p:extLst>
      <p:ext uri="{BB962C8B-B14F-4D97-AF65-F5344CB8AC3E}">
        <p14:creationId xmlns:p14="http://schemas.microsoft.com/office/powerpoint/2010/main" val="104462563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700" y="500063"/>
            <a:ext cx="5530850"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a:tailEnd/>
              </a14:hiddenLine>
            </a:ext>
          </a:extLst>
        </p:spPr>
      </p:pic>
      <p:sp>
        <p:nvSpPr>
          <p:cNvPr id="61442" name="Rectangle 2"/>
          <p:cNvSpPr>
            <a:spLocks noChangeArrowheads="1"/>
          </p:cNvSpPr>
          <p:nvPr/>
        </p:nvSpPr>
        <p:spPr bwMode="auto">
          <a:xfrm>
            <a:off x="415925" y="11113"/>
            <a:ext cx="9490075" cy="668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8" algn="r">
              <a:lnSpc>
                <a:spcPct val="140000"/>
              </a:lnSpc>
              <a:spcBef>
                <a:spcPts val="1800"/>
              </a:spcBef>
              <a:buClr>
                <a:srgbClr val="FF9900"/>
              </a:buClr>
            </a:pPr>
            <a:r>
              <a:rPr lang="pt-BR" sz="3200" i="1" dirty="0" smtClean="0">
                <a:solidFill>
                  <a:srgbClr val="92D050"/>
                </a:solidFill>
                <a:latin typeface="Tahoma" charset="0"/>
              </a:rPr>
              <a:t>Estamos</a:t>
            </a:r>
          </a:p>
          <a:p>
            <a:pPr lvl="8" algn="r">
              <a:lnSpc>
                <a:spcPct val="140000"/>
              </a:lnSpc>
              <a:spcBef>
                <a:spcPts val="1800"/>
              </a:spcBef>
              <a:buClr>
                <a:srgbClr val="FF9900"/>
              </a:buClr>
            </a:pPr>
            <a:r>
              <a:rPr lang="pt-BR" sz="3200" i="1" dirty="0">
                <a:solidFill>
                  <a:srgbClr val="92D050"/>
                </a:solidFill>
                <a:latin typeface="Tahoma" charset="0"/>
              </a:rPr>
              <a:t>d</a:t>
            </a:r>
            <a:r>
              <a:rPr lang="pt-BR" sz="3200" i="1" dirty="0" smtClean="0">
                <a:solidFill>
                  <a:srgbClr val="92D050"/>
                </a:solidFill>
                <a:latin typeface="Tahoma" charset="0"/>
              </a:rPr>
              <a:t>istantes do </a:t>
            </a:r>
          </a:p>
          <a:p>
            <a:pPr lvl="8" algn="r">
              <a:lnSpc>
                <a:spcPct val="140000"/>
              </a:lnSpc>
              <a:spcBef>
                <a:spcPts val="1800"/>
              </a:spcBef>
              <a:buClr>
                <a:srgbClr val="FF9900"/>
              </a:buClr>
            </a:pPr>
            <a:r>
              <a:rPr lang="pt-BR" sz="3200" i="1" dirty="0" smtClean="0">
                <a:solidFill>
                  <a:srgbClr val="92D050"/>
                </a:solidFill>
                <a:latin typeface="Tahoma" charset="0"/>
              </a:rPr>
              <a:t>Brasil que </a:t>
            </a:r>
          </a:p>
          <a:p>
            <a:pPr lvl="8" algn="r">
              <a:lnSpc>
                <a:spcPct val="140000"/>
              </a:lnSpc>
              <a:spcBef>
                <a:spcPts val="1800"/>
              </a:spcBef>
              <a:buClr>
                <a:srgbClr val="FF9900"/>
              </a:buClr>
            </a:pPr>
            <a:r>
              <a:rPr lang="pt-BR" sz="3200" i="1" dirty="0" smtClean="0">
                <a:solidFill>
                  <a:srgbClr val="92D050"/>
                </a:solidFill>
                <a:latin typeface="Tahoma" charset="0"/>
              </a:rPr>
              <a:t>queremos</a:t>
            </a:r>
          </a:p>
          <a:p>
            <a:pPr lvl="2">
              <a:lnSpc>
                <a:spcPct val="140000"/>
              </a:lnSpc>
              <a:spcBef>
                <a:spcPts val="1800"/>
              </a:spcBef>
              <a:buClr>
                <a:srgbClr val="FF9900"/>
              </a:buClr>
            </a:pPr>
            <a:r>
              <a:rPr lang="pt-BR" sz="3200" dirty="0" smtClean="0">
                <a:solidFill>
                  <a:srgbClr val="92D050"/>
                </a:solidFill>
                <a:latin typeface="Tahoma" charset="0"/>
              </a:rPr>
              <a:t>PARADOXO BRASIL </a:t>
            </a:r>
            <a:endParaRPr lang="pt-BR" dirty="0">
              <a:solidFill>
                <a:srgbClr val="92D050"/>
              </a:solidFill>
              <a:latin typeface="Tahoma" charset="0"/>
            </a:endParaRPr>
          </a:p>
          <a:p>
            <a:pPr>
              <a:lnSpc>
                <a:spcPct val="140000"/>
              </a:lnSpc>
              <a:spcBef>
                <a:spcPts val="1800"/>
              </a:spcBef>
              <a:buClr>
                <a:srgbClr val="FF9900"/>
              </a:buClr>
              <a:buFont typeface="Arial" charset="0"/>
              <a:buChar char="•"/>
            </a:pPr>
            <a:r>
              <a:rPr lang="pt-BR" dirty="0">
                <a:solidFill>
                  <a:srgbClr val="FFFFFF"/>
                </a:solidFill>
                <a:latin typeface="Tahoma" charset="0"/>
              </a:rPr>
              <a:t> </a:t>
            </a:r>
            <a:r>
              <a:rPr lang="pt-BR" dirty="0" smtClean="0">
                <a:solidFill>
                  <a:srgbClr val="FFFFFF"/>
                </a:solidFill>
                <a:latin typeface="Tahoma" charset="0"/>
              </a:rPr>
              <a:t>7ª </a:t>
            </a:r>
            <a:r>
              <a:rPr lang="pt-BR" dirty="0">
                <a:solidFill>
                  <a:srgbClr val="FFFFFF"/>
                </a:solidFill>
                <a:latin typeface="Tahoma" charset="0"/>
              </a:rPr>
              <a:t>Economia Mundial</a:t>
            </a:r>
            <a:endParaRPr lang="pt-BR" b="0" dirty="0">
              <a:solidFill>
                <a:srgbClr val="FFFFFF"/>
              </a:solidFill>
              <a:latin typeface="Tahoma" charset="0"/>
            </a:endParaRPr>
          </a:p>
          <a:p>
            <a:pPr>
              <a:lnSpc>
                <a:spcPct val="140000"/>
              </a:lnSpc>
              <a:spcBef>
                <a:spcPts val="1800"/>
              </a:spcBef>
              <a:buClr>
                <a:srgbClr val="FF9900"/>
              </a:buClr>
              <a:buFont typeface="Arial" charset="0"/>
              <a:buChar char="•"/>
            </a:pPr>
            <a:r>
              <a:rPr lang="pt-BR" dirty="0">
                <a:solidFill>
                  <a:srgbClr val="FFFFFF"/>
                </a:solidFill>
                <a:latin typeface="Tahoma" charset="0"/>
              </a:rPr>
              <a:t> 3ª Pior distribuição de renda do mundo</a:t>
            </a:r>
          </a:p>
          <a:p>
            <a:pPr>
              <a:lnSpc>
                <a:spcPct val="140000"/>
              </a:lnSpc>
              <a:spcBef>
                <a:spcPts val="1800"/>
              </a:spcBef>
              <a:buClr>
                <a:srgbClr val="FF9900"/>
              </a:buClr>
              <a:buFont typeface="Arial" charset="0"/>
              <a:buChar char="•"/>
            </a:pPr>
            <a:r>
              <a:rPr lang="pt-BR" dirty="0">
                <a:solidFill>
                  <a:srgbClr val="FFFFFF"/>
                </a:solidFill>
                <a:latin typeface="Tahoma" charset="0"/>
              </a:rPr>
              <a:t> </a:t>
            </a:r>
            <a:r>
              <a:rPr lang="pt-BR" dirty="0" smtClean="0">
                <a:solidFill>
                  <a:srgbClr val="FFFFFF"/>
                </a:solidFill>
                <a:latin typeface="Tahoma" charset="0"/>
              </a:rPr>
              <a:t>85º </a:t>
            </a:r>
            <a:r>
              <a:rPr lang="pt-BR" dirty="0">
                <a:solidFill>
                  <a:srgbClr val="FFFFFF"/>
                </a:solidFill>
                <a:latin typeface="Tahoma" charset="0"/>
              </a:rPr>
              <a:t>no ranking de respeito aos Direitos 	Humanos - IDH</a:t>
            </a:r>
          </a:p>
        </p:txBody>
      </p:sp>
    </p:spTree>
    <p:extLst>
      <p:ext uri="{BB962C8B-B14F-4D97-AF65-F5344CB8AC3E}">
        <p14:creationId xmlns:p14="http://schemas.microsoft.com/office/powerpoint/2010/main" val="35776287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142875"/>
            <a:ext cx="10137775" cy="2048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9pPr>
          </a:lstStyle>
          <a:p>
            <a:pPr algn="ctr">
              <a:spcBef>
                <a:spcPts val="1800"/>
              </a:spcBef>
            </a:pPr>
            <a:r>
              <a:rPr lang="pt-BR" sz="2800" dirty="0">
                <a:solidFill>
                  <a:srgbClr val="92D050"/>
                </a:solidFill>
                <a:latin typeface="Tahoma" charset="0"/>
                <a:cs typeface="Tahoma" charset="0"/>
              </a:rPr>
              <a:t>O GOVERNO FEDERAL CONCENTRA A ARRECADAÇÃO</a:t>
            </a:r>
          </a:p>
          <a:p>
            <a:pPr algn="ctr">
              <a:spcBef>
                <a:spcPts val="1800"/>
              </a:spcBef>
            </a:pPr>
            <a:r>
              <a:rPr lang="pt-BR" sz="1800" dirty="0">
                <a:solidFill>
                  <a:srgbClr val="FFFFFF"/>
                </a:solidFill>
                <a:latin typeface="Tahoma" charset="0"/>
                <a:cs typeface="Tahoma" charset="0"/>
              </a:rPr>
              <a:t>Estados </a:t>
            </a:r>
            <a:r>
              <a:rPr lang="pt-BR" sz="1800" dirty="0" smtClean="0">
                <a:solidFill>
                  <a:srgbClr val="FFFFFF"/>
                </a:solidFill>
                <a:latin typeface="Tahoma" charset="0"/>
                <a:cs typeface="Tahoma" charset="0"/>
              </a:rPr>
              <a:t>reféns: Governo Federal </a:t>
            </a:r>
            <a:r>
              <a:rPr lang="pt-BR" sz="1800" u="sng" dirty="0">
                <a:solidFill>
                  <a:srgbClr val="FFFFFF"/>
                </a:solidFill>
                <a:latin typeface="Tahoma" charset="0"/>
                <a:cs typeface="Tahoma" charset="0"/>
              </a:rPr>
              <a:t>pode reter </a:t>
            </a:r>
            <a:r>
              <a:rPr lang="pt-BR" sz="1800" u="sng" dirty="0" smtClean="0">
                <a:solidFill>
                  <a:srgbClr val="FFFFFF"/>
                </a:solidFill>
                <a:latin typeface="Tahoma" charset="0"/>
                <a:cs typeface="Tahoma" charset="0"/>
              </a:rPr>
              <a:t>o FPE caso não seja paga a </a:t>
            </a:r>
            <a:r>
              <a:rPr lang="pt-BR" sz="1800" u="sng" dirty="0">
                <a:solidFill>
                  <a:srgbClr val="FFFFFF"/>
                </a:solidFill>
                <a:latin typeface="Tahoma" charset="0"/>
                <a:cs typeface="Tahoma" charset="0"/>
              </a:rPr>
              <a:t>dívida</a:t>
            </a:r>
          </a:p>
          <a:p>
            <a:pPr algn="just">
              <a:spcBef>
                <a:spcPts val="600"/>
              </a:spcBef>
            </a:pPr>
            <a:endParaRPr lang="pt-BR" sz="2800" dirty="0">
              <a:solidFill>
                <a:srgbClr val="FFFFFF"/>
              </a:solidFill>
              <a:latin typeface="Tahoma" charset="0"/>
              <a:cs typeface="Tahoma" charset="0"/>
            </a:endParaRPr>
          </a:p>
          <a:p>
            <a:pPr algn="just">
              <a:spcBef>
                <a:spcPts val="600"/>
              </a:spcBef>
            </a:pPr>
            <a:r>
              <a:rPr lang="pt-BR" sz="2800" dirty="0">
                <a:solidFill>
                  <a:srgbClr val="FFFFFF"/>
                </a:solidFill>
                <a:latin typeface="Tahoma" charset="0"/>
                <a:cs typeface="Tahoma" charset="0"/>
              </a:rPr>
              <a:t> </a:t>
            </a:r>
            <a:endParaRPr lang="pt-BR" b="0" dirty="0">
              <a:solidFill>
                <a:srgbClr val="FFFFFF"/>
              </a:solidFill>
              <a:latin typeface="Tahoma" charset="0"/>
              <a:cs typeface="Tahoma" charset="0"/>
            </a:endParaRPr>
          </a:p>
        </p:txBody>
      </p:sp>
      <p:sp>
        <p:nvSpPr>
          <p:cNvPr id="7172" name="CaixaDeTexto 4"/>
          <p:cNvSpPr txBox="1">
            <a:spLocks noChangeArrowheads="1"/>
          </p:cNvSpPr>
          <p:nvPr/>
        </p:nvSpPr>
        <p:spPr bwMode="auto">
          <a:xfrm>
            <a:off x="488950" y="6524625"/>
            <a:ext cx="94170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charset="0"/>
                <a:ea typeface="MS PGothic" charset="0"/>
                <a:cs typeface="MS PGothic" charset="0"/>
              </a:defRPr>
            </a:lvl1pPr>
            <a:lvl2pPr marL="742950" indent="-285750" eaLnBrk="0" hangingPunct="0">
              <a:defRPr sz="2400" b="1">
                <a:solidFill>
                  <a:srgbClr val="FF0000"/>
                </a:solidFill>
                <a:latin typeface="Times New Roman" charset="0"/>
                <a:ea typeface="MS PGothic" charset="0"/>
                <a:cs typeface="MS PGothic" charset="0"/>
              </a:defRPr>
            </a:lvl2pPr>
            <a:lvl3pPr marL="1143000" indent="-228600" eaLnBrk="0" hangingPunct="0">
              <a:defRPr sz="2400" b="1">
                <a:solidFill>
                  <a:srgbClr val="FF0000"/>
                </a:solidFill>
                <a:latin typeface="Times New Roman" charset="0"/>
                <a:ea typeface="MS PGothic" charset="0"/>
                <a:cs typeface="MS PGothic" charset="0"/>
              </a:defRPr>
            </a:lvl3pPr>
            <a:lvl4pPr marL="1600200" indent="-228600" eaLnBrk="0" hangingPunct="0">
              <a:defRPr sz="2400" b="1">
                <a:solidFill>
                  <a:srgbClr val="FF0000"/>
                </a:solidFill>
                <a:latin typeface="Times New Roman" charset="0"/>
                <a:ea typeface="MS PGothic" charset="0"/>
                <a:cs typeface="MS PGothic" charset="0"/>
              </a:defRPr>
            </a:lvl4pPr>
            <a:lvl5pPr marL="2057400" indent="-228600" eaLnBrk="0" hangingPunct="0">
              <a:defRPr sz="2400" b="1">
                <a:solidFill>
                  <a:srgbClr val="FF0000"/>
                </a:solidFill>
                <a:latin typeface="Times New Roman" charset="0"/>
                <a:ea typeface="MS PGothic" charset="0"/>
                <a:cs typeface="MS PGothic" charset="0"/>
              </a:defRPr>
            </a:lvl5pPr>
            <a:lvl6pPr marL="25146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6pPr>
            <a:lvl7pPr marL="29718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7pPr>
            <a:lvl8pPr marL="34290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8pPr>
            <a:lvl9pPr marL="38862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9pPr>
          </a:lstStyle>
          <a:p>
            <a:pPr algn="ctr" eaLnBrk="1" hangingPunct="1"/>
            <a:r>
              <a:rPr lang="pt-BR" sz="1800" b="0">
                <a:solidFill>
                  <a:srgbClr val="FFFFFF"/>
                </a:solidFill>
              </a:rPr>
              <a:t>Fonte: Secretaria da Receita Federal e CONFAZ. Elaboração: Auditoria Cidadã da Dívida</a:t>
            </a:r>
          </a:p>
        </p:txBody>
      </p:sp>
      <p:grpSp>
        <p:nvGrpSpPr>
          <p:cNvPr id="3" name="Group 2"/>
          <p:cNvGrpSpPr/>
          <p:nvPr/>
        </p:nvGrpSpPr>
        <p:grpSpPr>
          <a:xfrm>
            <a:off x="1424609" y="1412776"/>
            <a:ext cx="7344816" cy="4998665"/>
            <a:chOff x="1424609" y="1412776"/>
            <a:chExt cx="7344816" cy="4998665"/>
          </a:xfrm>
        </p:grpSpPr>
        <p:pic>
          <p:nvPicPr>
            <p:cNvPr id="3086" name="Picture 1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424609" y="1412776"/>
              <a:ext cx="7344816" cy="4998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ixaDeTexto 1"/>
            <p:cNvSpPr txBox="1"/>
            <p:nvPr/>
          </p:nvSpPr>
          <p:spPr>
            <a:xfrm>
              <a:off x="4592960" y="3501008"/>
              <a:ext cx="3456384" cy="2046714"/>
            </a:xfrm>
            <a:prstGeom prst="rect">
              <a:avLst/>
            </a:prstGeom>
            <a:noFill/>
          </p:spPr>
          <p:txBody>
            <a:bodyPr wrap="square" rtlCol="0">
              <a:spAutoFit/>
            </a:bodyPr>
            <a:lstStyle/>
            <a:p>
              <a:r>
                <a:rPr lang="pt-BR" dirty="0" smtClean="0"/>
                <a:t>União</a:t>
              </a:r>
            </a:p>
            <a:p>
              <a:endParaRPr lang="pt-BR" sz="3900" dirty="0"/>
            </a:p>
            <a:p>
              <a:endParaRPr lang="pt-BR" sz="1000" dirty="0" smtClean="0"/>
            </a:p>
            <a:p>
              <a:r>
                <a:rPr lang="pt-BR" sz="2000" dirty="0" smtClean="0">
                  <a:solidFill>
                    <a:srgbClr val="FFFFFF"/>
                  </a:solidFill>
                </a:rPr>
                <a:t>Municípios</a:t>
              </a:r>
            </a:p>
            <a:p>
              <a:endParaRPr lang="pt-BR" sz="1000" dirty="0" smtClean="0"/>
            </a:p>
            <a:p>
              <a:r>
                <a:rPr lang="pt-BR" dirty="0" smtClean="0">
                  <a:solidFill>
                    <a:schemeClr val="bg2"/>
                  </a:solidFill>
                </a:rPr>
                <a:t>Estados</a:t>
              </a:r>
              <a:endParaRPr lang="pt-BR" dirty="0"/>
            </a:p>
          </p:txBody>
        </p:sp>
      </p:grpSp>
    </p:spTree>
    <p:extLst>
      <p:ext uri="{BB962C8B-B14F-4D97-AF65-F5344CB8AC3E}">
        <p14:creationId xmlns:p14="http://schemas.microsoft.com/office/powerpoint/2010/main" val="26328504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238125" y="142875"/>
            <a:ext cx="9667875" cy="6557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1pPr>
            <a:lvl2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2pPr>
            <a:lvl3pPr marL="179388"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9pPr>
          </a:lstStyle>
          <a:p>
            <a:pPr algn="ctr">
              <a:spcBef>
                <a:spcPts val="1800"/>
              </a:spcBef>
            </a:pPr>
            <a:r>
              <a:rPr lang="pt-BR" sz="2800" dirty="0">
                <a:solidFill>
                  <a:srgbClr val="92D050"/>
                </a:solidFill>
                <a:latin typeface="Tahoma" charset="0"/>
                <a:cs typeface="Tahoma" charset="0"/>
              </a:rPr>
              <a:t>SURGIMENTO DA DÍVIDA DOS ESTADOS</a:t>
            </a:r>
            <a:endParaRPr lang="pt-BR" b="0" dirty="0">
              <a:solidFill>
                <a:srgbClr val="FFFFFF"/>
              </a:solidFill>
              <a:latin typeface="Tahoma" charset="0"/>
              <a:cs typeface="Tahoma" charset="0"/>
            </a:endParaRPr>
          </a:p>
          <a:p>
            <a:pPr algn="just">
              <a:spcBef>
                <a:spcPts val="600"/>
              </a:spcBef>
            </a:pPr>
            <a:endParaRPr lang="pt-BR" b="0" dirty="0">
              <a:solidFill>
                <a:srgbClr val="FFFFFF"/>
              </a:solidFill>
              <a:latin typeface="Tahoma" charset="0"/>
              <a:cs typeface="Tahoma" charset="0"/>
            </a:endParaRPr>
          </a:p>
          <a:p>
            <a:pPr algn="just">
              <a:spcBef>
                <a:spcPts val="600"/>
              </a:spcBef>
            </a:pPr>
            <a:r>
              <a:rPr lang="pt-BR" dirty="0" smtClean="0">
                <a:solidFill>
                  <a:srgbClr val="FFFFFF"/>
                </a:solidFill>
                <a:latin typeface="Tahoma" charset="0"/>
                <a:cs typeface="Tahoma" charset="0"/>
              </a:rPr>
              <a:t>ORIGEM</a:t>
            </a:r>
            <a:r>
              <a:rPr lang="pt-BR" b="0" dirty="0" smtClean="0">
                <a:solidFill>
                  <a:srgbClr val="FFFFFF"/>
                </a:solidFill>
                <a:latin typeface="Tahoma" charset="0"/>
                <a:cs typeface="Tahoma" charset="0"/>
              </a:rPr>
              <a:t>:</a:t>
            </a:r>
            <a:endParaRPr lang="pt-BR" b="0" dirty="0">
              <a:solidFill>
                <a:srgbClr val="FFFFFF"/>
              </a:solidFill>
              <a:latin typeface="Tahoma" charset="0"/>
              <a:cs typeface="Tahoma" charset="0"/>
            </a:endParaRPr>
          </a:p>
          <a:p>
            <a:pPr lvl="2" algn="just">
              <a:buFont typeface="Arial" charset="0"/>
              <a:buChar char="•"/>
            </a:pPr>
            <a:r>
              <a:rPr lang="pt-BR" sz="2000" b="0" dirty="0">
                <a:solidFill>
                  <a:srgbClr val="FFFFFF"/>
                </a:solidFill>
                <a:latin typeface="Tahoma" charset="0"/>
                <a:cs typeface="Tahoma" charset="0"/>
              </a:rPr>
              <a:t> </a:t>
            </a:r>
            <a:r>
              <a:rPr lang="pt-BR" sz="2200" b="0" dirty="0" smtClean="0">
                <a:solidFill>
                  <a:srgbClr val="FFFFFF"/>
                </a:solidFill>
                <a:latin typeface="Tahoma" charset="0"/>
                <a:cs typeface="Tahoma" charset="0"/>
              </a:rPr>
              <a:t>Governo </a:t>
            </a:r>
            <a:r>
              <a:rPr lang="pt-BR" sz="2200" b="0" dirty="0">
                <a:solidFill>
                  <a:srgbClr val="FFFFFF"/>
                </a:solidFill>
                <a:latin typeface="Tahoma" charset="0"/>
                <a:cs typeface="Tahoma" charset="0"/>
              </a:rPr>
              <a:t>militar centralizou a gestão tributária na União e esvaziou governos </a:t>
            </a:r>
            <a:r>
              <a:rPr lang="pt-BR" sz="2200" b="0" dirty="0" err="1">
                <a:solidFill>
                  <a:srgbClr val="FFFFFF"/>
                </a:solidFill>
                <a:latin typeface="Tahoma" charset="0"/>
                <a:cs typeface="Tahoma" charset="0"/>
              </a:rPr>
              <a:t>sub-nacionais</a:t>
            </a:r>
            <a:r>
              <a:rPr lang="pt-BR" sz="2200" b="0" dirty="0">
                <a:solidFill>
                  <a:srgbClr val="FFFFFF"/>
                </a:solidFill>
                <a:latin typeface="Tahoma" charset="0"/>
                <a:cs typeface="Tahoma" charset="0"/>
              </a:rPr>
              <a:t> </a:t>
            </a:r>
          </a:p>
          <a:p>
            <a:pPr lvl="2" algn="just">
              <a:buFont typeface="Arial" charset="0"/>
              <a:buChar char="•"/>
            </a:pPr>
            <a:r>
              <a:rPr lang="pt-BR" sz="2200" b="0" dirty="0">
                <a:solidFill>
                  <a:srgbClr val="FFFFFF"/>
                </a:solidFill>
                <a:latin typeface="Tahoma" charset="0"/>
                <a:cs typeface="Tahoma" charset="0"/>
              </a:rPr>
              <a:t> </a:t>
            </a:r>
            <a:r>
              <a:rPr lang="pt-BR" sz="2200" b="0" dirty="0" smtClean="0">
                <a:solidFill>
                  <a:srgbClr val="FFFFFF"/>
                </a:solidFill>
                <a:latin typeface="Tahoma" charset="0"/>
                <a:cs typeface="Tahoma" charset="0"/>
              </a:rPr>
              <a:t> Endividamento dos Estados: Incentivado pela União para </a:t>
            </a:r>
            <a:r>
              <a:rPr lang="pt-BR" sz="2200" b="0" dirty="0">
                <a:solidFill>
                  <a:srgbClr val="FFFFFF"/>
                </a:solidFill>
                <a:latin typeface="Tahoma" charset="0"/>
                <a:cs typeface="Tahoma" charset="0"/>
              </a:rPr>
              <a:t>financiar o déficit </a:t>
            </a:r>
            <a:r>
              <a:rPr lang="pt-BR" sz="2200" b="0" dirty="0" smtClean="0">
                <a:solidFill>
                  <a:srgbClr val="FFFFFF"/>
                </a:solidFill>
                <a:latin typeface="Tahoma" charset="0"/>
                <a:cs typeface="Tahoma" charset="0"/>
              </a:rPr>
              <a:t>público gerado pela política tributária (</a:t>
            </a:r>
            <a:r>
              <a:rPr lang="pt-BR" sz="2200" b="0" dirty="0">
                <a:solidFill>
                  <a:srgbClr val="FFFFFF"/>
                </a:solidFill>
                <a:latin typeface="Tahoma" charset="0"/>
                <a:cs typeface="Tahoma" charset="0"/>
              </a:rPr>
              <a:t>Lei 7.614/87 autorizou operações de crédito interno </a:t>
            </a:r>
            <a:r>
              <a:rPr lang="pt-BR" sz="2200" b="0" dirty="0" smtClean="0">
                <a:solidFill>
                  <a:srgbClr val="FFFFFF"/>
                </a:solidFill>
                <a:latin typeface="Tahoma" charset="0"/>
                <a:cs typeface="Tahoma" charset="0"/>
              </a:rPr>
              <a:t>à </a:t>
            </a:r>
            <a:r>
              <a:rPr lang="pt-BR" sz="2200" b="0" dirty="0">
                <a:solidFill>
                  <a:srgbClr val="FFFFFF"/>
                </a:solidFill>
                <a:latin typeface="Tahoma" charset="0"/>
                <a:cs typeface="Tahoma" charset="0"/>
              </a:rPr>
              <a:t>conta e risco do Tesouro Nacional, </a:t>
            </a:r>
            <a:r>
              <a:rPr lang="pt-BR" sz="2200" b="0" dirty="0" smtClean="0">
                <a:solidFill>
                  <a:srgbClr val="FFFFFF"/>
                </a:solidFill>
                <a:latin typeface="Tahoma" charset="0"/>
                <a:cs typeface="Tahoma" charset="0"/>
              </a:rPr>
              <a:t>mediante </a:t>
            </a:r>
            <a:r>
              <a:rPr lang="pt-BR" sz="2200" b="0" dirty="0">
                <a:solidFill>
                  <a:srgbClr val="FFFFFF"/>
                </a:solidFill>
                <a:latin typeface="Tahoma" charset="0"/>
                <a:cs typeface="Tahoma" charset="0"/>
              </a:rPr>
              <a:t>suprimento específico adiantado pelo Banco Central)</a:t>
            </a:r>
          </a:p>
          <a:p>
            <a:pPr lvl="2" algn="just">
              <a:buFont typeface="Arial" charset="0"/>
              <a:buChar char="•"/>
            </a:pPr>
            <a:r>
              <a:rPr lang="pt-BR" sz="2200" b="0" dirty="0">
                <a:solidFill>
                  <a:srgbClr val="FFFFFF"/>
                </a:solidFill>
                <a:latin typeface="Tahoma" charset="0"/>
                <a:cs typeface="Tahoma" charset="0"/>
              </a:rPr>
              <a:t> </a:t>
            </a:r>
            <a:r>
              <a:rPr lang="pt-BR" sz="2200" b="0" dirty="0" smtClean="0">
                <a:solidFill>
                  <a:srgbClr val="FFFFFF"/>
                </a:solidFill>
                <a:latin typeface="Tahoma" charset="0"/>
                <a:cs typeface="Tahoma" charset="0"/>
              </a:rPr>
              <a:t>Estados sofrem impacto </a:t>
            </a:r>
            <a:r>
              <a:rPr lang="pt-BR" sz="2200" b="0" dirty="0">
                <a:solidFill>
                  <a:srgbClr val="FFFFFF"/>
                </a:solidFill>
                <a:latin typeface="Tahoma" charset="0"/>
                <a:cs typeface="Tahoma" charset="0"/>
              </a:rPr>
              <a:t>das políticas impostas pelo FMI a partir de 1983 </a:t>
            </a:r>
          </a:p>
          <a:p>
            <a:pPr lvl="2" algn="just"/>
            <a:r>
              <a:rPr lang="pt-BR" b="0" dirty="0">
                <a:solidFill>
                  <a:srgbClr val="FFFFFF"/>
                </a:solidFill>
                <a:latin typeface="Tahoma" charset="0"/>
                <a:cs typeface="Tahoma" charset="0"/>
              </a:rPr>
              <a:t>  </a:t>
            </a:r>
          </a:p>
          <a:p>
            <a:pPr algn="just">
              <a:spcBef>
                <a:spcPts val="600"/>
              </a:spcBef>
            </a:pPr>
            <a:r>
              <a:rPr lang="pt-BR" dirty="0">
                <a:solidFill>
                  <a:srgbClr val="FFFFFF"/>
                </a:solidFill>
                <a:latin typeface="Tahoma" charset="0"/>
                <a:cs typeface="Tahoma" charset="0"/>
              </a:rPr>
              <a:t>NECESSIDADE DE AUDITORIA: </a:t>
            </a:r>
            <a:endParaRPr lang="pt-BR" dirty="0" smtClean="0">
              <a:solidFill>
                <a:srgbClr val="FFFFFF"/>
              </a:solidFill>
              <a:latin typeface="Tahoma" charset="0"/>
              <a:cs typeface="Tahoma" charset="0"/>
            </a:endParaRPr>
          </a:p>
          <a:p>
            <a:pPr marL="342900" indent="-342900" algn="just">
              <a:spcBef>
                <a:spcPts val="600"/>
              </a:spcBef>
              <a:buFont typeface="Arial"/>
              <a:buChar char="•"/>
            </a:pPr>
            <a:r>
              <a:rPr lang="pt-BR" sz="2200" b="0" dirty="0" smtClean="0">
                <a:solidFill>
                  <a:srgbClr val="FFFFFF"/>
                </a:solidFill>
                <a:latin typeface="Tahoma" charset="0"/>
                <a:cs typeface="Tahoma" charset="0"/>
              </a:rPr>
              <a:t>Maioria das Resoluções do Senado das décadas de 70 e 80 - que autorizaram endividamento dos estados - sequer mencionam o Agente Credor </a:t>
            </a:r>
          </a:p>
          <a:p>
            <a:pPr marL="342900" indent="-342900" algn="just">
              <a:spcBef>
                <a:spcPts val="600"/>
              </a:spcBef>
              <a:buFont typeface="Arial"/>
              <a:buChar char="•"/>
            </a:pPr>
            <a:r>
              <a:rPr lang="pt-BR" sz="2200" b="0" dirty="0" smtClean="0">
                <a:solidFill>
                  <a:srgbClr val="FFFFFF"/>
                </a:solidFill>
                <a:latin typeface="Tahoma" charset="0"/>
                <a:cs typeface="Tahoma" charset="0"/>
              </a:rPr>
              <a:t>Diversas sequer mencionam a finalidade do empréstimo</a:t>
            </a:r>
          </a:p>
          <a:p>
            <a:pPr algn="ctr">
              <a:spcBef>
                <a:spcPts val="600"/>
              </a:spcBef>
            </a:pPr>
            <a:r>
              <a:rPr lang="pt-BR" dirty="0" smtClean="0">
                <a:solidFill>
                  <a:srgbClr val="92D050"/>
                </a:solidFill>
                <a:latin typeface="Tahoma" charset="0"/>
                <a:cs typeface="Tahoma" charset="0"/>
              </a:rPr>
              <a:t>FINANCIAMENTO DA DITADURA?</a:t>
            </a:r>
            <a:endParaRPr lang="pt-BR" dirty="0">
              <a:solidFill>
                <a:srgbClr val="92D050"/>
              </a:solidFill>
              <a:latin typeface="Tahoma" charset="0"/>
              <a:cs typeface="Tahoma" charset="0"/>
            </a:endParaRPr>
          </a:p>
        </p:txBody>
      </p:sp>
    </p:spTree>
    <p:extLst>
      <p:ext uri="{BB962C8B-B14F-4D97-AF65-F5344CB8AC3E}">
        <p14:creationId xmlns:p14="http://schemas.microsoft.com/office/powerpoint/2010/main" val="376721195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38125" y="142875"/>
            <a:ext cx="9440863" cy="6927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1pPr>
            <a:lvl2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9pPr>
          </a:lstStyle>
          <a:p>
            <a:pPr algn="ctr">
              <a:lnSpc>
                <a:spcPct val="130000"/>
              </a:lnSpc>
              <a:spcBef>
                <a:spcPts val="1800"/>
              </a:spcBef>
            </a:pPr>
            <a:r>
              <a:rPr lang="pt-BR" sz="2800" dirty="0" smtClean="0">
                <a:solidFill>
                  <a:srgbClr val="92D050"/>
                </a:solidFill>
                <a:latin typeface="Tahoma" charset="0"/>
                <a:cs typeface="Tahoma" charset="0"/>
              </a:rPr>
              <a:t>EVOLUÇÃO DA </a:t>
            </a:r>
            <a:r>
              <a:rPr lang="pt-BR" sz="2800" dirty="0">
                <a:solidFill>
                  <a:srgbClr val="92D050"/>
                </a:solidFill>
                <a:latin typeface="Tahoma" charset="0"/>
                <a:cs typeface="Tahoma" charset="0"/>
              </a:rPr>
              <a:t>DÍVIDA DOS ESTADOS</a:t>
            </a:r>
            <a:endParaRPr lang="pt-BR" sz="2800" b="0" dirty="0">
              <a:solidFill>
                <a:srgbClr val="FFFFFF"/>
              </a:solidFill>
              <a:latin typeface="Tahoma" charset="0"/>
              <a:cs typeface="Tahoma" charset="0"/>
            </a:endParaRPr>
          </a:p>
          <a:p>
            <a:pPr marL="342900" indent="-342900" algn="ctr">
              <a:lnSpc>
                <a:spcPct val="130000"/>
              </a:lnSpc>
              <a:spcBef>
                <a:spcPts val="1200"/>
              </a:spcBef>
              <a:buFont typeface="Arial"/>
              <a:buChar char="•"/>
              <a:defRPr/>
            </a:pPr>
            <a:r>
              <a:rPr lang="pt-BR" b="0" dirty="0">
                <a:solidFill>
                  <a:srgbClr val="FFFFFF"/>
                </a:solidFill>
                <a:latin typeface="Tahoma" charset="0"/>
                <a:cs typeface="Tahoma" charset="0"/>
              </a:rPr>
              <a:t>Impacto da política monetária federal, principalmente juros altos</a:t>
            </a:r>
          </a:p>
          <a:p>
            <a:pPr lvl="1" algn="ctr">
              <a:lnSpc>
                <a:spcPct val="130000"/>
              </a:lnSpc>
              <a:spcBef>
                <a:spcPts val="600"/>
              </a:spcBef>
            </a:pPr>
            <a:endParaRPr lang="pt-BR" b="0" dirty="0">
              <a:solidFill>
                <a:srgbClr val="FFFFFF"/>
              </a:solidFill>
              <a:latin typeface="Tahoma" charset="0"/>
              <a:cs typeface="Tahoma" charset="0"/>
            </a:endParaRPr>
          </a:p>
          <a:p>
            <a:pPr algn="ctr">
              <a:lnSpc>
                <a:spcPct val="130000"/>
              </a:lnSpc>
              <a:spcBef>
                <a:spcPts val="600"/>
              </a:spcBef>
            </a:pPr>
            <a:r>
              <a:rPr lang="pt-BR" dirty="0">
                <a:solidFill>
                  <a:srgbClr val="92D050"/>
                </a:solidFill>
                <a:latin typeface="Tahoma" charset="0"/>
                <a:cs typeface="Tahoma" charset="0"/>
              </a:rPr>
              <a:t>Relatório Final da CPI da Dívida Pública – Maio / 2010</a:t>
            </a:r>
          </a:p>
          <a:p>
            <a:pPr algn="ctr">
              <a:lnSpc>
                <a:spcPct val="130000"/>
              </a:lnSpc>
              <a:spcBef>
                <a:spcPts val="600"/>
              </a:spcBef>
            </a:pPr>
            <a:r>
              <a:rPr lang="pt-BR" b="0" dirty="0">
                <a:solidFill>
                  <a:srgbClr val="92D050"/>
                </a:solidFill>
                <a:latin typeface="Tahoma" charset="0"/>
                <a:cs typeface="Tahoma" charset="0"/>
              </a:rPr>
              <a:t>(aprovado pela base do governo e pelo PSDB)</a:t>
            </a:r>
          </a:p>
          <a:p>
            <a:pPr algn="ctr">
              <a:lnSpc>
                <a:spcPct val="130000"/>
              </a:lnSpc>
              <a:spcBef>
                <a:spcPts val="600"/>
              </a:spcBef>
            </a:pPr>
            <a:endParaRPr lang="pt-BR" sz="200" b="0" dirty="0">
              <a:solidFill>
                <a:srgbClr val="FFFFFF"/>
              </a:solidFill>
              <a:latin typeface="Tahoma" charset="0"/>
              <a:cs typeface="Tahoma" charset="0"/>
            </a:endParaRPr>
          </a:p>
          <a:p>
            <a:pPr algn="ctr">
              <a:lnSpc>
                <a:spcPct val="130000"/>
              </a:lnSpc>
              <a:spcBef>
                <a:spcPts val="600"/>
              </a:spcBef>
            </a:pPr>
            <a:r>
              <a:rPr lang="pt-BR" b="0" i="1" dirty="0">
                <a:solidFill>
                  <a:srgbClr val="FFFFFF"/>
                </a:solidFill>
                <a:latin typeface="Tahoma" charset="0"/>
                <a:cs typeface="Tahoma" charset="0"/>
              </a:rPr>
              <a:t>“30. O comportamento das dívidas estaduais, antes de sua assunção pelo governo federal, foi afetado de maneira decisiva pela política de juros reais elevados implantada após o Plano Real e tornou inevitável um novo programa de refinanciamento, desta vez em caráter definitivo.</a:t>
            </a:r>
            <a:r>
              <a:rPr lang="pt-BR" b="0" i="1" dirty="0" smtClean="0">
                <a:solidFill>
                  <a:srgbClr val="FFFFFF"/>
                </a:solidFill>
                <a:latin typeface="Tahoma" charset="0"/>
                <a:cs typeface="Tahoma" charset="0"/>
              </a:rPr>
              <a:t>”</a:t>
            </a:r>
          </a:p>
          <a:p>
            <a:pPr algn="ctr">
              <a:lnSpc>
                <a:spcPct val="130000"/>
              </a:lnSpc>
              <a:spcBef>
                <a:spcPts val="600"/>
              </a:spcBef>
            </a:pPr>
            <a:endParaRPr lang="pt-BR" sz="1000" b="0" i="1" dirty="0" smtClean="0">
              <a:solidFill>
                <a:srgbClr val="FFFFFF"/>
              </a:solidFill>
              <a:latin typeface="Tahoma" charset="0"/>
              <a:cs typeface="Tahoma" charset="0"/>
            </a:endParaRPr>
          </a:p>
          <a:p>
            <a:pPr algn="ctr">
              <a:lnSpc>
                <a:spcPct val="130000"/>
              </a:lnSpc>
              <a:spcBef>
                <a:spcPts val="600"/>
              </a:spcBef>
            </a:pPr>
            <a:r>
              <a:rPr lang="pt-BR" dirty="0" smtClean="0">
                <a:solidFill>
                  <a:srgbClr val="92D050"/>
                </a:solidFill>
                <a:latin typeface="Tahoma" charset="0"/>
                <a:cs typeface="Tahoma" charset="0"/>
              </a:rPr>
              <a:t>NECESSIDADE DE AUDITORIA</a:t>
            </a:r>
            <a:endParaRPr lang="pt-BR" dirty="0">
              <a:solidFill>
                <a:srgbClr val="92D050"/>
              </a:solidFill>
              <a:latin typeface="Tahoma" charset="0"/>
              <a:cs typeface="Tahoma" charset="0"/>
            </a:endParaRPr>
          </a:p>
          <a:p>
            <a:pPr algn="ctr">
              <a:lnSpc>
                <a:spcPct val="130000"/>
              </a:lnSpc>
              <a:spcBef>
                <a:spcPts val="600"/>
              </a:spcBef>
            </a:pPr>
            <a:endParaRPr lang="pt-BR" b="0" i="1" dirty="0">
              <a:solidFill>
                <a:srgbClr val="FFFFFF"/>
              </a:solidFill>
              <a:latin typeface="Tahoma" charset="0"/>
              <a:cs typeface="Tahoma" charset="0"/>
            </a:endParaRPr>
          </a:p>
        </p:txBody>
      </p:sp>
    </p:spTree>
    <p:extLst>
      <p:ext uri="{BB962C8B-B14F-4D97-AF65-F5344CB8AC3E}">
        <p14:creationId xmlns:p14="http://schemas.microsoft.com/office/powerpoint/2010/main" val="17014597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238125" y="142875"/>
            <a:ext cx="9440863" cy="635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9pPr>
          </a:lstStyle>
          <a:p>
            <a:pPr algn="ctr">
              <a:spcBef>
                <a:spcPts val="1800"/>
              </a:spcBef>
            </a:pPr>
            <a:r>
              <a:rPr lang="pt-BR" sz="2800" dirty="0" smtClean="0">
                <a:solidFill>
                  <a:srgbClr val="92D050"/>
                </a:solidFill>
                <a:latin typeface="Tahoma" charset="0"/>
              </a:rPr>
              <a:t>GÊNESE DO REFINANCIAMENTO: ACORDO FMI</a:t>
            </a:r>
            <a:endParaRPr lang="pt-BR" sz="2800" dirty="0">
              <a:solidFill>
                <a:srgbClr val="92D050"/>
              </a:solidFill>
              <a:latin typeface="Tahoma" charset="0"/>
            </a:endParaRPr>
          </a:p>
          <a:p>
            <a:pPr algn="ctr">
              <a:lnSpc>
                <a:spcPct val="110000"/>
              </a:lnSpc>
              <a:spcBef>
                <a:spcPts val="1800"/>
              </a:spcBef>
            </a:pPr>
            <a:r>
              <a:rPr lang="pt-BR" sz="2000" dirty="0">
                <a:solidFill>
                  <a:srgbClr val="FFFFFF"/>
                </a:solidFill>
                <a:latin typeface="Tahoma" charset="0"/>
              </a:rPr>
              <a:t>Carta de </a:t>
            </a:r>
            <a:r>
              <a:rPr lang="pt-BR" dirty="0">
                <a:solidFill>
                  <a:srgbClr val="FFFFFF"/>
                </a:solidFill>
                <a:latin typeface="Tahoma" charset="0"/>
              </a:rPr>
              <a:t>Intenções de dezembro/1991, itens 24 e 26:</a:t>
            </a:r>
          </a:p>
          <a:p>
            <a:pPr algn="just" eaLnBrk="1" hangingPunct="1">
              <a:lnSpc>
                <a:spcPct val="110000"/>
              </a:lnSpc>
            </a:pPr>
            <a:endParaRPr lang="pt-BR" b="0" i="1" dirty="0" smtClean="0">
              <a:solidFill>
                <a:srgbClr val="FFFFFF"/>
              </a:solidFill>
              <a:latin typeface="Tahoma" charset="0"/>
              <a:cs typeface="Tahoma" charset="0"/>
            </a:endParaRPr>
          </a:p>
          <a:p>
            <a:pPr algn="just" eaLnBrk="1" hangingPunct="1">
              <a:lnSpc>
                <a:spcPct val="130000"/>
              </a:lnSpc>
            </a:pPr>
            <a:r>
              <a:rPr lang="pt-BR" b="0" i="1" dirty="0">
                <a:solidFill>
                  <a:srgbClr val="FFFFFF"/>
                </a:solidFill>
                <a:latin typeface="Tahoma" charset="0"/>
                <a:cs typeface="Tahoma" charset="0"/>
              </a:rPr>
              <a:t>	26.	Para facilitar um maior fortalecimento das finanças públicas, em outubro o Executivo submeteu ao Congresso propostas de mudanças institucionais que procuram fazer modificações na distribuição de receitas tributárias entre os governos federal, estadual e municipal para 1992 e 1993, a </a:t>
            </a:r>
            <a:r>
              <a:rPr lang="pt-BR" i="1" dirty="0">
                <a:solidFill>
                  <a:srgbClr val="FFFFFF"/>
                </a:solidFill>
                <a:latin typeface="Tahoma" charset="0"/>
                <a:cs typeface="Tahoma" charset="0"/>
              </a:rPr>
              <a:t>proibição de novas emissões de títulos de dívida pelos estados </a:t>
            </a:r>
            <a:r>
              <a:rPr lang="pt-BR" b="0" i="1" dirty="0">
                <a:solidFill>
                  <a:srgbClr val="FFFFFF"/>
                </a:solidFill>
                <a:latin typeface="Tahoma" charset="0"/>
                <a:cs typeface="Tahoma" charset="0"/>
              </a:rPr>
              <a:t>e um programa de reestruturação de dívida no qual </a:t>
            </a:r>
            <a:r>
              <a:rPr lang="pt-BR" i="1" dirty="0">
                <a:solidFill>
                  <a:srgbClr val="FFFFFF"/>
                </a:solidFill>
                <a:latin typeface="Tahoma" charset="0"/>
                <a:cs typeface="Tahoma" charset="0"/>
              </a:rPr>
              <a:t>o governo federal vai assumir as dívidas dos estados em troca de um programa de ajuste de 2 anos que vai facilitar a reestruturação dos gastos dos estados</a:t>
            </a:r>
            <a:r>
              <a:rPr lang="pt-BR" b="0" i="1" dirty="0">
                <a:solidFill>
                  <a:srgbClr val="FFFFFF"/>
                </a:solidFill>
                <a:latin typeface="Tahoma" charset="0"/>
                <a:cs typeface="Tahoma" charset="0"/>
              </a:rPr>
              <a:t>;  </a:t>
            </a:r>
            <a:endParaRPr lang="pt-BR" b="0" i="1" dirty="0">
              <a:solidFill>
                <a:srgbClr val="FFFF00"/>
              </a:solidFill>
              <a:latin typeface="Tahoma" charset="0"/>
              <a:cs typeface="Tahoma" charset="0"/>
            </a:endParaRPr>
          </a:p>
        </p:txBody>
      </p:sp>
    </p:spTree>
    <p:extLst>
      <p:ext uri="{BB962C8B-B14F-4D97-AF65-F5344CB8AC3E}">
        <p14:creationId xmlns:p14="http://schemas.microsoft.com/office/powerpoint/2010/main" val="24704258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238125" y="142875"/>
            <a:ext cx="9667875" cy="6795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1pPr>
            <a:lvl2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2pPr>
            <a:lvl3pPr marL="179388"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9pPr>
          </a:lstStyle>
          <a:p>
            <a:pPr lvl="0" algn="ctr"/>
            <a:r>
              <a:rPr lang="pt-BR" sz="2800" dirty="0" smtClean="0">
                <a:solidFill>
                  <a:srgbClr val="92D050"/>
                </a:solidFill>
                <a:latin typeface="Tahoma" charset="0"/>
                <a:cs typeface="Tahoma" charset="0"/>
              </a:rPr>
              <a:t>ILEGALIDADES . ILEGITIMIDADES</a:t>
            </a:r>
          </a:p>
          <a:p>
            <a:pPr lvl="0">
              <a:lnSpc>
                <a:spcPts val="3500"/>
              </a:lnSpc>
              <a:buFont typeface="Arial" pitchFamily="34" charset="0"/>
              <a:buChar char="•"/>
            </a:pPr>
            <a:r>
              <a:rPr lang="pt-BR" b="0" dirty="0" smtClean="0">
                <a:solidFill>
                  <a:srgbClr val="FFFFFF"/>
                </a:solidFill>
                <a:latin typeface="Tahoma" pitchFamily="34" charset="0"/>
                <a:ea typeface="Tahoma" pitchFamily="34" charset="0"/>
                <a:cs typeface="Tahoma" pitchFamily="34" charset="0"/>
              </a:rPr>
              <a:t> Desrespeito ao Federalismo e à Sociedade</a:t>
            </a:r>
          </a:p>
          <a:p>
            <a:pPr lvl="0">
              <a:lnSpc>
                <a:spcPts val="3500"/>
              </a:lnSpc>
              <a:buFont typeface="Arial" pitchFamily="34" charset="0"/>
              <a:buChar char="•"/>
            </a:pPr>
            <a:r>
              <a:rPr lang="pt-BR" b="0" dirty="0" smtClean="0">
                <a:solidFill>
                  <a:srgbClr val="FFFFFF"/>
                </a:solidFill>
                <a:latin typeface="Tahoma" pitchFamily="34" charset="0"/>
                <a:ea typeface="Tahoma" pitchFamily="34" charset="0"/>
                <a:cs typeface="Tahoma" pitchFamily="34" charset="0"/>
              </a:rPr>
              <a:t> Cobrança de juros sobre juros</a:t>
            </a:r>
          </a:p>
          <a:p>
            <a:pPr lvl="0">
              <a:lnSpc>
                <a:spcPts val="3500"/>
              </a:lnSpc>
              <a:buFont typeface="Arial" pitchFamily="34" charset="0"/>
              <a:buChar char="•"/>
            </a:pPr>
            <a:r>
              <a:rPr lang="pt-BR" b="0" dirty="0" smtClean="0">
                <a:solidFill>
                  <a:srgbClr val="FFFFFF"/>
                </a:solidFill>
                <a:latin typeface="Tahoma" pitchFamily="34" charset="0"/>
                <a:ea typeface="Tahoma" pitchFamily="34" charset="0"/>
                <a:cs typeface="Tahoma" pitchFamily="34" charset="0"/>
              </a:rPr>
              <a:t> Capitalização mensal de juros</a:t>
            </a:r>
          </a:p>
          <a:p>
            <a:pPr lvl="0">
              <a:lnSpc>
                <a:spcPts val="3500"/>
              </a:lnSpc>
              <a:buFont typeface="Arial" pitchFamily="34" charset="0"/>
              <a:buChar char="•"/>
            </a:pPr>
            <a:r>
              <a:rPr lang="pt-BR" b="0" dirty="0" smtClean="0">
                <a:solidFill>
                  <a:srgbClr val="FFFFFF"/>
                </a:solidFill>
                <a:latin typeface="Tahoma" pitchFamily="34" charset="0"/>
                <a:ea typeface="Tahoma" pitchFamily="34" charset="0"/>
                <a:cs typeface="Tahoma" pitchFamily="34" charset="0"/>
              </a:rPr>
              <a:t> Cobrança de juros superiores aos autorizados pelo Senado</a:t>
            </a:r>
          </a:p>
          <a:p>
            <a:pPr lvl="0">
              <a:lnSpc>
                <a:spcPts val="3500"/>
              </a:lnSpc>
              <a:buFont typeface="Arial" pitchFamily="34" charset="0"/>
              <a:buChar char="•"/>
            </a:pPr>
            <a:r>
              <a:rPr lang="pt-BR" b="0" dirty="0" smtClean="0">
                <a:solidFill>
                  <a:srgbClr val="FFFFFF"/>
                </a:solidFill>
                <a:latin typeface="Tahoma" pitchFamily="34" charset="0"/>
                <a:ea typeface="Tahoma" pitchFamily="34" charset="0"/>
                <a:cs typeface="Tahoma" pitchFamily="34" charset="0"/>
              </a:rPr>
              <a:t> Exigência de robustas garantias</a:t>
            </a:r>
          </a:p>
          <a:p>
            <a:pPr lvl="0">
              <a:lnSpc>
                <a:spcPts val="3500"/>
              </a:lnSpc>
              <a:buFont typeface="Arial" pitchFamily="34" charset="0"/>
              <a:buChar char="•"/>
            </a:pPr>
            <a:r>
              <a:rPr lang="pt-BR" b="0" dirty="0" smtClean="0">
                <a:solidFill>
                  <a:srgbClr val="FFFFFF"/>
                </a:solidFill>
                <a:latin typeface="Tahoma" pitchFamily="34" charset="0"/>
                <a:ea typeface="Tahoma" pitchFamily="34" charset="0"/>
                <a:cs typeface="Tahoma" pitchFamily="34" charset="0"/>
              </a:rPr>
              <a:t> Desequilíbrio entre as partes</a:t>
            </a:r>
          </a:p>
          <a:p>
            <a:pPr lvl="0">
              <a:lnSpc>
                <a:spcPts val="3500"/>
              </a:lnSpc>
              <a:buFont typeface="Arial" pitchFamily="34" charset="0"/>
              <a:buChar char="•"/>
            </a:pPr>
            <a:r>
              <a:rPr lang="pt-BR" b="0" dirty="0" smtClean="0">
                <a:solidFill>
                  <a:srgbClr val="FFFFFF"/>
                </a:solidFill>
                <a:latin typeface="Tahoma" pitchFamily="34" charset="0"/>
                <a:ea typeface="Tahoma" pitchFamily="34" charset="0"/>
                <a:cs typeface="Tahoma" pitchFamily="34" charset="0"/>
              </a:rPr>
              <a:t> Desconsideração do valor de mercado dos títulos estaduais e municipais</a:t>
            </a:r>
          </a:p>
          <a:p>
            <a:pPr lvl="0">
              <a:lnSpc>
                <a:spcPts val="3500"/>
              </a:lnSpc>
              <a:buFont typeface="Arial" pitchFamily="34" charset="0"/>
              <a:buChar char="•"/>
            </a:pPr>
            <a:r>
              <a:rPr lang="pt-BR" b="0" dirty="0" smtClean="0">
                <a:solidFill>
                  <a:srgbClr val="FFFFFF"/>
                </a:solidFill>
                <a:latin typeface="Tahoma" pitchFamily="34" charset="0"/>
                <a:ea typeface="Tahoma" pitchFamily="34" charset="0"/>
                <a:cs typeface="Tahoma" pitchFamily="34" charset="0"/>
              </a:rPr>
              <a:t> Desconsideração dos antecedentes de ilegalidade, fraudes (CPI)</a:t>
            </a:r>
          </a:p>
          <a:p>
            <a:pPr lvl="0">
              <a:lnSpc>
                <a:spcPts val="3500"/>
              </a:lnSpc>
              <a:buFont typeface="Arial" pitchFamily="34" charset="0"/>
              <a:buChar char="•"/>
            </a:pPr>
            <a:r>
              <a:rPr lang="pt-BR" b="0" dirty="0" smtClean="0">
                <a:solidFill>
                  <a:srgbClr val="FFFFFF"/>
                </a:solidFill>
                <a:latin typeface="Tahoma" pitchFamily="34" charset="0"/>
                <a:ea typeface="Tahoma" pitchFamily="34" charset="0"/>
                <a:cs typeface="Tahoma" pitchFamily="34" charset="0"/>
              </a:rPr>
              <a:t> Adoção do IGP-DI</a:t>
            </a:r>
          </a:p>
          <a:p>
            <a:pPr lvl="0">
              <a:lnSpc>
                <a:spcPts val="3500"/>
              </a:lnSpc>
              <a:buFont typeface="Arial" pitchFamily="34" charset="0"/>
              <a:buChar char="•"/>
            </a:pPr>
            <a:r>
              <a:rPr lang="pt-BR" b="0" dirty="0" smtClean="0">
                <a:solidFill>
                  <a:srgbClr val="FFFFFF"/>
                </a:solidFill>
                <a:latin typeface="Tahoma" pitchFamily="34" charset="0"/>
                <a:ea typeface="Tahoma" pitchFamily="34" charset="0"/>
                <a:cs typeface="Tahoma" pitchFamily="34" charset="0"/>
              </a:rPr>
              <a:t> Ausência de cláusula do equilíbrio econômico-financeiro do contrato</a:t>
            </a:r>
          </a:p>
          <a:p>
            <a:pPr>
              <a:lnSpc>
                <a:spcPts val="3500"/>
              </a:lnSpc>
              <a:buFont typeface="Arial" pitchFamily="34" charset="0"/>
              <a:buChar char="•"/>
            </a:pPr>
            <a:r>
              <a:rPr lang="pt-BR" b="0" dirty="0" smtClean="0">
                <a:solidFill>
                  <a:srgbClr val="FFFFFF"/>
                </a:solidFill>
                <a:latin typeface="Tahoma" pitchFamily="34" charset="0"/>
                <a:ea typeface="Tahoma" pitchFamily="34" charset="0"/>
                <a:cs typeface="Tahoma" pitchFamily="34" charset="0"/>
              </a:rPr>
              <a:t> Condições diferentes para cada Estado</a:t>
            </a:r>
          </a:p>
          <a:p>
            <a:pPr>
              <a:lnSpc>
                <a:spcPts val="3500"/>
              </a:lnSpc>
              <a:buFont typeface="Arial" pitchFamily="34" charset="0"/>
              <a:buChar char="•"/>
            </a:pPr>
            <a:r>
              <a:rPr lang="pt-BR" b="0" dirty="0">
                <a:solidFill>
                  <a:srgbClr val="FFFFFF"/>
                </a:solidFill>
                <a:latin typeface="Tahoma" pitchFamily="34" charset="0"/>
                <a:ea typeface="Tahoma" pitchFamily="34" charset="0"/>
                <a:cs typeface="Tahoma" pitchFamily="34" charset="0"/>
              </a:rPr>
              <a:t> </a:t>
            </a:r>
            <a:r>
              <a:rPr lang="pt-BR" b="0" dirty="0" smtClean="0">
                <a:solidFill>
                  <a:srgbClr val="FFFFFF"/>
                </a:solidFill>
                <a:latin typeface="Tahoma" pitchFamily="34" charset="0"/>
                <a:ea typeface="Tahoma" pitchFamily="34" charset="0"/>
                <a:cs typeface="Tahoma" pitchFamily="34" charset="0"/>
              </a:rPr>
              <a:t>Ausência de alternativa para os entes federados (</a:t>
            </a:r>
            <a:r>
              <a:rPr lang="pt-BR" b="0" dirty="0">
                <a:solidFill>
                  <a:srgbClr val="FFFFFF"/>
                </a:solidFill>
              </a:rPr>
              <a:t>Decreto no 2.372/</a:t>
            </a:r>
            <a:r>
              <a:rPr lang="pt-BR" b="0" dirty="0" smtClean="0">
                <a:solidFill>
                  <a:srgbClr val="FFFFFF"/>
                </a:solidFill>
              </a:rPr>
              <a:t>97)</a:t>
            </a:r>
            <a:endParaRPr lang="pt-BR" b="0" dirty="0" smtClean="0">
              <a:solidFill>
                <a:srgbClr val="FFFFFF"/>
              </a:solidFill>
              <a:latin typeface="Tahoma" pitchFamily="34" charset="0"/>
              <a:ea typeface="Tahoma" pitchFamily="34" charset="0"/>
              <a:cs typeface="Tahoma" pitchFamily="34" charset="0"/>
            </a:endParaRPr>
          </a:p>
          <a:p>
            <a:pPr algn="ctr">
              <a:lnSpc>
                <a:spcPts val="3500"/>
              </a:lnSpc>
            </a:pPr>
            <a:r>
              <a:rPr lang="pt-BR" dirty="0" smtClean="0">
                <a:solidFill>
                  <a:srgbClr val="92D050"/>
                </a:solidFill>
                <a:latin typeface="Tahoma" charset="0"/>
                <a:cs typeface="Tahoma" charset="0"/>
              </a:rPr>
              <a:t>DANO FINANCEIRO E PATRIMONIAL</a:t>
            </a:r>
          </a:p>
        </p:txBody>
      </p:sp>
    </p:spTree>
    <p:extLst>
      <p:ext uri="{BB962C8B-B14F-4D97-AF65-F5344CB8AC3E}">
        <p14:creationId xmlns:p14="http://schemas.microsoft.com/office/powerpoint/2010/main" val="29792706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2"/>
          <p:cNvSpPr txBox="1">
            <a:spLocks noChangeArrowheads="1"/>
          </p:cNvSpPr>
          <p:nvPr/>
        </p:nvSpPr>
        <p:spPr bwMode="auto">
          <a:xfrm>
            <a:off x="128464" y="-99392"/>
            <a:ext cx="9865096" cy="661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cs typeface="ＭＳ Ｐゴシック"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ＭＳ Ｐゴシック" charset="0"/>
              </a:defRPr>
            </a:lvl9pPr>
          </a:lstStyle>
          <a:p>
            <a:pPr algn="ctr">
              <a:spcBef>
                <a:spcPts val="2500"/>
              </a:spcBef>
              <a:buClr>
                <a:srgbClr val="FF9900"/>
              </a:buClr>
              <a:defRPr/>
            </a:pPr>
            <a:endParaRPr lang="pt-BR" sz="800" dirty="0" smtClean="0">
              <a:solidFill>
                <a:srgbClr val="92D050"/>
              </a:solidFill>
              <a:latin typeface="Tahoma" charset="0"/>
              <a:cs typeface="Tahoma" charset="0"/>
            </a:endParaRPr>
          </a:p>
          <a:p>
            <a:pPr algn="ctr">
              <a:spcBef>
                <a:spcPts val="2500"/>
              </a:spcBef>
              <a:buClr>
                <a:srgbClr val="FF9900"/>
              </a:buClr>
              <a:defRPr/>
            </a:pPr>
            <a:r>
              <a:rPr lang="pt-BR" sz="2800" dirty="0" smtClean="0">
                <a:solidFill>
                  <a:srgbClr val="92D050"/>
                </a:solidFill>
                <a:latin typeface="Tahoma" charset="0"/>
                <a:cs typeface="Tahoma" charset="0"/>
              </a:rPr>
              <a:t>REFINANCIAMENTO PELA UNIÃO </a:t>
            </a:r>
            <a:r>
              <a:rPr lang="en-US" sz="2800" dirty="0" smtClean="0">
                <a:solidFill>
                  <a:srgbClr val="92D050"/>
                </a:solidFill>
                <a:latin typeface="Tahoma" charset="0"/>
                <a:cs typeface="Tahoma" charset="0"/>
              </a:rPr>
              <a:t>–</a:t>
            </a:r>
            <a:r>
              <a:rPr lang="pt-BR" sz="2800" dirty="0" smtClean="0">
                <a:solidFill>
                  <a:srgbClr val="92D050"/>
                </a:solidFill>
                <a:latin typeface="Tahoma" charset="0"/>
                <a:cs typeface="Tahoma" charset="0"/>
              </a:rPr>
              <a:t> Lei 9.496/97</a:t>
            </a:r>
          </a:p>
          <a:p>
            <a:pPr marL="342900" indent="-342900" algn="just">
              <a:spcBef>
                <a:spcPts val="2500"/>
              </a:spcBef>
              <a:buClr>
                <a:srgbClr val="FF9900"/>
              </a:buClr>
              <a:buFont typeface="Arial"/>
              <a:buChar char="•"/>
              <a:defRPr/>
            </a:pPr>
            <a:r>
              <a:rPr lang="pt-BR" sz="2200" b="0" dirty="0" smtClean="0">
                <a:solidFill>
                  <a:srgbClr val="FFFFFF"/>
                </a:solidFill>
                <a:latin typeface="Tahoma" charset="0"/>
                <a:cs typeface="Tahoma" charset="0"/>
              </a:rPr>
              <a:t>Condicionado a Programa de Ajuste </a:t>
            </a:r>
            <a:r>
              <a:rPr lang="pt-BR" sz="2200" b="0" dirty="0">
                <a:solidFill>
                  <a:srgbClr val="FFFFFF"/>
                </a:solidFill>
                <a:latin typeface="Tahoma" charset="0"/>
                <a:cs typeface="Tahoma" charset="0"/>
              </a:rPr>
              <a:t>F</a:t>
            </a:r>
            <a:r>
              <a:rPr lang="pt-BR" sz="2200" b="0" dirty="0" smtClean="0">
                <a:solidFill>
                  <a:srgbClr val="FFFFFF"/>
                </a:solidFill>
                <a:latin typeface="Tahoma" charset="0"/>
                <a:cs typeface="Tahoma" charset="0"/>
              </a:rPr>
              <a:t>iscal (PAF)</a:t>
            </a:r>
          </a:p>
          <a:p>
            <a:pPr marL="342900" indent="-342900" algn="just">
              <a:spcBef>
                <a:spcPts val="2500"/>
              </a:spcBef>
              <a:buClr>
                <a:srgbClr val="FF9900"/>
              </a:buClr>
              <a:buFont typeface="Arial"/>
              <a:buChar char="•"/>
              <a:defRPr/>
            </a:pPr>
            <a:r>
              <a:rPr lang="pt-BR" sz="2200" b="0" dirty="0" smtClean="0">
                <a:solidFill>
                  <a:srgbClr val="FFFFFF"/>
                </a:solidFill>
                <a:latin typeface="Tahoma" charset="0"/>
                <a:cs typeface="Tahoma" charset="0"/>
              </a:rPr>
              <a:t>Condicionado à Privatização do patrimônio dos estados (PED)</a:t>
            </a:r>
          </a:p>
          <a:p>
            <a:pPr marL="342900" indent="-342900" algn="just">
              <a:spcBef>
                <a:spcPts val="2500"/>
              </a:spcBef>
              <a:buClr>
                <a:srgbClr val="FF9900"/>
              </a:buClr>
              <a:buFont typeface="Arial"/>
              <a:buChar char="•"/>
              <a:defRPr/>
            </a:pPr>
            <a:r>
              <a:rPr lang="pt-BR" sz="2200" b="0" dirty="0" smtClean="0">
                <a:solidFill>
                  <a:srgbClr val="FFFFFF"/>
                </a:solidFill>
                <a:latin typeface="Tahoma" charset="0"/>
                <a:cs typeface="Tahoma" charset="0"/>
              </a:rPr>
              <a:t>Condicionado ao “saneamento” de Bancos que seriam privatizados (PROES). Dívida do PROES correspondeu a 55% do valor refinanciado</a:t>
            </a:r>
          </a:p>
          <a:p>
            <a:pPr marL="342900" indent="-342900" algn="just">
              <a:spcBef>
                <a:spcPts val="2500"/>
              </a:spcBef>
              <a:buClr>
                <a:srgbClr val="FF9900"/>
              </a:buClr>
              <a:buFont typeface="Arial"/>
              <a:buChar char="•"/>
              <a:defRPr/>
            </a:pPr>
            <a:r>
              <a:rPr lang="pt-BR" sz="2200" dirty="0">
                <a:solidFill>
                  <a:srgbClr val="FFFFFF"/>
                </a:solidFill>
                <a:latin typeface="Tahoma" charset="0"/>
                <a:cs typeface="Tahoma" charset="0"/>
              </a:rPr>
              <a:t>Dívidas Mobiliárias </a:t>
            </a:r>
            <a:r>
              <a:rPr lang="pt-BR" sz="2200" b="0" dirty="0" smtClean="0">
                <a:solidFill>
                  <a:srgbClr val="FFFFFF"/>
                </a:solidFill>
                <a:latin typeface="Tahoma" charset="0"/>
                <a:cs typeface="Tahoma" charset="0"/>
              </a:rPr>
              <a:t>corresponderam a 59</a:t>
            </a:r>
            <a:r>
              <a:rPr lang="pt-BR" sz="2200" b="0" dirty="0">
                <a:solidFill>
                  <a:srgbClr val="FFFFFF"/>
                </a:solidFill>
                <a:latin typeface="Tahoma" charset="0"/>
                <a:cs typeface="Tahoma" charset="0"/>
              </a:rPr>
              <a:t>% do montante </a:t>
            </a:r>
            <a:r>
              <a:rPr lang="pt-BR" sz="2200" b="0" dirty="0" smtClean="0">
                <a:solidFill>
                  <a:srgbClr val="FFFFFF"/>
                </a:solidFill>
                <a:latin typeface="Tahoma" charset="0"/>
                <a:cs typeface="Tahoma" charset="0"/>
              </a:rPr>
              <a:t>refinanciado:</a:t>
            </a:r>
          </a:p>
          <a:p>
            <a:pPr marL="1085850" lvl="1" indent="-342900" algn="just">
              <a:spcBef>
                <a:spcPts val="2500"/>
              </a:spcBef>
              <a:buClr>
                <a:srgbClr val="FF9900"/>
              </a:buClr>
              <a:buFont typeface="Arial"/>
              <a:buChar char="•"/>
              <a:defRPr/>
            </a:pPr>
            <a:r>
              <a:rPr lang="pt-BR" sz="2200" b="0" dirty="0" smtClean="0">
                <a:solidFill>
                  <a:srgbClr val="FFFFFF"/>
                </a:solidFill>
                <a:latin typeface="Tahoma" charset="0"/>
                <a:cs typeface="Tahoma" charset="0"/>
              </a:rPr>
              <a:t>IGNORADAS</a:t>
            </a:r>
            <a:r>
              <a:rPr lang="pt-BR" sz="2200" b="0" dirty="0">
                <a:solidFill>
                  <a:srgbClr val="FFFFFF"/>
                </a:solidFill>
                <a:latin typeface="Tahoma" charset="0"/>
                <a:cs typeface="Tahoma" charset="0"/>
              </a:rPr>
              <a:t> </a:t>
            </a:r>
            <a:r>
              <a:rPr lang="pt-BR" sz="2200" b="0" dirty="0" smtClean="0">
                <a:solidFill>
                  <a:srgbClr val="FFFFFF"/>
                </a:solidFill>
                <a:latin typeface="Tahoma" charset="0"/>
                <a:cs typeface="Tahoma" charset="0"/>
              </a:rPr>
              <a:t>as denúncias de fraudes comprovadas pela CPI dos Precatórios, que revelou o envolvimento de 161 instituições financeiras em processos de emissão fraudulenta de dívidas mobiliárias por estados e municípios	</a:t>
            </a:r>
          </a:p>
          <a:p>
            <a:pPr marL="1085850" lvl="1" indent="-342900" algn="just">
              <a:spcBef>
                <a:spcPts val="2500"/>
              </a:spcBef>
              <a:buClr>
                <a:srgbClr val="FF9900"/>
              </a:buClr>
              <a:buFont typeface="Arial"/>
              <a:buChar char="•"/>
              <a:defRPr/>
            </a:pPr>
            <a:r>
              <a:rPr lang="pt-BR" sz="2200" b="0" dirty="0" smtClean="0">
                <a:solidFill>
                  <a:srgbClr val="FFFFFF"/>
                </a:solidFill>
                <a:latin typeface="Tahoma" charset="0"/>
                <a:cs typeface="Tahoma" charset="0"/>
              </a:rPr>
              <a:t>IGNORADO O BAIXÍSSIMO VALOR DE MERCADOS DAS DÍVIDAS MOBILIÁRIAS REFINANCIADAS POR 100% DO VALOR NOMINAL</a:t>
            </a:r>
          </a:p>
        </p:txBody>
      </p:sp>
    </p:spTree>
    <p:extLst>
      <p:ext uri="{BB962C8B-B14F-4D97-AF65-F5344CB8AC3E}">
        <p14:creationId xmlns:p14="http://schemas.microsoft.com/office/powerpoint/2010/main" val="398806444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60512" y="385500"/>
            <a:ext cx="9577064" cy="523220"/>
          </a:xfrm>
          <a:prstGeom prst="rect">
            <a:avLst/>
          </a:prstGeom>
          <a:noFill/>
        </p:spPr>
        <p:txBody>
          <a:bodyPr wrap="square" rtlCol="0">
            <a:spAutoFit/>
          </a:bodyPr>
          <a:lstStyle/>
          <a:p>
            <a:pPr algn="ctr"/>
            <a:r>
              <a:rPr lang="pt-BR" sz="2800" dirty="0" smtClean="0">
                <a:solidFill>
                  <a:srgbClr val="92D050"/>
                </a:solidFill>
                <a:latin typeface="Tahoma"/>
                <a:cs typeface="Tahoma"/>
              </a:rPr>
              <a:t>RESUMO – </a:t>
            </a:r>
            <a:r>
              <a:rPr lang="pt-BR" sz="2800" b="0" dirty="0" smtClean="0">
                <a:solidFill>
                  <a:srgbClr val="92D050"/>
                </a:solidFill>
                <a:latin typeface="Tahoma"/>
                <a:cs typeface="Tahoma"/>
              </a:rPr>
              <a:t>Dívida dos Estados Refinanciada pela União</a:t>
            </a:r>
            <a:endParaRPr lang="pt-BR" sz="2800" b="0" dirty="0">
              <a:solidFill>
                <a:srgbClr val="92D050"/>
              </a:solidFill>
              <a:latin typeface="Tahoma"/>
              <a:cs typeface="Tahoma"/>
            </a:endParaRPr>
          </a:p>
        </p:txBody>
      </p:sp>
      <p:sp>
        <p:nvSpPr>
          <p:cNvPr id="3" name="Rectangle 2"/>
          <p:cNvSpPr/>
          <p:nvPr/>
        </p:nvSpPr>
        <p:spPr>
          <a:xfrm>
            <a:off x="1784648" y="6021288"/>
            <a:ext cx="6192688" cy="461665"/>
          </a:xfrm>
          <a:prstGeom prst="rect">
            <a:avLst/>
          </a:prstGeom>
        </p:spPr>
        <p:txBody>
          <a:bodyPr wrap="square">
            <a:spAutoFit/>
          </a:bodyPr>
          <a:lstStyle/>
          <a:p>
            <a:pPr algn="ctr"/>
            <a:r>
              <a:rPr lang="pt-BR" b="0" dirty="0" smtClean="0">
                <a:solidFill>
                  <a:srgbClr val="FFFFFF"/>
                </a:solidFill>
              </a:rPr>
              <a:t>Fonte: Tesouro Nacional e Banco Central</a:t>
            </a:r>
            <a:endParaRPr lang="en-US" b="0" dirty="0">
              <a:solidFill>
                <a:srgbClr val="FFFFFF"/>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343237"/>
              </p:ext>
            </p:extLst>
          </p:nvPr>
        </p:nvGraphicFramePr>
        <p:xfrm>
          <a:off x="1315023" y="1340768"/>
          <a:ext cx="6979237" cy="4500691"/>
        </p:xfrm>
        <a:graphic>
          <a:graphicData uri="http://schemas.openxmlformats.org/drawingml/2006/table">
            <a:tbl>
              <a:tblPr firstRow="1" bandRow="1">
                <a:effectLst>
                  <a:outerShdw blurRad="76200" dir="18900000" sy="23000" kx="-1200000" algn="bl" rotWithShape="0">
                    <a:prstClr val="black">
                      <a:alpha val="20000"/>
                    </a:prstClr>
                  </a:outerShdw>
                </a:effectLst>
                <a:tableStyleId>{5C22544A-7EE6-4342-B048-85BDC9FD1C3A}</a:tableStyleId>
              </a:tblPr>
              <a:tblGrid>
                <a:gridCol w="4652825"/>
                <a:gridCol w="2326412"/>
              </a:tblGrid>
              <a:tr h="1080516">
                <a:tc>
                  <a:txBody>
                    <a:bodyPr/>
                    <a:lstStyle/>
                    <a:p>
                      <a:r>
                        <a:rPr lang="en-US" sz="2400" b="1" dirty="0" smtClean="0">
                          <a:solidFill>
                            <a:srgbClr val="3E3D2D"/>
                          </a:solidFill>
                        </a:rPr>
                        <a:t>VALOR TOTAL REFINANCIADO</a:t>
                      </a:r>
                    </a:p>
                    <a:p>
                      <a:pPr algn="ctr"/>
                      <a:r>
                        <a:rPr lang="en-US" sz="2400" b="0" dirty="0" smtClean="0">
                          <a:solidFill>
                            <a:srgbClr val="3E3D2D"/>
                          </a:solidFill>
                        </a:rPr>
                        <a:t>(RETIFICADO)</a:t>
                      </a:r>
                    </a:p>
                  </a:txBody>
                  <a:tcPr marL="84406" marR="84406" anchor="ctr">
                    <a:cell3D prstMaterial="dkEdge">
                      <a:bevel/>
                      <a:lightRig rig="flood" dir="t"/>
                    </a:cell3D>
                    <a:solidFill>
                      <a:srgbClr val="92D050"/>
                    </a:solidFill>
                  </a:tcPr>
                </a:tc>
                <a:tc>
                  <a:txBody>
                    <a:bodyPr/>
                    <a:lstStyle/>
                    <a:p>
                      <a:pPr algn="ctr"/>
                      <a:r>
                        <a:rPr lang="en-US" sz="2400" b="1" dirty="0" smtClean="0">
                          <a:solidFill>
                            <a:srgbClr val="3E3D2D"/>
                          </a:solidFill>
                        </a:rPr>
                        <a:t>R$ 113,18 </a:t>
                      </a:r>
                      <a:r>
                        <a:rPr lang="en-US" sz="2400" b="1" dirty="0" err="1" smtClean="0">
                          <a:solidFill>
                            <a:srgbClr val="3E3D2D"/>
                          </a:solidFill>
                        </a:rPr>
                        <a:t>bilhões</a:t>
                      </a:r>
                      <a:endParaRPr lang="en-US" sz="2400" b="1" dirty="0">
                        <a:solidFill>
                          <a:srgbClr val="3E3D2D"/>
                        </a:solidFill>
                      </a:endParaRPr>
                    </a:p>
                  </a:txBody>
                  <a:tcPr marL="84406" marR="84406" anchor="ctr">
                    <a:cell3D prstMaterial="dkEdge">
                      <a:bevel/>
                      <a:lightRig rig="flood" dir="t"/>
                    </a:cell3D>
                    <a:solidFill>
                      <a:srgbClr val="92D050"/>
                    </a:solidFill>
                  </a:tcPr>
                </a:tc>
              </a:tr>
              <a:tr h="1080516">
                <a:tc>
                  <a:txBody>
                    <a:bodyPr/>
                    <a:lstStyle/>
                    <a:p>
                      <a:pPr marL="0" indent="0">
                        <a:buFont typeface="Arial"/>
                        <a:buNone/>
                      </a:pPr>
                      <a:r>
                        <a:rPr lang="en-US" sz="2400" b="1" dirty="0" err="1" smtClean="0">
                          <a:solidFill>
                            <a:srgbClr val="3E3D2D"/>
                          </a:solidFill>
                        </a:rPr>
                        <a:t>Amortizações</a:t>
                      </a:r>
                      <a:r>
                        <a:rPr lang="en-US" sz="2400" b="1" dirty="0" smtClean="0">
                          <a:solidFill>
                            <a:srgbClr val="3E3D2D"/>
                          </a:solidFill>
                        </a:rPr>
                        <a:t> </a:t>
                      </a:r>
                      <a:r>
                        <a:rPr lang="en-US" sz="2400" b="1" dirty="0" err="1" smtClean="0">
                          <a:solidFill>
                            <a:srgbClr val="3E3D2D"/>
                          </a:solidFill>
                        </a:rPr>
                        <a:t>Pagas</a:t>
                      </a:r>
                      <a:endParaRPr lang="en-US" sz="2400" b="1" dirty="0" smtClean="0">
                        <a:solidFill>
                          <a:srgbClr val="3E3D2D"/>
                        </a:solidFill>
                      </a:endParaRPr>
                    </a:p>
                    <a:p>
                      <a:pPr marL="0" indent="0">
                        <a:buFont typeface="Arial"/>
                        <a:buNone/>
                      </a:pPr>
                      <a:r>
                        <a:rPr lang="en-US" sz="2400" b="0" dirty="0" smtClean="0">
                          <a:solidFill>
                            <a:srgbClr val="3E3D2D"/>
                          </a:solidFill>
                        </a:rPr>
                        <a:t>(1997</a:t>
                      </a:r>
                      <a:r>
                        <a:rPr lang="en-US" sz="2400" b="0" baseline="0" dirty="0" smtClean="0">
                          <a:solidFill>
                            <a:srgbClr val="3E3D2D"/>
                          </a:solidFill>
                        </a:rPr>
                        <a:t> a 2011)</a:t>
                      </a:r>
                      <a:endParaRPr lang="en-US" sz="2400" b="0" dirty="0">
                        <a:solidFill>
                          <a:srgbClr val="3E3D2D"/>
                        </a:solidFill>
                      </a:endParaRPr>
                    </a:p>
                  </a:txBody>
                  <a:tcPr marL="84406" marR="84406" anchor="ctr">
                    <a:cell3D prstMaterial="dkEdge">
                      <a:bevel/>
                      <a:lightRig rig="flood" dir="t"/>
                    </a:cell3D>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3E3D2D"/>
                          </a:solidFill>
                        </a:rPr>
                        <a:t>R$ 55,21 </a:t>
                      </a:r>
                      <a:r>
                        <a:rPr lang="en-US" sz="2400" b="1" dirty="0" err="1" smtClean="0">
                          <a:solidFill>
                            <a:srgbClr val="3E3D2D"/>
                          </a:solidFill>
                        </a:rPr>
                        <a:t>bilhões</a:t>
                      </a:r>
                      <a:endParaRPr lang="en-US" sz="2400" b="1" dirty="0" smtClean="0">
                        <a:solidFill>
                          <a:srgbClr val="3E3D2D"/>
                        </a:solidFill>
                      </a:endParaRPr>
                    </a:p>
                  </a:txBody>
                  <a:tcPr marL="84406" marR="84406" anchor="ctr">
                    <a:cell3D prstMaterial="dkEdge">
                      <a:bevel/>
                      <a:lightRig rig="flood" dir="t"/>
                    </a:cell3D>
                    <a:solidFill>
                      <a:srgbClr val="FFFFFF"/>
                    </a:solidFill>
                  </a:tcPr>
                </a:tc>
              </a:tr>
              <a:tr h="1150939">
                <a:tc>
                  <a:txBody>
                    <a:bodyPr/>
                    <a:lstStyle/>
                    <a:p>
                      <a:pPr marL="0" indent="0">
                        <a:buFont typeface="Arial"/>
                        <a:buNone/>
                      </a:pPr>
                      <a:r>
                        <a:rPr lang="en-US" sz="2400" b="1" dirty="0" err="1" smtClean="0"/>
                        <a:t>Juros</a:t>
                      </a:r>
                      <a:r>
                        <a:rPr lang="en-US" sz="2400" b="1" dirty="0" smtClean="0"/>
                        <a:t> </a:t>
                      </a:r>
                      <a:r>
                        <a:rPr lang="en-US" sz="2400" b="1" dirty="0" err="1" smtClean="0"/>
                        <a:t>Pagos</a:t>
                      </a:r>
                      <a:endParaRPr lang="en-US" sz="2400" b="1" dirty="0" smtClean="0"/>
                    </a:p>
                    <a:p>
                      <a:pPr marL="0" indent="0">
                        <a:buFont typeface="Arial"/>
                        <a:buNone/>
                      </a:pPr>
                      <a:r>
                        <a:rPr lang="en-US" sz="2400" b="0" dirty="0" smtClean="0"/>
                        <a:t>(1998</a:t>
                      </a:r>
                      <a:r>
                        <a:rPr lang="en-US" sz="2400" b="0" baseline="0" dirty="0" smtClean="0"/>
                        <a:t> a 2011)</a:t>
                      </a:r>
                      <a:endParaRPr lang="en-US" sz="2400" b="0" dirty="0" smtClean="0"/>
                    </a:p>
                  </a:txBody>
                  <a:tcPr marL="84406" marR="84406" anchor="ctr">
                    <a:cell3D prstMaterial="dkEdge">
                      <a:bevel/>
                      <a:lightRig rig="flood" dir="t"/>
                    </a:cell3D>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t>R$ </a:t>
                      </a:r>
                      <a:r>
                        <a:rPr lang="en-US" sz="2400" b="1" baseline="0" dirty="0" smtClean="0"/>
                        <a:t>120,98 </a:t>
                      </a:r>
                      <a:r>
                        <a:rPr lang="en-US" sz="2400" b="1" baseline="0" dirty="0" err="1" smtClean="0"/>
                        <a:t>b</a:t>
                      </a:r>
                      <a:r>
                        <a:rPr lang="en-US" sz="2400" b="1" dirty="0" err="1" smtClean="0">
                          <a:solidFill>
                            <a:srgbClr val="00003D"/>
                          </a:solidFill>
                        </a:rPr>
                        <a:t>ilhões</a:t>
                      </a:r>
                      <a:endParaRPr lang="en-US" sz="2400" b="1" dirty="0" smtClean="0">
                        <a:solidFill>
                          <a:srgbClr val="00003D"/>
                        </a:solidFill>
                      </a:endParaRPr>
                    </a:p>
                  </a:txBody>
                  <a:tcPr marL="84406" marR="84406" anchor="ctr">
                    <a:cell3D prstMaterial="dkEdge">
                      <a:bevel/>
                      <a:lightRig rig="flood" dir="t"/>
                    </a:cell3D>
                    <a:solidFill>
                      <a:srgbClr val="FFFFFF"/>
                    </a:solidFill>
                  </a:tcPr>
                </a:tc>
              </a:tr>
              <a:tr h="1080516">
                <a:tc>
                  <a:txBody>
                    <a:bodyPr/>
                    <a:lstStyle/>
                    <a:p>
                      <a:pPr marL="0" indent="0">
                        <a:buFont typeface="Arial"/>
                        <a:buNone/>
                      </a:pPr>
                      <a:r>
                        <a:rPr lang="en-US" sz="2400" b="1" dirty="0" err="1" smtClean="0"/>
                        <a:t>Saldo</a:t>
                      </a:r>
                      <a:r>
                        <a:rPr lang="en-US" sz="2400" b="1" dirty="0" smtClean="0"/>
                        <a:t> </a:t>
                      </a:r>
                      <a:r>
                        <a:rPr lang="en-US" sz="2400" b="1" dirty="0" err="1" smtClean="0"/>
                        <a:t>em</a:t>
                      </a:r>
                      <a:r>
                        <a:rPr lang="en-US" sz="2400" b="1" dirty="0" smtClean="0"/>
                        <a:t> 31/12/2011</a:t>
                      </a:r>
                      <a:endParaRPr lang="en-US" sz="2400" b="1" dirty="0"/>
                    </a:p>
                  </a:txBody>
                  <a:tcPr marL="84406" marR="84406" anchor="ctr">
                    <a:cell3D prstMaterial="dkEdge">
                      <a:bevel/>
                      <a:lightRig rig="flood" dir="t"/>
                    </a:cell3D>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00003D"/>
                          </a:solidFill>
                        </a:rPr>
                        <a:t>R$ 369,36 </a:t>
                      </a:r>
                      <a:r>
                        <a:rPr lang="en-US" sz="2400" b="1" dirty="0" err="1" smtClean="0">
                          <a:solidFill>
                            <a:srgbClr val="00003D"/>
                          </a:solidFill>
                        </a:rPr>
                        <a:t>bilhões</a:t>
                      </a:r>
                      <a:r>
                        <a:rPr lang="en-US" sz="2400" b="1" dirty="0" smtClean="0">
                          <a:solidFill>
                            <a:srgbClr val="00003D"/>
                          </a:solidFill>
                        </a:rPr>
                        <a:t> </a:t>
                      </a:r>
                    </a:p>
                  </a:txBody>
                  <a:tcPr marL="84406" marR="84406" anchor="ctr">
                    <a:cell3D prstMaterial="dkEdge">
                      <a:bevel/>
                      <a:lightRig rig="flood" dir="t"/>
                    </a:cell3D>
                    <a:solidFill>
                      <a:srgbClr val="FFFFFF"/>
                    </a:solidFill>
                  </a:tcPr>
                </a:tc>
              </a:tr>
            </a:tbl>
          </a:graphicData>
        </a:graphic>
      </p:graphicFrame>
    </p:spTree>
    <p:extLst>
      <p:ext uri="{BB962C8B-B14F-4D97-AF65-F5344CB8AC3E}">
        <p14:creationId xmlns:p14="http://schemas.microsoft.com/office/powerpoint/2010/main" val="26013005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5815" y="404664"/>
            <a:ext cx="9802329" cy="6192688"/>
          </a:xfrm>
          <a:prstGeom prst="rect">
            <a:avLst/>
          </a:prstGeom>
        </p:spPr>
      </p:pic>
    </p:spTree>
    <p:extLst>
      <p:ext uri="{BB962C8B-B14F-4D97-AF65-F5344CB8AC3E}">
        <p14:creationId xmlns:p14="http://schemas.microsoft.com/office/powerpoint/2010/main" val="2262754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0512" y="404664"/>
            <a:ext cx="8496944" cy="461665"/>
          </a:xfrm>
          <a:prstGeom prst="rect">
            <a:avLst/>
          </a:prstGeom>
        </p:spPr>
        <p:txBody>
          <a:bodyPr wrap="square">
            <a:spAutoFit/>
          </a:bodyPr>
          <a:lstStyle/>
          <a:p>
            <a:pPr algn="ctr"/>
            <a:r>
              <a:rPr lang="en-US" dirty="0" smtClean="0">
                <a:solidFill>
                  <a:srgbClr val="92D050"/>
                </a:solidFill>
                <a:latin typeface="Tahoma"/>
                <a:cs typeface="Tahoma"/>
              </a:rPr>
              <a:t>DANO: CONDICÕES EXTREMAMENTE ONEROSAS</a:t>
            </a:r>
            <a:endParaRPr lang="en-US" dirty="0">
              <a:solidFill>
                <a:srgbClr val="92D050"/>
              </a:solidFill>
              <a:latin typeface="Tahoma"/>
              <a:cs typeface="Tahoma"/>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435603774"/>
              </p:ext>
            </p:extLst>
          </p:nvPr>
        </p:nvGraphicFramePr>
        <p:xfrm>
          <a:off x="224853" y="1196752"/>
          <a:ext cx="9615651" cy="5472608"/>
        </p:xfrm>
        <a:graphic>
          <a:graphicData uri="http://schemas.openxmlformats.org/presentationml/2006/ole">
            <mc:AlternateContent xmlns:mc="http://schemas.openxmlformats.org/markup-compatibility/2006">
              <mc:Choice xmlns:v="urn:schemas-microsoft-com:vml" Requires="v">
                <p:oleObj spid="_x0000_s1066" name="Document" r:id="rId4" imgW="5613480" imgH="2642040" progId="Word.Document.12">
                  <p:link updateAutomatic="1"/>
                </p:oleObj>
              </mc:Choice>
              <mc:Fallback>
                <p:oleObj name="Document" r:id="rId4" imgW="5613480" imgH="2642040" progId="Word.Document.12">
                  <p:link updateAutomatic="1"/>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853" y="1196752"/>
                        <a:ext cx="9615651" cy="547260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663065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60512" y="385500"/>
            <a:ext cx="8856984" cy="954107"/>
          </a:xfrm>
          <a:prstGeom prst="rect">
            <a:avLst/>
          </a:prstGeom>
          <a:noFill/>
        </p:spPr>
        <p:txBody>
          <a:bodyPr wrap="square" rtlCol="0">
            <a:spAutoFit/>
          </a:bodyPr>
          <a:lstStyle/>
          <a:p>
            <a:pPr algn="ctr"/>
            <a:r>
              <a:rPr lang="en-US" sz="2800" dirty="0" smtClean="0">
                <a:solidFill>
                  <a:srgbClr val="92D050"/>
                </a:solidFill>
                <a:latin typeface="Tahoma"/>
                <a:cs typeface="Tahoma"/>
              </a:rPr>
              <a:t>RESUMO DÍVIDA PÚBLICA PAULISTANA REFINANCIADA PELA UNIÃO </a:t>
            </a:r>
            <a:endParaRPr lang="en-US" sz="2800" dirty="0">
              <a:solidFill>
                <a:srgbClr val="92D050"/>
              </a:solidFill>
              <a:latin typeface="Tahoma"/>
              <a:cs typeface="Tahoma"/>
            </a:endParaRPr>
          </a:p>
        </p:txBody>
      </p:sp>
      <p:sp>
        <p:nvSpPr>
          <p:cNvPr id="3" name="Rectangle 2"/>
          <p:cNvSpPr/>
          <p:nvPr/>
        </p:nvSpPr>
        <p:spPr>
          <a:xfrm>
            <a:off x="1064568" y="6381328"/>
            <a:ext cx="7848872" cy="461665"/>
          </a:xfrm>
          <a:prstGeom prst="rect">
            <a:avLst/>
          </a:prstGeom>
        </p:spPr>
        <p:txBody>
          <a:bodyPr wrap="square">
            <a:spAutoFit/>
          </a:bodyPr>
          <a:lstStyle/>
          <a:p>
            <a:pPr algn="ctr"/>
            <a:r>
              <a:rPr lang="pt-BR" b="0" dirty="0" smtClean="0">
                <a:solidFill>
                  <a:srgbClr val="FFFFFF"/>
                </a:solidFill>
              </a:rPr>
              <a:t>Fonte: Relatório de Execução Orçamentária da PMSP</a:t>
            </a:r>
            <a:endParaRPr lang="en-US" b="0" dirty="0">
              <a:solidFill>
                <a:srgbClr val="FFFFFF"/>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790800438"/>
              </p:ext>
            </p:extLst>
          </p:nvPr>
        </p:nvGraphicFramePr>
        <p:xfrm>
          <a:off x="1208584" y="1628800"/>
          <a:ext cx="8208912" cy="4536504"/>
        </p:xfrm>
        <a:graphic>
          <a:graphicData uri="http://schemas.openxmlformats.org/drawingml/2006/table">
            <a:tbl>
              <a:tblPr firstRow="1" bandRow="1">
                <a:effectLst>
                  <a:outerShdw blurRad="76200" dir="18900000" sy="23000" kx="-1200000" algn="bl" rotWithShape="0">
                    <a:prstClr val="black">
                      <a:alpha val="20000"/>
                    </a:prstClr>
                  </a:outerShdw>
                </a:effectLst>
                <a:tableStyleId>{5C22544A-7EE6-4342-B048-85BDC9FD1C3A}</a:tableStyleId>
              </a:tblPr>
              <a:tblGrid>
                <a:gridCol w="5472609"/>
                <a:gridCol w="2736303"/>
              </a:tblGrid>
              <a:tr h="884248">
                <a:tc>
                  <a:txBody>
                    <a:bodyPr/>
                    <a:lstStyle/>
                    <a:p>
                      <a:r>
                        <a:rPr lang="en-US" sz="2400" b="1" dirty="0" smtClean="0">
                          <a:solidFill>
                            <a:srgbClr val="3E3D2D"/>
                          </a:solidFill>
                        </a:rPr>
                        <a:t>VALOR TOTAL REFINANCIADO</a:t>
                      </a:r>
                      <a:r>
                        <a:rPr lang="en-US" sz="2400" b="1" baseline="0" dirty="0" smtClean="0">
                          <a:solidFill>
                            <a:srgbClr val="3E3D2D"/>
                          </a:solidFill>
                        </a:rPr>
                        <a:t> ANO 2000</a:t>
                      </a:r>
                      <a:endParaRPr lang="en-US" sz="2400" b="1" dirty="0" smtClean="0">
                        <a:solidFill>
                          <a:srgbClr val="3E3D2D"/>
                        </a:solidFill>
                      </a:endParaRPr>
                    </a:p>
                  </a:txBody>
                  <a:tcPr marL="84406" marR="84406" anchor="ctr">
                    <a:cell3D prstMaterial="dkEdge">
                      <a:bevel/>
                      <a:lightRig rig="flood" dir="t"/>
                    </a:cell3D>
                    <a:solidFill>
                      <a:srgbClr val="92D050"/>
                    </a:solidFill>
                  </a:tcPr>
                </a:tc>
                <a:tc>
                  <a:txBody>
                    <a:bodyPr/>
                    <a:lstStyle/>
                    <a:p>
                      <a:pPr algn="ctr"/>
                      <a:r>
                        <a:rPr lang="en-US" sz="2400" b="1" dirty="0" smtClean="0">
                          <a:solidFill>
                            <a:srgbClr val="3E3D2D"/>
                          </a:solidFill>
                        </a:rPr>
                        <a:t>R$ 11,126 </a:t>
                      </a:r>
                      <a:r>
                        <a:rPr lang="en-US" sz="2400" b="1" dirty="0" err="1" smtClean="0">
                          <a:solidFill>
                            <a:srgbClr val="3E3D2D"/>
                          </a:solidFill>
                        </a:rPr>
                        <a:t>Bilhões</a:t>
                      </a:r>
                      <a:endParaRPr lang="en-US" sz="2400" b="1" dirty="0">
                        <a:solidFill>
                          <a:srgbClr val="3E3D2D"/>
                        </a:solidFill>
                      </a:endParaRPr>
                    </a:p>
                  </a:txBody>
                  <a:tcPr marL="84406" marR="84406" anchor="ctr">
                    <a:cell3D prstMaterial="dkEdge">
                      <a:bevel/>
                      <a:lightRig rig="flood" dir="t"/>
                    </a:cell3D>
                    <a:solidFill>
                      <a:srgbClr val="92D050"/>
                    </a:solidFill>
                  </a:tcPr>
                </a:tc>
              </a:tr>
              <a:tr h="884248">
                <a:tc>
                  <a:txBody>
                    <a:bodyPr/>
                    <a:lstStyle/>
                    <a:p>
                      <a:pPr marL="0" indent="0">
                        <a:buFont typeface="Arial"/>
                        <a:buNone/>
                      </a:pPr>
                      <a:r>
                        <a:rPr lang="en-US" sz="2400" b="1" dirty="0" err="1" smtClean="0">
                          <a:solidFill>
                            <a:srgbClr val="3E3D2D"/>
                          </a:solidFill>
                        </a:rPr>
                        <a:t>Amortizações</a:t>
                      </a:r>
                      <a:r>
                        <a:rPr lang="en-US" sz="2400" b="1" dirty="0" smtClean="0">
                          <a:solidFill>
                            <a:srgbClr val="3E3D2D"/>
                          </a:solidFill>
                        </a:rPr>
                        <a:t> </a:t>
                      </a:r>
                      <a:r>
                        <a:rPr lang="en-US" sz="2400" b="1" dirty="0" err="1" smtClean="0">
                          <a:solidFill>
                            <a:srgbClr val="3E3D2D"/>
                          </a:solidFill>
                        </a:rPr>
                        <a:t>Pagas</a:t>
                      </a:r>
                      <a:endParaRPr lang="en-US" sz="2400" b="1" dirty="0" smtClean="0">
                        <a:solidFill>
                          <a:srgbClr val="3E3D2D"/>
                        </a:solidFill>
                      </a:endParaRPr>
                    </a:p>
                    <a:p>
                      <a:pPr marL="0" indent="0">
                        <a:buFont typeface="Arial"/>
                        <a:buNone/>
                      </a:pPr>
                      <a:r>
                        <a:rPr lang="en-US" sz="2400" b="0" dirty="0" smtClean="0">
                          <a:solidFill>
                            <a:srgbClr val="3E3D2D"/>
                          </a:solidFill>
                        </a:rPr>
                        <a:t>(2000 a 2012</a:t>
                      </a:r>
                      <a:r>
                        <a:rPr lang="en-US" sz="2400" b="0" baseline="0" dirty="0" smtClean="0">
                          <a:solidFill>
                            <a:srgbClr val="3E3D2D"/>
                          </a:solidFill>
                        </a:rPr>
                        <a:t>)</a:t>
                      </a:r>
                      <a:endParaRPr lang="en-US" sz="2400" b="0" dirty="0">
                        <a:solidFill>
                          <a:srgbClr val="3E3D2D"/>
                        </a:solidFill>
                      </a:endParaRPr>
                    </a:p>
                  </a:txBody>
                  <a:tcPr marL="84406" marR="84406" anchor="ctr">
                    <a:cell3D prstMaterial="dkEdge">
                      <a:bevel/>
                      <a:lightRig rig="flood" dir="t"/>
                    </a:cell3D>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3E3D2D"/>
                          </a:solidFill>
                        </a:rPr>
                        <a:t>R$ 1,269</a:t>
                      </a:r>
                      <a:r>
                        <a:rPr lang="en-US" sz="2400" b="1" baseline="0" dirty="0" smtClean="0">
                          <a:solidFill>
                            <a:srgbClr val="3E3D2D"/>
                          </a:solidFill>
                        </a:rPr>
                        <a:t> </a:t>
                      </a:r>
                      <a:r>
                        <a:rPr lang="en-US" sz="2400" b="1" baseline="0" dirty="0" err="1" smtClean="0">
                          <a:solidFill>
                            <a:srgbClr val="3E3D2D"/>
                          </a:solidFill>
                        </a:rPr>
                        <a:t>B</a:t>
                      </a:r>
                      <a:r>
                        <a:rPr lang="en-US" sz="2400" b="1" dirty="0" err="1" smtClean="0">
                          <a:solidFill>
                            <a:srgbClr val="3E3D2D"/>
                          </a:solidFill>
                        </a:rPr>
                        <a:t>ilhões</a:t>
                      </a:r>
                      <a:endParaRPr lang="en-US" sz="2400" b="1" dirty="0" smtClean="0">
                        <a:solidFill>
                          <a:srgbClr val="3E3D2D"/>
                        </a:solidFill>
                      </a:endParaRPr>
                    </a:p>
                  </a:txBody>
                  <a:tcPr marL="84406" marR="84406" anchor="ctr">
                    <a:cell3D prstMaterial="dkEdge">
                      <a:bevel/>
                      <a:lightRig rig="flood" dir="t"/>
                    </a:cell3D>
                    <a:solidFill>
                      <a:srgbClr val="FFFFFF"/>
                    </a:solidFill>
                  </a:tcPr>
                </a:tc>
              </a:tr>
              <a:tr h="941880">
                <a:tc>
                  <a:txBody>
                    <a:bodyPr/>
                    <a:lstStyle/>
                    <a:p>
                      <a:pPr marL="0" indent="0">
                        <a:buFont typeface="Arial"/>
                        <a:buNone/>
                      </a:pPr>
                      <a:r>
                        <a:rPr lang="en-US" sz="2400" b="1" dirty="0" err="1" smtClean="0"/>
                        <a:t>Juros</a:t>
                      </a:r>
                      <a:r>
                        <a:rPr lang="en-US" sz="2400" b="1" dirty="0" smtClean="0"/>
                        <a:t> (</a:t>
                      </a:r>
                      <a:r>
                        <a:rPr lang="en-US" sz="2400" b="1" dirty="0" err="1" smtClean="0"/>
                        <a:t>Pagos</a:t>
                      </a:r>
                      <a:r>
                        <a:rPr lang="en-US" sz="2400" b="1" dirty="0" smtClean="0"/>
                        <a:t> e </a:t>
                      </a:r>
                      <a:r>
                        <a:rPr lang="en-US" sz="2400" b="1" dirty="0" err="1" smtClean="0"/>
                        <a:t>Incorporados</a:t>
                      </a:r>
                      <a:r>
                        <a:rPr lang="en-US" sz="2400" b="1" dirty="0" smtClean="0"/>
                        <a:t>)</a:t>
                      </a:r>
                    </a:p>
                    <a:p>
                      <a:pPr marL="0" indent="0">
                        <a:buFont typeface="Arial"/>
                        <a:buNone/>
                      </a:pPr>
                      <a:r>
                        <a:rPr lang="en-US" sz="2400" b="0" dirty="0" smtClean="0"/>
                        <a:t>(2000 a 2012</a:t>
                      </a:r>
                      <a:r>
                        <a:rPr lang="en-US" sz="2400" b="0" baseline="0" dirty="0" smtClean="0"/>
                        <a:t>)</a:t>
                      </a:r>
                      <a:endParaRPr lang="en-US" sz="2400" b="0" dirty="0" smtClean="0"/>
                    </a:p>
                  </a:txBody>
                  <a:tcPr marL="84406" marR="84406" anchor="ctr">
                    <a:cell3D prstMaterial="dkEdge">
                      <a:bevel/>
                      <a:lightRig rig="flood" dir="t"/>
                    </a:cell3D>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t>R$ 32,264 </a:t>
                      </a:r>
                      <a:r>
                        <a:rPr lang="en-US" sz="2400" b="1" baseline="0" dirty="0" err="1" smtClean="0"/>
                        <a:t>B</a:t>
                      </a:r>
                      <a:r>
                        <a:rPr lang="en-US" sz="2400" b="1" dirty="0" err="1" smtClean="0">
                          <a:solidFill>
                            <a:srgbClr val="00003D"/>
                          </a:solidFill>
                        </a:rPr>
                        <a:t>ilhões</a:t>
                      </a:r>
                      <a:endParaRPr lang="en-US" sz="2400" b="1" dirty="0" smtClean="0">
                        <a:solidFill>
                          <a:srgbClr val="00003D"/>
                        </a:solidFill>
                      </a:endParaRPr>
                    </a:p>
                  </a:txBody>
                  <a:tcPr marL="84406" marR="84406" anchor="ctr">
                    <a:cell3D prstMaterial="dkEdge">
                      <a:bevel/>
                      <a:lightRig rig="flood" dir="t"/>
                    </a:cell3D>
                    <a:solidFill>
                      <a:srgbClr val="FFFFFF"/>
                    </a:solidFill>
                  </a:tcPr>
                </a:tc>
              </a:tr>
              <a:tr h="941880">
                <a:tc>
                  <a:txBody>
                    <a:bodyPr/>
                    <a:lstStyle/>
                    <a:p>
                      <a:pPr marL="0" indent="0">
                        <a:buFont typeface="Arial"/>
                        <a:buNone/>
                      </a:pPr>
                      <a:r>
                        <a:rPr lang="en-US" sz="2400" b="1" dirty="0" err="1" smtClean="0"/>
                        <a:t>Atualização</a:t>
                      </a:r>
                      <a:r>
                        <a:rPr lang="en-US" sz="2400" b="1" dirty="0" smtClean="0"/>
                        <a:t> </a:t>
                      </a:r>
                      <a:r>
                        <a:rPr lang="en-US" sz="2400" b="1" dirty="0" err="1" smtClean="0"/>
                        <a:t>Monetária</a:t>
                      </a:r>
                      <a:r>
                        <a:rPr lang="en-US" sz="2400" b="1" dirty="0" smtClean="0"/>
                        <a:t> </a:t>
                      </a:r>
                      <a:r>
                        <a:rPr lang="en-US" sz="2400" b="0" dirty="0" smtClean="0"/>
                        <a:t>(</a:t>
                      </a:r>
                      <a:r>
                        <a:rPr lang="en-US" sz="2400" b="0" dirty="0" err="1" smtClean="0"/>
                        <a:t>deveria</a:t>
                      </a:r>
                      <a:r>
                        <a:rPr lang="en-US" sz="2400" b="0" baseline="0" dirty="0" smtClean="0"/>
                        <a:t> </a:t>
                      </a:r>
                      <a:r>
                        <a:rPr lang="en-US" sz="2400" b="0" baseline="0" dirty="0" err="1" smtClean="0"/>
                        <a:t>estar</a:t>
                      </a:r>
                      <a:r>
                        <a:rPr lang="en-US" sz="2400" b="0" baseline="0" dirty="0" smtClean="0"/>
                        <a:t> </a:t>
                      </a:r>
                      <a:r>
                        <a:rPr lang="en-US" sz="2400" b="0" baseline="0" dirty="0" err="1" smtClean="0"/>
                        <a:t>somada</a:t>
                      </a:r>
                      <a:r>
                        <a:rPr lang="en-US" sz="2400" b="0" baseline="0" dirty="0" smtClean="0"/>
                        <a:t> </a:t>
                      </a:r>
                      <a:r>
                        <a:rPr lang="en-US" sz="2400" b="0" baseline="0" dirty="0" err="1" smtClean="0"/>
                        <a:t>ao</a:t>
                      </a:r>
                      <a:r>
                        <a:rPr lang="en-US" sz="2400" b="0" baseline="0" dirty="0" smtClean="0"/>
                        <a:t> valor </a:t>
                      </a:r>
                      <a:r>
                        <a:rPr lang="en-US" sz="2400" b="0" baseline="0" dirty="0" err="1" smtClean="0"/>
                        <a:t>indicado</a:t>
                      </a:r>
                      <a:r>
                        <a:rPr lang="en-US" sz="2400" b="0" baseline="0" dirty="0" smtClean="0"/>
                        <a:t> a </a:t>
                      </a:r>
                      <a:r>
                        <a:rPr lang="en-US" sz="2400" b="0" baseline="0" dirty="0" err="1" smtClean="0"/>
                        <a:t>título</a:t>
                      </a:r>
                      <a:r>
                        <a:rPr lang="en-US" sz="2400" b="0" baseline="0" dirty="0" smtClean="0"/>
                        <a:t> de </a:t>
                      </a:r>
                      <a:r>
                        <a:rPr lang="en-US" sz="2400" b="0" baseline="0" dirty="0" err="1" smtClean="0"/>
                        <a:t>juros</a:t>
                      </a:r>
                      <a:r>
                        <a:rPr lang="en-US" sz="2400" b="0" baseline="0" dirty="0" smtClean="0"/>
                        <a:t>)</a:t>
                      </a:r>
                      <a:endParaRPr lang="en-US" sz="2400" b="0" dirty="0" smtClean="0"/>
                    </a:p>
                  </a:txBody>
                  <a:tcPr marL="84406" marR="84406" anchor="ctr">
                    <a:cell3D prstMaterial="dkEdge">
                      <a:bevel/>
                      <a:lightRig rig="flood" dir="t"/>
                    </a:cell3D>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00003D"/>
                          </a:solidFill>
                        </a:rPr>
                        <a:t>R$ 28,136</a:t>
                      </a:r>
                      <a:r>
                        <a:rPr lang="en-US" sz="2400" b="1" baseline="0" dirty="0" smtClean="0">
                          <a:solidFill>
                            <a:srgbClr val="00003D"/>
                          </a:solidFill>
                        </a:rPr>
                        <a:t> </a:t>
                      </a:r>
                      <a:r>
                        <a:rPr lang="en-US" sz="2400" b="1" baseline="0" dirty="0" err="1" smtClean="0">
                          <a:solidFill>
                            <a:srgbClr val="00003D"/>
                          </a:solidFill>
                        </a:rPr>
                        <a:t>Bilhões</a:t>
                      </a:r>
                      <a:endParaRPr lang="en-US" sz="2400" b="1" dirty="0" smtClean="0">
                        <a:solidFill>
                          <a:srgbClr val="00003D"/>
                        </a:solidFill>
                      </a:endParaRPr>
                    </a:p>
                  </a:txBody>
                  <a:tcPr marL="84406" marR="84406" anchor="ctr">
                    <a:cell3D prstMaterial="dkEdge">
                      <a:bevel/>
                      <a:lightRig rig="flood" dir="t"/>
                    </a:cell3D>
                    <a:solidFill>
                      <a:srgbClr val="FFFFFF"/>
                    </a:solidFill>
                  </a:tcPr>
                </a:tc>
              </a:tr>
              <a:tr h="884248">
                <a:tc>
                  <a:txBody>
                    <a:bodyPr/>
                    <a:lstStyle/>
                    <a:p>
                      <a:pPr marL="0" indent="0">
                        <a:buFont typeface="Arial"/>
                        <a:buNone/>
                      </a:pPr>
                      <a:r>
                        <a:rPr lang="en-US" sz="2400" b="1" dirty="0" err="1" smtClean="0"/>
                        <a:t>Saldo</a:t>
                      </a:r>
                      <a:r>
                        <a:rPr lang="en-US" sz="2400" b="1" dirty="0" smtClean="0"/>
                        <a:t> </a:t>
                      </a:r>
                      <a:r>
                        <a:rPr lang="en-US" sz="2400" b="1" dirty="0" err="1" smtClean="0"/>
                        <a:t>em</a:t>
                      </a:r>
                      <a:r>
                        <a:rPr lang="en-US" sz="2400" b="1" dirty="0" smtClean="0"/>
                        <a:t> 31/12/2012</a:t>
                      </a:r>
                      <a:endParaRPr lang="en-US" sz="2400" b="1" dirty="0"/>
                    </a:p>
                  </a:txBody>
                  <a:tcPr marL="84406" marR="84406" anchor="ctr">
                    <a:cell3D prstMaterial="dkEdge">
                      <a:bevel/>
                      <a:lightRig rig="flood" dir="t"/>
                    </a:cell3D>
                    <a:solidFill>
                      <a:srgbClr val="FFFFF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00003D"/>
                          </a:solidFill>
                        </a:rPr>
                        <a:t>R$ 53,153 </a:t>
                      </a:r>
                      <a:r>
                        <a:rPr lang="en-US" sz="2400" b="1" dirty="0" err="1" smtClean="0">
                          <a:solidFill>
                            <a:srgbClr val="00003D"/>
                          </a:solidFill>
                        </a:rPr>
                        <a:t>B</a:t>
                      </a:r>
                      <a:r>
                        <a:rPr lang="en-US" sz="2400" b="1" smtClean="0">
                          <a:solidFill>
                            <a:srgbClr val="00003D"/>
                          </a:solidFill>
                        </a:rPr>
                        <a:t>ilhões</a:t>
                      </a:r>
                      <a:r>
                        <a:rPr lang="en-US" sz="2400" b="1" dirty="0" smtClean="0">
                          <a:solidFill>
                            <a:srgbClr val="00003D"/>
                          </a:solidFill>
                        </a:rPr>
                        <a:t> </a:t>
                      </a:r>
                    </a:p>
                  </a:txBody>
                  <a:tcPr marL="84406" marR="84406" anchor="ctr">
                    <a:cell3D prstMaterial="dkEdge">
                      <a:bevel/>
                      <a:lightRig rig="flood" dir="t"/>
                    </a:cell3D>
                    <a:solidFill>
                      <a:srgbClr val="FFFFFF"/>
                    </a:solidFill>
                  </a:tcPr>
                </a:tc>
              </a:tr>
            </a:tbl>
          </a:graphicData>
        </a:graphic>
      </p:graphicFrame>
    </p:spTree>
    <p:extLst>
      <p:ext uri="{BB962C8B-B14F-4D97-AF65-F5344CB8AC3E}">
        <p14:creationId xmlns:p14="http://schemas.microsoft.com/office/powerpoint/2010/main" val="21439480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9657" y="671551"/>
            <a:ext cx="7778533" cy="5824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3" name="Rectangle 4"/>
          <p:cNvSpPr>
            <a:spLocks noChangeArrowheads="1"/>
          </p:cNvSpPr>
          <p:nvPr/>
        </p:nvSpPr>
        <p:spPr bwMode="auto">
          <a:xfrm>
            <a:off x="4860925" y="-230188"/>
            <a:ext cx="184150" cy="460376"/>
          </a:xfrm>
          <a:prstGeom prst="rect">
            <a:avLst/>
          </a:prstGeom>
          <a:noFill/>
          <a:ln w="12700" cap="sq">
            <a:noFill/>
            <a:miter lim="800000"/>
            <a:headEnd type="none" w="sm" len="sm"/>
            <a:tailEnd type="none" w="sm" len="sm"/>
          </a:ln>
        </p:spPr>
        <p:txBody>
          <a:bodyPr wrap="none" anchor="ctr">
            <a:spAutoFit/>
          </a:bodyPr>
          <a:lstStyle/>
          <a:p>
            <a:pPr algn="ctr" eaLnBrk="0" hangingPunct="0">
              <a:spcBef>
                <a:spcPct val="50000"/>
              </a:spcBef>
            </a:pPr>
            <a:endParaRPr lang="pt-BR"/>
          </a:p>
        </p:txBody>
      </p:sp>
      <p:sp>
        <p:nvSpPr>
          <p:cNvPr id="5124" name="Text Box 12"/>
          <p:cNvSpPr txBox="1">
            <a:spLocks noChangeArrowheads="1"/>
          </p:cNvSpPr>
          <p:nvPr/>
        </p:nvSpPr>
        <p:spPr bwMode="auto">
          <a:xfrm>
            <a:off x="0" y="6496437"/>
            <a:ext cx="9906000" cy="276999"/>
          </a:xfrm>
          <a:prstGeom prst="rect">
            <a:avLst/>
          </a:prstGeom>
          <a:noFill/>
          <a:ln w="12700" cap="sq">
            <a:noFill/>
            <a:miter lim="800000"/>
            <a:headEnd/>
            <a:tailEnd/>
          </a:ln>
        </p:spPr>
        <p:txBody>
          <a:bodyPr>
            <a:spAutoFit/>
          </a:bodyPr>
          <a:lstStyle/>
          <a:p>
            <a:pPr algn="ctr" eaLnBrk="0" hangingPunct="0"/>
            <a:r>
              <a:rPr lang="pt-BR" sz="1200" b="0" smtClean="0">
                <a:solidFill>
                  <a:srgbClr val="FFFFFF"/>
                </a:solidFill>
                <a:latin typeface="Tahoma" pitchFamily="34" charset="0"/>
                <a:cs typeface="Tahoma" pitchFamily="34" charset="0"/>
              </a:rPr>
              <a:t>Fonte</a:t>
            </a:r>
            <a:r>
              <a:rPr lang="pt-BR" sz="1200" b="0">
                <a:solidFill>
                  <a:srgbClr val="FFFFFF"/>
                </a:solidFill>
                <a:latin typeface="Tahoma" pitchFamily="34" charset="0"/>
                <a:cs typeface="Tahoma" pitchFamily="34" charset="0"/>
              </a:rPr>
              <a:t>: </a:t>
            </a:r>
            <a:r>
              <a:rPr lang="pt-BR" sz="1200" b="0" smtClean="0">
                <a:solidFill>
                  <a:srgbClr val="FFFFFF"/>
                </a:solidFill>
                <a:latin typeface="Tahoma" pitchFamily="34" charset="0"/>
                <a:cs typeface="Tahoma" pitchFamily="34" charset="0"/>
              </a:rPr>
              <a:t>Senado Federal – Sistema SIGA BRASIL - Elaboração</a:t>
            </a:r>
            <a:r>
              <a:rPr lang="pt-BR" sz="1200" b="0">
                <a:solidFill>
                  <a:srgbClr val="FFFFFF"/>
                </a:solidFill>
                <a:latin typeface="Tahoma" pitchFamily="34" charset="0"/>
                <a:cs typeface="Tahoma" pitchFamily="34" charset="0"/>
              </a:rPr>
              <a:t>: Auditoria Cidadã da Dívida</a:t>
            </a:r>
          </a:p>
        </p:txBody>
      </p:sp>
      <p:sp>
        <p:nvSpPr>
          <p:cNvPr id="5125" name="CaixaDeTexto 5"/>
          <p:cNvSpPr txBox="1">
            <a:spLocks noChangeArrowheads="1"/>
          </p:cNvSpPr>
          <p:nvPr/>
        </p:nvSpPr>
        <p:spPr bwMode="auto">
          <a:xfrm>
            <a:off x="560512" y="3718856"/>
            <a:ext cx="1639887" cy="368300"/>
          </a:xfrm>
          <a:prstGeom prst="rect">
            <a:avLst/>
          </a:prstGeom>
          <a:solidFill>
            <a:srgbClr val="FFFFFF"/>
          </a:solidFill>
          <a:ln w="9525">
            <a:solidFill>
              <a:srgbClr val="FF0000"/>
            </a:solidFill>
            <a:miter lim="800000"/>
            <a:headEnd/>
            <a:tailEnd/>
          </a:ln>
        </p:spPr>
        <p:txBody>
          <a:bodyPr>
            <a:spAutoFit/>
          </a:bodyPr>
          <a:lstStyle/>
          <a:p>
            <a:pPr algn="ctr" eaLnBrk="0" hangingPunct="0">
              <a:spcBef>
                <a:spcPct val="50000"/>
              </a:spcBef>
            </a:pPr>
            <a:r>
              <a:rPr lang="pt-BR" sz="1800"/>
              <a:t>R$ </a:t>
            </a:r>
            <a:r>
              <a:rPr lang="pt-BR" sz="1800" smtClean="0"/>
              <a:t>753 </a:t>
            </a:r>
            <a:r>
              <a:rPr lang="pt-BR" sz="1800"/>
              <a:t>bilhões</a:t>
            </a:r>
          </a:p>
        </p:txBody>
      </p:sp>
      <p:cxnSp>
        <p:nvCxnSpPr>
          <p:cNvPr id="5126" name="Conector de seta reta 7"/>
          <p:cNvCxnSpPr>
            <a:cxnSpLocks noChangeShapeType="1"/>
          </p:cNvCxnSpPr>
          <p:nvPr/>
        </p:nvCxnSpPr>
        <p:spPr bwMode="auto">
          <a:xfrm flipH="1">
            <a:off x="2367756" y="3903006"/>
            <a:ext cx="665163" cy="0"/>
          </a:xfrm>
          <a:prstGeom prst="straightConnector1">
            <a:avLst/>
          </a:prstGeom>
          <a:noFill/>
          <a:ln w="41275" cap="sq" algn="ctr">
            <a:solidFill>
              <a:srgbClr val="FF0000"/>
            </a:solidFill>
            <a:round/>
            <a:headEnd/>
            <a:tailEnd type="arrow" w="med" len="med"/>
          </a:ln>
        </p:spPr>
      </p:cxnSp>
      <p:sp>
        <p:nvSpPr>
          <p:cNvPr id="5127" name="CaixaDeTexto 10"/>
          <p:cNvSpPr txBox="1">
            <a:spLocks noChangeArrowheads="1"/>
          </p:cNvSpPr>
          <p:nvPr/>
        </p:nvSpPr>
        <p:spPr bwMode="auto">
          <a:xfrm>
            <a:off x="128588" y="188913"/>
            <a:ext cx="9777412" cy="384721"/>
          </a:xfrm>
          <a:prstGeom prst="rect">
            <a:avLst/>
          </a:prstGeom>
          <a:noFill/>
          <a:ln w="9525">
            <a:noFill/>
            <a:miter lim="800000"/>
            <a:headEnd/>
            <a:tailEnd/>
          </a:ln>
        </p:spPr>
        <p:txBody>
          <a:bodyPr>
            <a:spAutoFit/>
          </a:bodyPr>
          <a:lstStyle/>
          <a:p>
            <a:pPr algn="ctr" eaLnBrk="0" hangingPunct="0">
              <a:spcBef>
                <a:spcPts val="1800"/>
              </a:spcBef>
            </a:pPr>
            <a:r>
              <a:rPr lang="pt-BR" sz="1900">
                <a:solidFill>
                  <a:srgbClr val="92D050"/>
                </a:solidFill>
                <a:latin typeface="Tahoma" pitchFamily="34" charset="0"/>
                <a:cs typeface="Tahoma" pitchFamily="34" charset="0"/>
              </a:rPr>
              <a:t>Orçamento Geral da União – Executado em </a:t>
            </a:r>
            <a:r>
              <a:rPr lang="pt-BR" sz="1900" smtClean="0">
                <a:solidFill>
                  <a:srgbClr val="92D050"/>
                </a:solidFill>
                <a:latin typeface="Tahoma" pitchFamily="34" charset="0"/>
                <a:cs typeface="Tahoma" pitchFamily="34" charset="0"/>
              </a:rPr>
              <a:t>2012 </a:t>
            </a:r>
            <a:r>
              <a:rPr lang="pt-BR" sz="1900">
                <a:solidFill>
                  <a:srgbClr val="92D050"/>
                </a:solidFill>
                <a:latin typeface="Tahoma" pitchFamily="34" charset="0"/>
                <a:cs typeface="Tahoma" pitchFamily="34" charset="0"/>
              </a:rPr>
              <a:t>– Total = R$ 1,712  trilhão</a:t>
            </a:r>
          </a:p>
        </p:txBody>
      </p:sp>
      <p:sp>
        <p:nvSpPr>
          <p:cNvPr id="5128" name="Rectangle 10"/>
          <p:cNvSpPr>
            <a:spLocks noChangeArrowheads="1"/>
          </p:cNvSpPr>
          <p:nvPr/>
        </p:nvSpPr>
        <p:spPr bwMode="auto">
          <a:xfrm>
            <a:off x="0" y="0"/>
            <a:ext cx="9906000" cy="0"/>
          </a:xfrm>
          <a:prstGeom prst="rect">
            <a:avLst/>
          </a:prstGeom>
          <a:noFill/>
          <a:ln w="12700" cap="sq" algn="ctr">
            <a:noFill/>
            <a:miter lim="800000"/>
            <a:headEnd/>
            <a:tailEnd/>
          </a:ln>
          <a:effectLst>
            <a:prstShdw prst="shdw17" dist="17961" dir="2700000">
              <a:srgbClr val="999999"/>
            </a:prstShdw>
          </a:effectLst>
        </p:spPr>
        <p:txBody>
          <a:bodyPr wrap="none" anchor="ctr">
            <a:spAutoFit/>
          </a:bodyPr>
          <a:lstStyle/>
          <a:p>
            <a:pPr algn="ctr" eaLnBrk="0" hangingPunct="0">
              <a:spcBef>
                <a:spcPct val="50000"/>
              </a:spcBef>
            </a:pPr>
            <a:endParaRPr lang="pt-BR"/>
          </a:p>
        </p:txBody>
      </p:sp>
    </p:spTree>
    <p:extLst>
      <p:ext uri="{BB962C8B-B14F-4D97-AF65-F5344CB8AC3E}">
        <p14:creationId xmlns:p14="http://schemas.microsoft.com/office/powerpoint/2010/main" val="52251117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026"/>
          <p:cNvSpPr txBox="1">
            <a:spLocks noChangeArrowheads="1"/>
          </p:cNvSpPr>
          <p:nvPr/>
        </p:nvSpPr>
        <p:spPr bwMode="auto">
          <a:xfrm>
            <a:off x="330200" y="214313"/>
            <a:ext cx="9575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b="1">
                <a:solidFill>
                  <a:srgbClr val="FF0000"/>
                </a:solidFill>
                <a:latin typeface="Times New Roman" pitchFamily="18" charset="0"/>
                <a:cs typeface="Arial" charset="0"/>
              </a:defRPr>
            </a:lvl1pPr>
            <a:lvl2pPr marL="742950" indent="-285750" eaLnBrk="0" hangingPunct="0">
              <a:defRPr sz="2400" b="1">
                <a:solidFill>
                  <a:srgbClr val="FF0000"/>
                </a:solidFill>
                <a:latin typeface="Times New Roman" pitchFamily="18" charset="0"/>
                <a:cs typeface="Arial" charset="0"/>
              </a:defRPr>
            </a:lvl2pPr>
            <a:lvl3pPr marL="1143000" indent="-228600" eaLnBrk="0" hangingPunct="0">
              <a:defRPr sz="2400" b="1">
                <a:solidFill>
                  <a:srgbClr val="FF0000"/>
                </a:solidFill>
                <a:latin typeface="Times New Roman" pitchFamily="18" charset="0"/>
                <a:cs typeface="Arial" charset="0"/>
              </a:defRPr>
            </a:lvl3pPr>
            <a:lvl4pPr marL="1600200" indent="-228600" eaLnBrk="0" hangingPunct="0">
              <a:defRPr sz="2400" b="1">
                <a:solidFill>
                  <a:srgbClr val="FF0000"/>
                </a:solidFill>
                <a:latin typeface="Times New Roman" pitchFamily="18" charset="0"/>
                <a:cs typeface="Arial" charset="0"/>
              </a:defRPr>
            </a:lvl4pPr>
            <a:lvl5pPr marL="2057400" indent="-228600" eaLnBrk="0" hangingPunct="0">
              <a:defRPr sz="2400" b="1">
                <a:solidFill>
                  <a:srgbClr val="FF0000"/>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0000"/>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0000"/>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0000"/>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0000"/>
                </a:solidFill>
                <a:latin typeface="Times New Roman" pitchFamily="18" charset="0"/>
                <a:cs typeface="Arial" charset="0"/>
              </a:defRPr>
            </a:lvl9pPr>
          </a:lstStyle>
          <a:p>
            <a:pPr algn="ctr">
              <a:spcBef>
                <a:spcPct val="50000"/>
              </a:spcBef>
            </a:pPr>
            <a:r>
              <a:rPr lang="pt-BR" sz="2800" dirty="0">
                <a:solidFill>
                  <a:srgbClr val="92D050"/>
                </a:solidFill>
                <a:latin typeface="Tahoma" pitchFamily="34" charset="0"/>
                <a:cs typeface="Tahoma" pitchFamily="34" charset="0"/>
              </a:rPr>
              <a:t>Relatório</a:t>
            </a:r>
            <a:r>
              <a:rPr lang="pt-BR" sz="2800" dirty="0" smtClean="0">
                <a:solidFill>
                  <a:srgbClr val="92D050"/>
                </a:solidFill>
                <a:latin typeface="Tahoma" pitchFamily="34" charset="0"/>
                <a:cs typeface="Tahoma" pitchFamily="34" charset="0"/>
              </a:rPr>
              <a:t> do conselheiro </a:t>
            </a:r>
            <a:r>
              <a:rPr lang="pt-BR" sz="2800" dirty="0">
                <a:solidFill>
                  <a:srgbClr val="92D050"/>
                </a:solidFill>
                <a:latin typeface="Tahoma" pitchFamily="34" charset="0"/>
                <a:cs typeface="Tahoma" pitchFamily="34" charset="0"/>
              </a:rPr>
              <a:t>relator das Contas do </a:t>
            </a:r>
            <a:r>
              <a:rPr lang="pt-BR" sz="2800" dirty="0" smtClean="0">
                <a:solidFill>
                  <a:srgbClr val="92D050"/>
                </a:solidFill>
                <a:latin typeface="Tahoma" pitchFamily="34" charset="0"/>
                <a:cs typeface="Tahoma" pitchFamily="34" charset="0"/>
              </a:rPr>
              <a:t>Executivo do Município de São Paulo, </a:t>
            </a:r>
            <a:r>
              <a:rPr lang="pt-BR" sz="2800" dirty="0" err="1" smtClean="0">
                <a:solidFill>
                  <a:srgbClr val="92D050"/>
                </a:solidFill>
                <a:latin typeface="Tahoma" pitchFamily="34" charset="0"/>
                <a:cs typeface="Tahoma" pitchFamily="34" charset="0"/>
              </a:rPr>
              <a:t>dr.</a:t>
            </a:r>
            <a:r>
              <a:rPr lang="pt-BR" sz="2800" dirty="0" smtClean="0">
                <a:solidFill>
                  <a:srgbClr val="92D050"/>
                </a:solidFill>
                <a:latin typeface="Tahoma" pitchFamily="34" charset="0"/>
                <a:cs typeface="Tahoma" pitchFamily="34" charset="0"/>
              </a:rPr>
              <a:t>  </a:t>
            </a:r>
            <a:r>
              <a:rPr lang="pt-BR" sz="2800" dirty="0">
                <a:solidFill>
                  <a:srgbClr val="92D050"/>
                </a:solidFill>
                <a:latin typeface="Tahoma" pitchFamily="34" charset="0"/>
                <a:cs typeface="Tahoma" pitchFamily="34" charset="0"/>
              </a:rPr>
              <a:t>Domingos </a:t>
            </a:r>
            <a:r>
              <a:rPr lang="pt-BR" sz="2800" dirty="0" err="1" smtClean="0">
                <a:solidFill>
                  <a:srgbClr val="92D050"/>
                </a:solidFill>
                <a:latin typeface="Tahoma" pitchFamily="34" charset="0"/>
                <a:cs typeface="Tahoma" pitchFamily="34" charset="0"/>
              </a:rPr>
              <a:t>Dissei</a:t>
            </a:r>
            <a:r>
              <a:rPr lang="pt-BR" sz="2800" dirty="0" smtClean="0">
                <a:solidFill>
                  <a:srgbClr val="92D050"/>
                </a:solidFill>
                <a:latin typeface="Tahoma" pitchFamily="34" charset="0"/>
                <a:cs typeface="Tahoma" pitchFamily="34" charset="0"/>
              </a:rPr>
              <a:t>:</a:t>
            </a:r>
          </a:p>
        </p:txBody>
      </p:sp>
      <p:sp>
        <p:nvSpPr>
          <p:cNvPr id="12291" name="Text Box 1027"/>
          <p:cNvSpPr txBox="1">
            <a:spLocks noChangeArrowheads="1"/>
          </p:cNvSpPr>
          <p:nvPr/>
        </p:nvSpPr>
        <p:spPr bwMode="auto">
          <a:xfrm>
            <a:off x="330200" y="1673225"/>
            <a:ext cx="95758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b="1">
                <a:solidFill>
                  <a:srgbClr val="FF0000"/>
                </a:solidFill>
                <a:latin typeface="Times New Roman" pitchFamily="18" charset="0"/>
                <a:cs typeface="Arial" charset="0"/>
              </a:defRPr>
            </a:lvl1pPr>
            <a:lvl2pPr marL="742950" indent="-285750" eaLnBrk="0" hangingPunct="0">
              <a:defRPr sz="2400" b="1">
                <a:solidFill>
                  <a:srgbClr val="FF0000"/>
                </a:solidFill>
                <a:latin typeface="Times New Roman" pitchFamily="18" charset="0"/>
                <a:cs typeface="Arial" charset="0"/>
              </a:defRPr>
            </a:lvl2pPr>
            <a:lvl3pPr marL="1143000" indent="-228600" eaLnBrk="0" hangingPunct="0">
              <a:defRPr sz="2400" b="1">
                <a:solidFill>
                  <a:srgbClr val="FF0000"/>
                </a:solidFill>
                <a:latin typeface="Times New Roman" pitchFamily="18" charset="0"/>
                <a:cs typeface="Arial" charset="0"/>
              </a:defRPr>
            </a:lvl3pPr>
            <a:lvl4pPr marL="1600200" indent="-228600" eaLnBrk="0" hangingPunct="0">
              <a:defRPr sz="2400" b="1">
                <a:solidFill>
                  <a:srgbClr val="FF0000"/>
                </a:solidFill>
                <a:latin typeface="Times New Roman" pitchFamily="18" charset="0"/>
                <a:cs typeface="Arial" charset="0"/>
              </a:defRPr>
            </a:lvl4pPr>
            <a:lvl5pPr marL="2057400" indent="-228600" eaLnBrk="0" hangingPunct="0">
              <a:defRPr sz="2400" b="1">
                <a:solidFill>
                  <a:srgbClr val="FF0000"/>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0000"/>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0000"/>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0000"/>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0000"/>
                </a:solidFill>
                <a:latin typeface="Times New Roman" pitchFamily="18" charset="0"/>
                <a:cs typeface="Arial" charset="0"/>
              </a:defRPr>
            </a:lvl9pPr>
          </a:lstStyle>
          <a:p>
            <a:pPr algn="ctr">
              <a:spcBef>
                <a:spcPct val="50000"/>
              </a:spcBef>
            </a:pPr>
            <a:r>
              <a:rPr lang="pt-BR" b="0" dirty="0" smtClean="0">
                <a:solidFill>
                  <a:srgbClr val="FFFFFF"/>
                </a:solidFill>
                <a:latin typeface="Tahoma" pitchFamily="34" charset="0"/>
                <a:cs typeface="Tahoma" pitchFamily="34" charset="0"/>
              </a:rPr>
              <a:t>“..</a:t>
            </a:r>
            <a:r>
              <a:rPr lang="pt-BR" b="0" dirty="0">
                <a:solidFill>
                  <a:srgbClr val="FFFFFF"/>
                </a:solidFill>
                <a:latin typeface="Tahoma" pitchFamily="34" charset="0"/>
                <a:cs typeface="Tahoma" pitchFamily="34" charset="0"/>
              </a:rPr>
              <a:t>. a dívida do Município, nos termos em que está colocada, é “impagável”</a:t>
            </a:r>
            <a:r>
              <a:rPr lang="pt-BR" b="0" dirty="0" smtClean="0">
                <a:solidFill>
                  <a:srgbClr val="FFFFFF"/>
                </a:solidFill>
                <a:latin typeface="Tahoma" pitchFamily="34" charset="0"/>
                <a:cs typeface="Tahoma" pitchFamily="34" charset="0"/>
              </a:rPr>
              <a:t>.”</a:t>
            </a:r>
            <a:endParaRPr lang="pt-BR" b="0" dirty="0">
              <a:solidFill>
                <a:srgbClr val="FFFFFF"/>
              </a:solidFill>
              <a:latin typeface="Tahoma" pitchFamily="34" charset="0"/>
              <a:cs typeface="Tahoma" pitchFamily="34" charset="0"/>
            </a:endParaRPr>
          </a:p>
          <a:p>
            <a:pPr algn="ctr">
              <a:spcBef>
                <a:spcPct val="50000"/>
              </a:spcBef>
            </a:pPr>
            <a:r>
              <a:rPr lang="pt-BR" b="0" dirty="0" smtClean="0">
                <a:solidFill>
                  <a:srgbClr val="FFFFFF"/>
                </a:solidFill>
                <a:latin typeface="Tahoma" pitchFamily="34" charset="0"/>
                <a:cs typeface="Tahoma" pitchFamily="34" charset="0"/>
              </a:rPr>
              <a:t>“... </a:t>
            </a:r>
            <a:r>
              <a:rPr lang="pt-BR" b="0" dirty="0">
                <a:solidFill>
                  <a:srgbClr val="FFFFFF"/>
                </a:solidFill>
                <a:latin typeface="Tahoma" pitchFamily="34" charset="0"/>
                <a:cs typeface="Tahoma" pitchFamily="34" charset="0"/>
              </a:rPr>
              <a:t>84% do total referem-se somente a esse contrato, cujas condições pactuadas, em especial o indexador utilizado (IGP-DI mais juros nominais de 9% a.a.), explicam o comportamento potencialmente explosivo da dívida</a:t>
            </a:r>
            <a:r>
              <a:rPr lang="pt-BR" b="0" dirty="0" smtClean="0">
                <a:solidFill>
                  <a:srgbClr val="FFFFFF"/>
                </a:solidFill>
                <a:latin typeface="Tahoma" pitchFamily="34" charset="0"/>
                <a:cs typeface="Tahoma" pitchFamily="34" charset="0"/>
              </a:rPr>
              <a:t>.”</a:t>
            </a:r>
          </a:p>
          <a:p>
            <a:pPr algn="ctr">
              <a:spcBef>
                <a:spcPct val="50000"/>
              </a:spcBef>
            </a:pPr>
            <a:endParaRPr lang="pt-BR" b="0" dirty="0">
              <a:solidFill>
                <a:srgbClr val="FFFFFF"/>
              </a:solidFill>
              <a:latin typeface="Tahoma" pitchFamily="34" charset="0"/>
              <a:cs typeface="Tahoma" pitchFamily="34" charset="0"/>
            </a:endParaRPr>
          </a:p>
          <a:p>
            <a:r>
              <a:rPr lang="pt-BR" b="0" dirty="0" smtClean="0">
                <a:solidFill>
                  <a:srgbClr val="FFFFFF"/>
                </a:solidFill>
                <a:latin typeface="Tahoma" pitchFamily="34" charset="0"/>
                <a:cs typeface="Tahoma" pitchFamily="34" charset="0"/>
              </a:rPr>
              <a:t>“O </a:t>
            </a:r>
            <a:r>
              <a:rPr lang="pt-BR" b="0" dirty="0">
                <a:solidFill>
                  <a:srgbClr val="FFFFFF"/>
                </a:solidFill>
                <a:latin typeface="Tahoma" pitchFamily="34" charset="0"/>
                <a:cs typeface="Tahoma" pitchFamily="34" charset="0"/>
              </a:rPr>
              <a:t>crescimento exponencial da dívida, em razão dos fatores aqui apontados, fará com que ela resulte literalmente impagável, conforme projeções efetuadas pela própria Prefeitura do Município de São Paulo, consoante entrevista concedida pelo Sr. Secretário Municipal de Finanças ao jornal Valor Econômico, em 25 de fevereiro de 2013 e mostradas no Quadro 4</a:t>
            </a:r>
            <a:r>
              <a:rPr lang="pt-BR" b="0" dirty="0" smtClean="0">
                <a:solidFill>
                  <a:srgbClr val="FFFFFF"/>
                </a:solidFill>
                <a:latin typeface="Tahoma" pitchFamily="34" charset="0"/>
                <a:cs typeface="Tahoma" pitchFamily="34" charset="0"/>
              </a:rPr>
              <a:t>.”</a:t>
            </a:r>
            <a:endParaRPr lang="pt-BR" b="0" dirty="0">
              <a:solidFill>
                <a:srgbClr val="FFFFFF"/>
              </a:solidFill>
              <a:latin typeface="Tahoma" pitchFamily="34" charset="0"/>
              <a:cs typeface="Tahoma" pitchFamily="34" charset="0"/>
            </a:endParaRPr>
          </a:p>
        </p:txBody>
      </p:sp>
    </p:spTree>
    <p:extLst>
      <p:ext uri="{BB962C8B-B14F-4D97-AF65-F5344CB8AC3E}">
        <p14:creationId xmlns:p14="http://schemas.microsoft.com/office/powerpoint/2010/main" val="370364944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0" y="1268760"/>
            <a:ext cx="7620000" cy="5563840"/>
          </a:xfrm>
          <a:prstGeom prst="rect">
            <a:avLst/>
          </a:prstGeom>
        </p:spPr>
      </p:pic>
      <p:sp>
        <p:nvSpPr>
          <p:cNvPr id="3" name="TextBox 2"/>
          <p:cNvSpPr txBox="1"/>
          <p:nvPr/>
        </p:nvSpPr>
        <p:spPr>
          <a:xfrm>
            <a:off x="344488" y="260648"/>
            <a:ext cx="9561512" cy="1323439"/>
          </a:xfrm>
          <a:prstGeom prst="rect">
            <a:avLst/>
          </a:prstGeom>
          <a:noFill/>
        </p:spPr>
        <p:txBody>
          <a:bodyPr wrap="square" rtlCol="0">
            <a:spAutoFit/>
          </a:bodyPr>
          <a:lstStyle/>
          <a:p>
            <a:pPr algn="ctr"/>
            <a:r>
              <a:rPr lang="pt-BR" sz="2800" dirty="0">
                <a:solidFill>
                  <a:srgbClr val="92D050"/>
                </a:solidFill>
              </a:rPr>
              <a:t>ÍNDICE DA DÍVIDA </a:t>
            </a:r>
            <a:r>
              <a:rPr lang="pt-BR" sz="2800" dirty="0" err="1">
                <a:solidFill>
                  <a:srgbClr val="92D050"/>
                </a:solidFill>
              </a:rPr>
              <a:t>X</a:t>
            </a:r>
            <a:r>
              <a:rPr lang="pt-BR" sz="2800" dirty="0">
                <a:solidFill>
                  <a:srgbClr val="92D050"/>
                </a:solidFill>
              </a:rPr>
              <a:t> ÍNDICES ALTERNATIVOS E DE </a:t>
            </a:r>
            <a:r>
              <a:rPr lang="pt-BR" sz="2800" dirty="0" smtClean="0">
                <a:solidFill>
                  <a:srgbClr val="92D050"/>
                </a:solidFill>
              </a:rPr>
              <a:t>MERCADO - Variação </a:t>
            </a:r>
            <a:r>
              <a:rPr lang="pt-BR" sz="2800" dirty="0">
                <a:solidFill>
                  <a:srgbClr val="92D050"/>
                </a:solidFill>
              </a:rPr>
              <a:t>acumulada 2000/2012</a:t>
            </a:r>
          </a:p>
          <a:p>
            <a:endParaRPr lang="en-US" dirty="0"/>
          </a:p>
        </p:txBody>
      </p:sp>
    </p:spTree>
    <p:extLst>
      <p:ext uri="{BB962C8B-B14F-4D97-AF65-F5344CB8AC3E}">
        <p14:creationId xmlns:p14="http://schemas.microsoft.com/office/powerpoint/2010/main" val="42566054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60512" y="1700808"/>
            <a:ext cx="9345488" cy="4896544"/>
          </a:xfrm>
          <a:prstGeom prst="rect">
            <a:avLst/>
          </a:prstGeom>
        </p:spPr>
      </p:pic>
      <p:sp>
        <p:nvSpPr>
          <p:cNvPr id="3" name="TextBox 2"/>
          <p:cNvSpPr txBox="1"/>
          <p:nvPr/>
        </p:nvSpPr>
        <p:spPr>
          <a:xfrm>
            <a:off x="344488" y="332656"/>
            <a:ext cx="9561512" cy="1323439"/>
          </a:xfrm>
          <a:prstGeom prst="rect">
            <a:avLst/>
          </a:prstGeom>
          <a:noFill/>
        </p:spPr>
        <p:txBody>
          <a:bodyPr wrap="square" rtlCol="0">
            <a:spAutoFit/>
          </a:bodyPr>
          <a:lstStyle/>
          <a:p>
            <a:r>
              <a:rPr lang="pt-BR" sz="2800" dirty="0" smtClean="0">
                <a:solidFill>
                  <a:srgbClr val="92D050"/>
                </a:solidFill>
              </a:rPr>
              <a:t>Quadro 4 - EVOLUÇÃO </a:t>
            </a:r>
            <a:r>
              <a:rPr lang="pt-BR" sz="2800" dirty="0">
                <a:solidFill>
                  <a:srgbClr val="92D050"/>
                </a:solidFill>
              </a:rPr>
              <a:t>DA </a:t>
            </a:r>
            <a:r>
              <a:rPr lang="pt-BR" sz="2800" dirty="0" smtClean="0">
                <a:solidFill>
                  <a:srgbClr val="92D050"/>
                </a:solidFill>
              </a:rPr>
              <a:t>DÍVIDA </a:t>
            </a:r>
          </a:p>
          <a:p>
            <a:r>
              <a:rPr lang="pt-BR" b="0" dirty="0" smtClean="0">
                <a:solidFill>
                  <a:srgbClr val="92D050"/>
                </a:solidFill>
              </a:rPr>
              <a:t>(</a:t>
            </a:r>
            <a:r>
              <a:rPr lang="pt-BR" b="0" dirty="0">
                <a:solidFill>
                  <a:srgbClr val="92D050"/>
                </a:solidFill>
              </a:rPr>
              <a:t>Contrato de Refinanciamento com a União) </a:t>
            </a:r>
          </a:p>
          <a:p>
            <a:endParaRPr lang="en-US" sz="2800" dirty="0">
              <a:solidFill>
                <a:srgbClr val="92D050"/>
              </a:solidFill>
            </a:endParaRPr>
          </a:p>
        </p:txBody>
      </p:sp>
    </p:spTree>
    <p:extLst>
      <p:ext uri="{BB962C8B-B14F-4D97-AF65-F5344CB8AC3E}">
        <p14:creationId xmlns:p14="http://schemas.microsoft.com/office/powerpoint/2010/main" val="39747494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026"/>
          <p:cNvSpPr txBox="1">
            <a:spLocks noChangeArrowheads="1"/>
          </p:cNvSpPr>
          <p:nvPr/>
        </p:nvSpPr>
        <p:spPr bwMode="auto">
          <a:xfrm>
            <a:off x="330200" y="214313"/>
            <a:ext cx="9575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b="1">
                <a:solidFill>
                  <a:srgbClr val="FF0000"/>
                </a:solidFill>
                <a:latin typeface="Times New Roman" pitchFamily="18" charset="0"/>
                <a:cs typeface="Arial" charset="0"/>
              </a:defRPr>
            </a:lvl1pPr>
            <a:lvl2pPr marL="742950" indent="-285750" eaLnBrk="0" hangingPunct="0">
              <a:defRPr sz="2400" b="1">
                <a:solidFill>
                  <a:srgbClr val="FF0000"/>
                </a:solidFill>
                <a:latin typeface="Times New Roman" pitchFamily="18" charset="0"/>
                <a:cs typeface="Arial" charset="0"/>
              </a:defRPr>
            </a:lvl2pPr>
            <a:lvl3pPr marL="1143000" indent="-228600" eaLnBrk="0" hangingPunct="0">
              <a:defRPr sz="2400" b="1">
                <a:solidFill>
                  <a:srgbClr val="FF0000"/>
                </a:solidFill>
                <a:latin typeface="Times New Roman" pitchFamily="18" charset="0"/>
                <a:cs typeface="Arial" charset="0"/>
              </a:defRPr>
            </a:lvl3pPr>
            <a:lvl4pPr marL="1600200" indent="-228600" eaLnBrk="0" hangingPunct="0">
              <a:defRPr sz="2400" b="1">
                <a:solidFill>
                  <a:srgbClr val="FF0000"/>
                </a:solidFill>
                <a:latin typeface="Times New Roman" pitchFamily="18" charset="0"/>
                <a:cs typeface="Arial" charset="0"/>
              </a:defRPr>
            </a:lvl4pPr>
            <a:lvl5pPr marL="2057400" indent="-228600" eaLnBrk="0" hangingPunct="0">
              <a:defRPr sz="2400" b="1">
                <a:solidFill>
                  <a:srgbClr val="FF0000"/>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0000"/>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0000"/>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0000"/>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0000"/>
                </a:solidFill>
                <a:latin typeface="Times New Roman" pitchFamily="18" charset="0"/>
                <a:cs typeface="Arial" charset="0"/>
              </a:defRPr>
            </a:lvl9pPr>
          </a:lstStyle>
          <a:p>
            <a:pPr algn="ctr">
              <a:spcBef>
                <a:spcPct val="50000"/>
              </a:spcBef>
            </a:pPr>
            <a:r>
              <a:rPr lang="pt-BR" sz="2800" dirty="0">
                <a:solidFill>
                  <a:srgbClr val="92D050"/>
                </a:solidFill>
                <a:latin typeface="Tahoma" pitchFamily="34" charset="0"/>
                <a:cs typeface="Tahoma" pitchFamily="34" charset="0"/>
              </a:rPr>
              <a:t>Relatório</a:t>
            </a:r>
            <a:r>
              <a:rPr lang="pt-BR" sz="2800" dirty="0" smtClean="0">
                <a:solidFill>
                  <a:srgbClr val="92D050"/>
                </a:solidFill>
                <a:latin typeface="Tahoma" pitchFamily="34" charset="0"/>
                <a:cs typeface="Tahoma" pitchFamily="34" charset="0"/>
              </a:rPr>
              <a:t> do conselheiro </a:t>
            </a:r>
            <a:r>
              <a:rPr lang="pt-BR" sz="2800" dirty="0">
                <a:solidFill>
                  <a:srgbClr val="92D050"/>
                </a:solidFill>
                <a:latin typeface="Tahoma" pitchFamily="34" charset="0"/>
                <a:cs typeface="Tahoma" pitchFamily="34" charset="0"/>
              </a:rPr>
              <a:t>relator das Contas do </a:t>
            </a:r>
            <a:r>
              <a:rPr lang="pt-BR" sz="2800" dirty="0" smtClean="0">
                <a:solidFill>
                  <a:srgbClr val="92D050"/>
                </a:solidFill>
                <a:latin typeface="Tahoma" pitchFamily="34" charset="0"/>
                <a:cs typeface="Tahoma" pitchFamily="34" charset="0"/>
              </a:rPr>
              <a:t>Executivo do Município de São Paulo, </a:t>
            </a:r>
            <a:r>
              <a:rPr lang="pt-BR" sz="2800" dirty="0" err="1" smtClean="0">
                <a:solidFill>
                  <a:srgbClr val="92D050"/>
                </a:solidFill>
                <a:latin typeface="Tahoma" pitchFamily="34" charset="0"/>
                <a:cs typeface="Tahoma" pitchFamily="34" charset="0"/>
              </a:rPr>
              <a:t>dr.</a:t>
            </a:r>
            <a:r>
              <a:rPr lang="pt-BR" sz="2800" dirty="0" smtClean="0">
                <a:solidFill>
                  <a:srgbClr val="92D050"/>
                </a:solidFill>
                <a:latin typeface="Tahoma" pitchFamily="34" charset="0"/>
                <a:cs typeface="Tahoma" pitchFamily="34" charset="0"/>
              </a:rPr>
              <a:t>  </a:t>
            </a:r>
            <a:r>
              <a:rPr lang="pt-BR" sz="2800" dirty="0">
                <a:solidFill>
                  <a:srgbClr val="92D050"/>
                </a:solidFill>
                <a:latin typeface="Tahoma" pitchFamily="34" charset="0"/>
                <a:cs typeface="Tahoma" pitchFamily="34" charset="0"/>
              </a:rPr>
              <a:t>Domingos </a:t>
            </a:r>
            <a:r>
              <a:rPr lang="pt-BR" sz="2800" dirty="0" err="1" smtClean="0">
                <a:solidFill>
                  <a:srgbClr val="92D050"/>
                </a:solidFill>
                <a:latin typeface="Tahoma" pitchFamily="34" charset="0"/>
                <a:cs typeface="Tahoma" pitchFamily="34" charset="0"/>
              </a:rPr>
              <a:t>Dissei</a:t>
            </a:r>
            <a:r>
              <a:rPr lang="pt-BR" sz="2800" dirty="0" smtClean="0">
                <a:solidFill>
                  <a:srgbClr val="92D050"/>
                </a:solidFill>
                <a:latin typeface="Tahoma" pitchFamily="34" charset="0"/>
                <a:cs typeface="Tahoma" pitchFamily="34" charset="0"/>
              </a:rPr>
              <a:t>:</a:t>
            </a:r>
          </a:p>
        </p:txBody>
      </p:sp>
      <p:sp>
        <p:nvSpPr>
          <p:cNvPr id="12291" name="Text Box 1027"/>
          <p:cNvSpPr txBox="1">
            <a:spLocks noChangeArrowheads="1"/>
          </p:cNvSpPr>
          <p:nvPr/>
        </p:nvSpPr>
        <p:spPr bwMode="auto">
          <a:xfrm>
            <a:off x="330200" y="1779687"/>
            <a:ext cx="95758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b="1">
                <a:solidFill>
                  <a:srgbClr val="FF0000"/>
                </a:solidFill>
                <a:latin typeface="Times New Roman" pitchFamily="18" charset="0"/>
                <a:cs typeface="Arial" charset="0"/>
              </a:defRPr>
            </a:lvl1pPr>
            <a:lvl2pPr marL="742950" indent="-285750" eaLnBrk="0" hangingPunct="0">
              <a:defRPr sz="2400" b="1">
                <a:solidFill>
                  <a:srgbClr val="FF0000"/>
                </a:solidFill>
                <a:latin typeface="Times New Roman" pitchFamily="18" charset="0"/>
                <a:cs typeface="Arial" charset="0"/>
              </a:defRPr>
            </a:lvl2pPr>
            <a:lvl3pPr marL="1143000" indent="-228600" eaLnBrk="0" hangingPunct="0">
              <a:defRPr sz="2400" b="1">
                <a:solidFill>
                  <a:srgbClr val="FF0000"/>
                </a:solidFill>
                <a:latin typeface="Times New Roman" pitchFamily="18" charset="0"/>
                <a:cs typeface="Arial" charset="0"/>
              </a:defRPr>
            </a:lvl3pPr>
            <a:lvl4pPr marL="1600200" indent="-228600" eaLnBrk="0" hangingPunct="0">
              <a:defRPr sz="2400" b="1">
                <a:solidFill>
                  <a:srgbClr val="FF0000"/>
                </a:solidFill>
                <a:latin typeface="Times New Roman" pitchFamily="18" charset="0"/>
                <a:cs typeface="Arial" charset="0"/>
              </a:defRPr>
            </a:lvl4pPr>
            <a:lvl5pPr marL="2057400" indent="-228600" eaLnBrk="0" hangingPunct="0">
              <a:defRPr sz="2400" b="1">
                <a:solidFill>
                  <a:srgbClr val="FF0000"/>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0000"/>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0000"/>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0000"/>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0000"/>
                </a:solidFill>
                <a:latin typeface="Times New Roman" pitchFamily="18" charset="0"/>
                <a:cs typeface="Arial" charset="0"/>
              </a:defRPr>
            </a:lvl9pPr>
          </a:lstStyle>
          <a:p>
            <a:pPr algn="ctr">
              <a:spcBef>
                <a:spcPct val="50000"/>
              </a:spcBef>
            </a:pPr>
            <a:r>
              <a:rPr lang="pt-BR" b="0" dirty="0" smtClean="0">
                <a:solidFill>
                  <a:srgbClr val="FFFFFF"/>
                </a:solidFill>
                <a:latin typeface="Tahoma" pitchFamily="34" charset="0"/>
                <a:cs typeface="Tahoma" pitchFamily="34" charset="0"/>
              </a:rPr>
              <a:t>“..</a:t>
            </a:r>
            <a:r>
              <a:rPr lang="pt-BR" b="0" dirty="0">
                <a:solidFill>
                  <a:srgbClr val="FFFFFF"/>
                </a:solidFill>
                <a:latin typeface="Tahoma" pitchFamily="34" charset="0"/>
                <a:cs typeface="Tahoma" pitchFamily="34" charset="0"/>
              </a:rPr>
              <a:t>. se nada for feito, até o final do contrato, ou seja, até 2030, o Município terá desembolsado mais </a:t>
            </a:r>
            <a:r>
              <a:rPr lang="pt-BR" b="0" dirty="0" err="1">
                <a:solidFill>
                  <a:srgbClr val="FFFFFF"/>
                </a:solidFill>
                <a:latin typeface="Tahoma" pitchFamily="34" charset="0"/>
                <a:cs typeface="Tahoma" pitchFamily="34" charset="0"/>
              </a:rPr>
              <a:t>R</a:t>
            </a:r>
            <a:r>
              <a:rPr lang="pt-BR" b="0" dirty="0">
                <a:solidFill>
                  <a:srgbClr val="FFFFFF"/>
                </a:solidFill>
                <a:latin typeface="Tahoma" pitchFamily="34" charset="0"/>
                <a:cs typeface="Tahoma" pitchFamily="34" charset="0"/>
              </a:rPr>
              <a:t>$ 130 bilhões somente com o pagamento da dívida, fato que não impedirá que remanesça um saldo residual da ordem de </a:t>
            </a:r>
            <a:r>
              <a:rPr lang="pt-BR" dirty="0" err="1">
                <a:solidFill>
                  <a:srgbClr val="FFFFFF"/>
                </a:solidFill>
                <a:latin typeface="Tahoma" pitchFamily="34" charset="0"/>
                <a:cs typeface="Tahoma" pitchFamily="34" charset="0"/>
              </a:rPr>
              <a:t>R</a:t>
            </a:r>
            <a:r>
              <a:rPr lang="pt-BR" dirty="0">
                <a:solidFill>
                  <a:srgbClr val="FFFFFF"/>
                </a:solidFill>
                <a:latin typeface="Tahoma" pitchFamily="34" charset="0"/>
                <a:cs typeface="Tahoma" pitchFamily="34" charset="0"/>
              </a:rPr>
              <a:t>$ 163 bilhões</a:t>
            </a:r>
            <a:r>
              <a:rPr lang="pt-BR" b="0" dirty="0">
                <a:solidFill>
                  <a:srgbClr val="FFFFFF"/>
                </a:solidFill>
                <a:latin typeface="Tahoma" pitchFamily="34" charset="0"/>
                <a:cs typeface="Tahoma" pitchFamily="34" charset="0"/>
              </a:rPr>
              <a:t>.</a:t>
            </a:r>
            <a:br>
              <a:rPr lang="pt-BR" b="0" dirty="0">
                <a:solidFill>
                  <a:srgbClr val="FFFFFF"/>
                </a:solidFill>
                <a:latin typeface="Tahoma" pitchFamily="34" charset="0"/>
                <a:cs typeface="Tahoma" pitchFamily="34" charset="0"/>
              </a:rPr>
            </a:br>
            <a:r>
              <a:rPr lang="pt-BR" b="0" dirty="0">
                <a:solidFill>
                  <a:srgbClr val="FFFFFF"/>
                </a:solidFill>
                <a:latin typeface="Tahoma" pitchFamily="34" charset="0"/>
                <a:cs typeface="Tahoma" pitchFamily="34" charset="0"/>
              </a:rPr>
              <a:t/>
            </a:r>
            <a:br>
              <a:rPr lang="pt-BR" b="0" dirty="0">
                <a:solidFill>
                  <a:srgbClr val="FFFFFF"/>
                </a:solidFill>
                <a:latin typeface="Tahoma" pitchFamily="34" charset="0"/>
                <a:cs typeface="Tahoma" pitchFamily="34" charset="0"/>
              </a:rPr>
            </a:br>
            <a:r>
              <a:rPr lang="pt-BR" b="0" dirty="0">
                <a:solidFill>
                  <a:srgbClr val="FFFFFF"/>
                </a:solidFill>
                <a:latin typeface="Tahoma" pitchFamily="34" charset="0"/>
                <a:cs typeface="Tahoma" pitchFamily="34" charset="0"/>
              </a:rPr>
              <a:t>Por outro lado, considerando que, de acordo com a cláusula quarta do contrato, eventual saldo devedor, apurado em 2030, deverá ser pago em até dez anos, sua liquidação nas condições avençadas demandaria um dispêndio anual da ordem de </a:t>
            </a:r>
            <a:r>
              <a:rPr lang="pt-BR" b="0" dirty="0" err="1">
                <a:solidFill>
                  <a:srgbClr val="FFFFFF"/>
                </a:solidFill>
                <a:latin typeface="Tahoma" pitchFamily="34" charset="0"/>
                <a:cs typeface="Tahoma" pitchFamily="34" charset="0"/>
              </a:rPr>
              <a:t>R</a:t>
            </a:r>
            <a:r>
              <a:rPr lang="pt-BR" b="0" dirty="0">
                <a:solidFill>
                  <a:srgbClr val="FFFFFF"/>
                </a:solidFill>
                <a:latin typeface="Tahoma" pitchFamily="34" charset="0"/>
                <a:cs typeface="Tahoma" pitchFamily="34" charset="0"/>
              </a:rPr>
              <a:t>$ 25,5 bilhões, o que equivaleria a comprometer anualmente cerca de 25% da receita líquida real projetada para 2030 somente com esses pagamentos</a:t>
            </a:r>
            <a:r>
              <a:rPr lang="pt-BR" b="0" dirty="0" smtClean="0">
                <a:solidFill>
                  <a:srgbClr val="FFFFFF"/>
                </a:solidFill>
                <a:latin typeface="Tahoma" pitchFamily="34" charset="0"/>
                <a:cs typeface="Tahoma" pitchFamily="34" charset="0"/>
              </a:rPr>
              <a:t>.”</a:t>
            </a:r>
          </a:p>
          <a:p>
            <a:pPr algn="ctr">
              <a:spcBef>
                <a:spcPct val="50000"/>
              </a:spcBef>
            </a:pPr>
            <a:r>
              <a:rPr lang="pt-BR" dirty="0" smtClean="0">
                <a:solidFill>
                  <a:srgbClr val="FFFFFF"/>
                </a:solidFill>
                <a:latin typeface="Tahoma" pitchFamily="34" charset="0"/>
                <a:cs typeface="Tahoma" pitchFamily="34" charset="0"/>
              </a:rPr>
              <a:t>“... as </a:t>
            </a:r>
            <a:r>
              <a:rPr lang="pt-BR" dirty="0">
                <a:solidFill>
                  <a:srgbClr val="FFFFFF"/>
                </a:solidFill>
                <a:latin typeface="Tahoma" pitchFamily="34" charset="0"/>
                <a:cs typeface="Tahoma" pitchFamily="34" charset="0"/>
              </a:rPr>
              <a:t>premissas adotadas pela Prefeitura em suas projeções tendem a subestimar a correção da </a:t>
            </a:r>
            <a:r>
              <a:rPr lang="pt-BR" dirty="0" smtClean="0">
                <a:solidFill>
                  <a:srgbClr val="FFFFFF"/>
                </a:solidFill>
                <a:latin typeface="Tahoma" pitchFamily="34" charset="0"/>
                <a:cs typeface="Tahoma" pitchFamily="34" charset="0"/>
              </a:rPr>
              <a:t>dívida...”</a:t>
            </a:r>
            <a:endParaRPr lang="pt-BR" dirty="0">
              <a:solidFill>
                <a:srgbClr val="FFFFFF"/>
              </a:solidFill>
              <a:latin typeface="Tahoma" pitchFamily="34" charset="0"/>
              <a:cs typeface="Tahoma" pitchFamily="34" charset="0"/>
            </a:endParaRPr>
          </a:p>
        </p:txBody>
      </p:sp>
    </p:spTree>
    <p:extLst>
      <p:ext uri="{BB962C8B-B14F-4D97-AF65-F5344CB8AC3E}">
        <p14:creationId xmlns:p14="http://schemas.microsoft.com/office/powerpoint/2010/main" val="240736009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4488" y="476672"/>
            <a:ext cx="9289032" cy="1323439"/>
          </a:xfrm>
          <a:prstGeom prst="rect">
            <a:avLst/>
          </a:prstGeom>
          <a:noFill/>
        </p:spPr>
        <p:txBody>
          <a:bodyPr wrap="square" rtlCol="0">
            <a:spAutoFit/>
          </a:bodyPr>
          <a:lstStyle/>
          <a:p>
            <a:pPr algn="ctr"/>
            <a:r>
              <a:rPr lang="pt-BR" sz="2800" dirty="0">
                <a:solidFill>
                  <a:srgbClr val="92D050"/>
                </a:solidFill>
              </a:rPr>
              <a:t>Quadro </a:t>
            </a:r>
            <a:r>
              <a:rPr lang="pt-BR" sz="2800" dirty="0" smtClean="0">
                <a:solidFill>
                  <a:srgbClr val="92D050"/>
                </a:solidFill>
              </a:rPr>
              <a:t>5 - EVOLUÇÃO </a:t>
            </a:r>
            <a:r>
              <a:rPr lang="pt-BR" sz="2800" dirty="0">
                <a:solidFill>
                  <a:srgbClr val="92D050"/>
                </a:solidFill>
              </a:rPr>
              <a:t>DA DÍVIDA</a:t>
            </a:r>
            <a:br>
              <a:rPr lang="pt-BR" sz="2800" dirty="0">
                <a:solidFill>
                  <a:srgbClr val="92D050"/>
                </a:solidFill>
              </a:rPr>
            </a:br>
            <a:r>
              <a:rPr lang="pt-BR" sz="2800" dirty="0">
                <a:solidFill>
                  <a:srgbClr val="92D050"/>
                </a:solidFill>
              </a:rPr>
              <a:t>(Contrato de Refinanciamento com a União)</a:t>
            </a:r>
          </a:p>
          <a:p>
            <a:endParaRPr lang="en-US" dirty="0"/>
          </a:p>
        </p:txBody>
      </p:sp>
      <p:pic>
        <p:nvPicPr>
          <p:cNvPr id="3" name="Picture 2"/>
          <p:cNvPicPr>
            <a:picLocks noChangeAspect="1"/>
          </p:cNvPicPr>
          <p:nvPr/>
        </p:nvPicPr>
        <p:blipFill>
          <a:blip r:embed="rId2"/>
          <a:stretch>
            <a:fillRect/>
          </a:stretch>
        </p:blipFill>
        <p:spPr>
          <a:xfrm>
            <a:off x="632520" y="1844824"/>
            <a:ext cx="9273480" cy="5013176"/>
          </a:xfrm>
          <a:prstGeom prst="rect">
            <a:avLst/>
          </a:prstGeom>
        </p:spPr>
      </p:pic>
    </p:spTree>
    <p:extLst>
      <p:ext uri="{BB962C8B-B14F-4D97-AF65-F5344CB8AC3E}">
        <p14:creationId xmlns:p14="http://schemas.microsoft.com/office/powerpoint/2010/main" val="25514567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026"/>
          <p:cNvSpPr txBox="1">
            <a:spLocks noChangeArrowheads="1"/>
          </p:cNvSpPr>
          <p:nvPr/>
        </p:nvSpPr>
        <p:spPr bwMode="auto">
          <a:xfrm>
            <a:off x="330200" y="214313"/>
            <a:ext cx="95758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b="1">
                <a:solidFill>
                  <a:srgbClr val="FF0000"/>
                </a:solidFill>
                <a:latin typeface="Times New Roman" pitchFamily="18" charset="0"/>
                <a:cs typeface="Arial" charset="0"/>
              </a:defRPr>
            </a:lvl1pPr>
            <a:lvl2pPr marL="742950" indent="-285750" eaLnBrk="0" hangingPunct="0">
              <a:defRPr sz="2400" b="1">
                <a:solidFill>
                  <a:srgbClr val="FF0000"/>
                </a:solidFill>
                <a:latin typeface="Times New Roman" pitchFamily="18" charset="0"/>
                <a:cs typeface="Arial" charset="0"/>
              </a:defRPr>
            </a:lvl2pPr>
            <a:lvl3pPr marL="1143000" indent="-228600" eaLnBrk="0" hangingPunct="0">
              <a:defRPr sz="2400" b="1">
                <a:solidFill>
                  <a:srgbClr val="FF0000"/>
                </a:solidFill>
                <a:latin typeface="Times New Roman" pitchFamily="18" charset="0"/>
                <a:cs typeface="Arial" charset="0"/>
              </a:defRPr>
            </a:lvl3pPr>
            <a:lvl4pPr marL="1600200" indent="-228600" eaLnBrk="0" hangingPunct="0">
              <a:defRPr sz="2400" b="1">
                <a:solidFill>
                  <a:srgbClr val="FF0000"/>
                </a:solidFill>
                <a:latin typeface="Times New Roman" pitchFamily="18" charset="0"/>
                <a:cs typeface="Arial" charset="0"/>
              </a:defRPr>
            </a:lvl4pPr>
            <a:lvl5pPr marL="2057400" indent="-228600" eaLnBrk="0" hangingPunct="0">
              <a:defRPr sz="2400" b="1">
                <a:solidFill>
                  <a:srgbClr val="FF0000"/>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0000"/>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0000"/>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0000"/>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0000"/>
                </a:solidFill>
                <a:latin typeface="Times New Roman" pitchFamily="18" charset="0"/>
                <a:cs typeface="Arial" charset="0"/>
              </a:defRPr>
            </a:lvl9pPr>
          </a:lstStyle>
          <a:p>
            <a:pPr algn="ctr">
              <a:spcBef>
                <a:spcPct val="50000"/>
              </a:spcBef>
            </a:pPr>
            <a:r>
              <a:rPr lang="pt-BR" sz="2800" dirty="0">
                <a:solidFill>
                  <a:srgbClr val="92D050"/>
                </a:solidFill>
                <a:latin typeface="Tahoma" pitchFamily="34" charset="0"/>
                <a:cs typeface="Tahoma" pitchFamily="34" charset="0"/>
              </a:rPr>
              <a:t>Relatório</a:t>
            </a:r>
            <a:r>
              <a:rPr lang="pt-BR" sz="2800" dirty="0" smtClean="0">
                <a:solidFill>
                  <a:srgbClr val="92D050"/>
                </a:solidFill>
                <a:latin typeface="Tahoma" pitchFamily="34" charset="0"/>
                <a:cs typeface="Tahoma" pitchFamily="34" charset="0"/>
              </a:rPr>
              <a:t> do conselheiro </a:t>
            </a:r>
            <a:r>
              <a:rPr lang="pt-BR" sz="2800" dirty="0">
                <a:solidFill>
                  <a:srgbClr val="92D050"/>
                </a:solidFill>
                <a:latin typeface="Tahoma" pitchFamily="34" charset="0"/>
                <a:cs typeface="Tahoma" pitchFamily="34" charset="0"/>
              </a:rPr>
              <a:t>relator das Contas do </a:t>
            </a:r>
            <a:r>
              <a:rPr lang="pt-BR" sz="2800" dirty="0" smtClean="0">
                <a:solidFill>
                  <a:srgbClr val="92D050"/>
                </a:solidFill>
                <a:latin typeface="Tahoma" pitchFamily="34" charset="0"/>
                <a:cs typeface="Tahoma" pitchFamily="34" charset="0"/>
              </a:rPr>
              <a:t>Executivo do Município de São Paulo, </a:t>
            </a:r>
            <a:r>
              <a:rPr lang="pt-BR" sz="2800" dirty="0" err="1" smtClean="0">
                <a:solidFill>
                  <a:srgbClr val="92D050"/>
                </a:solidFill>
                <a:latin typeface="Tahoma" pitchFamily="34" charset="0"/>
                <a:cs typeface="Tahoma" pitchFamily="34" charset="0"/>
              </a:rPr>
              <a:t>dr.</a:t>
            </a:r>
            <a:r>
              <a:rPr lang="pt-BR" sz="2800" dirty="0" smtClean="0">
                <a:solidFill>
                  <a:srgbClr val="92D050"/>
                </a:solidFill>
                <a:latin typeface="Tahoma" pitchFamily="34" charset="0"/>
                <a:cs typeface="Tahoma" pitchFamily="34" charset="0"/>
              </a:rPr>
              <a:t>  </a:t>
            </a:r>
            <a:r>
              <a:rPr lang="pt-BR" sz="2800" dirty="0">
                <a:solidFill>
                  <a:srgbClr val="92D050"/>
                </a:solidFill>
                <a:latin typeface="Tahoma" pitchFamily="34" charset="0"/>
                <a:cs typeface="Tahoma" pitchFamily="34" charset="0"/>
              </a:rPr>
              <a:t>Domingos </a:t>
            </a:r>
            <a:r>
              <a:rPr lang="pt-BR" sz="2800" dirty="0" err="1" smtClean="0">
                <a:solidFill>
                  <a:srgbClr val="92D050"/>
                </a:solidFill>
                <a:latin typeface="Tahoma" pitchFamily="34" charset="0"/>
                <a:cs typeface="Tahoma" pitchFamily="34" charset="0"/>
              </a:rPr>
              <a:t>Dissei</a:t>
            </a:r>
            <a:r>
              <a:rPr lang="pt-BR" sz="2800" dirty="0" smtClean="0">
                <a:solidFill>
                  <a:srgbClr val="92D050"/>
                </a:solidFill>
                <a:latin typeface="Tahoma" pitchFamily="34" charset="0"/>
                <a:cs typeface="Tahoma" pitchFamily="34" charset="0"/>
              </a:rPr>
              <a:t>:</a:t>
            </a:r>
          </a:p>
        </p:txBody>
      </p:sp>
      <p:sp>
        <p:nvSpPr>
          <p:cNvPr id="12291" name="Text Box 1027"/>
          <p:cNvSpPr txBox="1">
            <a:spLocks noChangeArrowheads="1"/>
          </p:cNvSpPr>
          <p:nvPr/>
        </p:nvSpPr>
        <p:spPr bwMode="auto">
          <a:xfrm>
            <a:off x="330200" y="1779687"/>
            <a:ext cx="95758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b="1">
                <a:solidFill>
                  <a:srgbClr val="FF0000"/>
                </a:solidFill>
                <a:latin typeface="Times New Roman" pitchFamily="18" charset="0"/>
                <a:cs typeface="Arial" charset="0"/>
              </a:defRPr>
            </a:lvl1pPr>
            <a:lvl2pPr marL="742950" indent="-285750" eaLnBrk="0" hangingPunct="0">
              <a:defRPr sz="2400" b="1">
                <a:solidFill>
                  <a:srgbClr val="FF0000"/>
                </a:solidFill>
                <a:latin typeface="Times New Roman" pitchFamily="18" charset="0"/>
                <a:cs typeface="Arial" charset="0"/>
              </a:defRPr>
            </a:lvl2pPr>
            <a:lvl3pPr marL="1143000" indent="-228600" eaLnBrk="0" hangingPunct="0">
              <a:defRPr sz="2400" b="1">
                <a:solidFill>
                  <a:srgbClr val="FF0000"/>
                </a:solidFill>
                <a:latin typeface="Times New Roman" pitchFamily="18" charset="0"/>
                <a:cs typeface="Arial" charset="0"/>
              </a:defRPr>
            </a:lvl3pPr>
            <a:lvl4pPr marL="1600200" indent="-228600" eaLnBrk="0" hangingPunct="0">
              <a:defRPr sz="2400" b="1">
                <a:solidFill>
                  <a:srgbClr val="FF0000"/>
                </a:solidFill>
                <a:latin typeface="Times New Roman" pitchFamily="18" charset="0"/>
                <a:cs typeface="Arial" charset="0"/>
              </a:defRPr>
            </a:lvl4pPr>
            <a:lvl5pPr marL="2057400" indent="-228600" eaLnBrk="0" hangingPunct="0">
              <a:defRPr sz="2400" b="1">
                <a:solidFill>
                  <a:srgbClr val="FF0000"/>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0000"/>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0000"/>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0000"/>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0000"/>
                </a:solidFill>
                <a:latin typeface="Times New Roman" pitchFamily="18" charset="0"/>
                <a:cs typeface="Arial" charset="0"/>
              </a:defRPr>
            </a:lvl9pPr>
          </a:lstStyle>
          <a:p>
            <a:pPr algn="ctr">
              <a:spcBef>
                <a:spcPct val="50000"/>
              </a:spcBef>
            </a:pPr>
            <a:r>
              <a:rPr lang="pt-BR" b="0" dirty="0">
                <a:solidFill>
                  <a:srgbClr val="FFFFFF"/>
                </a:solidFill>
                <a:latin typeface="Tahoma" pitchFamily="34" charset="0"/>
                <a:cs typeface="Tahoma" pitchFamily="34" charset="0"/>
              </a:rPr>
              <a:t>De acordo com essas estimativas, a dívida com a União atingiria em 2030, em valores nominais, a casa </a:t>
            </a:r>
            <a:r>
              <a:rPr lang="pt-BR" dirty="0">
                <a:solidFill>
                  <a:srgbClr val="FFFFFF"/>
                </a:solidFill>
                <a:latin typeface="Tahoma" pitchFamily="34" charset="0"/>
                <a:cs typeface="Tahoma" pitchFamily="34" charset="0"/>
              </a:rPr>
              <a:t>dos </a:t>
            </a:r>
            <a:r>
              <a:rPr lang="pt-BR" dirty="0" err="1" smtClean="0">
                <a:solidFill>
                  <a:srgbClr val="FFFFFF"/>
                </a:solidFill>
                <a:latin typeface="Tahoma" pitchFamily="34" charset="0"/>
                <a:cs typeface="Tahoma" pitchFamily="34" charset="0"/>
              </a:rPr>
              <a:t>R</a:t>
            </a:r>
            <a:r>
              <a:rPr lang="pt-BR" dirty="0" smtClean="0">
                <a:solidFill>
                  <a:srgbClr val="FFFFFF"/>
                </a:solidFill>
                <a:latin typeface="Tahoma" pitchFamily="34" charset="0"/>
                <a:cs typeface="Tahoma" pitchFamily="34" charset="0"/>
              </a:rPr>
              <a:t>$ 332 bilhões</a:t>
            </a:r>
            <a:r>
              <a:rPr lang="pt-BR" b="0" dirty="0" smtClean="0">
                <a:solidFill>
                  <a:srgbClr val="FFFFFF"/>
                </a:solidFill>
                <a:latin typeface="Tahoma" pitchFamily="34" charset="0"/>
                <a:cs typeface="Tahoma" pitchFamily="34" charset="0"/>
              </a:rPr>
              <a:t>, sendo efetuados pagamentos adicionais, até esse exercício, de cerca de R$116 bilhões. </a:t>
            </a:r>
            <a:br>
              <a:rPr lang="pt-BR" b="0" dirty="0" smtClean="0">
                <a:solidFill>
                  <a:srgbClr val="FFFFFF"/>
                </a:solidFill>
                <a:latin typeface="Tahoma" pitchFamily="34" charset="0"/>
                <a:cs typeface="Tahoma" pitchFamily="34" charset="0"/>
              </a:rPr>
            </a:br>
            <a:r>
              <a:rPr lang="pt-BR" b="0" dirty="0" smtClean="0">
                <a:solidFill>
                  <a:srgbClr val="FFFFFF"/>
                </a:solidFill>
                <a:latin typeface="Tahoma" pitchFamily="34" charset="0"/>
                <a:cs typeface="Tahoma" pitchFamily="34" charset="0"/>
              </a:rPr>
              <a:t/>
            </a:r>
            <a:br>
              <a:rPr lang="pt-BR" b="0" dirty="0" smtClean="0">
                <a:solidFill>
                  <a:srgbClr val="FFFFFF"/>
                </a:solidFill>
                <a:latin typeface="Tahoma" pitchFamily="34" charset="0"/>
                <a:cs typeface="Tahoma" pitchFamily="34" charset="0"/>
              </a:rPr>
            </a:br>
            <a:r>
              <a:rPr lang="pt-BR" b="0" dirty="0" smtClean="0">
                <a:solidFill>
                  <a:srgbClr val="FFFFFF"/>
                </a:solidFill>
                <a:latin typeface="Tahoma" pitchFamily="34" charset="0"/>
                <a:cs typeface="Tahoma" pitchFamily="34" charset="0"/>
              </a:rPr>
              <a:t>A quitação do saldo residual, nos termos da cláusula quarta do ajuste, exigiria, por sua vez, um gasto aproximado de </a:t>
            </a:r>
            <a:r>
              <a:rPr lang="pt-BR" b="0" dirty="0" err="1" smtClean="0">
                <a:solidFill>
                  <a:srgbClr val="FFFFFF"/>
                </a:solidFill>
                <a:latin typeface="Tahoma" pitchFamily="34" charset="0"/>
                <a:cs typeface="Tahoma" pitchFamily="34" charset="0"/>
              </a:rPr>
              <a:t>R</a:t>
            </a:r>
            <a:r>
              <a:rPr lang="pt-BR" b="0" dirty="0" smtClean="0">
                <a:solidFill>
                  <a:srgbClr val="FFFFFF"/>
                </a:solidFill>
                <a:latin typeface="Tahoma" pitchFamily="34" charset="0"/>
                <a:cs typeface="Tahoma" pitchFamily="34" charset="0"/>
              </a:rPr>
              <a:t>$ 51,8 bilhões por ano, durante dez anos, montante esse equivalente a um dispêndio anual da ordem de </a:t>
            </a:r>
            <a:r>
              <a:rPr lang="pt-BR" dirty="0" smtClean="0">
                <a:solidFill>
                  <a:srgbClr val="FFFFFF"/>
                </a:solidFill>
                <a:latin typeface="Tahoma" pitchFamily="34" charset="0"/>
                <a:cs typeface="Tahoma" pitchFamily="34" charset="0"/>
              </a:rPr>
              <a:t>52% da receita líquida rea</a:t>
            </a:r>
            <a:r>
              <a:rPr lang="pt-BR" b="0" dirty="0" smtClean="0">
                <a:solidFill>
                  <a:srgbClr val="FFFFFF"/>
                </a:solidFill>
                <a:latin typeface="Tahoma" pitchFamily="34" charset="0"/>
                <a:cs typeface="Tahoma" pitchFamily="34" charset="0"/>
              </a:rPr>
              <a:t>l.</a:t>
            </a:r>
            <a:br>
              <a:rPr lang="pt-BR" b="0" dirty="0" smtClean="0">
                <a:solidFill>
                  <a:srgbClr val="FFFFFF"/>
                </a:solidFill>
                <a:latin typeface="Tahoma" pitchFamily="34" charset="0"/>
                <a:cs typeface="Tahoma" pitchFamily="34" charset="0"/>
              </a:rPr>
            </a:br>
            <a:r>
              <a:rPr lang="pt-BR" b="0" dirty="0" smtClean="0">
                <a:solidFill>
                  <a:srgbClr val="FFFFFF"/>
                </a:solidFill>
                <a:latin typeface="Tahoma" pitchFamily="34" charset="0"/>
                <a:cs typeface="Tahoma" pitchFamily="34" charset="0"/>
              </a:rPr>
              <a:t/>
            </a:r>
            <a:br>
              <a:rPr lang="pt-BR" b="0" dirty="0" smtClean="0">
                <a:solidFill>
                  <a:srgbClr val="FFFFFF"/>
                </a:solidFill>
                <a:latin typeface="Tahoma" pitchFamily="34" charset="0"/>
                <a:cs typeface="Tahoma" pitchFamily="34" charset="0"/>
              </a:rPr>
            </a:br>
            <a:r>
              <a:rPr lang="pt-BR" b="0" dirty="0" smtClean="0">
                <a:solidFill>
                  <a:srgbClr val="FFFFFF"/>
                </a:solidFill>
                <a:latin typeface="Tahoma" pitchFamily="34" charset="0"/>
                <a:cs typeface="Tahoma" pitchFamily="34" charset="0"/>
              </a:rPr>
              <a:t>A conclusão a que se chega, pois, quaisquer que sejam os números e projeções adotados, é a de que </a:t>
            </a:r>
            <a:r>
              <a:rPr lang="pt-BR" dirty="0" smtClean="0">
                <a:solidFill>
                  <a:srgbClr val="FFFFFF"/>
                </a:solidFill>
                <a:latin typeface="Tahoma" pitchFamily="34" charset="0"/>
                <a:cs typeface="Tahoma" pitchFamily="34" charset="0"/>
              </a:rPr>
              <a:t>a dívida para com a União é impagável</a:t>
            </a:r>
            <a:r>
              <a:rPr lang="pt-BR" b="0" dirty="0" smtClean="0">
                <a:solidFill>
                  <a:srgbClr val="FFFFFF"/>
                </a:solidFill>
                <a:latin typeface="Tahoma" pitchFamily="34" charset="0"/>
                <a:cs typeface="Tahoma" pitchFamily="34" charset="0"/>
              </a:rPr>
              <a:t>, sendo inevitável a sua renegociação, sob pena de se inviabilizar financeiramente o Município.</a:t>
            </a:r>
            <a:endParaRPr lang="pt-BR" b="0" dirty="0">
              <a:solidFill>
                <a:srgbClr val="FFFFFF"/>
              </a:solidFill>
              <a:latin typeface="Tahoma" pitchFamily="34" charset="0"/>
              <a:cs typeface="Tahoma" pitchFamily="34" charset="0"/>
            </a:endParaRPr>
          </a:p>
        </p:txBody>
      </p:sp>
    </p:spTree>
    <p:extLst>
      <p:ext uri="{BB962C8B-B14F-4D97-AF65-F5344CB8AC3E}">
        <p14:creationId xmlns:p14="http://schemas.microsoft.com/office/powerpoint/2010/main" val="15303725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1026"/>
          <p:cNvSpPr txBox="1">
            <a:spLocks noChangeArrowheads="1"/>
          </p:cNvSpPr>
          <p:nvPr/>
        </p:nvSpPr>
        <p:spPr bwMode="auto">
          <a:xfrm>
            <a:off x="330200" y="214313"/>
            <a:ext cx="95758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b="1">
                <a:solidFill>
                  <a:srgbClr val="FF0000"/>
                </a:solidFill>
                <a:latin typeface="Times New Roman" pitchFamily="18" charset="0"/>
                <a:cs typeface="Arial" charset="0"/>
              </a:defRPr>
            </a:lvl1pPr>
            <a:lvl2pPr marL="742950" indent="-285750" eaLnBrk="0" hangingPunct="0">
              <a:defRPr sz="2400" b="1">
                <a:solidFill>
                  <a:srgbClr val="FF0000"/>
                </a:solidFill>
                <a:latin typeface="Times New Roman" pitchFamily="18" charset="0"/>
                <a:cs typeface="Arial" charset="0"/>
              </a:defRPr>
            </a:lvl2pPr>
            <a:lvl3pPr marL="1143000" indent="-228600" eaLnBrk="0" hangingPunct="0">
              <a:defRPr sz="2400" b="1">
                <a:solidFill>
                  <a:srgbClr val="FF0000"/>
                </a:solidFill>
                <a:latin typeface="Times New Roman" pitchFamily="18" charset="0"/>
                <a:cs typeface="Arial" charset="0"/>
              </a:defRPr>
            </a:lvl3pPr>
            <a:lvl4pPr marL="1600200" indent="-228600" eaLnBrk="0" hangingPunct="0">
              <a:defRPr sz="2400" b="1">
                <a:solidFill>
                  <a:srgbClr val="FF0000"/>
                </a:solidFill>
                <a:latin typeface="Times New Roman" pitchFamily="18" charset="0"/>
                <a:cs typeface="Arial" charset="0"/>
              </a:defRPr>
            </a:lvl4pPr>
            <a:lvl5pPr marL="2057400" indent="-228600" eaLnBrk="0" hangingPunct="0">
              <a:defRPr sz="2400" b="1">
                <a:solidFill>
                  <a:srgbClr val="FF0000"/>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0000"/>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0000"/>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0000"/>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0000"/>
                </a:solidFill>
                <a:latin typeface="Times New Roman" pitchFamily="18" charset="0"/>
                <a:cs typeface="Arial" charset="0"/>
              </a:defRPr>
            </a:lvl9pPr>
          </a:lstStyle>
          <a:p>
            <a:pPr algn="ctr">
              <a:spcBef>
                <a:spcPct val="50000"/>
              </a:spcBef>
            </a:pPr>
            <a:r>
              <a:rPr lang="pt-BR" sz="3200">
                <a:solidFill>
                  <a:srgbClr val="92D050"/>
                </a:solidFill>
                <a:latin typeface="Tahoma" pitchFamily="34" charset="0"/>
                <a:cs typeface="Tahoma" pitchFamily="34" charset="0"/>
              </a:rPr>
              <a:t>DÍVIDA: impede a vida digna e o atendimento aos direitos humanos</a:t>
            </a:r>
          </a:p>
        </p:txBody>
      </p:sp>
      <p:sp>
        <p:nvSpPr>
          <p:cNvPr id="12291" name="Text Box 1027"/>
          <p:cNvSpPr txBox="1">
            <a:spLocks noChangeArrowheads="1"/>
          </p:cNvSpPr>
          <p:nvPr/>
        </p:nvSpPr>
        <p:spPr bwMode="auto">
          <a:xfrm>
            <a:off x="330200" y="1673225"/>
            <a:ext cx="9575800" cy="478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b="1">
                <a:solidFill>
                  <a:srgbClr val="FF0000"/>
                </a:solidFill>
                <a:latin typeface="Times New Roman" pitchFamily="18" charset="0"/>
                <a:cs typeface="Arial" charset="0"/>
              </a:defRPr>
            </a:lvl1pPr>
            <a:lvl2pPr marL="742950" indent="-285750" eaLnBrk="0" hangingPunct="0">
              <a:defRPr sz="2400" b="1">
                <a:solidFill>
                  <a:srgbClr val="FF0000"/>
                </a:solidFill>
                <a:latin typeface="Times New Roman" pitchFamily="18" charset="0"/>
                <a:cs typeface="Arial" charset="0"/>
              </a:defRPr>
            </a:lvl2pPr>
            <a:lvl3pPr marL="1143000" indent="-228600" eaLnBrk="0" hangingPunct="0">
              <a:defRPr sz="2400" b="1">
                <a:solidFill>
                  <a:srgbClr val="FF0000"/>
                </a:solidFill>
                <a:latin typeface="Times New Roman" pitchFamily="18" charset="0"/>
                <a:cs typeface="Arial" charset="0"/>
              </a:defRPr>
            </a:lvl3pPr>
            <a:lvl4pPr marL="1600200" indent="-228600" eaLnBrk="0" hangingPunct="0">
              <a:defRPr sz="2400" b="1">
                <a:solidFill>
                  <a:srgbClr val="FF0000"/>
                </a:solidFill>
                <a:latin typeface="Times New Roman" pitchFamily="18" charset="0"/>
                <a:cs typeface="Arial" charset="0"/>
              </a:defRPr>
            </a:lvl4pPr>
            <a:lvl5pPr marL="2057400" indent="-228600" eaLnBrk="0" hangingPunct="0">
              <a:defRPr sz="2400" b="1">
                <a:solidFill>
                  <a:srgbClr val="FF0000"/>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0000"/>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0000"/>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0000"/>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0000"/>
                </a:solidFill>
                <a:latin typeface="Times New Roman" pitchFamily="18" charset="0"/>
                <a:cs typeface="Arial" charset="0"/>
              </a:defRPr>
            </a:lvl9pPr>
          </a:lstStyle>
          <a:p>
            <a:pPr algn="ctr">
              <a:spcBef>
                <a:spcPct val="50000"/>
              </a:spcBef>
            </a:pPr>
            <a:r>
              <a:rPr lang="pt-BR" b="0">
                <a:solidFill>
                  <a:srgbClr val="FFFFFF"/>
                </a:solidFill>
                <a:latin typeface="Tahoma" pitchFamily="34" charset="0"/>
                <a:cs typeface="Tahoma" pitchFamily="34" charset="0"/>
              </a:rPr>
              <a:t> De onde veio toda essa dívida pública? </a:t>
            </a:r>
          </a:p>
          <a:p>
            <a:pPr algn="ctr">
              <a:spcBef>
                <a:spcPct val="50000"/>
              </a:spcBef>
            </a:pPr>
            <a:r>
              <a:rPr lang="pt-BR" b="0">
                <a:solidFill>
                  <a:srgbClr val="FFFFFF"/>
                </a:solidFill>
                <a:latin typeface="Tahoma" pitchFamily="34" charset="0"/>
                <a:cs typeface="Tahoma" pitchFamily="34" charset="0"/>
              </a:rPr>
              <a:t> Quanto tomamos emprestado e quanto já pagamos? </a:t>
            </a:r>
          </a:p>
          <a:p>
            <a:pPr algn="ctr">
              <a:spcBef>
                <a:spcPct val="50000"/>
              </a:spcBef>
            </a:pPr>
            <a:r>
              <a:rPr lang="pt-BR" b="0">
                <a:solidFill>
                  <a:srgbClr val="FFFFFF"/>
                </a:solidFill>
                <a:latin typeface="Tahoma" pitchFamily="34" charset="0"/>
                <a:cs typeface="Tahoma" pitchFamily="34" charset="0"/>
              </a:rPr>
              <a:t> O que realmente devemos? </a:t>
            </a:r>
          </a:p>
          <a:p>
            <a:pPr algn="ctr">
              <a:spcBef>
                <a:spcPct val="50000"/>
              </a:spcBef>
            </a:pPr>
            <a:r>
              <a:rPr lang="pt-BR" b="0">
                <a:solidFill>
                  <a:srgbClr val="FFFFFF"/>
                </a:solidFill>
                <a:latin typeface="Tahoma" pitchFamily="34" charset="0"/>
                <a:cs typeface="Tahoma" pitchFamily="34" charset="0"/>
              </a:rPr>
              <a:t> Quem contraiu tantos empréstimos? </a:t>
            </a:r>
          </a:p>
          <a:p>
            <a:pPr algn="ctr">
              <a:spcBef>
                <a:spcPct val="50000"/>
              </a:spcBef>
            </a:pPr>
            <a:r>
              <a:rPr lang="pt-BR" b="0">
                <a:solidFill>
                  <a:srgbClr val="FFFFFF"/>
                </a:solidFill>
                <a:latin typeface="Tahoma" pitchFamily="34" charset="0"/>
                <a:cs typeface="Tahoma" pitchFamily="34" charset="0"/>
              </a:rPr>
              <a:t> Onde foram aplicados os recursos? </a:t>
            </a:r>
          </a:p>
          <a:p>
            <a:pPr algn="ctr">
              <a:spcBef>
                <a:spcPct val="50000"/>
              </a:spcBef>
            </a:pPr>
            <a:r>
              <a:rPr lang="pt-BR" b="0">
                <a:solidFill>
                  <a:srgbClr val="FFFFFF"/>
                </a:solidFill>
                <a:latin typeface="Tahoma" pitchFamily="34" charset="0"/>
                <a:cs typeface="Tahoma" pitchFamily="34" charset="0"/>
              </a:rPr>
              <a:t> Quem se beneficiou desse endividamento? </a:t>
            </a:r>
          </a:p>
          <a:p>
            <a:pPr algn="ctr">
              <a:spcBef>
                <a:spcPct val="50000"/>
              </a:spcBef>
            </a:pPr>
            <a:r>
              <a:rPr lang="pt-BR" b="0">
                <a:solidFill>
                  <a:srgbClr val="FFFFFF"/>
                </a:solidFill>
                <a:latin typeface="Tahoma" pitchFamily="34" charset="0"/>
                <a:cs typeface="Tahoma" pitchFamily="34" charset="0"/>
              </a:rPr>
              <a:t> Qual a responsabilidade dos credores e organismos internacionais nesse processo? </a:t>
            </a:r>
          </a:p>
          <a:p>
            <a:pPr algn="ctr">
              <a:spcBef>
                <a:spcPct val="70000"/>
              </a:spcBef>
            </a:pPr>
            <a:r>
              <a:rPr lang="pt-BR">
                <a:solidFill>
                  <a:srgbClr val="92D050"/>
                </a:solidFill>
                <a:latin typeface="Tahoma" pitchFamily="34" charset="0"/>
                <a:cs typeface="Tahoma" pitchFamily="34" charset="0"/>
              </a:rPr>
              <a:t>Somente a </a:t>
            </a:r>
            <a:r>
              <a:rPr lang="pt-BR" u="sng">
                <a:solidFill>
                  <a:srgbClr val="92D050"/>
                </a:solidFill>
                <a:latin typeface="Tahoma" pitchFamily="34" charset="0"/>
                <a:cs typeface="Tahoma" pitchFamily="34" charset="0"/>
              </a:rPr>
              <a:t>AUDITORIA</a:t>
            </a:r>
            <a:r>
              <a:rPr lang="pt-BR">
                <a:solidFill>
                  <a:srgbClr val="92D050"/>
                </a:solidFill>
                <a:latin typeface="Tahoma" pitchFamily="34" charset="0"/>
                <a:cs typeface="Tahoma" pitchFamily="34" charset="0"/>
              </a:rPr>
              <a:t> responderá essas questões</a:t>
            </a:r>
          </a:p>
        </p:txBody>
      </p:sp>
    </p:spTree>
    <p:extLst>
      <p:ext uri="{BB962C8B-B14F-4D97-AF65-F5344CB8AC3E}">
        <p14:creationId xmlns:p14="http://schemas.microsoft.com/office/powerpoint/2010/main" val="33831510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
          <p:cNvSpPr>
            <a:spLocks noChangeArrowheads="1"/>
          </p:cNvSpPr>
          <p:nvPr/>
        </p:nvSpPr>
        <p:spPr bwMode="auto">
          <a:xfrm>
            <a:off x="495300" y="0"/>
            <a:ext cx="916305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p>
            <a:pPr algn="ctr" eaLnBrk="0" hangingPunct="0">
              <a:spcBef>
                <a:spcPct val="50000"/>
              </a:spcBef>
              <a:buClr>
                <a:srgbClr val="FF9900"/>
              </a:buClr>
              <a:buFont typeface="Arial"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3600">
                <a:solidFill>
                  <a:srgbClr val="92D050"/>
                </a:solidFill>
                <a:latin typeface="Tahoma" pitchFamily="34" charset="0"/>
                <a:cs typeface="Tahoma" pitchFamily="34" charset="0"/>
              </a:rPr>
              <a:t>AUDITORIA DA DÍVIDA</a:t>
            </a:r>
          </a:p>
        </p:txBody>
      </p:sp>
      <p:sp>
        <p:nvSpPr>
          <p:cNvPr id="13315" name="Rectangle 2"/>
          <p:cNvSpPr>
            <a:spLocks noChangeArrowheads="1"/>
          </p:cNvSpPr>
          <p:nvPr/>
        </p:nvSpPr>
        <p:spPr bwMode="auto">
          <a:xfrm>
            <a:off x="381000" y="1143000"/>
            <a:ext cx="9525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marL="338138" indent="-338138" algn="ctr" eaLnBrk="0" hangingPunct="0">
              <a:lnSpc>
                <a:spcPct val="80000"/>
              </a:lnSpc>
              <a:spcBef>
                <a:spcPts val="250"/>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endParaRPr lang="en-GB" sz="1000" dirty="0">
              <a:solidFill>
                <a:srgbClr val="FFFF00"/>
              </a:solidFill>
            </a:endParaRPr>
          </a:p>
          <a:p>
            <a:pPr marL="338138" indent="-338138" algn="just" eaLnBrk="0" hangingPunct="0">
              <a:lnSpc>
                <a:spcPct val="80000"/>
              </a:lnSpc>
              <a:spcBef>
                <a:spcPts val="800"/>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dirty="0">
                <a:solidFill>
                  <a:srgbClr val="92D050"/>
                </a:solidFill>
                <a:latin typeface="Tahoma" pitchFamily="34" charset="0"/>
                <a:cs typeface="Tahoma" pitchFamily="34" charset="0"/>
              </a:rPr>
              <a:t> </a:t>
            </a:r>
            <a:r>
              <a:rPr lang="en-GB" dirty="0" err="1">
                <a:solidFill>
                  <a:srgbClr val="FFFFFF"/>
                </a:solidFill>
                <a:latin typeface="Tahoma" pitchFamily="34" charset="0"/>
                <a:cs typeface="Tahoma" pitchFamily="34" charset="0"/>
              </a:rPr>
              <a:t>Prevista</a:t>
            </a:r>
            <a:r>
              <a:rPr lang="en-GB" dirty="0">
                <a:solidFill>
                  <a:srgbClr val="FFFFFF"/>
                </a:solidFill>
                <a:latin typeface="Tahoma" pitchFamily="34" charset="0"/>
                <a:cs typeface="Tahoma" pitchFamily="34" charset="0"/>
              </a:rPr>
              <a:t> </a:t>
            </a:r>
            <a:r>
              <a:rPr lang="en-GB" dirty="0" err="1">
                <a:solidFill>
                  <a:srgbClr val="FFFFFF"/>
                </a:solidFill>
                <a:latin typeface="Tahoma" pitchFamily="34" charset="0"/>
                <a:cs typeface="Tahoma" pitchFamily="34" charset="0"/>
              </a:rPr>
              <a:t>na</a:t>
            </a:r>
            <a:r>
              <a:rPr lang="en-GB" dirty="0">
                <a:solidFill>
                  <a:srgbClr val="FFFFFF"/>
                </a:solidFill>
                <a:latin typeface="Tahoma" pitchFamily="34" charset="0"/>
                <a:cs typeface="Tahoma" pitchFamily="34" charset="0"/>
              </a:rPr>
              <a:t> </a:t>
            </a:r>
            <a:r>
              <a:rPr lang="en-GB" dirty="0" err="1">
                <a:solidFill>
                  <a:srgbClr val="FFFFFF"/>
                </a:solidFill>
                <a:latin typeface="Tahoma" pitchFamily="34" charset="0"/>
                <a:cs typeface="Tahoma" pitchFamily="34" charset="0"/>
              </a:rPr>
              <a:t>Constituição</a:t>
            </a:r>
            <a:r>
              <a:rPr lang="en-GB" dirty="0">
                <a:solidFill>
                  <a:srgbClr val="FFFFFF"/>
                </a:solidFill>
                <a:latin typeface="Tahoma" pitchFamily="34" charset="0"/>
                <a:cs typeface="Tahoma" pitchFamily="34" charset="0"/>
              </a:rPr>
              <a:t> Federal de 1988</a:t>
            </a:r>
          </a:p>
          <a:p>
            <a:pPr marL="338138" indent="-338138" algn="just" eaLnBrk="0" hangingPunct="0">
              <a:lnSpc>
                <a:spcPct val="80000"/>
              </a:lnSpc>
              <a:spcBef>
                <a:spcPts val="375"/>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endParaRPr lang="en-GB" dirty="0">
              <a:solidFill>
                <a:srgbClr val="FFFFFF"/>
              </a:solidFill>
              <a:latin typeface="Tahoma" pitchFamily="34" charset="0"/>
              <a:cs typeface="Tahoma" pitchFamily="34" charset="0"/>
            </a:endParaRPr>
          </a:p>
          <a:p>
            <a:pPr marL="338138" indent="-338138" algn="just" eaLnBrk="0" hangingPunct="0">
              <a:spcBef>
                <a:spcPts val="800"/>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dirty="0">
                <a:solidFill>
                  <a:srgbClr val="FFFFFF"/>
                </a:solidFill>
                <a:latin typeface="Tahoma" pitchFamily="34" charset="0"/>
                <a:cs typeface="Tahoma" pitchFamily="34" charset="0"/>
              </a:rPr>
              <a:t> </a:t>
            </a:r>
            <a:r>
              <a:rPr lang="en-GB" dirty="0" err="1">
                <a:solidFill>
                  <a:srgbClr val="FFFFFF"/>
                </a:solidFill>
                <a:latin typeface="Tahoma" pitchFamily="34" charset="0"/>
                <a:cs typeface="Tahoma" pitchFamily="34" charset="0"/>
              </a:rPr>
              <a:t>Plebiscito</a:t>
            </a:r>
            <a:r>
              <a:rPr lang="en-GB" dirty="0">
                <a:solidFill>
                  <a:srgbClr val="FFFFFF"/>
                </a:solidFill>
                <a:latin typeface="Tahoma" pitchFamily="34" charset="0"/>
                <a:cs typeface="Tahoma" pitchFamily="34" charset="0"/>
              </a:rPr>
              <a:t> popular </a:t>
            </a:r>
            <a:r>
              <a:rPr lang="en-GB" dirty="0" err="1">
                <a:solidFill>
                  <a:srgbClr val="FFFFFF"/>
                </a:solidFill>
                <a:latin typeface="Tahoma" pitchFamily="34" charset="0"/>
                <a:cs typeface="Tahoma" pitchFamily="34" charset="0"/>
              </a:rPr>
              <a:t>ano</a:t>
            </a:r>
            <a:r>
              <a:rPr lang="en-GB" dirty="0">
                <a:solidFill>
                  <a:srgbClr val="FFFFFF"/>
                </a:solidFill>
                <a:latin typeface="Tahoma" pitchFamily="34" charset="0"/>
                <a:cs typeface="Tahoma" pitchFamily="34" charset="0"/>
              </a:rPr>
              <a:t> 2000: </a:t>
            </a:r>
            <a:r>
              <a:rPr lang="en-GB" dirty="0" err="1">
                <a:solidFill>
                  <a:srgbClr val="FFFFFF"/>
                </a:solidFill>
                <a:latin typeface="Tahoma" pitchFamily="34" charset="0"/>
                <a:cs typeface="Tahoma" pitchFamily="34" charset="0"/>
              </a:rPr>
              <a:t>mais</a:t>
            </a:r>
            <a:r>
              <a:rPr lang="en-GB" dirty="0">
                <a:solidFill>
                  <a:srgbClr val="FFFFFF"/>
                </a:solidFill>
                <a:latin typeface="Tahoma" pitchFamily="34" charset="0"/>
                <a:cs typeface="Tahoma" pitchFamily="34" charset="0"/>
              </a:rPr>
              <a:t> de </a:t>
            </a:r>
            <a:r>
              <a:rPr lang="en-GB" dirty="0" err="1">
                <a:solidFill>
                  <a:srgbClr val="FFFFFF"/>
                </a:solidFill>
                <a:latin typeface="Tahoma" pitchFamily="34" charset="0"/>
                <a:cs typeface="Tahoma" pitchFamily="34" charset="0"/>
              </a:rPr>
              <a:t>seis</a:t>
            </a:r>
            <a:r>
              <a:rPr lang="en-GB" dirty="0">
                <a:solidFill>
                  <a:srgbClr val="FFFFFF"/>
                </a:solidFill>
                <a:latin typeface="Tahoma" pitchFamily="34" charset="0"/>
                <a:cs typeface="Tahoma" pitchFamily="34" charset="0"/>
              </a:rPr>
              <a:t> </a:t>
            </a:r>
            <a:r>
              <a:rPr lang="en-GB" dirty="0" err="1">
                <a:solidFill>
                  <a:srgbClr val="FFFFFF"/>
                </a:solidFill>
                <a:latin typeface="Tahoma" pitchFamily="34" charset="0"/>
                <a:cs typeface="Tahoma" pitchFamily="34" charset="0"/>
              </a:rPr>
              <a:t>milhões</a:t>
            </a:r>
            <a:r>
              <a:rPr lang="en-GB" dirty="0">
                <a:solidFill>
                  <a:srgbClr val="FFFFFF"/>
                </a:solidFill>
                <a:latin typeface="Tahoma" pitchFamily="34" charset="0"/>
                <a:cs typeface="Tahoma" pitchFamily="34" charset="0"/>
              </a:rPr>
              <a:t> de </a:t>
            </a:r>
            <a:r>
              <a:rPr lang="en-GB" dirty="0" err="1">
                <a:solidFill>
                  <a:srgbClr val="FFFFFF"/>
                </a:solidFill>
                <a:latin typeface="Tahoma" pitchFamily="34" charset="0"/>
                <a:cs typeface="Tahoma" pitchFamily="34" charset="0"/>
              </a:rPr>
              <a:t>votos</a:t>
            </a:r>
            <a:endParaRPr lang="en-GB" dirty="0">
              <a:solidFill>
                <a:srgbClr val="FFFFFF"/>
              </a:solidFill>
              <a:latin typeface="Tahoma" pitchFamily="34" charset="0"/>
              <a:cs typeface="Tahoma" pitchFamily="34" charset="0"/>
            </a:endParaRPr>
          </a:p>
          <a:p>
            <a:pPr marL="338138" indent="-338138" algn="ctr" eaLnBrk="0" hangingPunct="0">
              <a:lnSpc>
                <a:spcPct val="110000"/>
              </a:lnSpc>
              <a:spcBef>
                <a:spcPts val="2250"/>
              </a:spcBef>
              <a:buClr>
                <a:srgbClr val="FF9900"/>
              </a:buCl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endParaRPr lang="en-GB" sz="800" dirty="0">
              <a:solidFill>
                <a:srgbClr val="92D050"/>
              </a:solidFill>
              <a:latin typeface="Tahoma" pitchFamily="34" charset="0"/>
              <a:cs typeface="Tahoma" pitchFamily="34" charset="0"/>
            </a:endParaRPr>
          </a:p>
          <a:p>
            <a:pPr marL="338138" indent="-338138" algn="ctr" eaLnBrk="0" hangingPunct="0">
              <a:lnSpc>
                <a:spcPct val="110000"/>
              </a:lnSpc>
              <a:spcBef>
                <a:spcPts val="2250"/>
              </a:spcBef>
              <a:buClr>
                <a:srgbClr val="FF9900"/>
              </a:buCl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sz="3200" dirty="0">
                <a:solidFill>
                  <a:srgbClr val="92D050"/>
                </a:solidFill>
                <a:latin typeface="Tahoma" pitchFamily="34" charset="0"/>
                <a:cs typeface="Tahoma" pitchFamily="34" charset="0"/>
              </a:rPr>
              <a:t>AUDITORIA CIDADÃ DA DÍVIDA</a:t>
            </a:r>
          </a:p>
          <a:p>
            <a:pPr marL="338138" indent="-338138" algn="ctr" eaLnBrk="0" hangingPunct="0">
              <a:lnSpc>
                <a:spcPct val="110000"/>
              </a:lnSpc>
              <a:spcBef>
                <a:spcPts val="225"/>
              </a:spcBef>
              <a:buClr>
                <a:srgbClr val="FF9900"/>
              </a:buCl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sz="3200" dirty="0" smtClean="0">
                <a:solidFill>
                  <a:srgbClr val="92D050"/>
                </a:solidFill>
                <a:latin typeface="Tahoma" pitchFamily="34" charset="0"/>
                <a:cs typeface="Tahoma" pitchFamily="34" charset="0"/>
                <a:hlinkClick r:id="rId3"/>
              </a:rPr>
              <a:t>www.auditoriacidada.org.br</a:t>
            </a:r>
            <a:endParaRPr lang="en-GB" sz="3200" dirty="0">
              <a:solidFill>
                <a:srgbClr val="92D050"/>
              </a:solidFill>
              <a:latin typeface="Tahoma" pitchFamily="34" charset="0"/>
              <a:cs typeface="Tahoma" pitchFamily="34" charset="0"/>
            </a:endParaRPr>
          </a:p>
          <a:p>
            <a:pPr marL="338138" indent="-338138" algn="ctr" eaLnBrk="0" hangingPunct="0">
              <a:spcBef>
                <a:spcPct val="50000"/>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endParaRPr lang="en-GB" sz="900" dirty="0">
              <a:solidFill>
                <a:srgbClr val="92D050"/>
              </a:solidFill>
              <a:latin typeface="Tahoma" pitchFamily="34" charset="0"/>
              <a:cs typeface="Tahoma" pitchFamily="34" charset="0"/>
            </a:endParaRPr>
          </a:p>
          <a:p>
            <a:pPr marL="338138" indent="-338138" algn="ctr" eaLnBrk="0" hangingPunct="0">
              <a:spcBef>
                <a:spcPct val="50000"/>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sz="3200" dirty="0">
                <a:solidFill>
                  <a:srgbClr val="92D050"/>
                </a:solidFill>
                <a:latin typeface="Tahoma" pitchFamily="34" charset="0"/>
                <a:cs typeface="Tahoma" pitchFamily="34" charset="0"/>
              </a:rPr>
              <a:t>CPI da </a:t>
            </a:r>
            <a:r>
              <a:rPr lang="en-GB" sz="3200" dirty="0" err="1">
                <a:solidFill>
                  <a:srgbClr val="92D050"/>
                </a:solidFill>
                <a:latin typeface="Tahoma" pitchFamily="34" charset="0"/>
                <a:cs typeface="Tahoma" pitchFamily="34" charset="0"/>
              </a:rPr>
              <a:t>Dívida</a:t>
            </a:r>
            <a:r>
              <a:rPr lang="en-GB" sz="3200" dirty="0">
                <a:solidFill>
                  <a:srgbClr val="92D050"/>
                </a:solidFill>
                <a:latin typeface="Tahoma" pitchFamily="34" charset="0"/>
                <a:cs typeface="Tahoma" pitchFamily="34" charset="0"/>
              </a:rPr>
              <a:t> </a:t>
            </a:r>
            <a:r>
              <a:rPr lang="en-GB" sz="3200" dirty="0" err="1">
                <a:solidFill>
                  <a:srgbClr val="92D050"/>
                </a:solidFill>
                <a:latin typeface="Tahoma" pitchFamily="34" charset="0"/>
                <a:cs typeface="Tahoma" pitchFamily="34" charset="0"/>
              </a:rPr>
              <a:t>Pública</a:t>
            </a:r>
            <a:endParaRPr lang="en-GB" sz="3200" dirty="0">
              <a:solidFill>
                <a:srgbClr val="92D050"/>
              </a:solidFill>
              <a:latin typeface="Tahoma" pitchFamily="34" charset="0"/>
              <a:cs typeface="Tahoma" pitchFamily="34" charset="0"/>
            </a:endParaRPr>
          </a:p>
          <a:p>
            <a:pPr marL="338138" indent="-338138" algn="ctr" eaLnBrk="0" hangingPunct="0">
              <a:spcBef>
                <a:spcPct val="50000"/>
              </a:spcBef>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pPr>
            <a:r>
              <a:rPr lang="en-GB" b="0" dirty="0" err="1">
                <a:solidFill>
                  <a:srgbClr val="FFFFFF"/>
                </a:solidFill>
                <a:latin typeface="Tahoma" pitchFamily="34" charset="0"/>
                <a:cs typeface="Tahoma" pitchFamily="34" charset="0"/>
              </a:rPr>
              <a:t>Passo</a:t>
            </a:r>
            <a:r>
              <a:rPr lang="en-GB" b="0" dirty="0">
                <a:solidFill>
                  <a:srgbClr val="FFFFFF"/>
                </a:solidFill>
                <a:latin typeface="Tahoma" pitchFamily="34" charset="0"/>
                <a:cs typeface="Tahoma" pitchFamily="34" charset="0"/>
              </a:rPr>
              <a:t> </a:t>
            </a:r>
            <a:r>
              <a:rPr lang="en-GB" b="0" dirty="0" err="1">
                <a:solidFill>
                  <a:srgbClr val="FFFFFF"/>
                </a:solidFill>
                <a:latin typeface="Tahoma" pitchFamily="34" charset="0"/>
                <a:cs typeface="Tahoma" pitchFamily="34" charset="0"/>
              </a:rPr>
              <a:t>importante</a:t>
            </a:r>
            <a:r>
              <a:rPr lang="en-GB" b="0" dirty="0">
                <a:solidFill>
                  <a:srgbClr val="FFFFFF"/>
                </a:solidFill>
                <a:latin typeface="Tahoma" pitchFamily="34" charset="0"/>
                <a:cs typeface="Tahoma" pitchFamily="34" charset="0"/>
              </a:rPr>
              <a:t>, mas </a:t>
            </a:r>
            <a:r>
              <a:rPr lang="en-GB" b="0" dirty="0" err="1">
                <a:solidFill>
                  <a:srgbClr val="FFFFFF"/>
                </a:solidFill>
                <a:latin typeface="Tahoma" pitchFamily="34" charset="0"/>
                <a:cs typeface="Tahoma" pitchFamily="34" charset="0"/>
              </a:rPr>
              <a:t>ainda</a:t>
            </a:r>
            <a:r>
              <a:rPr lang="en-GB" b="0" dirty="0">
                <a:solidFill>
                  <a:srgbClr val="FFFFFF"/>
                </a:solidFill>
                <a:latin typeface="Tahoma" pitchFamily="34" charset="0"/>
                <a:cs typeface="Tahoma" pitchFamily="34" charset="0"/>
              </a:rPr>
              <a:t> </a:t>
            </a:r>
            <a:r>
              <a:rPr lang="en-GB" b="0" dirty="0" err="1">
                <a:solidFill>
                  <a:srgbClr val="FFFFFF"/>
                </a:solidFill>
                <a:latin typeface="Tahoma" pitchFamily="34" charset="0"/>
                <a:cs typeface="Tahoma" pitchFamily="34" charset="0"/>
              </a:rPr>
              <a:t>não</a:t>
            </a:r>
            <a:r>
              <a:rPr lang="en-GB" b="0" dirty="0">
                <a:solidFill>
                  <a:srgbClr val="FFFFFF"/>
                </a:solidFill>
                <a:latin typeface="Tahoma" pitchFamily="34" charset="0"/>
                <a:cs typeface="Tahoma" pitchFamily="34" charset="0"/>
              </a:rPr>
              <a:t> </a:t>
            </a:r>
            <a:r>
              <a:rPr lang="en-GB" b="0" dirty="0" err="1">
                <a:solidFill>
                  <a:srgbClr val="FFFFFF"/>
                </a:solidFill>
                <a:latin typeface="Tahoma" pitchFamily="34" charset="0"/>
                <a:cs typeface="Tahoma" pitchFamily="34" charset="0"/>
              </a:rPr>
              <a:t>significa</a:t>
            </a:r>
            <a:r>
              <a:rPr lang="en-GB" b="0" dirty="0">
                <a:solidFill>
                  <a:srgbClr val="FFFFFF"/>
                </a:solidFill>
                <a:latin typeface="Tahoma" pitchFamily="34" charset="0"/>
                <a:cs typeface="Tahoma" pitchFamily="34" charset="0"/>
              </a:rPr>
              <a:t> o </a:t>
            </a:r>
            <a:r>
              <a:rPr lang="en-GB" b="0" dirty="0" err="1">
                <a:solidFill>
                  <a:srgbClr val="FFFFFF"/>
                </a:solidFill>
                <a:latin typeface="Tahoma" pitchFamily="34" charset="0"/>
                <a:cs typeface="Tahoma" pitchFamily="34" charset="0"/>
              </a:rPr>
              <a:t>cumprimento</a:t>
            </a:r>
            <a:r>
              <a:rPr lang="en-GB" b="0" dirty="0">
                <a:solidFill>
                  <a:srgbClr val="FFFFFF"/>
                </a:solidFill>
                <a:latin typeface="Tahoma" pitchFamily="34" charset="0"/>
                <a:cs typeface="Tahoma" pitchFamily="34" charset="0"/>
              </a:rPr>
              <a:t> da </a:t>
            </a:r>
            <a:r>
              <a:rPr lang="en-GB" b="0" dirty="0" err="1">
                <a:solidFill>
                  <a:srgbClr val="FFFFFF"/>
                </a:solidFill>
                <a:latin typeface="Tahoma" pitchFamily="34" charset="0"/>
                <a:cs typeface="Tahoma" pitchFamily="34" charset="0"/>
              </a:rPr>
              <a:t>Constituição</a:t>
            </a:r>
            <a:endParaRPr lang="en-GB" b="0" dirty="0">
              <a:solidFill>
                <a:srgbClr val="FFFFFF"/>
              </a:solidFill>
              <a:latin typeface="Tahoma" pitchFamily="34" charset="0"/>
              <a:cs typeface="Tahoma" pitchFamily="34" charset="0"/>
            </a:endParaRPr>
          </a:p>
        </p:txBody>
      </p:sp>
    </p:spTree>
    <p:extLst>
      <p:ext uri="{BB962C8B-B14F-4D97-AF65-F5344CB8AC3E}">
        <p14:creationId xmlns:p14="http://schemas.microsoft.com/office/powerpoint/2010/main" val="77018569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027"/>
          <p:cNvSpPr txBox="1">
            <a:spLocks noChangeArrowheads="1"/>
          </p:cNvSpPr>
          <p:nvPr/>
        </p:nvSpPr>
        <p:spPr bwMode="auto">
          <a:xfrm>
            <a:off x="166688" y="214313"/>
            <a:ext cx="9575800" cy="6571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b="1">
                <a:solidFill>
                  <a:srgbClr val="FF0000"/>
                </a:solidFill>
                <a:latin typeface="Times New Roman" pitchFamily="18" charset="0"/>
                <a:cs typeface="Arial" charset="0"/>
              </a:defRPr>
            </a:lvl1pPr>
            <a:lvl2pPr marL="742950" indent="-285750" eaLnBrk="0" hangingPunct="0">
              <a:defRPr sz="2400" b="1">
                <a:solidFill>
                  <a:srgbClr val="FF0000"/>
                </a:solidFill>
                <a:latin typeface="Times New Roman" pitchFamily="18" charset="0"/>
                <a:cs typeface="Arial" charset="0"/>
              </a:defRPr>
            </a:lvl2pPr>
            <a:lvl3pPr marL="1143000" indent="-228600" eaLnBrk="0" hangingPunct="0">
              <a:defRPr sz="2400" b="1">
                <a:solidFill>
                  <a:srgbClr val="FF0000"/>
                </a:solidFill>
                <a:latin typeface="Times New Roman" pitchFamily="18" charset="0"/>
                <a:cs typeface="Arial" charset="0"/>
              </a:defRPr>
            </a:lvl3pPr>
            <a:lvl4pPr marL="1600200" indent="-228600" eaLnBrk="0" hangingPunct="0">
              <a:defRPr sz="2400" b="1">
                <a:solidFill>
                  <a:srgbClr val="FF0000"/>
                </a:solidFill>
                <a:latin typeface="Times New Roman" pitchFamily="18" charset="0"/>
                <a:cs typeface="Arial" charset="0"/>
              </a:defRPr>
            </a:lvl4pPr>
            <a:lvl5pPr marL="2057400" indent="-228600" eaLnBrk="0" hangingPunct="0">
              <a:defRPr sz="2400" b="1">
                <a:solidFill>
                  <a:srgbClr val="FF0000"/>
                </a:solidFill>
                <a:latin typeface="Times New Roman" pitchFamily="18" charset="0"/>
                <a:cs typeface="Arial" charset="0"/>
              </a:defRPr>
            </a:lvl5pPr>
            <a:lvl6pPr marL="2514600" indent="-228600" eaLnBrk="0" fontAlgn="base" hangingPunct="0">
              <a:spcBef>
                <a:spcPct val="0"/>
              </a:spcBef>
              <a:spcAft>
                <a:spcPct val="0"/>
              </a:spcAft>
              <a:defRPr sz="2400" b="1">
                <a:solidFill>
                  <a:srgbClr val="FF0000"/>
                </a:solidFill>
                <a:latin typeface="Times New Roman" pitchFamily="18" charset="0"/>
                <a:cs typeface="Arial" charset="0"/>
              </a:defRPr>
            </a:lvl6pPr>
            <a:lvl7pPr marL="2971800" indent="-228600" eaLnBrk="0" fontAlgn="base" hangingPunct="0">
              <a:spcBef>
                <a:spcPct val="0"/>
              </a:spcBef>
              <a:spcAft>
                <a:spcPct val="0"/>
              </a:spcAft>
              <a:defRPr sz="2400" b="1">
                <a:solidFill>
                  <a:srgbClr val="FF0000"/>
                </a:solidFill>
                <a:latin typeface="Times New Roman" pitchFamily="18" charset="0"/>
                <a:cs typeface="Arial" charset="0"/>
              </a:defRPr>
            </a:lvl7pPr>
            <a:lvl8pPr marL="3429000" indent="-228600" eaLnBrk="0" fontAlgn="base" hangingPunct="0">
              <a:spcBef>
                <a:spcPct val="0"/>
              </a:spcBef>
              <a:spcAft>
                <a:spcPct val="0"/>
              </a:spcAft>
              <a:defRPr sz="2400" b="1">
                <a:solidFill>
                  <a:srgbClr val="FF0000"/>
                </a:solidFill>
                <a:latin typeface="Times New Roman" pitchFamily="18" charset="0"/>
                <a:cs typeface="Arial" charset="0"/>
              </a:defRPr>
            </a:lvl8pPr>
            <a:lvl9pPr marL="3886200" indent="-228600" eaLnBrk="0" fontAlgn="base" hangingPunct="0">
              <a:spcBef>
                <a:spcPct val="0"/>
              </a:spcBef>
              <a:spcAft>
                <a:spcPct val="0"/>
              </a:spcAft>
              <a:defRPr sz="2400" b="1">
                <a:solidFill>
                  <a:srgbClr val="FF0000"/>
                </a:solidFill>
                <a:latin typeface="Times New Roman" pitchFamily="18" charset="0"/>
                <a:cs typeface="Arial" charset="0"/>
              </a:defRPr>
            </a:lvl9pPr>
          </a:lstStyle>
          <a:p>
            <a:pPr algn="ctr">
              <a:spcBef>
                <a:spcPts val="1200"/>
              </a:spcBef>
            </a:pPr>
            <a:r>
              <a:rPr lang="pt-BR" sz="2800" dirty="0">
                <a:solidFill>
                  <a:srgbClr val="92D050"/>
                </a:solidFill>
                <a:latin typeface="Tahoma" pitchFamily="34" charset="0"/>
                <a:cs typeface="Tahoma" pitchFamily="34" charset="0"/>
              </a:rPr>
              <a:t>EQUADOR – Lição de Soberania</a:t>
            </a:r>
          </a:p>
          <a:p>
            <a:pPr algn="ctr">
              <a:spcBef>
                <a:spcPts val="1200"/>
              </a:spcBef>
            </a:pPr>
            <a:endParaRPr lang="pt-BR" sz="500" dirty="0">
              <a:solidFill>
                <a:srgbClr val="92D050"/>
              </a:solidFill>
              <a:latin typeface="Tahoma" pitchFamily="34" charset="0"/>
              <a:cs typeface="Tahoma" pitchFamily="34" charset="0"/>
            </a:endParaRPr>
          </a:p>
          <a:p>
            <a:pPr algn="ctr">
              <a:spcBef>
                <a:spcPts val="1200"/>
              </a:spcBef>
            </a:pPr>
            <a:r>
              <a:rPr lang="pt-BR" sz="2800" dirty="0">
                <a:solidFill>
                  <a:srgbClr val="92D050"/>
                </a:solidFill>
                <a:latin typeface="Tahoma" pitchFamily="34" charset="0"/>
                <a:cs typeface="Tahoma" pitchFamily="34" charset="0"/>
              </a:rPr>
              <a:t>Comissão de Auditoria Oficial criada por </a:t>
            </a:r>
            <a:r>
              <a:rPr lang="pt-BR" sz="2800" dirty="0" smtClean="0">
                <a:solidFill>
                  <a:srgbClr val="92D050"/>
                </a:solidFill>
                <a:latin typeface="Tahoma" pitchFamily="34" charset="0"/>
                <a:cs typeface="Tahoma" pitchFamily="34" charset="0"/>
              </a:rPr>
              <a:t>Decreto</a:t>
            </a:r>
            <a:endParaRPr lang="pt-BR" sz="2800" dirty="0">
              <a:solidFill>
                <a:srgbClr val="92D050"/>
              </a:solidFill>
              <a:latin typeface="Tahoma" pitchFamily="34" charset="0"/>
              <a:cs typeface="Tahoma" pitchFamily="34" charset="0"/>
            </a:endParaRPr>
          </a:p>
          <a:p>
            <a:pPr algn="just">
              <a:lnSpc>
                <a:spcPct val="150000"/>
              </a:lnSpc>
              <a:spcBef>
                <a:spcPts val="1200"/>
              </a:spcBef>
              <a:buFont typeface="Wingdings" pitchFamily="2" charset="2"/>
              <a:buChar char="Ø"/>
            </a:pPr>
            <a:r>
              <a:rPr lang="pt-BR" sz="2800" dirty="0">
                <a:solidFill>
                  <a:srgbClr val="92D050"/>
                </a:solidFill>
                <a:latin typeface="Tahoma" pitchFamily="34" charset="0"/>
                <a:cs typeface="Tahoma" pitchFamily="34" charset="0"/>
              </a:rPr>
              <a:t> </a:t>
            </a:r>
            <a:r>
              <a:rPr lang="pt-BR" sz="2800" b="0" dirty="0">
                <a:solidFill>
                  <a:srgbClr val="92D050"/>
                </a:solidFill>
                <a:latin typeface="Tahoma" pitchFamily="34" charset="0"/>
                <a:cs typeface="Tahoma" pitchFamily="34" charset="0"/>
              </a:rPr>
              <a:t>Em 2009:</a:t>
            </a:r>
            <a:r>
              <a:rPr lang="pt-BR" sz="2800" b="0" dirty="0">
                <a:solidFill>
                  <a:srgbClr val="FFFFFF"/>
                </a:solidFill>
                <a:latin typeface="Tahoma" pitchFamily="34" charset="0"/>
                <a:cs typeface="Tahoma" pitchFamily="34" charset="0"/>
              </a:rPr>
              <a:t> </a:t>
            </a:r>
            <a:r>
              <a:rPr lang="pt-BR" b="0" dirty="0">
                <a:solidFill>
                  <a:srgbClr val="FFFFFF"/>
                </a:solidFill>
                <a:latin typeface="Tahoma" pitchFamily="34" charset="0"/>
                <a:cs typeface="Tahoma" pitchFamily="34" charset="0"/>
              </a:rPr>
              <a:t>Proposta Soberana de reconhecimento de no máximo 30% da dívida externa representada pelos Bônus 2012 e 2030</a:t>
            </a:r>
          </a:p>
          <a:p>
            <a:pPr algn="just">
              <a:lnSpc>
                <a:spcPct val="150000"/>
              </a:lnSpc>
              <a:spcBef>
                <a:spcPts val="1200"/>
              </a:spcBef>
              <a:buFont typeface="Wingdings" pitchFamily="2" charset="2"/>
              <a:buChar char="Ø"/>
            </a:pPr>
            <a:r>
              <a:rPr lang="pt-BR" b="0" dirty="0">
                <a:solidFill>
                  <a:srgbClr val="92D050"/>
                </a:solidFill>
                <a:latin typeface="Tahoma" pitchFamily="34" charset="0"/>
                <a:cs typeface="Tahoma" pitchFamily="34" charset="0"/>
              </a:rPr>
              <a:t>  </a:t>
            </a:r>
            <a:r>
              <a:rPr lang="pt-BR" b="0" dirty="0">
                <a:solidFill>
                  <a:srgbClr val="FFFFFF"/>
                </a:solidFill>
                <a:latin typeface="Tahoma" pitchFamily="34" charset="0"/>
                <a:cs typeface="Tahoma" pitchFamily="34" charset="0"/>
              </a:rPr>
              <a:t>95 % dos detentores aceitaram a proposta equatoriana, o que significou anulação de 70% dessa dívida com os bancos privados internacionais</a:t>
            </a:r>
          </a:p>
          <a:p>
            <a:pPr algn="just">
              <a:lnSpc>
                <a:spcPct val="150000"/>
              </a:lnSpc>
              <a:spcBef>
                <a:spcPts val="1200"/>
              </a:spcBef>
              <a:buFont typeface="Wingdings" pitchFamily="2" charset="2"/>
              <a:buChar char="Ø"/>
            </a:pPr>
            <a:r>
              <a:rPr lang="pt-BR" b="0" dirty="0">
                <a:solidFill>
                  <a:srgbClr val="92D050"/>
                </a:solidFill>
                <a:latin typeface="Tahoma" pitchFamily="34" charset="0"/>
                <a:cs typeface="Tahoma" pitchFamily="34" charset="0"/>
              </a:rPr>
              <a:t> </a:t>
            </a:r>
            <a:r>
              <a:rPr lang="pt-BR" b="0" dirty="0">
                <a:solidFill>
                  <a:srgbClr val="FFFFFF"/>
                </a:solidFill>
                <a:latin typeface="Tahoma" pitchFamily="34" charset="0"/>
                <a:cs typeface="Tahoma" pitchFamily="34" charset="0"/>
              </a:rPr>
              <a:t>Economia de US$ 7,7 bilhões nos próximos 20 anos</a:t>
            </a:r>
          </a:p>
          <a:p>
            <a:pPr algn="just">
              <a:lnSpc>
                <a:spcPct val="150000"/>
              </a:lnSpc>
              <a:spcBef>
                <a:spcPts val="1200"/>
              </a:spcBef>
              <a:buFont typeface="Wingdings" pitchFamily="2" charset="2"/>
              <a:buChar char="Ø"/>
            </a:pPr>
            <a:r>
              <a:rPr lang="pt-BR" b="0" dirty="0">
                <a:solidFill>
                  <a:srgbClr val="92D050"/>
                </a:solidFill>
                <a:latin typeface="Tahoma" pitchFamily="34" charset="0"/>
                <a:cs typeface="Tahoma" pitchFamily="34" charset="0"/>
              </a:rPr>
              <a:t> </a:t>
            </a:r>
            <a:r>
              <a:rPr lang="pt-BR" b="0" dirty="0">
                <a:solidFill>
                  <a:srgbClr val="FFFFFF"/>
                </a:solidFill>
                <a:latin typeface="Tahoma" pitchFamily="34" charset="0"/>
                <a:cs typeface="Tahoma" pitchFamily="34" charset="0"/>
              </a:rPr>
              <a:t>Aumento gastos sociais, principalmente Saúde e Educação</a:t>
            </a:r>
          </a:p>
          <a:p>
            <a:pPr algn="ctr">
              <a:spcBef>
                <a:spcPct val="50000"/>
              </a:spcBef>
            </a:pPr>
            <a:endParaRPr lang="pt-BR" sz="2800" dirty="0">
              <a:solidFill>
                <a:srgbClr val="92D050"/>
              </a:solidFill>
              <a:latin typeface="Tahoma" pitchFamily="34" charset="0"/>
              <a:cs typeface="Tahoma" pitchFamily="34" charset="0"/>
            </a:endParaRPr>
          </a:p>
        </p:txBody>
      </p:sp>
    </p:spTree>
    <p:extLst>
      <p:ext uri="{BB962C8B-B14F-4D97-AF65-F5344CB8AC3E}">
        <p14:creationId xmlns:p14="http://schemas.microsoft.com/office/powerpoint/2010/main" val="32565556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2 Marcador de contenido"/>
          <p:cNvSpPr>
            <a:spLocks noGrp="1"/>
          </p:cNvSpPr>
          <p:nvPr>
            <p:ph sz="quarter" idx="1"/>
          </p:nvPr>
        </p:nvSpPr>
        <p:spPr>
          <a:xfrm>
            <a:off x="541736" y="1214439"/>
            <a:ext cx="8868965" cy="4941887"/>
          </a:xfrm>
        </p:spPr>
        <p:txBody>
          <a:bodyPr/>
          <a:lstStyle/>
          <a:p>
            <a:pPr>
              <a:buFont typeface="Arial" charset="0"/>
              <a:buNone/>
            </a:pPr>
            <a:endParaRPr lang="es-ES" sz="2500">
              <a:latin typeface="Calibri" charset="0"/>
            </a:endParaRPr>
          </a:p>
        </p:txBody>
      </p:sp>
      <p:sp>
        <p:nvSpPr>
          <p:cNvPr id="4" name="3 Marcador de número de diapositiva"/>
          <p:cNvSpPr>
            <a:spLocks noGrp="1"/>
          </p:cNvSpPr>
          <p:nvPr>
            <p:ph type="sldNum" sz="quarter" idx="12"/>
          </p:nvPr>
        </p:nvSpPr>
        <p:spPr>
          <a:xfrm>
            <a:off x="3384551" y="6356351"/>
            <a:ext cx="3136900" cy="365125"/>
          </a:xfrm>
        </p:spPr>
        <p:txBody>
          <a:bodyPr rtlCol="0"/>
          <a:lstStyle/>
          <a:p>
            <a:pPr algn="ctr">
              <a:defRPr/>
            </a:pPr>
            <a:fld id="{A9CA60AB-34FA-8D45-9C88-097B5A71F169}" type="slidenum">
              <a:rPr lang="es-EC" smtClean="0">
                <a:solidFill>
                  <a:schemeClr val="tx1">
                    <a:tint val="75000"/>
                  </a:schemeClr>
                </a:solidFill>
                <a:ea typeface="+mn-ea"/>
              </a:rPr>
              <a:pPr algn="ctr">
                <a:defRPr/>
              </a:pPr>
              <a:t>39</a:t>
            </a:fld>
            <a:endParaRPr lang="es-EC">
              <a:solidFill>
                <a:schemeClr val="tx1">
                  <a:tint val="75000"/>
                </a:schemeClr>
              </a:solidFill>
              <a:ea typeface="+mn-ea"/>
            </a:endParaRPr>
          </a:p>
        </p:txBody>
      </p:sp>
      <p:pic>
        <p:nvPicPr>
          <p:cNvPr id="614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229" y="620713"/>
            <a:ext cx="9126934" cy="596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CuadroTexto 1"/>
          <p:cNvSpPr txBox="1">
            <a:spLocks noChangeArrowheads="1"/>
          </p:cNvSpPr>
          <p:nvPr/>
        </p:nvSpPr>
        <p:spPr bwMode="auto">
          <a:xfrm>
            <a:off x="-1288124" y="4167189"/>
            <a:ext cx="195190" cy="388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5788" tIns="47894" rIns="95788" bIns="47894">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endParaRPr lang="es-ES" sz="1900"/>
          </a:p>
        </p:txBody>
      </p:sp>
    </p:spTree>
    <p:extLst>
      <p:ext uri="{BB962C8B-B14F-4D97-AF65-F5344CB8AC3E}">
        <p14:creationId xmlns:p14="http://schemas.microsoft.com/office/powerpoint/2010/main" val="10833972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2"/>
          <p:cNvSpPr txBox="1">
            <a:spLocks noChangeArrowheads="1"/>
          </p:cNvSpPr>
          <p:nvPr/>
        </p:nvSpPr>
        <p:spPr bwMode="auto">
          <a:xfrm>
            <a:off x="193675" y="0"/>
            <a:ext cx="9440863" cy="694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1pPr>
            <a:lvl2pPr marL="742950" indent="-28575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2pPr>
            <a:lvl3pPr marL="11430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3pPr>
            <a:lvl4pPr marL="16002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4pPr>
            <a:lvl5pPr marL="2057400" indent="-228600" defTabSz="449263"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5pPr>
            <a:lvl6pPr marL="25146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6pPr>
            <a:lvl7pPr marL="29718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7pPr>
            <a:lvl8pPr marL="34290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8pPr>
            <a:lvl9pPr marL="3886200" indent="-228600" defTabSz="449263"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b="1">
                <a:solidFill>
                  <a:srgbClr val="FF0000"/>
                </a:solidFill>
                <a:latin typeface="Times New Roman" charset="0"/>
                <a:ea typeface="MS PGothic" charset="0"/>
                <a:cs typeface="MS PGothic" charset="0"/>
              </a:defRPr>
            </a:lvl9pPr>
          </a:lstStyle>
          <a:p>
            <a:pPr algn="ctr">
              <a:spcBef>
                <a:spcPts val="1800"/>
              </a:spcBef>
              <a:buClr>
                <a:srgbClr val="FF9900"/>
              </a:buClr>
              <a:buFont typeface="Times New Roman" charset="0"/>
              <a:buNone/>
            </a:pPr>
            <a:r>
              <a:rPr lang="pt-BR" sz="3200">
                <a:solidFill>
                  <a:srgbClr val="92D050"/>
                </a:solidFill>
                <a:latin typeface="Tahoma" charset="0"/>
                <a:cs typeface="Tahoma" charset="0"/>
              </a:rPr>
              <a:t>SITUAÇÃO ATUAL – BRASIL</a:t>
            </a:r>
          </a:p>
          <a:p>
            <a:pPr algn="ctr">
              <a:spcBef>
                <a:spcPts val="1800"/>
              </a:spcBef>
              <a:buClr>
                <a:srgbClr val="FF9900"/>
              </a:buClr>
              <a:buFont typeface="Times New Roman" charset="0"/>
              <a:buNone/>
            </a:pPr>
            <a:r>
              <a:rPr lang="pt-BR" sz="2800">
                <a:solidFill>
                  <a:srgbClr val="92D050"/>
                </a:solidFill>
                <a:latin typeface="Tahoma" charset="0"/>
                <a:cs typeface="Tahoma" charset="0"/>
              </a:rPr>
              <a:t>Governo não admite crise da dívida, mas qual a razão para:</a:t>
            </a:r>
          </a:p>
          <a:p>
            <a:pPr algn="just">
              <a:spcBef>
                <a:spcPts val="1200"/>
              </a:spcBef>
              <a:buClr>
                <a:srgbClr val="FF9900"/>
              </a:buClr>
            </a:pPr>
            <a:r>
              <a:rPr lang="pt-BR" sz="2800" b="0">
                <a:solidFill>
                  <a:srgbClr val="FFFFFF"/>
                </a:solidFill>
                <a:latin typeface="Tahoma" charset="0"/>
                <a:cs typeface="Tahoma" charset="0"/>
              </a:rPr>
              <a:t>Privilégio na destinação recursos para a dívida</a:t>
            </a:r>
          </a:p>
          <a:p>
            <a:pPr algn="just">
              <a:spcBef>
                <a:spcPts val="1200"/>
              </a:spcBef>
              <a:buClr>
                <a:srgbClr val="FF9900"/>
              </a:buClr>
            </a:pPr>
            <a:r>
              <a:rPr lang="pt-BR" sz="2800" b="0">
                <a:solidFill>
                  <a:srgbClr val="FFFFFF"/>
                </a:solidFill>
                <a:latin typeface="Tahoma" charset="0"/>
                <a:cs typeface="Tahoma" charset="0"/>
              </a:rPr>
              <a:t>Juros mais elevados do mundo</a:t>
            </a:r>
          </a:p>
          <a:p>
            <a:pPr algn="just">
              <a:spcBef>
                <a:spcPts val="1200"/>
              </a:spcBef>
              <a:buClr>
                <a:srgbClr val="FF9900"/>
              </a:buClr>
            </a:pPr>
            <a:r>
              <a:rPr lang="pt-BR" sz="2800" b="0">
                <a:solidFill>
                  <a:srgbClr val="FFFFFF"/>
                </a:solidFill>
                <a:latin typeface="Tahoma" charset="0"/>
                <a:cs typeface="Tahoma" charset="0"/>
              </a:rPr>
              <a:t>Carga tributária elevada e regressiva</a:t>
            </a:r>
          </a:p>
          <a:p>
            <a:pPr algn="just">
              <a:spcBef>
                <a:spcPts val="1200"/>
              </a:spcBef>
              <a:buClr>
                <a:srgbClr val="FF9900"/>
              </a:buClr>
            </a:pPr>
            <a:r>
              <a:rPr lang="pt-BR" sz="2800" b="0">
                <a:solidFill>
                  <a:srgbClr val="FFFFFF"/>
                </a:solidFill>
                <a:latin typeface="Tahoma" charset="0"/>
                <a:cs typeface="Tahoma" charset="0"/>
              </a:rPr>
              <a:t>Ausência de retorno em bens e serviços públicos</a:t>
            </a:r>
          </a:p>
          <a:p>
            <a:pPr algn="just">
              <a:spcBef>
                <a:spcPts val="1200"/>
              </a:spcBef>
              <a:buClr>
                <a:srgbClr val="FF9900"/>
              </a:buClr>
            </a:pPr>
            <a:r>
              <a:rPr lang="pt-BR" sz="2800" b="0">
                <a:solidFill>
                  <a:srgbClr val="FFFFFF"/>
                </a:solidFill>
                <a:latin typeface="Tahoma" charset="0"/>
                <a:cs typeface="Tahoma" charset="0"/>
              </a:rPr>
              <a:t>Contigenciamento de gastos sociais</a:t>
            </a:r>
          </a:p>
          <a:p>
            <a:pPr algn="just">
              <a:spcBef>
                <a:spcPts val="1200"/>
              </a:spcBef>
              <a:buClr>
                <a:srgbClr val="FF9900"/>
              </a:buClr>
            </a:pPr>
            <a:r>
              <a:rPr lang="pt-BR" sz="2800" b="0">
                <a:solidFill>
                  <a:srgbClr val="FFFFFF"/>
                </a:solidFill>
                <a:latin typeface="Tahoma" charset="0"/>
                <a:cs typeface="Tahoma" charset="0"/>
              </a:rPr>
              <a:t>Congelamento salários setor público </a:t>
            </a:r>
          </a:p>
          <a:p>
            <a:pPr algn="just">
              <a:spcBef>
                <a:spcPts val="1200"/>
              </a:spcBef>
              <a:buClr>
                <a:srgbClr val="FF9900"/>
              </a:buClr>
            </a:pPr>
            <a:r>
              <a:rPr lang="pt-BR" sz="2800" b="0">
                <a:solidFill>
                  <a:srgbClr val="FFFFFF"/>
                </a:solidFill>
                <a:latin typeface="Tahoma" charset="0"/>
                <a:cs typeface="Tahoma" charset="0"/>
              </a:rPr>
              <a:t>Prioridade para Metas de “Superávit Primário” e “Inflação”</a:t>
            </a:r>
          </a:p>
          <a:p>
            <a:pPr algn="just">
              <a:spcBef>
                <a:spcPts val="1200"/>
              </a:spcBef>
              <a:buClr>
                <a:srgbClr val="FF9900"/>
              </a:buClr>
            </a:pPr>
            <a:r>
              <a:rPr lang="pt-BR" sz="2800" b="0">
                <a:solidFill>
                  <a:srgbClr val="FFFFFF"/>
                </a:solidFill>
                <a:latin typeface="Tahoma" charset="0"/>
                <a:cs typeface="Tahoma" charset="0"/>
              </a:rPr>
              <a:t>Reformas neoliberais: Previdência, Privatizações</a:t>
            </a:r>
          </a:p>
          <a:p>
            <a:pPr algn="just">
              <a:spcBef>
                <a:spcPts val="1200"/>
              </a:spcBef>
              <a:buClr>
                <a:srgbClr val="FF9900"/>
              </a:buClr>
            </a:pPr>
            <a:r>
              <a:rPr lang="pt-BR" sz="2800" b="0">
                <a:solidFill>
                  <a:srgbClr val="FFFFFF"/>
                </a:solidFill>
                <a:latin typeface="Tahoma" charset="0"/>
                <a:cs typeface="Tahoma" charset="0"/>
              </a:rPr>
              <a:t>Ausência de controle de capitais</a:t>
            </a:r>
          </a:p>
        </p:txBody>
      </p:sp>
    </p:spTree>
    <p:extLst>
      <p:ext uri="{BB962C8B-B14F-4D97-AF65-F5344CB8AC3E}">
        <p14:creationId xmlns:p14="http://schemas.microsoft.com/office/powerpoint/2010/main" val="303252972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238125" y="285750"/>
            <a:ext cx="9667875" cy="6524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ctr" defTabSz="449263" eaLnBrk="0" hangingPunct="0">
              <a:spcBef>
                <a:spcPts val="25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3200" dirty="0">
                <a:solidFill>
                  <a:srgbClr val="92D050"/>
                </a:solidFill>
                <a:latin typeface="Tahoma" pitchFamily="34" charset="0"/>
                <a:cs typeface="Tahoma" pitchFamily="34" charset="0"/>
              </a:rPr>
              <a:t>CONCLUSÃO</a:t>
            </a:r>
          </a:p>
          <a:p>
            <a:pPr lvl="1" algn="ctr" defTabSz="449263" eaLnBrk="0" hangingPunct="0">
              <a:spcBef>
                <a:spcPts val="24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600" b="0" dirty="0">
                <a:solidFill>
                  <a:srgbClr val="FFFFFF"/>
                </a:solidFill>
                <a:latin typeface="Tahoma" pitchFamily="34" charset="0"/>
                <a:cs typeface="Tahoma" pitchFamily="34" charset="0"/>
              </a:rPr>
              <a:t>Instrumento do endividamento público </a:t>
            </a:r>
            <a:r>
              <a:rPr lang="pt-BR" sz="2600" b="0" dirty="0" smtClean="0">
                <a:solidFill>
                  <a:srgbClr val="FFFFFF"/>
                </a:solidFill>
                <a:latin typeface="Tahoma" pitchFamily="34" charset="0"/>
                <a:cs typeface="Tahoma" pitchFamily="34" charset="0"/>
              </a:rPr>
              <a:t>tem sido </a:t>
            </a:r>
            <a:r>
              <a:rPr lang="pt-BR" sz="2600" b="0" dirty="0">
                <a:solidFill>
                  <a:srgbClr val="FFFFFF"/>
                </a:solidFill>
                <a:latin typeface="Tahoma" pitchFamily="34" charset="0"/>
                <a:cs typeface="Tahoma" pitchFamily="34" charset="0"/>
              </a:rPr>
              <a:t>usurpado pelo setor financeiro</a:t>
            </a:r>
          </a:p>
          <a:p>
            <a:pPr lvl="1" algn="ctr" defTabSz="449263" eaLnBrk="0" hangingPunct="0">
              <a:spcBef>
                <a:spcPts val="24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600" dirty="0" smtClean="0">
                <a:solidFill>
                  <a:srgbClr val="FFFFFF"/>
                </a:solidFill>
                <a:latin typeface="Tahoma" pitchFamily="34" charset="0"/>
                <a:cs typeface="Tahoma" pitchFamily="34" charset="0"/>
              </a:rPr>
              <a:t>Sistema da Dívida </a:t>
            </a:r>
            <a:r>
              <a:rPr lang="pt-BR" sz="2600" b="0" dirty="0" smtClean="0">
                <a:solidFill>
                  <a:srgbClr val="FFFFFF"/>
                </a:solidFill>
                <a:latin typeface="Tahoma" pitchFamily="34" charset="0"/>
                <a:cs typeface="Tahoma" pitchFamily="34" charset="0"/>
              </a:rPr>
              <a:t>se reproduz em âmbito estadual e municipal: AUSÊNCIA DE CONTRAPARTIDA EFETIVA</a:t>
            </a:r>
          </a:p>
          <a:p>
            <a:pPr lvl="1" algn="ctr" defTabSz="449263" eaLnBrk="0" hangingPunct="0">
              <a:spcBef>
                <a:spcPts val="24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600" b="0" dirty="0" smtClean="0">
                <a:solidFill>
                  <a:srgbClr val="FFFFFF"/>
                </a:solidFill>
                <a:latin typeface="Tahoma" pitchFamily="34" charset="0"/>
                <a:cs typeface="Tahoma" pitchFamily="34" charset="0"/>
              </a:rPr>
              <a:t>Dívida tem sido o pano de fundo para antirreformas, privatizações, políticas econômicas e sociais que aprofundam o fosso social e explicam o paradoxo Brasil</a:t>
            </a:r>
            <a:endParaRPr lang="pt-BR" sz="2600" b="0" dirty="0">
              <a:solidFill>
                <a:srgbClr val="FFFFFF"/>
              </a:solidFill>
              <a:latin typeface="Tahoma" pitchFamily="34" charset="0"/>
              <a:cs typeface="Tahoma" pitchFamily="34" charset="0"/>
            </a:endParaRPr>
          </a:p>
          <a:p>
            <a:pPr lvl="1" algn="ctr" defTabSz="449263" eaLnBrk="0" hangingPunct="0">
              <a:spcBef>
                <a:spcPts val="24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600" b="0" dirty="0">
                <a:solidFill>
                  <a:srgbClr val="FFFFFF"/>
                </a:solidFill>
                <a:latin typeface="Tahoma" pitchFamily="34" charset="0"/>
                <a:cs typeface="Tahoma" pitchFamily="34" charset="0"/>
              </a:rPr>
              <a:t>Terrorismo: “Não há outro caminho ”</a:t>
            </a:r>
          </a:p>
          <a:p>
            <a:pPr lvl="1" algn="ctr" defTabSz="449263" eaLnBrk="0" hangingPunct="0">
              <a:spcBef>
                <a:spcPts val="24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600" b="0" dirty="0">
                <a:solidFill>
                  <a:srgbClr val="FFFFFF"/>
                </a:solidFill>
                <a:latin typeface="Tahoma" pitchFamily="34" charset="0"/>
                <a:cs typeface="Tahoma" pitchFamily="34" charset="0"/>
              </a:rPr>
              <a:t>Fazem parecer difícil </a:t>
            </a:r>
            <a:r>
              <a:rPr lang="pt-BR" sz="2600" b="0" i="1" dirty="0">
                <a:solidFill>
                  <a:srgbClr val="92D050"/>
                </a:solidFill>
                <a:latin typeface="Tahoma" pitchFamily="34" charset="0"/>
                <a:cs typeface="Tahoma" pitchFamily="34" charset="0"/>
              </a:rPr>
              <a:t>(massa retórica enganosa e desinformação)  </a:t>
            </a:r>
            <a:r>
              <a:rPr lang="pt-BR" sz="2600" b="0" dirty="0">
                <a:solidFill>
                  <a:srgbClr val="FFFFFF"/>
                </a:solidFill>
                <a:latin typeface="Tahoma" pitchFamily="34" charset="0"/>
                <a:cs typeface="Tahoma" pitchFamily="34" charset="0"/>
              </a:rPr>
              <a:t>para que acreditemos que é impossível mudar os rumos</a:t>
            </a:r>
            <a:endParaRPr lang="pt-BR" sz="2800" dirty="0">
              <a:solidFill>
                <a:srgbClr val="FFFFFF"/>
              </a:solidFill>
              <a:latin typeface="Tahoma" pitchFamily="34" charset="0"/>
              <a:cs typeface="Tahoma" pitchFamily="34" charset="0"/>
            </a:endParaRPr>
          </a:p>
        </p:txBody>
      </p:sp>
    </p:spTree>
    <p:extLst>
      <p:ext uri="{BB962C8B-B14F-4D97-AF65-F5344CB8AC3E}">
        <p14:creationId xmlns:p14="http://schemas.microsoft.com/office/powerpoint/2010/main" val="20986579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660400" y="214313"/>
            <a:ext cx="8701088" cy="650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lvl="1" algn="ctr" defTabSz="449263" eaLnBrk="0" hangingPunct="0">
              <a:spcBef>
                <a:spcPts val="30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smtClean="0">
                <a:solidFill>
                  <a:srgbClr val="92D050"/>
                </a:solidFill>
                <a:latin typeface="Verdana" pitchFamily="34" charset="0"/>
                <a:cs typeface="Tahoma" pitchFamily="34" charset="0"/>
              </a:rPr>
              <a:t>ESTRATÉGIAS </a:t>
            </a:r>
            <a:r>
              <a:rPr lang="pt-BR" sz="2800" dirty="0">
                <a:solidFill>
                  <a:srgbClr val="92D050"/>
                </a:solidFill>
                <a:latin typeface="Verdana" pitchFamily="34" charset="0"/>
                <a:cs typeface="Tahoma" pitchFamily="34" charset="0"/>
              </a:rPr>
              <a:t>DE AÇÃO</a:t>
            </a:r>
          </a:p>
          <a:p>
            <a:pPr lvl="1" algn="just" defTabSz="449263" eaLnBrk="0" hangingPunct="0">
              <a:spcBef>
                <a:spcPts val="30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b="0" dirty="0">
                <a:solidFill>
                  <a:srgbClr val="92D050"/>
                </a:solidFill>
                <a:latin typeface="Tahoma" pitchFamily="34" charset="0"/>
                <a:cs typeface="Tahoma" pitchFamily="34" charset="0"/>
              </a:rPr>
              <a:t>CONHECIMENTO DA REALIDADE </a:t>
            </a:r>
          </a:p>
          <a:p>
            <a:pPr lvl="1" algn="just" defTabSz="449263" eaLnBrk="0" hangingPunct="0">
              <a:spcBef>
                <a:spcPts val="30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b="0" dirty="0">
                <a:solidFill>
                  <a:srgbClr val="92D050"/>
                </a:solidFill>
                <a:latin typeface="Tahoma" pitchFamily="34" charset="0"/>
                <a:cs typeface="Tahoma" pitchFamily="34" charset="0"/>
              </a:rPr>
              <a:t>MOBILIZAÇÃO SOCIAL CONSCIENTE</a:t>
            </a:r>
          </a:p>
          <a:p>
            <a:pPr lvl="1" algn="just" defTabSz="449263" eaLnBrk="0" hangingPunct="0">
              <a:spcBef>
                <a:spcPts val="3000"/>
              </a:spcBef>
              <a:buClr>
                <a:srgbClr val="FF9900"/>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800" b="0" dirty="0">
                <a:solidFill>
                  <a:srgbClr val="92D050"/>
                </a:solidFill>
                <a:latin typeface="Tahoma" pitchFamily="34" charset="0"/>
                <a:cs typeface="Tahoma" pitchFamily="34" charset="0"/>
              </a:rPr>
              <a:t>AÇOES CONCRETAS</a:t>
            </a:r>
          </a:p>
          <a:p>
            <a:pPr lvl="4" algn="just" defTabSz="449263" eaLnBrk="0" hangingPunct="0">
              <a:spcBef>
                <a:spcPts val="900"/>
              </a:spcBef>
              <a:buClr>
                <a:srgbClr val="FF9900"/>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sz="2000" b="0" dirty="0">
                <a:solidFill>
                  <a:srgbClr val="FFFFFF"/>
                </a:solidFill>
                <a:latin typeface="Tahoma" pitchFamily="34" charset="0"/>
                <a:cs typeface="Tahoma" pitchFamily="34" charset="0"/>
              </a:rPr>
              <a:t> </a:t>
            </a:r>
            <a:r>
              <a:rPr lang="pt-BR" b="0" dirty="0">
                <a:solidFill>
                  <a:srgbClr val="FFFFFF"/>
                </a:solidFill>
                <a:latin typeface="Tahoma" pitchFamily="34" charset="0"/>
                <a:cs typeface="Tahoma" pitchFamily="34" charset="0"/>
              </a:rPr>
              <a:t>Auditoria da Dívida Pública para desmascarar o “Sistema da Dívida” e democratizar o conhecimento da realidade </a:t>
            </a:r>
            <a:r>
              <a:rPr lang="pt-BR" b="0" dirty="0" smtClean="0">
                <a:solidFill>
                  <a:srgbClr val="FFFFFF"/>
                </a:solidFill>
                <a:latin typeface="Tahoma" pitchFamily="34" charset="0"/>
                <a:cs typeface="Tahoma" pitchFamily="34" charset="0"/>
              </a:rPr>
              <a:t>financeira </a:t>
            </a:r>
            <a:r>
              <a:rPr lang="pt-BR" dirty="0" smtClean="0">
                <a:solidFill>
                  <a:srgbClr val="92D050"/>
                </a:solidFill>
                <a:latin typeface="Tahoma" pitchFamily="34" charset="0"/>
                <a:cs typeface="Tahoma" pitchFamily="34" charset="0"/>
              </a:rPr>
              <a:t>NÚCLEOS</a:t>
            </a:r>
            <a:endParaRPr lang="pt-BR" dirty="0">
              <a:solidFill>
                <a:srgbClr val="92D050"/>
              </a:solidFill>
              <a:latin typeface="Tahoma" pitchFamily="34" charset="0"/>
              <a:cs typeface="Tahoma" pitchFamily="34" charset="0"/>
            </a:endParaRPr>
          </a:p>
          <a:p>
            <a:pPr lvl="4" algn="just" defTabSz="449263" eaLnBrk="0" hangingPunct="0">
              <a:spcBef>
                <a:spcPts val="900"/>
              </a:spcBef>
              <a:buClr>
                <a:srgbClr val="FF9900"/>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dirty="0">
                <a:solidFill>
                  <a:srgbClr val="FFFFFF"/>
                </a:solidFill>
                <a:latin typeface="Tahoma" pitchFamily="34" charset="0"/>
                <a:cs typeface="Tahoma" pitchFamily="34" charset="0"/>
              </a:rPr>
              <a:t> Investigações pelo Ministério Público</a:t>
            </a:r>
          </a:p>
          <a:p>
            <a:pPr lvl="4" algn="just" defTabSz="449263" eaLnBrk="0" hangingPunct="0">
              <a:spcBef>
                <a:spcPts val="900"/>
              </a:spcBef>
              <a:buClr>
                <a:srgbClr val="FF9900"/>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dirty="0">
                <a:solidFill>
                  <a:srgbClr val="FFFFFF"/>
                </a:solidFill>
                <a:latin typeface="Tahoma" pitchFamily="34" charset="0"/>
                <a:cs typeface="Tahoma" pitchFamily="34" charset="0"/>
              </a:rPr>
              <a:t> Rever a política monetária e fiscal para garantir distribuição da renda e justiça social</a:t>
            </a:r>
          </a:p>
          <a:p>
            <a:pPr lvl="4" algn="just" defTabSz="449263" eaLnBrk="0" hangingPunct="0">
              <a:spcBef>
                <a:spcPts val="900"/>
              </a:spcBef>
              <a:buClr>
                <a:srgbClr val="FF9900"/>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dirty="0">
                <a:solidFill>
                  <a:srgbClr val="FFFFFF"/>
                </a:solidFill>
                <a:latin typeface="Tahoma" pitchFamily="34" charset="0"/>
                <a:cs typeface="Tahoma" pitchFamily="34" charset="0"/>
              </a:rPr>
              <a:t> Atender Direitos Humanos </a:t>
            </a:r>
          </a:p>
          <a:p>
            <a:pPr lvl="4" algn="just" defTabSz="449263" eaLnBrk="0" hangingPunct="0">
              <a:spcBef>
                <a:spcPts val="900"/>
              </a:spcBef>
              <a:buClr>
                <a:srgbClr val="FF9900"/>
              </a:buClr>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pt-BR" b="0" dirty="0">
                <a:solidFill>
                  <a:srgbClr val="FFFFFF"/>
                </a:solidFill>
                <a:latin typeface="Tahoma" pitchFamily="34" charset="0"/>
                <a:cs typeface="Tahoma" pitchFamily="34" charset="0"/>
              </a:rPr>
              <a:t> TRANSPARÊNCIA e acesso à VERDADE</a:t>
            </a:r>
            <a:endParaRPr lang="pt-BR" dirty="0">
              <a:solidFill>
                <a:srgbClr val="FFFFFF"/>
              </a:solidFill>
              <a:latin typeface="Verdana" pitchFamily="34" charset="0"/>
            </a:endParaRPr>
          </a:p>
        </p:txBody>
      </p:sp>
    </p:spTree>
    <p:extLst>
      <p:ext uri="{BB962C8B-B14F-4D97-AF65-F5344CB8AC3E}">
        <p14:creationId xmlns:p14="http://schemas.microsoft.com/office/powerpoint/2010/main" val="239799912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0680" y="1206500"/>
            <a:ext cx="9414848" cy="5102146"/>
          </a:xfrm>
          <a:prstGeom prst="rect">
            <a:avLst/>
          </a:prstGeom>
        </p:spPr>
      </p:pic>
      <p:sp>
        <p:nvSpPr>
          <p:cNvPr id="3" name="TextBox 2"/>
          <p:cNvSpPr txBox="1"/>
          <p:nvPr/>
        </p:nvSpPr>
        <p:spPr>
          <a:xfrm>
            <a:off x="632520" y="332656"/>
            <a:ext cx="8856984" cy="523220"/>
          </a:xfrm>
          <a:prstGeom prst="rect">
            <a:avLst/>
          </a:prstGeom>
          <a:noFill/>
        </p:spPr>
        <p:txBody>
          <a:bodyPr wrap="square" rtlCol="0">
            <a:spAutoFit/>
          </a:bodyPr>
          <a:lstStyle/>
          <a:p>
            <a:pPr algn="ctr"/>
            <a:r>
              <a:rPr lang="en-US" sz="2800" dirty="0" smtClean="0">
                <a:solidFill>
                  <a:srgbClr val="92D050"/>
                </a:solidFill>
                <a:latin typeface="Tahoma"/>
                <a:cs typeface="Tahoma"/>
              </a:rPr>
              <a:t>PUBLICAÇÕES DIDÁTICAS</a:t>
            </a:r>
            <a:endParaRPr lang="en-US" sz="2800" dirty="0">
              <a:solidFill>
                <a:srgbClr val="92D050"/>
              </a:solidFill>
              <a:latin typeface="Tahoma"/>
              <a:cs typeface="Tahoma"/>
            </a:endParaRPr>
          </a:p>
        </p:txBody>
      </p:sp>
      <p:sp>
        <p:nvSpPr>
          <p:cNvPr id="4" name="TextBox 3"/>
          <p:cNvSpPr txBox="1"/>
          <p:nvPr/>
        </p:nvSpPr>
        <p:spPr>
          <a:xfrm>
            <a:off x="1496616" y="6309320"/>
            <a:ext cx="7920880" cy="461665"/>
          </a:xfrm>
          <a:prstGeom prst="rect">
            <a:avLst/>
          </a:prstGeom>
          <a:noFill/>
        </p:spPr>
        <p:txBody>
          <a:bodyPr wrap="square" rtlCol="0">
            <a:spAutoFit/>
          </a:bodyPr>
          <a:lstStyle/>
          <a:p>
            <a:pPr algn="ctr"/>
            <a:r>
              <a:rPr lang="en-US" b="0" dirty="0" smtClean="0">
                <a:solidFill>
                  <a:schemeClr val="tx1"/>
                </a:solidFill>
                <a:latin typeface="Andale Mono"/>
                <a:cs typeface="Andale Mono"/>
              </a:rPr>
              <a:t>WWW.INOVEEDITORA.COM.BR</a:t>
            </a:r>
            <a:endParaRPr lang="en-US" b="0" dirty="0">
              <a:solidFill>
                <a:schemeClr val="tx1"/>
              </a:solidFill>
              <a:latin typeface="Andale Mono"/>
              <a:cs typeface="Andale Mono"/>
            </a:endParaRPr>
          </a:p>
        </p:txBody>
      </p:sp>
    </p:spTree>
    <p:extLst>
      <p:ext uri="{BB962C8B-B14F-4D97-AF65-F5344CB8AC3E}">
        <p14:creationId xmlns:p14="http://schemas.microsoft.com/office/powerpoint/2010/main" val="13809614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5" name="Rectangle 2"/>
          <p:cNvSpPr>
            <a:spLocks noChangeArrowheads="1"/>
          </p:cNvSpPr>
          <p:nvPr/>
        </p:nvSpPr>
        <p:spPr bwMode="auto">
          <a:xfrm>
            <a:off x="660400" y="1219200"/>
            <a:ext cx="8701088" cy="530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r" eaLnBrk="0" hangingPunct="0">
              <a:spcBef>
                <a:spcPct val="50000"/>
              </a:spcBef>
            </a:pPr>
            <a:endParaRPr lang="pt-BR" i="1">
              <a:latin typeface="Verdana" charset="0"/>
            </a:endParaRPr>
          </a:p>
          <a:p>
            <a:pPr algn="r" eaLnBrk="0" hangingPunct="0">
              <a:spcBef>
                <a:spcPct val="50000"/>
              </a:spcBef>
            </a:pPr>
            <a:endParaRPr lang="pt-BR" sz="3000" i="1">
              <a:solidFill>
                <a:schemeClr val="tx1"/>
              </a:solidFill>
              <a:latin typeface="Verdana" charset="0"/>
            </a:endParaRPr>
          </a:p>
          <a:p>
            <a:pPr algn="r" eaLnBrk="0" hangingPunct="0">
              <a:spcBef>
                <a:spcPct val="50000"/>
              </a:spcBef>
            </a:pPr>
            <a:endParaRPr lang="pt-BR" sz="3000" i="1">
              <a:solidFill>
                <a:schemeClr val="tx1"/>
              </a:solidFill>
              <a:latin typeface="Verdana" charset="0"/>
            </a:endParaRPr>
          </a:p>
          <a:p>
            <a:pPr algn="r" eaLnBrk="0" hangingPunct="0">
              <a:spcBef>
                <a:spcPct val="50000"/>
              </a:spcBef>
            </a:pPr>
            <a:r>
              <a:rPr lang="pt-BR" sz="3000">
                <a:solidFill>
                  <a:srgbClr val="92D050"/>
                </a:solidFill>
                <a:latin typeface="Verdana" charset="0"/>
              </a:rPr>
              <a:t>Obrigada</a:t>
            </a:r>
          </a:p>
          <a:p>
            <a:pPr algn="r" eaLnBrk="0" hangingPunct="0">
              <a:spcBef>
                <a:spcPct val="50000"/>
              </a:spcBef>
            </a:pPr>
            <a:r>
              <a:rPr lang="pt-BR" sz="3000" i="1">
                <a:solidFill>
                  <a:srgbClr val="92D050"/>
                </a:solidFill>
                <a:latin typeface="Verdana" charset="0"/>
              </a:rPr>
              <a:t>Maria Lucia Fattorelli</a:t>
            </a:r>
          </a:p>
          <a:p>
            <a:pPr algn="r" eaLnBrk="0" hangingPunct="0">
              <a:spcBef>
                <a:spcPct val="50000"/>
              </a:spcBef>
            </a:pPr>
            <a:endParaRPr lang="pt-BR" sz="3000">
              <a:solidFill>
                <a:srgbClr val="FFFFFF"/>
              </a:solidFill>
              <a:latin typeface="Verdana" charset="0"/>
            </a:endParaRPr>
          </a:p>
          <a:p>
            <a:pPr algn="r" eaLnBrk="0" hangingPunct="0">
              <a:spcBef>
                <a:spcPct val="50000"/>
              </a:spcBef>
            </a:pPr>
            <a:endParaRPr lang="pt-BR" sz="3000">
              <a:solidFill>
                <a:srgbClr val="FFFFFF"/>
              </a:solidFill>
              <a:latin typeface="Verdana" charset="0"/>
            </a:endParaRPr>
          </a:p>
          <a:p>
            <a:pPr algn="ctr" eaLnBrk="0" hangingPunct="0">
              <a:spcBef>
                <a:spcPct val="50000"/>
              </a:spcBef>
            </a:pPr>
            <a:r>
              <a:rPr lang="pt-BR" sz="3000">
                <a:solidFill>
                  <a:srgbClr val="FFFFFF"/>
                </a:solidFill>
                <a:latin typeface="Verdana" charset="0"/>
              </a:rPr>
              <a:t>www.auditoriacidada.org.br</a:t>
            </a:r>
          </a:p>
        </p:txBody>
      </p:sp>
    </p:spTree>
    <p:extLst>
      <p:ext uri="{BB962C8B-B14F-4D97-AF65-F5344CB8AC3E}">
        <p14:creationId xmlns:p14="http://schemas.microsoft.com/office/powerpoint/2010/main" val="40339352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666720" y="142875"/>
            <a:ext cx="9012268" cy="5572937"/>
          </a:xfrm>
          <a:prstGeom prst="rect">
            <a:avLst/>
          </a:prstGeom>
          <a:noFill/>
          <a:ln w="9525">
            <a:noFill/>
            <a:round/>
            <a:headEnd/>
            <a:tailEnd/>
          </a:ln>
        </p:spPr>
        <p:txBody>
          <a:bodyPr lIns="90000" tIns="46800" rIns="90000" bIns="46800">
            <a:spAutoFit/>
          </a:bodyPr>
          <a:lstStyle/>
          <a:p>
            <a:pPr algn="ctr">
              <a:defRPr/>
            </a:pPr>
            <a:r>
              <a:rPr lang="pt-BR" sz="2000" b="0" dirty="0">
                <a:solidFill>
                  <a:srgbClr val="FFFFFF"/>
                </a:solidFill>
                <a:latin typeface="Tahoma" pitchFamily="34" charset="0"/>
                <a:ea typeface="+mn-ea"/>
                <a:cs typeface="Tahoma" pitchFamily="34" charset="0"/>
              </a:rPr>
              <a:t> </a:t>
            </a:r>
            <a:r>
              <a:rPr lang="pt-BR" sz="3200" dirty="0">
                <a:solidFill>
                  <a:srgbClr val="92D050"/>
                </a:solidFill>
                <a:latin typeface="Tahoma" pitchFamily="34" charset="0"/>
                <a:ea typeface="+mn-ea"/>
                <a:cs typeface="Tahoma" pitchFamily="34" charset="0"/>
              </a:rPr>
              <a:t>CONCEITOS</a:t>
            </a:r>
          </a:p>
          <a:p>
            <a:pPr algn="ctr">
              <a:defRPr/>
            </a:pPr>
            <a:endParaRPr lang="pt-BR" dirty="0">
              <a:solidFill>
                <a:srgbClr val="92D050"/>
              </a:solidFill>
              <a:latin typeface="Tahoma" pitchFamily="34" charset="0"/>
              <a:ea typeface="+mn-ea"/>
              <a:cs typeface="Tahoma" pitchFamily="34" charset="0"/>
            </a:endParaRPr>
          </a:p>
          <a:p>
            <a:pPr>
              <a:defRPr/>
            </a:pPr>
            <a:r>
              <a:rPr lang="pt-BR" dirty="0">
                <a:solidFill>
                  <a:srgbClr val="92D050"/>
                </a:solidFill>
                <a:latin typeface="Tahoma" pitchFamily="34" charset="0"/>
                <a:ea typeface="+mn-ea"/>
                <a:cs typeface="Tahoma" pitchFamily="34" charset="0"/>
              </a:rPr>
              <a:t>Dívida Pública</a:t>
            </a:r>
          </a:p>
          <a:p>
            <a:pPr>
              <a:defRPr/>
            </a:pPr>
            <a:endParaRPr lang="pt-BR" dirty="0">
              <a:solidFill>
                <a:srgbClr val="92D050"/>
              </a:solidFill>
              <a:latin typeface="Tahoma" pitchFamily="34" charset="0"/>
              <a:ea typeface="+mn-ea"/>
              <a:cs typeface="Tahoma" pitchFamily="34" charset="0"/>
            </a:endParaRPr>
          </a:p>
          <a:p>
            <a:pPr lvl="2">
              <a:defRPr/>
            </a:pPr>
            <a:r>
              <a:rPr lang="pt-BR" dirty="0">
                <a:solidFill>
                  <a:srgbClr val="92D050"/>
                </a:solidFill>
                <a:latin typeface="Tahoma" pitchFamily="34" charset="0"/>
                <a:ea typeface="+mn-ea"/>
                <a:cs typeface="Tahoma" pitchFamily="34" charset="0"/>
              </a:rPr>
              <a:t>		Dívida Interna</a:t>
            </a:r>
          </a:p>
          <a:p>
            <a:pPr>
              <a:defRPr/>
            </a:pPr>
            <a:endParaRPr lang="pt-BR" dirty="0">
              <a:solidFill>
                <a:srgbClr val="92D050"/>
              </a:solidFill>
              <a:latin typeface="Tahoma" pitchFamily="34" charset="0"/>
              <a:ea typeface="+mn-ea"/>
              <a:cs typeface="Tahoma" pitchFamily="34" charset="0"/>
            </a:endParaRPr>
          </a:p>
          <a:p>
            <a:pPr lvl="1">
              <a:defRPr/>
            </a:pPr>
            <a:r>
              <a:rPr lang="pt-BR" dirty="0">
                <a:solidFill>
                  <a:srgbClr val="92D050"/>
                </a:solidFill>
                <a:latin typeface="Tahoma" pitchFamily="34" charset="0"/>
                <a:ea typeface="+mn-ea"/>
                <a:cs typeface="Tahoma" pitchFamily="34" charset="0"/>
              </a:rPr>
              <a:t>						Dívida Externa</a:t>
            </a:r>
          </a:p>
          <a:p>
            <a:pPr lvl="1">
              <a:defRPr/>
            </a:pPr>
            <a:endParaRPr lang="pt-BR" sz="2000" b="0" dirty="0">
              <a:solidFill>
                <a:srgbClr val="FFFFFF"/>
              </a:solidFill>
              <a:latin typeface="Tahoma" pitchFamily="34" charset="0"/>
              <a:ea typeface="+mn-ea"/>
              <a:cs typeface="Tahoma" pitchFamily="34" charset="0"/>
            </a:endParaRPr>
          </a:p>
          <a:p>
            <a:pPr lvl="8" algn="r" defTabSz="914400">
              <a:defRPr/>
            </a:pPr>
            <a:r>
              <a:rPr lang="pt-BR" sz="2000" dirty="0">
                <a:solidFill>
                  <a:srgbClr val="FFFFFF"/>
                </a:solidFill>
                <a:latin typeface="Tahoma" pitchFamily="34" charset="0"/>
                <a:ea typeface="+mn-ea"/>
                <a:cs typeface="Tahoma" pitchFamily="34" charset="0"/>
              </a:rPr>
              <a:t>MULTILATERAL</a:t>
            </a:r>
          </a:p>
          <a:p>
            <a:pPr lvl="8" algn="r" defTabSz="914400">
              <a:defRPr/>
            </a:pPr>
            <a:endParaRPr lang="pt-BR" sz="2000" b="0" dirty="0">
              <a:solidFill>
                <a:srgbClr val="FFFFFF"/>
              </a:solidFill>
              <a:latin typeface="Tahoma" pitchFamily="34" charset="0"/>
              <a:ea typeface="+mn-ea"/>
              <a:cs typeface="Tahoma" pitchFamily="34" charset="0"/>
            </a:endParaRPr>
          </a:p>
          <a:p>
            <a:pPr lvl="8" algn="r" defTabSz="914400">
              <a:defRPr/>
            </a:pPr>
            <a:r>
              <a:rPr lang="pt-BR" sz="2000" dirty="0">
                <a:solidFill>
                  <a:srgbClr val="FFFFFF"/>
                </a:solidFill>
                <a:latin typeface="Tahoma" pitchFamily="34" charset="0"/>
                <a:ea typeface="+mn-ea"/>
                <a:cs typeface="Tahoma" pitchFamily="34" charset="0"/>
              </a:rPr>
              <a:t>BILATERAL</a:t>
            </a:r>
          </a:p>
          <a:p>
            <a:pPr lvl="8" defTabSz="914400">
              <a:defRPr/>
            </a:pPr>
            <a:endParaRPr lang="pt-BR" sz="2000" b="0" dirty="0">
              <a:solidFill>
                <a:srgbClr val="FFFFFF"/>
              </a:solidFill>
              <a:latin typeface="Tahoma" pitchFamily="34" charset="0"/>
              <a:ea typeface="+mn-ea"/>
              <a:cs typeface="Tahoma" pitchFamily="34" charset="0"/>
            </a:endParaRPr>
          </a:p>
          <a:p>
            <a:pPr lvl="8" algn="r" defTabSz="914400">
              <a:defRPr/>
            </a:pPr>
            <a:r>
              <a:rPr lang="pt-BR" sz="2000" dirty="0">
                <a:solidFill>
                  <a:srgbClr val="FFFFFF"/>
                </a:solidFill>
                <a:latin typeface="Tahoma" pitchFamily="34" charset="0"/>
                <a:ea typeface="+mn-ea"/>
                <a:cs typeface="Tahoma" pitchFamily="34" charset="0"/>
              </a:rPr>
              <a:t>			COMERCIAL:  </a:t>
            </a:r>
            <a:r>
              <a:rPr lang="pt-BR" sz="2000" b="0" dirty="0">
                <a:solidFill>
                  <a:srgbClr val="FFFFFF"/>
                </a:solidFill>
                <a:latin typeface="Tahoma" pitchFamily="34" charset="0"/>
                <a:ea typeface="+mn-ea"/>
                <a:cs typeface="Tahoma" pitchFamily="34" charset="0"/>
              </a:rPr>
              <a:t>Dívida Externa com Banca Privada Internacional</a:t>
            </a:r>
          </a:p>
          <a:p>
            <a:pPr lvl="8" algn="r" defTabSz="914400">
              <a:defRPr/>
            </a:pPr>
            <a:endParaRPr lang="pt-BR" sz="2000" b="0" dirty="0">
              <a:solidFill>
                <a:srgbClr val="FFFFFF"/>
              </a:solidFill>
              <a:latin typeface="Tahoma" pitchFamily="34" charset="0"/>
              <a:ea typeface="+mn-ea"/>
              <a:cs typeface="Tahoma" pitchFamily="34" charset="0"/>
            </a:endParaRPr>
          </a:p>
          <a:p>
            <a:pPr lvl="8" algn="r" defTabSz="914400">
              <a:defRPr/>
            </a:pPr>
            <a:r>
              <a:rPr lang="pt-BR" sz="2000" dirty="0">
                <a:solidFill>
                  <a:srgbClr val="FFFFFF"/>
                </a:solidFill>
                <a:latin typeface="Tahoma" pitchFamily="34" charset="0"/>
                <a:ea typeface="+mn-ea"/>
                <a:cs typeface="Tahoma" pitchFamily="34" charset="0"/>
              </a:rPr>
              <a:t>PRIVADA</a:t>
            </a:r>
            <a:r>
              <a:rPr lang="pt-BR" sz="2000" b="0" dirty="0">
                <a:solidFill>
                  <a:srgbClr val="FFFFFF"/>
                </a:solidFill>
                <a:latin typeface="Tahoma" pitchFamily="34" charset="0"/>
                <a:ea typeface="+mn-ea"/>
                <a:cs typeface="Tahoma" pitchFamily="34" charset="0"/>
              </a:rPr>
              <a:t> *</a:t>
            </a:r>
          </a:p>
        </p:txBody>
      </p:sp>
      <p:sp>
        <p:nvSpPr>
          <p:cNvPr id="10242" name="TextBox 1"/>
          <p:cNvSpPr txBox="1">
            <a:spLocks noChangeArrowheads="1"/>
          </p:cNvSpPr>
          <p:nvPr/>
        </p:nvSpPr>
        <p:spPr bwMode="auto">
          <a:xfrm>
            <a:off x="3081338" y="6165850"/>
            <a:ext cx="40322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charset="0"/>
                <a:ea typeface="ＭＳ Ｐゴシック" charset="0"/>
                <a:cs typeface="ＭＳ Ｐゴシック" charset="0"/>
              </a:defRPr>
            </a:lvl1pPr>
            <a:lvl2pPr marL="742950" indent="-285750" eaLnBrk="0" hangingPunct="0">
              <a:defRPr sz="2400" b="1">
                <a:solidFill>
                  <a:srgbClr val="FF0000"/>
                </a:solidFill>
                <a:latin typeface="Times New Roman" charset="0"/>
                <a:ea typeface="ＭＳ Ｐゴシック" charset="0"/>
              </a:defRPr>
            </a:lvl2pPr>
            <a:lvl3pPr marL="1143000" indent="-228600" eaLnBrk="0" hangingPunct="0">
              <a:defRPr sz="2400" b="1">
                <a:solidFill>
                  <a:srgbClr val="FF0000"/>
                </a:solidFill>
                <a:latin typeface="Times New Roman" charset="0"/>
                <a:ea typeface="ＭＳ Ｐゴシック" charset="0"/>
              </a:defRPr>
            </a:lvl3pPr>
            <a:lvl4pPr marL="1600200" indent="-228600" eaLnBrk="0" hangingPunct="0">
              <a:defRPr sz="2400" b="1">
                <a:solidFill>
                  <a:srgbClr val="FF0000"/>
                </a:solidFill>
                <a:latin typeface="Times New Roman" charset="0"/>
                <a:ea typeface="ＭＳ Ｐゴシック" charset="0"/>
              </a:defRPr>
            </a:lvl4pPr>
            <a:lvl5pPr marL="2057400" indent="-228600" eaLnBrk="0" hangingPunct="0">
              <a:defRPr sz="2400" b="1">
                <a:solidFill>
                  <a:srgbClr val="FF0000"/>
                </a:solidFill>
                <a:latin typeface="Times New Roman" charset="0"/>
                <a:ea typeface="ＭＳ Ｐゴシック" charset="0"/>
              </a:defRPr>
            </a:lvl5pPr>
            <a:lvl6pPr marL="2514600" indent="-228600" eaLnBrk="0" fontAlgn="base" hangingPunct="0">
              <a:spcBef>
                <a:spcPct val="0"/>
              </a:spcBef>
              <a:spcAft>
                <a:spcPct val="0"/>
              </a:spcAft>
              <a:defRPr sz="2400" b="1">
                <a:solidFill>
                  <a:srgbClr val="FF0000"/>
                </a:solidFill>
                <a:latin typeface="Times New Roman" charset="0"/>
                <a:ea typeface="ＭＳ Ｐゴシック" charset="0"/>
              </a:defRPr>
            </a:lvl6pPr>
            <a:lvl7pPr marL="2971800" indent="-228600" eaLnBrk="0" fontAlgn="base" hangingPunct="0">
              <a:spcBef>
                <a:spcPct val="0"/>
              </a:spcBef>
              <a:spcAft>
                <a:spcPct val="0"/>
              </a:spcAft>
              <a:defRPr sz="2400" b="1">
                <a:solidFill>
                  <a:srgbClr val="FF0000"/>
                </a:solidFill>
                <a:latin typeface="Times New Roman" charset="0"/>
                <a:ea typeface="ＭＳ Ｐゴシック" charset="0"/>
              </a:defRPr>
            </a:lvl7pPr>
            <a:lvl8pPr marL="3429000" indent="-228600" eaLnBrk="0" fontAlgn="base" hangingPunct="0">
              <a:spcBef>
                <a:spcPct val="0"/>
              </a:spcBef>
              <a:spcAft>
                <a:spcPct val="0"/>
              </a:spcAft>
              <a:defRPr sz="2400" b="1">
                <a:solidFill>
                  <a:srgbClr val="FF0000"/>
                </a:solidFill>
                <a:latin typeface="Times New Roman" charset="0"/>
                <a:ea typeface="ＭＳ Ｐゴシック" charset="0"/>
              </a:defRPr>
            </a:lvl8pPr>
            <a:lvl9pPr marL="3886200" indent="-228600" eaLnBrk="0" fontAlgn="base" hangingPunct="0">
              <a:spcBef>
                <a:spcPct val="0"/>
              </a:spcBef>
              <a:spcAft>
                <a:spcPct val="0"/>
              </a:spcAft>
              <a:defRPr sz="2400" b="1">
                <a:solidFill>
                  <a:srgbClr val="FF0000"/>
                </a:solidFill>
                <a:latin typeface="Times New Roman" charset="0"/>
                <a:ea typeface="ＭＳ Ｐゴシック" charset="0"/>
              </a:defRPr>
            </a:lvl9pPr>
          </a:lstStyle>
          <a:p>
            <a:pPr algn="ctr" eaLnBrk="1" hangingPunct="1"/>
            <a:r>
              <a:rPr lang="pt-BR">
                <a:solidFill>
                  <a:srgbClr val="92D050"/>
                </a:solidFill>
                <a:latin typeface="Tahoma" charset="0"/>
                <a:ea typeface="MS PGothic" charset="0"/>
                <a:cs typeface="MS PGothic" charset="0"/>
              </a:rPr>
              <a:t>DÍVIDA SOBERANA</a:t>
            </a:r>
            <a:endParaRPr lang="en-US">
              <a:ea typeface="MS PGothic" charset="0"/>
              <a:cs typeface="MS PGothic" charset="0"/>
            </a:endParaRPr>
          </a:p>
        </p:txBody>
      </p:sp>
      <p:pic>
        <p:nvPicPr>
          <p:cNvPr id="10243" name="Picture 4" descr="http://images.quebarato.com.br/T440x/ltn+letra+do+tesouro+nacional+porto+alegre+rs+brasil__1F92C1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950" y="2636838"/>
            <a:ext cx="4152900"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8802650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Rectangle 4"/>
          <p:cNvSpPr>
            <a:spLocks noChangeArrowheads="1"/>
          </p:cNvSpPr>
          <p:nvPr/>
        </p:nvSpPr>
        <p:spPr bwMode="auto">
          <a:xfrm>
            <a:off x="26988" y="33338"/>
            <a:ext cx="9879012" cy="830262"/>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algn="ctr" eaLnBrk="0" hangingPunct="0">
              <a:defRPr/>
            </a:pPr>
            <a:r>
              <a:rPr lang="pt-BR" dirty="0">
                <a:solidFill>
                  <a:srgbClr val="92D050"/>
                </a:solidFill>
                <a:cs typeface="Calibri" charset="0"/>
              </a:rPr>
              <a:t>BRASIL:</a:t>
            </a:r>
          </a:p>
          <a:p>
            <a:pPr algn="ctr" eaLnBrk="0" hangingPunct="0">
              <a:defRPr/>
            </a:pPr>
            <a:r>
              <a:rPr lang="pt-BR" dirty="0">
                <a:solidFill>
                  <a:srgbClr val="92D050"/>
                </a:solidFill>
                <a:cs typeface="Calibri" charset="0"/>
              </a:rPr>
              <a:t>Dívida Externa Registrada no Banco Central – US</a:t>
            </a:r>
            <a:r>
              <a:rPr lang="pt-BR">
                <a:solidFill>
                  <a:srgbClr val="92D050"/>
                </a:solidFill>
                <a:cs typeface="Calibri" charset="0"/>
              </a:rPr>
              <a:t>$ </a:t>
            </a:r>
            <a:r>
              <a:rPr lang="pt-BR" smtClean="0">
                <a:solidFill>
                  <a:srgbClr val="92D050"/>
                </a:solidFill>
                <a:cs typeface="Calibri" charset="0"/>
              </a:rPr>
              <a:t>bilhões </a:t>
            </a:r>
            <a:r>
              <a:rPr lang="pt-BR" dirty="0">
                <a:solidFill>
                  <a:srgbClr val="92D050"/>
                </a:solidFill>
                <a:cs typeface="Calibri" charset="0"/>
              </a:rPr>
              <a:t>– 1969 a 1994</a:t>
            </a:r>
            <a:endParaRPr lang="es-EC" dirty="0">
              <a:solidFill>
                <a:srgbClr val="92D050"/>
              </a:solidFill>
              <a:cs typeface="Arial" charset="0"/>
            </a:endParaRPr>
          </a:p>
        </p:txBody>
      </p:sp>
      <p:sp>
        <p:nvSpPr>
          <p:cNvPr id="86021" name="Rectangle 5"/>
          <p:cNvSpPr>
            <a:spLocks noChangeArrowheads="1"/>
          </p:cNvSpPr>
          <p:nvPr/>
        </p:nvSpPr>
        <p:spPr bwMode="auto">
          <a:xfrm>
            <a:off x="2767013" y="6618288"/>
            <a:ext cx="4432300" cy="247650"/>
          </a:xfrm>
          <a:prstGeom prst="rect">
            <a:avLst/>
          </a:prstGeom>
          <a:noFill/>
          <a:ln w="9525">
            <a:noFill/>
            <a:miter lim="800000"/>
            <a:headEnd/>
            <a:tailEnd/>
          </a:ln>
          <a:effectLst>
            <a:prstShdw prst="shdw17" dist="17961" dir="2700000">
              <a:schemeClr val="accent1">
                <a:gamma/>
                <a:shade val="60000"/>
                <a:invGamma/>
              </a:schemeClr>
            </a:prstShdw>
          </a:effectLst>
        </p:spPr>
        <p:txBody>
          <a:bodyPr wrap="none" anchor="ctr">
            <a:spAutoFit/>
          </a:bodyPr>
          <a:lstStyle/>
          <a:p>
            <a:pPr eaLnBrk="0" hangingPunct="0">
              <a:defRPr/>
            </a:pPr>
            <a:r>
              <a:rPr lang="pt-BR" sz="1000" dirty="0">
                <a:cs typeface="Calibri" charset="0"/>
              </a:rPr>
              <a:t> </a:t>
            </a:r>
            <a:r>
              <a:rPr lang="pt-BR" sz="1000" dirty="0">
                <a:solidFill>
                  <a:srgbClr val="FFFFFF"/>
                </a:solidFill>
                <a:cs typeface="Calibri" charset="0"/>
              </a:rPr>
              <a:t>Fonte: Relatórios Anuais do Banco Central disponibilizados à CPI da Dívida.</a:t>
            </a:r>
            <a:endParaRPr lang="pt-BR" dirty="0">
              <a:solidFill>
                <a:srgbClr val="FFFFFF"/>
              </a:solidFill>
              <a:cs typeface="Arial" charset="0"/>
            </a:endParaRPr>
          </a:p>
        </p:txBody>
      </p:sp>
      <p:pic>
        <p:nvPicPr>
          <p:cNvPr id="12291" name="Imagem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050" y="981075"/>
            <a:ext cx="9632950"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25517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4"/>
          <p:cNvSpPr>
            <a:spLocks noChangeArrowheads="1"/>
          </p:cNvSpPr>
          <p:nvPr/>
        </p:nvSpPr>
        <p:spPr bwMode="auto">
          <a:xfrm>
            <a:off x="4860925" y="-230188"/>
            <a:ext cx="184150"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0" hangingPunct="0">
              <a:spcBef>
                <a:spcPct val="50000"/>
              </a:spcBef>
            </a:pPr>
            <a:endParaRPr lang="pt-BR"/>
          </a:p>
        </p:txBody>
      </p:sp>
      <p:sp>
        <p:nvSpPr>
          <p:cNvPr id="4098" name="Text Box 12"/>
          <p:cNvSpPr txBox="1">
            <a:spLocks noChangeArrowheads="1"/>
          </p:cNvSpPr>
          <p:nvPr/>
        </p:nvSpPr>
        <p:spPr bwMode="auto">
          <a:xfrm>
            <a:off x="0" y="6581775"/>
            <a:ext cx="9906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charset="0"/>
                <a:ea typeface="MS PGothic" charset="0"/>
                <a:cs typeface="MS PGothic" charset="0"/>
              </a:defRPr>
            </a:lvl1pPr>
            <a:lvl2pPr marL="742950" indent="-285750" eaLnBrk="0" hangingPunct="0">
              <a:defRPr sz="2400" b="1">
                <a:solidFill>
                  <a:srgbClr val="FF0000"/>
                </a:solidFill>
                <a:latin typeface="Times New Roman" charset="0"/>
                <a:ea typeface="MS PGothic" charset="0"/>
                <a:cs typeface="MS PGothic" charset="0"/>
              </a:defRPr>
            </a:lvl2pPr>
            <a:lvl3pPr marL="1143000" indent="-228600" eaLnBrk="0" hangingPunct="0">
              <a:defRPr sz="2400" b="1">
                <a:solidFill>
                  <a:srgbClr val="FF0000"/>
                </a:solidFill>
                <a:latin typeface="Times New Roman" charset="0"/>
                <a:ea typeface="MS PGothic" charset="0"/>
                <a:cs typeface="MS PGothic" charset="0"/>
              </a:defRPr>
            </a:lvl3pPr>
            <a:lvl4pPr marL="1600200" indent="-228600" eaLnBrk="0" hangingPunct="0">
              <a:defRPr sz="2400" b="1">
                <a:solidFill>
                  <a:srgbClr val="FF0000"/>
                </a:solidFill>
                <a:latin typeface="Times New Roman" charset="0"/>
                <a:ea typeface="MS PGothic" charset="0"/>
                <a:cs typeface="MS PGothic" charset="0"/>
              </a:defRPr>
            </a:lvl4pPr>
            <a:lvl5pPr marL="2057400" indent="-228600" eaLnBrk="0" hangingPunct="0">
              <a:defRPr sz="2400" b="1">
                <a:solidFill>
                  <a:srgbClr val="FF0000"/>
                </a:solidFill>
                <a:latin typeface="Times New Roman" charset="0"/>
                <a:ea typeface="MS PGothic" charset="0"/>
                <a:cs typeface="MS PGothic" charset="0"/>
              </a:defRPr>
            </a:lvl5pPr>
            <a:lvl6pPr marL="25146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6pPr>
            <a:lvl7pPr marL="29718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7pPr>
            <a:lvl8pPr marL="34290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8pPr>
            <a:lvl9pPr marL="38862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9pPr>
          </a:lstStyle>
          <a:p>
            <a:pPr algn="ctr">
              <a:spcBef>
                <a:spcPct val="50000"/>
              </a:spcBef>
            </a:pPr>
            <a:r>
              <a:rPr lang="pt-BR" sz="1200" b="0">
                <a:solidFill>
                  <a:srgbClr val="FFFFFF"/>
                </a:solidFill>
                <a:latin typeface="Tahoma" charset="0"/>
                <a:cs typeface="Arial" charset="0"/>
              </a:rPr>
              <a:t>Fonte: Banco Central - Nota para a Imprensa - Setor Externo - Quadro 51 e Séries Temporais - BC</a:t>
            </a:r>
          </a:p>
        </p:txBody>
      </p:sp>
      <p:sp>
        <p:nvSpPr>
          <p:cNvPr id="4099" name="Rectangle 10"/>
          <p:cNvSpPr>
            <a:spLocks noChangeArrowheads="1"/>
          </p:cNvSpPr>
          <p:nvPr/>
        </p:nvSpPr>
        <p:spPr bwMode="auto">
          <a:xfrm>
            <a:off x="0" y="0"/>
            <a:ext cx="9906000" cy="0"/>
          </a:xfrm>
          <a:prstGeom prst="rect">
            <a:avLst/>
          </a:prstGeom>
          <a:noFill/>
          <a:ln>
            <a:noFill/>
          </a:ln>
          <a:effectLst>
            <a:prstShdw prst="shdw17" dist="17961" dir="2700000">
              <a:srgbClr val="999999">
                <a:alpha val="74997"/>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0" hangingPunct="0">
              <a:spcBef>
                <a:spcPct val="50000"/>
              </a:spcBef>
            </a:pPr>
            <a:endParaRPr lang="pt-BR"/>
          </a:p>
        </p:txBody>
      </p:sp>
      <p:pic>
        <p:nvPicPr>
          <p:cNvPr id="205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4263" y="403225"/>
            <a:ext cx="7735887" cy="6049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rgbClr val="995C00">
                      <a:alpha val="74998"/>
                    </a:srgbClr>
                  </a:outerShdw>
                </a:effectLst>
              </a14:hiddenEffects>
            </a:ext>
          </a:extLst>
        </p:spPr>
      </p:pic>
      <p:sp>
        <p:nvSpPr>
          <p:cNvPr id="4101" name="CaixaDeTexto 5"/>
          <p:cNvSpPr txBox="1">
            <a:spLocks noChangeArrowheads="1"/>
          </p:cNvSpPr>
          <p:nvPr/>
        </p:nvSpPr>
        <p:spPr bwMode="auto">
          <a:xfrm>
            <a:off x="2000250" y="1690688"/>
            <a:ext cx="1224558" cy="1615827"/>
          </a:xfrm>
          <a:prstGeom prst="rect">
            <a:avLst/>
          </a:prstGeom>
          <a:solidFill>
            <a:srgbClr val="FFFFFF"/>
          </a:solidFill>
          <a:ln w="9525">
            <a:solidFill>
              <a:schemeClr val="bg1"/>
            </a:solidFill>
            <a:miter lim="800000"/>
            <a:headEnd/>
            <a:tailEnd/>
          </a:ln>
        </p:spPr>
        <p:txBody>
          <a:bodyPr wrap="square">
            <a:spAutoFit/>
          </a:bodyPr>
          <a:lstStyle>
            <a:lvl1pPr eaLnBrk="0" hangingPunct="0">
              <a:defRPr sz="2400" b="1">
                <a:solidFill>
                  <a:srgbClr val="FF0000"/>
                </a:solidFill>
                <a:latin typeface="Times New Roman" charset="0"/>
                <a:ea typeface="MS PGothic" charset="0"/>
                <a:cs typeface="MS PGothic" charset="0"/>
              </a:defRPr>
            </a:lvl1pPr>
            <a:lvl2pPr marL="742950" indent="-285750" eaLnBrk="0" hangingPunct="0">
              <a:defRPr sz="2400" b="1">
                <a:solidFill>
                  <a:srgbClr val="FF0000"/>
                </a:solidFill>
                <a:latin typeface="Times New Roman" charset="0"/>
                <a:ea typeface="MS PGothic" charset="0"/>
                <a:cs typeface="MS PGothic" charset="0"/>
              </a:defRPr>
            </a:lvl2pPr>
            <a:lvl3pPr marL="1143000" indent="-228600" eaLnBrk="0" hangingPunct="0">
              <a:defRPr sz="2400" b="1">
                <a:solidFill>
                  <a:srgbClr val="FF0000"/>
                </a:solidFill>
                <a:latin typeface="Times New Roman" charset="0"/>
                <a:ea typeface="MS PGothic" charset="0"/>
                <a:cs typeface="MS PGothic" charset="0"/>
              </a:defRPr>
            </a:lvl3pPr>
            <a:lvl4pPr marL="1600200" indent="-228600" eaLnBrk="0" hangingPunct="0">
              <a:defRPr sz="2400" b="1">
                <a:solidFill>
                  <a:srgbClr val="FF0000"/>
                </a:solidFill>
                <a:latin typeface="Times New Roman" charset="0"/>
                <a:ea typeface="MS PGothic" charset="0"/>
                <a:cs typeface="MS PGothic" charset="0"/>
              </a:defRPr>
            </a:lvl4pPr>
            <a:lvl5pPr marL="2057400" indent="-228600" eaLnBrk="0" hangingPunct="0">
              <a:defRPr sz="2400" b="1">
                <a:solidFill>
                  <a:srgbClr val="FF0000"/>
                </a:solidFill>
                <a:latin typeface="Times New Roman" charset="0"/>
                <a:ea typeface="MS PGothic" charset="0"/>
                <a:cs typeface="MS PGothic" charset="0"/>
              </a:defRPr>
            </a:lvl5pPr>
            <a:lvl6pPr marL="25146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6pPr>
            <a:lvl7pPr marL="29718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7pPr>
            <a:lvl8pPr marL="34290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8pPr>
            <a:lvl9pPr marL="38862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9pPr>
          </a:lstStyle>
          <a:p>
            <a:pPr algn="ctr">
              <a:spcBef>
                <a:spcPct val="50000"/>
              </a:spcBef>
            </a:pPr>
            <a:r>
              <a:rPr lang="pt-BR" sz="1800" dirty="0">
                <a:latin typeface="Arial" charset="0"/>
                <a:cs typeface="Arial" charset="0"/>
              </a:rPr>
              <a:t>Década de 70:</a:t>
            </a:r>
          </a:p>
          <a:p>
            <a:pPr algn="ctr">
              <a:spcBef>
                <a:spcPct val="50000"/>
              </a:spcBef>
            </a:pPr>
            <a:r>
              <a:rPr lang="pt-BR" sz="1800" dirty="0">
                <a:solidFill>
                  <a:schemeClr val="bg1"/>
                </a:solidFill>
                <a:latin typeface="Arial" charset="0"/>
                <a:cs typeface="Arial" charset="0"/>
              </a:rPr>
              <a:t> dívida da ditadura</a:t>
            </a:r>
          </a:p>
        </p:txBody>
      </p:sp>
      <p:sp>
        <p:nvSpPr>
          <p:cNvPr id="4102" name="CaixaDeTexto 5"/>
          <p:cNvSpPr txBox="1">
            <a:spLocks noChangeArrowheads="1"/>
          </p:cNvSpPr>
          <p:nvPr/>
        </p:nvSpPr>
        <p:spPr bwMode="auto">
          <a:xfrm>
            <a:off x="3296817" y="1690688"/>
            <a:ext cx="1440159" cy="2862322"/>
          </a:xfrm>
          <a:prstGeom prst="rect">
            <a:avLst/>
          </a:prstGeom>
          <a:solidFill>
            <a:srgbClr val="FFFFFF"/>
          </a:solidFill>
          <a:ln w="9525">
            <a:solidFill>
              <a:schemeClr val="bg1"/>
            </a:solidFill>
            <a:miter lim="800000"/>
            <a:headEnd/>
            <a:tailEnd/>
          </a:ln>
        </p:spPr>
        <p:txBody>
          <a:bodyPr wrap="square">
            <a:spAutoFit/>
          </a:bodyPr>
          <a:lstStyle>
            <a:lvl1pPr eaLnBrk="0" hangingPunct="0">
              <a:defRPr sz="2400" b="1">
                <a:solidFill>
                  <a:srgbClr val="FF0000"/>
                </a:solidFill>
                <a:latin typeface="Times New Roman" charset="0"/>
                <a:ea typeface="MS PGothic" charset="0"/>
                <a:cs typeface="MS PGothic" charset="0"/>
              </a:defRPr>
            </a:lvl1pPr>
            <a:lvl2pPr marL="742950" indent="-285750" eaLnBrk="0" hangingPunct="0">
              <a:defRPr sz="2400" b="1">
                <a:solidFill>
                  <a:srgbClr val="FF0000"/>
                </a:solidFill>
                <a:latin typeface="Times New Roman" charset="0"/>
                <a:ea typeface="MS PGothic" charset="0"/>
                <a:cs typeface="MS PGothic" charset="0"/>
              </a:defRPr>
            </a:lvl2pPr>
            <a:lvl3pPr marL="1143000" indent="-228600" eaLnBrk="0" hangingPunct="0">
              <a:defRPr sz="2400" b="1">
                <a:solidFill>
                  <a:srgbClr val="FF0000"/>
                </a:solidFill>
                <a:latin typeface="Times New Roman" charset="0"/>
                <a:ea typeface="MS PGothic" charset="0"/>
                <a:cs typeface="MS PGothic" charset="0"/>
              </a:defRPr>
            </a:lvl3pPr>
            <a:lvl4pPr marL="1600200" indent="-228600" eaLnBrk="0" hangingPunct="0">
              <a:defRPr sz="2400" b="1">
                <a:solidFill>
                  <a:srgbClr val="FF0000"/>
                </a:solidFill>
                <a:latin typeface="Times New Roman" charset="0"/>
                <a:ea typeface="MS PGothic" charset="0"/>
                <a:cs typeface="MS PGothic" charset="0"/>
              </a:defRPr>
            </a:lvl4pPr>
            <a:lvl5pPr marL="2057400" indent="-228600" eaLnBrk="0" hangingPunct="0">
              <a:defRPr sz="2400" b="1">
                <a:solidFill>
                  <a:srgbClr val="FF0000"/>
                </a:solidFill>
                <a:latin typeface="Times New Roman" charset="0"/>
                <a:ea typeface="MS PGothic" charset="0"/>
                <a:cs typeface="MS PGothic" charset="0"/>
              </a:defRPr>
            </a:lvl5pPr>
            <a:lvl6pPr marL="25146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6pPr>
            <a:lvl7pPr marL="29718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7pPr>
            <a:lvl8pPr marL="34290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8pPr>
            <a:lvl9pPr marL="38862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9pPr>
          </a:lstStyle>
          <a:p>
            <a:pPr algn="ctr">
              <a:spcBef>
                <a:spcPct val="50000"/>
              </a:spcBef>
            </a:pPr>
            <a:r>
              <a:rPr lang="pt-BR" sz="1800" dirty="0">
                <a:latin typeface="Arial" charset="0"/>
                <a:cs typeface="Arial" charset="0"/>
              </a:rPr>
              <a:t>Década de 80:</a:t>
            </a:r>
          </a:p>
          <a:p>
            <a:pPr algn="ctr">
              <a:spcBef>
                <a:spcPct val="50000"/>
              </a:spcBef>
            </a:pPr>
            <a:r>
              <a:rPr lang="pt-BR" sz="1800" dirty="0">
                <a:solidFill>
                  <a:schemeClr val="bg1"/>
                </a:solidFill>
                <a:latin typeface="Arial" charset="0"/>
                <a:cs typeface="Arial" charset="0"/>
              </a:rPr>
              <a:t> Elevação ilegal das taxas de juros</a:t>
            </a:r>
          </a:p>
          <a:p>
            <a:pPr algn="ctr">
              <a:spcBef>
                <a:spcPct val="50000"/>
              </a:spcBef>
            </a:pPr>
            <a:r>
              <a:rPr lang="pt-BR" sz="1800" dirty="0">
                <a:solidFill>
                  <a:schemeClr val="bg1"/>
                </a:solidFill>
                <a:latin typeface="Arial" charset="0"/>
                <a:cs typeface="Arial" charset="0"/>
              </a:rPr>
              <a:t>Estatização de dívidas privadas</a:t>
            </a:r>
          </a:p>
        </p:txBody>
      </p:sp>
      <p:sp>
        <p:nvSpPr>
          <p:cNvPr id="4103" name="CaixaDeTexto 5"/>
          <p:cNvSpPr txBox="1">
            <a:spLocks noChangeArrowheads="1"/>
          </p:cNvSpPr>
          <p:nvPr/>
        </p:nvSpPr>
        <p:spPr bwMode="auto">
          <a:xfrm>
            <a:off x="5529263" y="4979988"/>
            <a:ext cx="3024187" cy="647700"/>
          </a:xfrm>
          <a:prstGeom prst="rect">
            <a:avLst/>
          </a:prstGeom>
          <a:solidFill>
            <a:srgbClr val="FFFFFF"/>
          </a:solidFill>
          <a:ln w="9525">
            <a:solidFill>
              <a:schemeClr val="bg1"/>
            </a:solidFill>
            <a:miter lim="800000"/>
            <a:headEnd/>
            <a:tailEnd/>
          </a:ln>
        </p:spPr>
        <p:txBody>
          <a:bodyPr>
            <a:spAutoFit/>
          </a:bodyPr>
          <a:lstStyle>
            <a:lvl1pPr eaLnBrk="0" hangingPunct="0">
              <a:defRPr sz="2400" b="1">
                <a:solidFill>
                  <a:srgbClr val="FF0000"/>
                </a:solidFill>
                <a:latin typeface="Times New Roman" charset="0"/>
                <a:ea typeface="MS PGothic" charset="0"/>
                <a:cs typeface="MS PGothic" charset="0"/>
              </a:defRPr>
            </a:lvl1pPr>
            <a:lvl2pPr marL="742950" indent="-285750" eaLnBrk="0" hangingPunct="0">
              <a:defRPr sz="2400" b="1">
                <a:solidFill>
                  <a:srgbClr val="FF0000"/>
                </a:solidFill>
                <a:latin typeface="Times New Roman" charset="0"/>
                <a:ea typeface="MS PGothic" charset="0"/>
                <a:cs typeface="MS PGothic" charset="0"/>
              </a:defRPr>
            </a:lvl2pPr>
            <a:lvl3pPr marL="1143000" indent="-228600" eaLnBrk="0" hangingPunct="0">
              <a:defRPr sz="2400" b="1">
                <a:solidFill>
                  <a:srgbClr val="FF0000"/>
                </a:solidFill>
                <a:latin typeface="Times New Roman" charset="0"/>
                <a:ea typeface="MS PGothic" charset="0"/>
                <a:cs typeface="MS PGothic" charset="0"/>
              </a:defRPr>
            </a:lvl3pPr>
            <a:lvl4pPr marL="1600200" indent="-228600" eaLnBrk="0" hangingPunct="0">
              <a:defRPr sz="2400" b="1">
                <a:solidFill>
                  <a:srgbClr val="FF0000"/>
                </a:solidFill>
                <a:latin typeface="Times New Roman" charset="0"/>
                <a:ea typeface="MS PGothic" charset="0"/>
                <a:cs typeface="MS PGothic" charset="0"/>
              </a:defRPr>
            </a:lvl4pPr>
            <a:lvl5pPr marL="2057400" indent="-228600" eaLnBrk="0" hangingPunct="0">
              <a:defRPr sz="2400" b="1">
                <a:solidFill>
                  <a:srgbClr val="FF0000"/>
                </a:solidFill>
                <a:latin typeface="Times New Roman" charset="0"/>
                <a:ea typeface="MS PGothic" charset="0"/>
                <a:cs typeface="MS PGothic" charset="0"/>
              </a:defRPr>
            </a:lvl5pPr>
            <a:lvl6pPr marL="25146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6pPr>
            <a:lvl7pPr marL="29718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7pPr>
            <a:lvl8pPr marL="34290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8pPr>
            <a:lvl9pPr marL="38862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9pPr>
          </a:lstStyle>
          <a:p>
            <a:pPr algn="ctr">
              <a:spcBef>
                <a:spcPct val="50000"/>
              </a:spcBef>
            </a:pPr>
            <a:r>
              <a:rPr lang="pt-BR" sz="1800">
                <a:solidFill>
                  <a:schemeClr val="bg1"/>
                </a:solidFill>
                <a:latin typeface="Arial" charset="0"/>
                <a:cs typeface="Arial" charset="0"/>
              </a:rPr>
              <a:t>Pagamento antecipado ao FMI e resgates com ágio</a:t>
            </a:r>
          </a:p>
        </p:txBody>
      </p:sp>
      <p:cxnSp>
        <p:nvCxnSpPr>
          <p:cNvPr id="4104" name="Conector de seta reta 7"/>
          <p:cNvCxnSpPr>
            <a:cxnSpLocks noChangeShapeType="1"/>
          </p:cNvCxnSpPr>
          <p:nvPr/>
        </p:nvCxnSpPr>
        <p:spPr bwMode="auto">
          <a:xfrm flipV="1">
            <a:off x="7443788" y="4221163"/>
            <a:ext cx="0" cy="619125"/>
          </a:xfrm>
          <a:prstGeom prst="straightConnector1">
            <a:avLst/>
          </a:prstGeom>
          <a:noFill/>
          <a:ln w="41275" cap="sq">
            <a:solidFill>
              <a:schemeClr val="bg1"/>
            </a:solidFill>
            <a:round/>
            <a:headEnd/>
            <a:tailEnd type="arrow" w="med" len="med"/>
          </a:ln>
          <a:extLst>
            <a:ext uri="{909E8E84-426E-40DD-AFC4-6F175D3DCCD1}">
              <a14:hiddenFill xmlns:a14="http://schemas.microsoft.com/office/drawing/2010/main">
                <a:noFill/>
              </a14:hiddenFill>
            </a:ext>
          </a:extLst>
        </p:spPr>
      </p:cxnSp>
      <p:sp>
        <p:nvSpPr>
          <p:cNvPr id="2" name="TextBox 1"/>
          <p:cNvSpPr txBox="1"/>
          <p:nvPr/>
        </p:nvSpPr>
        <p:spPr>
          <a:xfrm>
            <a:off x="4808984" y="2492896"/>
            <a:ext cx="1368152" cy="1343445"/>
          </a:xfrm>
          <a:prstGeom prst="rect">
            <a:avLst/>
          </a:prstGeom>
          <a:solidFill>
            <a:schemeClr val="tx1"/>
          </a:solidFill>
        </p:spPr>
        <p:txBody>
          <a:bodyPr wrap="square" rtlCol="0">
            <a:spAutoFit/>
          </a:bodyPr>
          <a:lstStyle/>
          <a:p>
            <a:pPr algn="ctr" eaLnBrk="0" hangingPunct="0">
              <a:lnSpc>
                <a:spcPct val="90000"/>
              </a:lnSpc>
              <a:spcBef>
                <a:spcPts val="0"/>
              </a:spcBef>
            </a:pPr>
            <a:r>
              <a:rPr lang="pt-BR" sz="1800" dirty="0">
                <a:latin typeface="Arial" charset="0"/>
                <a:ea typeface="MS PGothic" charset="0"/>
                <a:cs typeface="Arial" charset="0"/>
              </a:rPr>
              <a:t>Década de </a:t>
            </a:r>
            <a:r>
              <a:rPr lang="pt-BR" sz="1800" dirty="0" smtClean="0">
                <a:latin typeface="Arial" charset="0"/>
                <a:ea typeface="MS PGothic" charset="0"/>
                <a:cs typeface="Arial" charset="0"/>
              </a:rPr>
              <a:t>90:</a:t>
            </a:r>
          </a:p>
          <a:p>
            <a:pPr algn="ctr" eaLnBrk="0" hangingPunct="0">
              <a:lnSpc>
                <a:spcPct val="90000"/>
              </a:lnSpc>
              <a:spcBef>
                <a:spcPts val="0"/>
              </a:spcBef>
            </a:pPr>
            <a:endParaRPr lang="pt-BR" sz="1800" dirty="0">
              <a:solidFill>
                <a:schemeClr val="bg1"/>
              </a:solidFill>
              <a:latin typeface="Arial" charset="0"/>
              <a:ea typeface="MS PGothic" charset="0"/>
              <a:cs typeface="Arial" charset="0"/>
            </a:endParaRPr>
          </a:p>
          <a:p>
            <a:pPr algn="ctr" eaLnBrk="0" hangingPunct="0">
              <a:lnSpc>
                <a:spcPct val="90000"/>
              </a:lnSpc>
              <a:spcBef>
                <a:spcPts val="0"/>
              </a:spcBef>
            </a:pPr>
            <a:r>
              <a:rPr lang="pt-BR" sz="1800" dirty="0" smtClean="0">
                <a:solidFill>
                  <a:schemeClr val="bg1"/>
                </a:solidFill>
                <a:latin typeface="Arial" charset="0"/>
                <a:ea typeface="MS PGothic" charset="0"/>
                <a:cs typeface="Arial" charset="0"/>
              </a:rPr>
              <a:t>Plano</a:t>
            </a:r>
          </a:p>
          <a:p>
            <a:pPr algn="ctr" eaLnBrk="0" hangingPunct="0">
              <a:lnSpc>
                <a:spcPct val="90000"/>
              </a:lnSpc>
              <a:spcBef>
                <a:spcPts val="0"/>
              </a:spcBef>
            </a:pPr>
            <a:r>
              <a:rPr lang="pt-BR" sz="1800" dirty="0" smtClean="0">
                <a:solidFill>
                  <a:schemeClr val="bg1"/>
                </a:solidFill>
                <a:latin typeface="Arial" charset="0"/>
                <a:ea typeface="MS PGothic" charset="0"/>
                <a:cs typeface="Arial" charset="0"/>
              </a:rPr>
              <a:t>Brady</a:t>
            </a:r>
            <a:endParaRPr lang="en-US" sz="1800" dirty="0">
              <a:solidFill>
                <a:schemeClr val="bg1"/>
              </a:solidFill>
              <a:latin typeface="Arial" charset="0"/>
              <a:ea typeface="MS PGothic" charset="0"/>
              <a:cs typeface="Arial" charset="0"/>
            </a:endParaRPr>
          </a:p>
        </p:txBody>
      </p:sp>
    </p:spTree>
    <p:extLst>
      <p:ext uri="{BB962C8B-B14F-4D97-AF65-F5344CB8AC3E}">
        <p14:creationId xmlns:p14="http://schemas.microsoft.com/office/powerpoint/2010/main" val="2098669369"/>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4"/>
          <p:cNvSpPr>
            <a:spLocks noChangeArrowheads="1"/>
          </p:cNvSpPr>
          <p:nvPr/>
        </p:nvSpPr>
        <p:spPr bwMode="auto">
          <a:xfrm>
            <a:off x="4860925" y="-230188"/>
            <a:ext cx="184150" cy="460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0" hangingPunct="0">
              <a:spcBef>
                <a:spcPct val="50000"/>
              </a:spcBef>
            </a:pPr>
            <a:endParaRPr lang="pt-BR"/>
          </a:p>
        </p:txBody>
      </p:sp>
      <p:sp>
        <p:nvSpPr>
          <p:cNvPr id="6146" name="Text Box 12"/>
          <p:cNvSpPr txBox="1">
            <a:spLocks noChangeArrowheads="1"/>
          </p:cNvSpPr>
          <p:nvPr/>
        </p:nvSpPr>
        <p:spPr bwMode="auto">
          <a:xfrm>
            <a:off x="0" y="6572250"/>
            <a:ext cx="9906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rgbClr val="FF0000"/>
                </a:solidFill>
                <a:latin typeface="Times New Roman" charset="0"/>
                <a:ea typeface="MS PGothic" charset="0"/>
                <a:cs typeface="MS PGothic" charset="0"/>
              </a:defRPr>
            </a:lvl1pPr>
            <a:lvl2pPr marL="742950" indent="-285750" eaLnBrk="0" hangingPunct="0">
              <a:defRPr sz="2400" b="1">
                <a:solidFill>
                  <a:srgbClr val="FF0000"/>
                </a:solidFill>
                <a:latin typeface="Times New Roman" charset="0"/>
                <a:ea typeface="MS PGothic" charset="0"/>
                <a:cs typeface="MS PGothic" charset="0"/>
              </a:defRPr>
            </a:lvl2pPr>
            <a:lvl3pPr marL="1143000" indent="-228600" eaLnBrk="0" hangingPunct="0">
              <a:defRPr sz="2400" b="1">
                <a:solidFill>
                  <a:srgbClr val="FF0000"/>
                </a:solidFill>
                <a:latin typeface="Times New Roman" charset="0"/>
                <a:ea typeface="MS PGothic" charset="0"/>
                <a:cs typeface="MS PGothic" charset="0"/>
              </a:defRPr>
            </a:lvl3pPr>
            <a:lvl4pPr marL="1600200" indent="-228600" eaLnBrk="0" hangingPunct="0">
              <a:defRPr sz="2400" b="1">
                <a:solidFill>
                  <a:srgbClr val="FF0000"/>
                </a:solidFill>
                <a:latin typeface="Times New Roman" charset="0"/>
                <a:ea typeface="MS PGothic" charset="0"/>
                <a:cs typeface="MS PGothic" charset="0"/>
              </a:defRPr>
            </a:lvl4pPr>
            <a:lvl5pPr marL="2057400" indent="-228600" eaLnBrk="0" hangingPunct="0">
              <a:defRPr sz="2400" b="1">
                <a:solidFill>
                  <a:srgbClr val="FF0000"/>
                </a:solidFill>
                <a:latin typeface="Times New Roman" charset="0"/>
                <a:ea typeface="MS PGothic" charset="0"/>
                <a:cs typeface="MS PGothic" charset="0"/>
              </a:defRPr>
            </a:lvl5pPr>
            <a:lvl6pPr marL="25146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6pPr>
            <a:lvl7pPr marL="29718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7pPr>
            <a:lvl8pPr marL="34290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8pPr>
            <a:lvl9pPr marL="38862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9pPr>
          </a:lstStyle>
          <a:p>
            <a:pPr algn="ctr">
              <a:spcBef>
                <a:spcPct val="50000"/>
              </a:spcBef>
            </a:pPr>
            <a:r>
              <a:rPr lang="pt-BR" sz="1400" b="0">
                <a:solidFill>
                  <a:srgbClr val="FFFFFF"/>
                </a:solidFill>
                <a:cs typeface="Arial" charset="0"/>
              </a:rPr>
              <a:t>Fonte: Banco Central - Nota para a Imprensa - Política Fiscal - Quadro 35.</a:t>
            </a:r>
          </a:p>
        </p:txBody>
      </p:sp>
      <p:sp>
        <p:nvSpPr>
          <p:cNvPr id="6147" name="Rectangle 10"/>
          <p:cNvSpPr>
            <a:spLocks noChangeArrowheads="1"/>
          </p:cNvSpPr>
          <p:nvPr/>
        </p:nvSpPr>
        <p:spPr bwMode="auto">
          <a:xfrm>
            <a:off x="0" y="0"/>
            <a:ext cx="9906000" cy="0"/>
          </a:xfrm>
          <a:prstGeom prst="rect">
            <a:avLst/>
          </a:prstGeom>
          <a:noFill/>
          <a:ln>
            <a:noFill/>
          </a:ln>
          <a:effectLst>
            <a:prstShdw prst="shdw17" dist="17961" dir="2700000">
              <a:srgbClr val="999999">
                <a:alpha val="74997"/>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eaLnBrk="0" hangingPunct="0">
              <a:spcBef>
                <a:spcPct val="50000"/>
              </a:spcBef>
            </a:pPr>
            <a:endParaRPr lang="pt-BR"/>
          </a:p>
        </p:txBody>
      </p:sp>
      <p:pic>
        <p:nvPicPr>
          <p:cNvPr id="307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9575" y="620713"/>
            <a:ext cx="9496425" cy="572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17961" dir="2700000" algn="ctr" rotWithShape="0">
                    <a:srgbClr val="995C00">
                      <a:alpha val="74998"/>
                    </a:srgbClr>
                  </a:outerShdw>
                </a:effectLst>
              </a14:hiddenEffects>
            </a:ext>
          </a:extLst>
        </p:spPr>
      </p:pic>
      <p:sp>
        <p:nvSpPr>
          <p:cNvPr id="6149" name="CaixaDeTexto 5"/>
          <p:cNvSpPr txBox="1">
            <a:spLocks noChangeArrowheads="1"/>
          </p:cNvSpPr>
          <p:nvPr/>
        </p:nvSpPr>
        <p:spPr bwMode="auto">
          <a:xfrm>
            <a:off x="2000250" y="1844675"/>
            <a:ext cx="4032250" cy="1892300"/>
          </a:xfrm>
          <a:prstGeom prst="rect">
            <a:avLst/>
          </a:prstGeom>
          <a:solidFill>
            <a:srgbClr val="FFFFFF"/>
          </a:solidFill>
          <a:ln w="9525">
            <a:solidFill>
              <a:srgbClr val="CC0000"/>
            </a:solidFill>
            <a:miter lim="800000"/>
            <a:headEnd/>
            <a:tailEnd/>
          </a:ln>
        </p:spPr>
        <p:txBody>
          <a:bodyPr>
            <a:spAutoFit/>
          </a:bodyPr>
          <a:lstStyle>
            <a:lvl1pPr eaLnBrk="0" hangingPunct="0">
              <a:defRPr sz="2400" b="1">
                <a:solidFill>
                  <a:srgbClr val="FF0000"/>
                </a:solidFill>
                <a:latin typeface="Times New Roman" charset="0"/>
                <a:ea typeface="MS PGothic" charset="0"/>
                <a:cs typeface="MS PGothic" charset="0"/>
              </a:defRPr>
            </a:lvl1pPr>
            <a:lvl2pPr marL="742950" indent="-285750" eaLnBrk="0" hangingPunct="0">
              <a:defRPr sz="2400" b="1">
                <a:solidFill>
                  <a:srgbClr val="FF0000"/>
                </a:solidFill>
                <a:latin typeface="Times New Roman" charset="0"/>
                <a:ea typeface="MS PGothic" charset="0"/>
                <a:cs typeface="MS PGothic" charset="0"/>
              </a:defRPr>
            </a:lvl2pPr>
            <a:lvl3pPr marL="1143000" indent="-228600" eaLnBrk="0" hangingPunct="0">
              <a:defRPr sz="2400" b="1">
                <a:solidFill>
                  <a:srgbClr val="FF0000"/>
                </a:solidFill>
                <a:latin typeface="Times New Roman" charset="0"/>
                <a:ea typeface="MS PGothic" charset="0"/>
                <a:cs typeface="MS PGothic" charset="0"/>
              </a:defRPr>
            </a:lvl3pPr>
            <a:lvl4pPr marL="1600200" indent="-228600" eaLnBrk="0" hangingPunct="0">
              <a:defRPr sz="2400" b="1">
                <a:solidFill>
                  <a:srgbClr val="FF0000"/>
                </a:solidFill>
                <a:latin typeface="Times New Roman" charset="0"/>
                <a:ea typeface="MS PGothic" charset="0"/>
                <a:cs typeface="MS PGothic" charset="0"/>
              </a:defRPr>
            </a:lvl4pPr>
            <a:lvl5pPr marL="2057400" indent="-228600" eaLnBrk="0" hangingPunct="0">
              <a:defRPr sz="2400" b="1">
                <a:solidFill>
                  <a:srgbClr val="FF0000"/>
                </a:solidFill>
                <a:latin typeface="Times New Roman" charset="0"/>
                <a:ea typeface="MS PGothic" charset="0"/>
                <a:cs typeface="MS PGothic" charset="0"/>
              </a:defRPr>
            </a:lvl5pPr>
            <a:lvl6pPr marL="25146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6pPr>
            <a:lvl7pPr marL="29718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7pPr>
            <a:lvl8pPr marL="34290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8pPr>
            <a:lvl9pPr marL="3886200" indent="-228600" eaLnBrk="0" fontAlgn="base" hangingPunct="0">
              <a:spcBef>
                <a:spcPct val="0"/>
              </a:spcBef>
              <a:spcAft>
                <a:spcPct val="0"/>
              </a:spcAft>
              <a:defRPr sz="2400" b="1">
                <a:solidFill>
                  <a:srgbClr val="FF0000"/>
                </a:solidFill>
                <a:latin typeface="Times New Roman" charset="0"/>
                <a:ea typeface="MS PGothic" charset="0"/>
                <a:cs typeface="MS PGothic" charset="0"/>
              </a:defRPr>
            </a:lvl9pPr>
          </a:lstStyle>
          <a:p>
            <a:pPr algn="ctr">
              <a:spcBef>
                <a:spcPct val="50000"/>
              </a:spcBef>
            </a:pPr>
            <a:r>
              <a:rPr lang="pt-BR" sz="1800">
                <a:solidFill>
                  <a:srgbClr val="C00000"/>
                </a:solidFill>
                <a:latin typeface="Arial" charset="0"/>
                <a:cs typeface="Arial" charset="0"/>
              </a:rPr>
              <a:t>Graves indícios de ilegalidade identificados pela CPI:</a:t>
            </a:r>
          </a:p>
          <a:p>
            <a:pPr algn="ctr">
              <a:spcBef>
                <a:spcPct val="50000"/>
              </a:spcBef>
            </a:pPr>
            <a:r>
              <a:rPr lang="pt-BR" sz="1800">
                <a:solidFill>
                  <a:srgbClr val="C00000"/>
                </a:solidFill>
                <a:latin typeface="Arial" charset="0"/>
                <a:cs typeface="Arial" charset="0"/>
              </a:rPr>
              <a:t>Juros sobre juros</a:t>
            </a:r>
          </a:p>
          <a:p>
            <a:pPr algn="ctr">
              <a:spcBef>
                <a:spcPct val="50000"/>
              </a:spcBef>
            </a:pPr>
            <a:r>
              <a:rPr lang="pt-BR" sz="1800">
                <a:solidFill>
                  <a:srgbClr val="C00000"/>
                </a:solidFill>
                <a:latin typeface="Arial" charset="0"/>
                <a:cs typeface="Arial" charset="0"/>
              </a:rPr>
              <a:t>Conflito de interesses</a:t>
            </a:r>
          </a:p>
          <a:p>
            <a:pPr algn="ctr">
              <a:spcBef>
                <a:spcPct val="50000"/>
              </a:spcBef>
            </a:pPr>
            <a:r>
              <a:rPr lang="pt-BR" sz="1800">
                <a:solidFill>
                  <a:srgbClr val="C00000"/>
                </a:solidFill>
                <a:latin typeface="Arial" charset="0"/>
                <a:cs typeface="Arial" charset="0"/>
              </a:rPr>
              <a:t>Falta de transparência</a:t>
            </a:r>
          </a:p>
        </p:txBody>
      </p:sp>
    </p:spTree>
    <p:extLst>
      <p:ext uri="{BB962C8B-B14F-4D97-AF65-F5344CB8AC3E}">
        <p14:creationId xmlns:p14="http://schemas.microsoft.com/office/powerpoint/2010/main" val="4157860638"/>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1859683527"/>
              </p:ext>
            </p:extLst>
          </p:nvPr>
        </p:nvGraphicFramePr>
        <p:xfrm>
          <a:off x="200472" y="404664"/>
          <a:ext cx="9705528" cy="64533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3132138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
</file>

<file path=ppt/theme/theme1.xml><?xml version="1.0" encoding="utf-8"?>
<a:theme xmlns:a="http://schemas.openxmlformats.org/drawingml/2006/main" name="Pulso">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Pulso">
      <a:majorFont>
        <a:latin typeface="Times New Roman"/>
        <a:ea typeface=""/>
        <a:cs typeface=""/>
      </a:majorFont>
      <a:minorFont>
        <a:latin typeface="Times New Roman"/>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12700" cap="sq" cmpd="sng" algn="ctr">
          <a:solidFill>
            <a:schemeClr val="bg2"/>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400" b="1" i="0" u="none" strike="noStrike" cap="none" normalizeH="0" baseline="0" smtClean="0">
            <a:ln>
              <a:noFill/>
            </a:ln>
            <a:solidFill>
              <a:srgbClr val="FF0000"/>
            </a:solidFill>
            <a:effectLst/>
            <a:latin typeface="Times New Roman" pitchFamily="18" charset="0"/>
          </a:defRPr>
        </a:defPPr>
      </a:lstStyle>
    </a:spDef>
    <a:lnDef>
      <a:spPr bwMode="auto">
        <a:xfrm>
          <a:off x="0" y="0"/>
          <a:ext cx="1" cy="1"/>
        </a:xfrm>
        <a:custGeom>
          <a:avLst/>
          <a:gdLst/>
          <a:ahLst/>
          <a:cxnLst/>
          <a:rect l="0" t="0" r="0" b="0"/>
          <a:pathLst/>
        </a:custGeom>
        <a:solidFill>
          <a:srgbClr val="FFFFFF"/>
        </a:solidFill>
        <a:ln w="12700" cap="sq" cmpd="sng" algn="ctr">
          <a:solidFill>
            <a:schemeClr val="bg2"/>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400" b="1" i="0" u="none" strike="noStrike" cap="none" normalizeH="0" baseline="0" smtClean="0">
            <a:ln>
              <a:noFill/>
            </a:ln>
            <a:solidFill>
              <a:srgbClr val="FF0000"/>
            </a:solidFill>
            <a:effectLst/>
            <a:latin typeface="Times New Roman" pitchFamily="18" charset="0"/>
          </a:defRPr>
        </a:defPPr>
      </a:lstStyle>
    </a:lnDef>
  </a:objectDefaults>
  <a:extraClrSchemeLst>
    <a:extraClrScheme>
      <a:clrScheme name="Pulso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o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o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o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o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o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21522</TotalTime>
  <Words>2234</Words>
  <Application>Microsoft Office PowerPoint</Application>
  <PresentationFormat>Papel A4 (210 x 297 mm)</PresentationFormat>
  <Paragraphs>432</Paragraphs>
  <Slides>43</Slides>
  <Notes>27</Notes>
  <HiddenSlides>0</HiddenSlides>
  <MMClips>0</MMClips>
  <ScaleCrop>false</ScaleCrop>
  <HeadingPairs>
    <vt:vector size="6" baseType="variant">
      <vt:variant>
        <vt:lpstr>Tema</vt:lpstr>
      </vt:variant>
      <vt:variant>
        <vt:i4>1</vt:i4>
      </vt:variant>
      <vt:variant>
        <vt:lpstr>Vínculos</vt:lpstr>
      </vt:variant>
      <vt:variant>
        <vt:i4>1</vt:i4>
      </vt:variant>
      <vt:variant>
        <vt:lpstr>Títulos de slides</vt:lpstr>
      </vt:variant>
      <vt:variant>
        <vt:i4>43</vt:i4>
      </vt:variant>
    </vt:vector>
  </HeadingPairs>
  <TitlesOfParts>
    <vt:vector size="45" baseType="lpstr">
      <vt:lpstr>Pulso</vt:lpstr>
      <vt:lpstr>\\localhost\Users\marialuciafattorelli\Documents\PALESTRAS\Macintosh HD:Users:marialuciafattorelli:Documents:NÚCLEOS:Informativo-ESTADOS-III.docx!OLE_LINK1</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Maria Lúcia F. Carneiro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sem título</dc:title>
  <dc:creator>Maria Lucia Fattorelli</dc:creator>
  <cp:lastModifiedBy>RODRIGO</cp:lastModifiedBy>
  <cp:revision>1612</cp:revision>
  <cp:lastPrinted>2008-11-20T19:12:03Z</cp:lastPrinted>
  <dcterms:created xsi:type="dcterms:W3CDTF">2001-11-19T18:24:28Z</dcterms:created>
  <dcterms:modified xsi:type="dcterms:W3CDTF">2013-08-30T13:17:07Z</dcterms:modified>
</cp:coreProperties>
</file>