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4"/>
  </p:notesMasterIdLst>
  <p:handoutMasterIdLst>
    <p:handoutMasterId r:id="rId35"/>
  </p:handoutMasterIdLst>
  <p:sldIdLst>
    <p:sldId id="693" r:id="rId2"/>
    <p:sldId id="1266" r:id="rId3"/>
    <p:sldId id="1231" r:id="rId4"/>
    <p:sldId id="1241" r:id="rId5"/>
    <p:sldId id="1267" r:id="rId6"/>
    <p:sldId id="1249" r:id="rId7"/>
    <p:sldId id="1235" r:id="rId8"/>
    <p:sldId id="1261" r:id="rId9"/>
    <p:sldId id="1262" r:id="rId10"/>
    <p:sldId id="1245" r:id="rId11"/>
    <p:sldId id="1268" r:id="rId12"/>
    <p:sldId id="1269" r:id="rId13"/>
    <p:sldId id="1270" r:id="rId14"/>
    <p:sldId id="1236" r:id="rId15"/>
    <p:sldId id="1243" r:id="rId16"/>
    <p:sldId id="1257" r:id="rId17"/>
    <p:sldId id="1252" r:id="rId18"/>
    <p:sldId id="1259" r:id="rId19"/>
    <p:sldId id="1246" r:id="rId20"/>
    <p:sldId id="1256" r:id="rId21"/>
    <p:sldId id="1260" r:id="rId22"/>
    <p:sldId id="1265" r:id="rId23"/>
    <p:sldId id="1264" r:id="rId24"/>
    <p:sldId id="1218" r:id="rId25"/>
    <p:sldId id="1219" r:id="rId26"/>
    <p:sldId id="1220" r:id="rId27"/>
    <p:sldId id="1271" r:id="rId28"/>
    <p:sldId id="1221" r:id="rId29"/>
    <p:sldId id="1226" r:id="rId30"/>
    <p:sldId id="1227" r:id="rId31"/>
    <p:sldId id="1272" r:id="rId32"/>
    <p:sldId id="1238" r:id="rId33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2046" y="-618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66BBA7-7013-D945-9006-0BB2B5D97884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102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32772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24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25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267161B0-BEED-4BE8-8166-6E3ED3FE76E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29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B3BA7070-09CA-448C-9DFD-E76F9C316CA2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30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32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45060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2950" y="1981200"/>
            <a:ext cx="84201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80DE1914-BD0A-2D4B-B795-0AF24A99705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1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4.bcb.gov.br/top50/port/top50.asp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emf"/><Relationship Id="rId4" Type="http://schemas.openxmlformats.org/officeDocument/2006/relationships/oleObject" Target="file:///\\localhost\Users\marialuciafattorelli\Documents\PALESTRAS\Macintosh%20HD:Users:marialuciafattorelli:Documents:NU&#769;CLEOS:Informativo-ESTADOS-III.docx!OLE_LINK1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url?sa=i&amp;rct=j&amp;q=&amp;esrc=s&amp;frm=1&amp;source=images&amp;cd=&amp;cad=rja&amp;docid=qDgR3_Lbv2T1WM&amp;tbnid=l03JnWfxzcf15M:&amp;ved=0CAUQjRw&amp;url=http://carosamigos.terra.com.br/index/index.php/cotidiano/3302-acontece-hoje-em-sp-ato-contra-o-aumento-da-passagem&amp;ei=So7kUbCTCtbi4AP59YGQBQ&amp;psig=AFQjCNFBPqXcYdEXiWrkKIXyNxK_U4yAHQ&amp;ust=1374019398475868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image" Target="../media/image12.jpeg"/><Relationship Id="rId2" Type="http://schemas.openxmlformats.org/officeDocument/2006/relationships/hyperlink" Target="http://www.google.com.br/url?sa=i&amp;rct=j&amp;q=&amp;esrc=s&amp;frm=1&amp;source=images&amp;cd=&amp;cad=rja&amp;docid=5qXSpwPJK08dhM&amp;tbnid=ZVBP6Jm5sTYDNM:&amp;ved=0CAUQjRw&amp;url=http://veja.abril.com.br/noticia/brasil/manifestacoes-bloqueiam-estradas-de-belo-horizonte-nesta-terca-feira&amp;ei=oYzkUemmAeXj4APxtoHYBw&amp;bvm=bv.48705608,d.aWc&amp;psig=AFQjCNFyseRh04TMZeSZoYmwTbEGZAPOSQ&amp;ust=1374019078794812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com.br/url?sa=i&amp;rct=j&amp;q=&amp;esrc=s&amp;frm=1&amp;source=images&amp;cd=&amp;cad=rja&amp;docid=5qXSpwPJK08dhM&amp;tbnid=hhtuvVbkRFj7GM:&amp;ved=0CAUQjRw&amp;url=http://veja.abril.com.br/noticia/brasil/manifestacoes-bloqueiam-estradas-de-belo-horizonte-nesta-terca-feira&amp;ei=cI3kUcL3KeTE4APyzoDoBA&amp;bvm=bv.48705608,d.aWc&amp;psig=AFQjCNFyseRh04TMZeSZoYmwTbEGZAPOSQ&amp;ust=1374019078794812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hyperlink" Target="http://i1.wp.com/www.sul21.com.br/jornal/wp-content/uploads/2013/06/20130614por-ramiro-furquim-_oaf0339.jpg" TargetMode="External"/><Relationship Id="rId4" Type="http://schemas.openxmlformats.org/officeDocument/2006/relationships/hyperlink" Target="http://www.google.com.br/url?sa=i&amp;rct=j&amp;q=&amp;esrc=s&amp;frm=1&amp;source=images&amp;cd=&amp;cad=rja&amp;docid=F27ph7dI1u2eTM&amp;tbnid=ax8KCG-c0EDfyM:&amp;ved=0CAUQjRw&amp;url=http://blogdafolha.blogspot.com/2013/06/as-manifestacoes-em-sp-rj-bh-e-brasilia.html&amp;ei=6YzkUaT4BdPb4AOtgoH4Ag&amp;bvm=bv.48705608,d.aWc&amp;psig=AFQjCNFyseRh04TMZeSZoYmwTbEGZAPOSQ&amp;ust=1374019078794812" TargetMode="External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www.google.com.br/url?sa=i&amp;rct=j&amp;q=&amp;esrc=s&amp;frm=1&amp;source=images&amp;cd=&amp;cad=rja&amp;docid=GaYepZX9UHHDjM&amp;tbnid=pG4fdUdRTKix4M:&amp;ved=0CAUQjRw&amp;url=http://oglobo.globo.com/pais/manifestantes-tomam-as-ruas-de-recife-com-bandeiras-cartazes-apitos-8752378&amp;ei=-ZPkUf-iKevA4APz2YG4Dg&amp;psig=AFQjCNGEGD7_c-a43akFmWWz8FbqvikWeg&amp;ust=137402097826549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0194" y="-171400"/>
            <a:ext cx="9906000" cy="67249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FFFFFF"/>
              </a:solidFill>
              <a:latin typeface="Verdan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25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Maria Lucia </a:t>
            </a:r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Fattorelli</a:t>
            </a: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1000" b="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VI Jornadas Internacionais de Políticas Públicas – UFAL</a:t>
            </a:r>
          </a:p>
          <a:p>
            <a:pPr algn="ctr"/>
            <a:r>
              <a:rPr lang="pt-BR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São Luís do Maranhão, 20 de agosto de 2013</a:t>
            </a: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>
            <a:off x="0" y="2565400"/>
            <a:ext cx="10137576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600"/>
              </a:spcBef>
            </a:pPr>
            <a:endParaRPr lang="pt-BR" sz="36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ts val="600"/>
              </a:spcBef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DÍVIDA PÚBLICA DOS ESTADOS: necessidade de auditoria e sua relação com a Previdência Social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0" y="428625"/>
            <a:ext cx="10137576" cy="25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A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QUEDA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DA TAXA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SELIC EM 2012 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Dia 19/04/2012: Selic reduzida a 9% a.a., mas títulos foram vendidos a 10,78% a.a. pelo Tesouro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Nacional.</a:t>
            </a:r>
          </a:p>
          <a:p>
            <a:pPr algn="ctr" eaLnBrk="1" hangingPunct="1"/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Em dezembro, Selic a 7,25% mas títulos vendidos a 11,72% em média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/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/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266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2133600"/>
            <a:ext cx="8688387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1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en-GB">
                <a:solidFill>
                  <a:srgbClr val="92D050"/>
                </a:solidFill>
                <a:latin typeface="Tahoma" charset="0"/>
                <a:cs typeface="Tahoma" charset="0"/>
              </a:rPr>
              <a:t>Enquanto isso, o lucro dos bancos…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7173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936625"/>
            <a:ext cx="60356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631825" y="6396038"/>
            <a:ext cx="849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>
                <a:solidFill>
                  <a:srgbClr val="92D050"/>
                </a:solidFill>
              </a:rPr>
              <a:t>Fonte: </a:t>
            </a:r>
            <a:r>
              <a:rPr lang="pt-BR">
                <a:solidFill>
                  <a:srgbClr val="92D050"/>
                </a:solidFill>
                <a:hlinkClick r:id="rId4"/>
              </a:rPr>
              <a:t>http://www4.bcb.gov.br/top50/port/top50.asp</a:t>
            </a:r>
            <a:r>
              <a:rPr lang="pt-BR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3318" name="Retângulo 3"/>
          <p:cNvSpPr>
            <a:spLocks noChangeArrowheads="1"/>
          </p:cNvSpPr>
          <p:nvPr/>
        </p:nvSpPr>
        <p:spPr bwMode="auto">
          <a:xfrm>
            <a:off x="6969125" y="2527300"/>
            <a:ext cx="29368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rgbClr val="92D050"/>
                </a:solidFill>
                <a:latin typeface="Verdana" charset="0"/>
              </a:rPr>
              <a:t>Em 2012, o lucro dos 7 maiores bancos aumentou ainda mais, em comparação a 2011</a:t>
            </a:r>
          </a:p>
        </p:txBody>
      </p:sp>
    </p:spTree>
    <p:extLst>
      <p:ext uri="{BB962C8B-B14F-4D97-AF65-F5344CB8AC3E}">
        <p14:creationId xmlns:p14="http://schemas.microsoft.com/office/powerpoint/2010/main" val="969593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</a:p>
          <a:p>
            <a:pPr algn="just" eaLnBrk="1" hangingPunct="1">
              <a:spcAft>
                <a:spcPts val="600"/>
              </a:spcAft>
            </a:pPr>
            <a:endParaRPr lang="pt-BR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Econômico</a:t>
            </a: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Mídia</a:t>
            </a:r>
          </a:p>
          <a:p>
            <a:pPr algn="ctr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Dominação financeira e graves consequências sociais</a:t>
            </a:r>
          </a:p>
        </p:txBody>
      </p:sp>
    </p:spTree>
    <p:extLst>
      <p:ext uri="{BB962C8B-B14F-4D97-AF65-F5344CB8AC3E}">
        <p14:creationId xmlns:p14="http://schemas.microsoft.com/office/powerpoint/2010/main" val="10234129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/>
          <p:cNvSpPr txBox="1">
            <a:spLocks noChangeArrowheads="1"/>
          </p:cNvSpPr>
          <p:nvPr/>
        </p:nvSpPr>
        <p:spPr bwMode="auto">
          <a:xfrm>
            <a:off x="200025" y="188913"/>
            <a:ext cx="9440863" cy="722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Times New Roman" charset="0"/>
              <a:buNone/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BRASIL: Estratégia de manutenção do Poder e da Acumulação Capitalista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  <a:defRPr/>
            </a:pPr>
            <a:r>
              <a:rPr lang="pt-BR" sz="2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Lucros crescentes para setor financeiro/empresarial: exonerações fiscais, recursos BNDES, facilidades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  <a:defRPr/>
            </a:pPr>
            <a:r>
              <a:rPr lang="pt-BR" sz="2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Financiamento de campanhas eleitorais e corrupção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  <a:defRPr/>
            </a:pPr>
            <a:r>
              <a:rPr lang="pt-BR" sz="2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Extremo poder da mídia ligada ao grande capital 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  <a:defRPr/>
            </a:pPr>
            <a:r>
              <a:rPr lang="pt-BR" sz="2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Caos social (saúde, educação, creches, transporte, violência)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  <a:defRPr/>
            </a:pPr>
            <a:r>
              <a:rPr lang="pt-BR" sz="2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Ilusória distribuição de riqueza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defRPr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Pequenos ganhos para os pobres: Bolsa Família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defRPr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Pífios reajustes para trabalhadores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defRPr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Acesso a produtos baratos: sensação de melhoria de vida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defRPr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Acesso a crédito/financiamentos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defRPr/>
            </a:pPr>
            <a:endParaRPr lang="pt-BR" sz="2800" b="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2832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2" descr="http://2.bp.blogspot.com/_nN41X1Vj0OQ/TFcthVzvbtI/AAAAAAAAE0w/NoXVPvHWjCo/s1600/Sociedade+civ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182563"/>
            <a:ext cx="1490662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14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214438" y="7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29" name="AutoShape 16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366838" y="160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0" name="AutoShape 18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519238" y="312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1" name="AutoShape 22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824038" y="617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pic>
        <p:nvPicPr>
          <p:cNvPr id="32" name="Picture 24" descr="http://4.bp.blogspot.com/-NqT44p7JuAk/TpwblINENRI/AAAAAAAAAqk/_A2sjUhTz3w/s1600/bancos%255B1%25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3" b="4747"/>
          <a:stretch>
            <a:fillRect/>
          </a:stretch>
        </p:blipFill>
        <p:spPr bwMode="auto">
          <a:xfrm>
            <a:off x="920750" y="1919288"/>
            <a:ext cx="19335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Seta para baixo 32"/>
          <p:cNvSpPr/>
          <p:nvPr/>
        </p:nvSpPr>
        <p:spPr>
          <a:xfrm>
            <a:off x="7924800" y="2416175"/>
            <a:ext cx="1443038" cy="281305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TRIBUTOS</a:t>
            </a:r>
          </a:p>
        </p:txBody>
      </p:sp>
      <p:grpSp>
        <p:nvGrpSpPr>
          <p:cNvPr id="52" name="Grupo 51"/>
          <p:cNvGrpSpPr>
            <a:grpSpLocks/>
          </p:cNvGrpSpPr>
          <p:nvPr/>
        </p:nvGrpSpPr>
        <p:grpSpPr bwMode="auto">
          <a:xfrm>
            <a:off x="2525713" y="4171950"/>
            <a:ext cx="4413250" cy="1633538"/>
            <a:chOff x="2526392" y="4171608"/>
            <a:chExt cx="4411922" cy="1633656"/>
          </a:xfrm>
        </p:grpSpPr>
        <p:sp>
          <p:nvSpPr>
            <p:cNvPr id="36" name="Seta dobrada 35"/>
            <p:cNvSpPr/>
            <p:nvPr/>
          </p:nvSpPr>
          <p:spPr>
            <a:xfrm flipV="1">
              <a:off x="2526392" y="4171608"/>
              <a:ext cx="4411922" cy="1633656"/>
            </a:xfrm>
            <a:prstGeom prst="bentArrow">
              <a:avLst>
                <a:gd name="adj1" fmla="val 9014"/>
                <a:gd name="adj2" fmla="val 7681"/>
                <a:gd name="adj3" fmla="val 25000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7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3256422" y="5479802"/>
              <a:ext cx="3013755" cy="304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Compra de títulos públicos</a:t>
              </a:r>
            </a:p>
          </p:txBody>
        </p:sp>
      </p:grpSp>
      <p:sp>
        <p:nvSpPr>
          <p:cNvPr id="38" name="Seta para a esquerda 37"/>
          <p:cNvSpPr/>
          <p:nvPr/>
        </p:nvSpPr>
        <p:spPr>
          <a:xfrm>
            <a:off x="2862263" y="1989138"/>
            <a:ext cx="1897062" cy="2906712"/>
          </a:xfrm>
          <a:prstGeom prst="lef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5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JUROS</a:t>
            </a:r>
          </a:p>
        </p:txBody>
      </p:sp>
      <p:pic>
        <p:nvPicPr>
          <p:cNvPr id="39" name="Picture 26" descr="https://encrypted-tbn1.google.com/images?q=tbn:ANd9GcT-6n1ChO4HCpt343F5luRjT611bk-YHR7Ua8h08kYFrtCYZ_JB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804988"/>
            <a:ext cx="1838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1824038" y="1052513"/>
            <a:ext cx="4945062" cy="1343025"/>
            <a:chOff x="1824295" y="1052736"/>
            <a:chExt cx="4945356" cy="1343114"/>
          </a:xfrm>
        </p:grpSpPr>
        <p:sp>
          <p:nvSpPr>
            <p:cNvPr id="26" name="Seta dobrada para cima 25"/>
            <p:cNvSpPr/>
            <p:nvPr/>
          </p:nvSpPr>
          <p:spPr>
            <a:xfrm flipH="1" flipV="1">
              <a:off x="1824295" y="1052736"/>
              <a:ext cx="4945356" cy="1343114"/>
            </a:xfrm>
            <a:prstGeom prst="bentUpArrow">
              <a:avLst>
                <a:gd name="adj1" fmla="val 50000"/>
                <a:gd name="adj2" fmla="val 25000"/>
                <a:gd name="adj3" fmla="val 2500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" lastClr="FFFFFF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40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2229131" y="1052736"/>
              <a:ext cx="4257928" cy="595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SUPERENDIVIDAMENTO e INADIMPLÊNCIA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(Maior </a:t>
              </a:r>
              <a:r>
                <a:rPr lang="pt-BR" sz="1800" i="1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SPREAD </a:t>
              </a: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do mundo)</a:t>
              </a:r>
            </a:p>
          </p:txBody>
        </p:sp>
      </p:grpSp>
      <p:grpSp>
        <p:nvGrpSpPr>
          <p:cNvPr id="51" name="Grupo 50"/>
          <p:cNvGrpSpPr>
            <a:grpSpLocks/>
          </p:cNvGrpSpPr>
          <p:nvPr/>
        </p:nvGrpSpPr>
        <p:grpSpPr bwMode="auto">
          <a:xfrm>
            <a:off x="1243013" y="115888"/>
            <a:ext cx="5526087" cy="2500312"/>
            <a:chOff x="1242316" y="116631"/>
            <a:chExt cx="5527335" cy="2500362"/>
          </a:xfrm>
        </p:grpSpPr>
        <p:sp>
          <p:nvSpPr>
            <p:cNvPr id="41" name="Seta dobrada 40"/>
            <p:cNvSpPr/>
            <p:nvPr/>
          </p:nvSpPr>
          <p:spPr>
            <a:xfrm>
              <a:off x="1242316" y="161082"/>
              <a:ext cx="5527335" cy="2455911"/>
            </a:xfrm>
            <a:prstGeom prst="bentArrow">
              <a:avLst>
                <a:gd name="adj1" fmla="val 9014"/>
                <a:gd name="adj2" fmla="val 5280"/>
                <a:gd name="adj3" fmla="val 25000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1844114" y="116631"/>
              <a:ext cx="4426950" cy="447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Crédito fácil, sobre o qual são feitas apostas</a:t>
              </a:r>
            </a:p>
          </p:txBody>
        </p:sp>
      </p:grpSp>
      <p:sp>
        <p:nvSpPr>
          <p:cNvPr id="43" name="Seta para baixo 42"/>
          <p:cNvSpPr/>
          <p:nvPr/>
        </p:nvSpPr>
        <p:spPr>
          <a:xfrm>
            <a:off x="1366838" y="4176713"/>
            <a:ext cx="609600" cy="1052512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992188" y="5373688"/>
            <a:ext cx="1462087" cy="55245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Especulação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e Prejuízos</a:t>
            </a:r>
          </a:p>
        </p:txBody>
      </p:sp>
      <p:grpSp>
        <p:nvGrpSpPr>
          <p:cNvPr id="53" name="Grupo 52"/>
          <p:cNvGrpSpPr>
            <a:grpSpLocks/>
          </p:cNvGrpSpPr>
          <p:nvPr/>
        </p:nvGrpSpPr>
        <p:grpSpPr bwMode="auto">
          <a:xfrm>
            <a:off x="1519238" y="5926138"/>
            <a:ext cx="5419725" cy="887412"/>
            <a:chOff x="1519495" y="5926750"/>
            <a:chExt cx="5418819" cy="886626"/>
          </a:xfrm>
        </p:grpSpPr>
        <p:sp>
          <p:nvSpPr>
            <p:cNvPr id="45" name="Seta dobrada para cima 44"/>
            <p:cNvSpPr/>
            <p:nvPr/>
          </p:nvSpPr>
          <p:spPr>
            <a:xfrm flipH="1">
              <a:off x="1519495" y="5926750"/>
              <a:ext cx="5418819" cy="859663"/>
            </a:xfrm>
            <a:prstGeom prst="bentUpArrow">
              <a:avLst>
                <a:gd name="adj1" fmla="val 22337"/>
                <a:gd name="adj2" fmla="val 25000"/>
                <a:gd name="adj3" fmla="val 34192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3179742" y="6508846"/>
              <a:ext cx="3014158" cy="304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Salvamento bancário</a:t>
              </a:r>
            </a:p>
          </p:txBody>
        </p:sp>
      </p:grpSp>
      <p:grpSp>
        <p:nvGrpSpPr>
          <p:cNvPr id="50" name="Grupo 49"/>
          <p:cNvGrpSpPr>
            <a:grpSpLocks/>
          </p:cNvGrpSpPr>
          <p:nvPr/>
        </p:nvGrpSpPr>
        <p:grpSpPr bwMode="auto">
          <a:xfrm>
            <a:off x="5983288" y="3822700"/>
            <a:ext cx="1911350" cy="1406525"/>
            <a:chOff x="5982774" y="3822299"/>
            <a:chExt cx="1911079" cy="1406900"/>
          </a:xfrm>
        </p:grpSpPr>
        <p:sp>
          <p:nvSpPr>
            <p:cNvPr id="34" name="Seta dobrada 33"/>
            <p:cNvSpPr/>
            <p:nvPr/>
          </p:nvSpPr>
          <p:spPr>
            <a:xfrm flipH="1">
              <a:off x="5982774" y="3822299"/>
              <a:ext cx="1911079" cy="1406900"/>
            </a:xfrm>
            <a:prstGeom prst="bentArrow">
              <a:avLst>
                <a:gd name="adj1" fmla="val 50000"/>
                <a:gd name="adj2" fmla="val 25000"/>
                <a:gd name="adj3" fmla="val 35571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30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6127216" y="3933454"/>
              <a:ext cx="1104743" cy="4604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DÍVIDA</a:t>
              </a:r>
              <a:endParaRPr lang="pt-BR" b="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8" name="AutoShape 2" descr="data:image/jpeg;base64,/9j/4AAQSkZJRgABAQAAAQABAAD/2wCEAAkGBhAPDhIREBQPFA8UFxQVFBAUFRUTFRAXGRAWFxQVFRgXGycgFxkjGRoUHy8gIygpLCwsFR4xNTAqNSYsLCkBCQoKDgwOGg8PGiokHyQqLDEvMCwqKS0sLiwqLC0qLCosLS4sNSwpLCwqLCwvLCwsKSwvLCwvLCksLCksLywsLP/AABEIAMIBBAMBIgACEQEDEQH/xAAcAAEAAgIDAQAAAAAAAAAAAAAABQYEBwECAwj/xABEEAABAwIDBgQDAwkECwAAAAABAAIDBBEFEiEGBxMxQVEiYXGRMoGhQsHRFCNSU4KSseHwYnKisxUXJDM0NTZUdISy/8QAGwEBAAIDAQEAAAAAAAAAAAAAAAEEAgMFBgf/xAAyEQACAQIEAggFBAMAAAAAAAAAAQIDEQQSITETQQUGIlFhcZGhMoGxwdFC4fDxFCNi/9oADAMBAAIRAxEAPwDeKIiAIiIAiIgCIiAIiIAiIgCIiAIiIAiIgCIiAIiIAiIgCIiAIiIAiIgCIiAIiIAiIgCIiAIiIAiIgCIiALhwuFyiAr1Y18byMzsv2TdSWG4hnGVx8Y+q9cQpuJGR1Go9VXweo5914zETq9FYrNFtwlyb9vlyOjBKvTs90WpFi4fV8RlzzGhWUvXUasa0FUhsyhKLi7MKnbXbVujPBgcM1jnfzy6iwab8+d9OoUltdjxpYbMtxX6N/si2rrdfxI9FrQBz3W5ucfck/itGIrW7MStVnbRFn2OpZqmYukfKYWc/EQHOPIeY53t5LYQFlg4JhraenZGOguT3J5n+uyz1vpQyR13NkI5UERFtMwiIgCIiAIiIAiIgCIiAIiIAiIgCIiAIiIAiIgCIiAIiIAVWqqLLI4dL6enRWVQOLD896gLznWGmnQjPul9V/Rcwj7bXgdMOqMkg7O0P3KdmmDGOc74WgknyAuVWVEbX7xqSngdSlzzUlrAWtaHWva99R9m61dW6tSop4eKbaWZff3JxsbdsgMYxN1TM6Rx0uco6Achb1sCszZKh4tZHceFpzHyIaXN+oCpDtsIwPDG8nrcho+RsemqzcE3nvpC8sp2Fzsti6Q+G1+gZre69NT6IxkpqUoc+bX5OLFXldm/QuVpYb86r/toP33D7llw7+XXAfRadXNn5fLha+66b6MxK/T7otZ4m3kWv8P314dI4NkE8J/Se0ZB6uB+5XLDccp6pgfBLHIw8i13NVKmHq0vji0ZJpmciItJIREQBERAEREAREQBERAEREAREQBERAEREARcOdbU8u6pm1e9SioPCDx5uRijIu3zJOlvQrZTpTqvLBXZDdi53UVjG1NHRtzVE0cYPK5uT8gtIYxvQxSvdkhL4mHTJTghx7HifED6ELjBd1mJVjy6VhgP62e7y+3mCT5arqR6NVNZsRNR8Of8APUwz32Lli2/SEC1LBM8m4zSObEG9iAA/N9Fk7D47U11Hx6lwfIXyNBDWtsGusBZoAXlh+4ynbYzzzvPVjbMYfQgB31U/SYNBRtMFM0siaTZpc52pPiN3EleZ61VcJHBKnRXac1r4JP8AbkXMGpOpd9x7rU28XCpnYi6Rkcha9rBmA0JDOWp7A+y2ysHauMmgjPQSkn914+9eZ6s4uWFxkqkVfsP6osY9f6r+JpJuB1P6qQX6m34qQwvYavqs/BjByZb5nZfiJtbQ9irSPnf+SsWwtWWVYjHKS9/2Y3kL30OsFeUkssff8nDjK7szXL93OKgH/ZZDbsW6+iwqnZDEYheSkqGjuQ0/wK+nLJZX10xU5xXuWOGj5OcCL5g9ttDdpFvolNK6N4kic6OQcpGEscPm2xX1TWYbDO3LNHHI39GRjXj2cCqhjO6DDajMY2Ogkdrnic4BvpHfIB8lap9L05aTi17mLpvkVPY3fIYmiHEeI/WzaluUkDQAPbYcuZdclbdo6yOaNskbmvY4Atc03BB5L592s3cVmHnMA6eD9axvwdAHDv6DqvPYTbuXDJmguJo3EcSInSK58T2g/CeZNuawxGBp148XDv5cv2ZKk1oz6NRcNNwuV582hERAEREAREQBERAEREAREQBEUPim0bIiY4mPqKjlwYtS06H8674YhbkX2BWUYuTsgSz5A0EkgAaknQBUnH961LC7g0YfW1R5RU4MgHMaubcHXoNV6y4BiOIG9ZMaWn5ilpnASHU6SzC5OnRhAUtgexNBRa08EbX3vxHXkkvbWz3kuHoCrMVRp61O0+5bfN/j1MdXsa/nwPaLFr8eRtHTuseEDlNrcnBpz63Oj+2qmsE3JYfCBxuJO/T4nFjWnrYRltxfvdbDRZSx1W2WHZX/ADp+4yowsOwanpm5YIooh1EbGsvp1yjU+qzURU223dmRw42Cq735iXdySp7E5ssTu5091ALxvWKtepCkuSv6/wBHRwcdHIWvoOZ0WXtBh5dhz2WGZrWu9MpDnfQFedBDnlaOg1Py/nZT8sIexzXcnAg+hFitnV/DXjOq+ei+5rxsr9g0wPr2WVhFVwqiJ97We258s1nfS66YjSGGaSM6FriPTqPoQschdPWLOFszdTHXAPddlG7PV3HpY3m17WI7EafgpJdlO6uX07q4REUknBC15t1ujgrA6alDYag6ua3wxzdwRya49xbU3N1sRFto1p0ZZoOzIaT3OrBouyItRIREQBERAEREAREQBERAEREBw4XFjyXnDSsYAGAADoF6ogCIiAIiIAiLrI4AEnkOahuyuwQ+Mz3eG/o6+4UeuXPLiXHmTddoYS9waL+fl5r5lia0sXiJTW8np9F7HahFU4W7iUwWCzS49eXopNdY2BoAHIcl2X0PB4dYajGkuS9+ZyKk88nIpO8DCtGTtA0OV/nfk4/QfNUlbjxCjbNE+N3JwI727H5Gx+S1DWUropHxu0c0kH7vpZacTC0s3eUq0bO5c93dcMskJ5gh4He4s63pYe6ui1HgGJfk1SyS9mi4f5t6j3AW2o33APcAqxhp3hbuNlKV42OyIism4IiIAiIgCIiAIiIAiIgCIiAIiIAiIgCIiAIiIAiIgCjsZnszKPtafLqpC6rtdU8R9xyGg/r1uuJ03ilRwzgnrLReXP2+pZw0M079x4KawilyszHm76BRtDS8R9vsjV34KwgWXK6AwWaTxElotF5839vU34uppkRyiIvYHPCpe3eA3H5Sy3hFpB38QDSB31N/QK6LpPCHsc12rXAgjuCLFYVIKcbMxlHMrGlVs3YnEeNSBp+KM5T3I5g/x9lQ8ewh1LO6M3y82O5Zmn+rLP2KxXg1QaT4JfCewI+En/EPmufRlw6lmVabyyszZqIEXTLgREQBERAEREAREQBERAEREAREQBERAEREAREQBERAYWKz5IyOrtB96gg3oOZ0AWXic+eQ9m6fivbB6W5znkPh+9eGxjl0jj+FDZafJbv+eB06dqNLMyQoqXhsA69SslAi9rSpxpQUILRHNbbd2ERFsICIiAr+2OBmphDmAmWO5aP0gbXHroFrUEtd5g/UFbqWu9usG4UwmaAI5NDbo/rf1Frf3SqWJp/rRXrQ/Ui54FizaqBsg58nDlZwaC63lcqRWutgsT4dQYifBINBr8Q5W7aF3sFsVWKM88bm2EsyuERFtMwiIgCIiAIiIAiIgCIiAIiIAiIgCIiAIiIAsXEKrhsv1OgWUsSsw8SkXLhboLfgquL4royVH4uX5M6eXMs2xC00BkeG99Sf4qxxxhosNAsekoGxXtck9SspUOiej3hKbdT43v5d33NterxHpsERF2SuEREAREQBYmKYe2ohdG/k4c+oPQhZaKGr6MPU03LE+nmINw+Nx1sReziLjyNitsYTXCeCOXTxNBNuh+0Pe6wcb2Vhq3te8ua4C122GYdL3B5a+5WRgmDCkjLGve5tyQHW09LDvr81WpU5U5PuNMIOL8CSREVo3BERAEREAREQBERAEREAQlFGbSUElRRzQxOyyvYWtdcjKT1uOSmKu0mCR4re490Eg7j3XzhtRs5iGFcMVFQ5xkDiMksh5DW9+Ssmx+yNfGYMSlqR+RsDpntMsjjka12bQ6G1vourPo+EYZ+IrPbTfwNed3tY3aipX+t/Cf1x/d/mpY7c0Io21jpmtp3HK17tMzuwHdUJYerHeL9DO6J9FTcL3sYdU1EcEbpeJIcrbssCfW6ldo9tKLDgPymQNeRdsY1e4X5gKHh6qkoOLu/AXROoqngm8/DayURRy5ZXGzWSDKXm19NT5+yzMQ27oqeq/JJZLT+HwW/SAI+hR0KqllcXfyF0WBFC4/thSUDo21L8jpPgFr31ssfHtvaGglbFUSZZHNDwLXu0kgH3BURo1JWtF67C6LEiq+EbycNq5mwxTt4rrBrTpnJ6DzXptFvBoMPfw55fzvPhtGZwFtCRdTwKubJld/IXRZF1LwOZHuq5s9vDoK9/Dgl/O6kRvGVxA5kC61JvWrZm41O1skrWhkFmte5oBMQ6Aqxh8FOrUdOXZdr6ohysrm/wVwHg8iFq7dLtTJU0k9HI9zp4mO4Zcbue0g635k5nAakqsbqK2Z2MBr5JXC8oLXPc4aRz9Cf6ss3gJLiXfwe5GfY30igNoduKLD3tZUyBr3guDbXNr2uf66FSWE4vDVwMnhdmieLh3ztqqLpzUVNp2fMyuZqKrY7vLw6ifkklzSagsjGYt1trqOoPsvTB94VDVxySRPdaMOc8ObYtAIBPPzHus/8AHq5c2V28hdFlRROB7U0tbA6eB4dE0kOcdLEC5+ir9XvhwqOQs4j32Ni9jbt9yQkcPVk3FRd1voLouyKJotqaSemfUwysfAwOLnt+zlF3X+SwcD3hYfXTcGnlDpSC4Nta4HOyjg1LN5XpvpsLosiKDoNs6OerlpI5L1ERcHstyyvDHf4iAm0W2dHhxYKqTI59y0WuSBzP8FHCnmUbO4uicRR+CY7BWwCendniJIDvMGxHuo7B9vKGsqHU8EmaZua7bW+E2KcKeuj038BcsKIi1khERAEREBpzf1/vKT+7KrRhP/Szv/DqP8uVdd5mwFRiroDBJEzhh4OfNrflaymKLZuSPBjQlzDKYJYc4vlzPa8A97eILqyrU/8AGpQvqnr7mFndml9jccqqelLYcOpqtpeSZpGZ3NORgyA9tAf2ladttnazEsLoaiKmbHLHxs9HE3Ll4hYA5oOgtw9f7wWbgOwGPUEJhpK2kjjLi8t4Qfdxa1pN3sJ5NaprFMFx91PTcKshFVGZeM/IwNlDsnDs0ty6Wf0+0rdXEQ4ynTcN97y7nvpb0MUtLMpeyG3ccNTBT1tDSRua4NZUNiZHJE7UZnaadrtWNhEP5ftRKyr/ADrY5qlrWv8AEMkc7gxljoWjMdFY4d2mJVtZHUYrURSNjsMrGNDngOLgPC3La5Pms7bHdfLLWNrsOkbDUAl7mnQOeXEl7T+kczr305I6+HU2k0nKLV1dpPzFmVjfNgVPTTwzQNiject4mNDMxzPIks0W+yBdRePVDpcZppH/ABvjonOPm6mhLvqSrSd1eI19WyfFKmNwbYEMaA6zTcBoAyAE8+upUpt5uufWVEVTRyMhlY1rS117OyfAQR1AAHazQsqeJpU8lOU7uzV9bK9iGm9SF35f8RRfP/6Nlh72Kgx45RyBnELI4XCG1+KRUyHJbrfl81KRbtMSrayGfFaiN8cWUZWgBz2h2bJ4AALm9zz15qc2n2CqKvGaOuZJE2Gn4OZhvmdknc82tpyK1U69Klkg5J5YyvvbXkS02a32Zy4jj9O9sVPSBjmScCNmRv5kgkAAaPd9ykt3mHRYjjdW+sY2R1pJeG8XAdx49bciBci3LVWjHt2dS/GG4hSSQRgOjkMbg67ntN3k208RXjj26+sZXurcLnbE97i9zCSPEXZiOzmEgeE3HLRbJYqlNWjK142W+j7m/EWaIPebhkNFjFBJSsbG97mOc2IZLkTxt0DbAFwc4G3O+t1HbbO4m0kJe343YfmY4AjV0WZrhy6kWVswjdlWz17KzFZ2SlhDmxs0u5pBZ8Pha0EA2ba9hde+0u7KpqsZbXMkhEQfTOLHZs1oiwutbTWxUU8TSg4xlK7UGr67trQNMpNdTSYDjzZGh3AMhc2+nEidYSDtpmdbzaF33UEHGmkcnOmcPQxTkLaG8XYj/SlO1sbmMqI3BzJHDS3JzXW1tYk27gKpbObp6+jlfKJ6bOY5GsLc4yudDIwO+RcD8lMcXSqYd53abjb02+pGVpkHM2HGcbrDPI1sDY3RwvcbBpa9uS1vMy+6yN3e0j4cMxOnaRmhBli1JJDiWPt5CzD+2rLsrubp44X/AOkWx1E5eSHtL2tDbDpca3zfRdaDdZJS4qainfAKF4cx9Ocxdw3AZmAnza03WM8Th5RdK+iSt3dnu8/IlJ7ld3I7OUtS6plqI45ZI+GGtkaHtGfOXOyu0LiWjU66HuVsbaHA6anoat0EMUTnRuzcNjWZuVyQ0AX0Gqp53VV9BUOmwmqDGEW4cmulzZpBGV4AsAXXPPupzCtn8ZkhqGV9TDJxI3MYA1rcpOSzjkAFtHe60YmcalXjRqK2mmt/QmOitY1lRVT49l5AwubnqWhxaSDbLGeYV93Y7I0U+CMdLDC983GD3uY1zhaZ8bcriLts1otbrqsnZrdfw8KloKxzXh8nEDoyRlIDcvPzaFCUm77HaSOSlpayIUry7Wwu0O0OUkZmHr4ba3I5rfVr06sZQhNRee99dUQk1qVXdnVvEWJx65HUkhI10IbJY9rnQX8lH4ZTT0dNTYtDqGTuYWi4AyObYOI6POlvJbX2V3YGhoauMyNfVVMb4zILhjQWkMAB6XJJ9Su+z27l0eDy4fVOjcZDI4PYDZhcbtcL9QdVnPH0s0pJ6Nq/irWZGVlV3ezNk2lr5IyHMfx3tcOTgauIghYm0MrMUx+aOZ4bT07J4xmdoHNjczTzMuR37Ksewu7Otw2pkndJTOLoXRsDQ4AOMkbhm/s+ErtsnuaijEpxPhVMjnAsc10gyixzX1FyTY3WMsRQhUlUUtopK2/i/kTZ2sRm5jEzBWVeHl2ZgLnxvvoSx4aQ0eYJd8lEbpP+ey/+x/mOVsZurlpcXirKB8MVMxzbwuzudlLckoBNxq0ut20UXQbqcVpamSopaqlje50liWF5DXvJsczSL6o61CfEaklnit+/XcWasbgRQOyFDXwwvbiE8c8peS17GhoDMrbCwA6h3up5cGccsmk7+RtCIixAREQBERAEREAREQBERAEREAREQBERAEREAREQBERAEREAREQBERAEREAREQB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671638" y="465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5" name="Seta para cima 34"/>
          <p:cNvSpPr/>
          <p:nvPr/>
        </p:nvSpPr>
        <p:spPr>
          <a:xfrm>
            <a:off x="7336314" y="2343394"/>
            <a:ext cx="734694" cy="1947496"/>
          </a:xfrm>
          <a:prstGeom prst="up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vert="vert27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 Serviços Públicos</a:t>
            </a:r>
          </a:p>
        </p:txBody>
      </p:sp>
      <p:pic>
        <p:nvPicPr>
          <p:cNvPr id="73747" name="Picture 2" descr="http://www.femipa.org.br/blog/wp-content/uploads/tesouro-naciona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5375275"/>
            <a:ext cx="187801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10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871893" cy="63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DÍVIDA DOS ESTADOS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“Sistema da Dívida”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sem contrapartida: mecanismos financeiros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Refinanciamento pela União Lei 9.496/97: Pacote</a:t>
            </a:r>
          </a:p>
          <a:p>
            <a:pPr marL="1200150" lvl="1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Privatizações do patrimônio dos estados</a:t>
            </a:r>
          </a:p>
          <a:p>
            <a:pPr marL="1200150" lvl="1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Assunção de dívidas de bancos </a:t>
            </a:r>
            <a:r>
              <a:rPr lang="en-US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–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PROES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com Banco Mundial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Ilegalidades, Ilegitimidades, Fraudes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SACRIFÍCIO SOCIAL</a:t>
            </a:r>
          </a:p>
        </p:txBody>
      </p:sp>
    </p:spTree>
    <p:extLst>
      <p:ext uri="{BB962C8B-B14F-4D97-AF65-F5344CB8AC3E}">
        <p14:creationId xmlns:p14="http://schemas.microsoft.com/office/powerpoint/2010/main" val="1044625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0512" y="404664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  <a:latin typeface="Tahoma"/>
                <a:cs typeface="Tahoma"/>
              </a:rPr>
              <a:t>DANO: CONDICÕES EXTREMAMENTE ONEROSAS</a:t>
            </a:r>
            <a:endParaRPr lang="en-US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83620"/>
              </p:ext>
            </p:extLst>
          </p:nvPr>
        </p:nvGraphicFramePr>
        <p:xfrm>
          <a:off x="224853" y="1196752"/>
          <a:ext cx="9615651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Document" r:id="rId4" imgW="5613480" imgH="2642040" progId="Word.Document.12">
                  <p:link updateAutomatic="1"/>
                </p:oleObj>
              </mc:Choice>
              <mc:Fallback>
                <p:oleObj name="Document" r:id="rId4" imgW="5613480" imgH="264204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853" y="1196752"/>
                        <a:ext cx="9615651" cy="54726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0777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28464" y="142875"/>
            <a:ext cx="9777536" cy="692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</a:rPr>
              <a:t>Proposta do Executivo para Renegociação - PLP nº 238/2013</a:t>
            </a:r>
          </a:p>
          <a:p>
            <a:pPr algn="just"/>
            <a:endParaRPr lang="pt-BR" b="0" dirty="0" smtClean="0">
              <a:solidFill>
                <a:srgbClr val="FFFFFF"/>
              </a:solidFill>
              <a:latin typeface="Tahoma" charset="0"/>
            </a:endParaRPr>
          </a:p>
          <a:p>
            <a:pPr algn="just"/>
            <a:r>
              <a:rPr lang="pt-BR" sz="2000" b="0" dirty="0" smtClean="0">
                <a:solidFill>
                  <a:srgbClr val="FFFFFF"/>
                </a:solidFill>
                <a:latin typeface="Tahoma" charset="0"/>
              </a:rPr>
              <a:t>Modifica dispositivos da Lei nº 9.496/97 referentes à REMUNERAÇÃO NOMINAL cobrada de Estados e Municípios:</a:t>
            </a:r>
          </a:p>
          <a:p>
            <a:pPr algn="just"/>
            <a:endParaRPr lang="pt-BR" sz="2000" b="0" dirty="0" smtClean="0">
              <a:solidFill>
                <a:srgbClr val="FFFFFF"/>
              </a:solidFill>
              <a:latin typeface="Tahoma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</a:rPr>
              <a:t> JUROS REAIS: “</a:t>
            </a:r>
            <a:r>
              <a:rPr lang="pt-BR" sz="2000" b="0" i="1" dirty="0" smtClean="0">
                <a:solidFill>
                  <a:srgbClr val="FFFFFF"/>
                </a:solidFill>
                <a:latin typeface="Tahoma" charset="0"/>
              </a:rPr>
              <a:t>calculados e debitados mensalmente, à taxa mínima de quatro por cento ao ano, sobre o saldo devedor previamente atualizado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</a:rPr>
              <a:t>”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</a:rPr>
              <a:t> ATUALIZAÇÃO MONETÁRIA: “</a:t>
            </a:r>
            <a:r>
              <a:rPr lang="pt-BR" sz="2000" b="0" i="1" dirty="0" smtClean="0">
                <a:solidFill>
                  <a:srgbClr val="FFFFFF"/>
                </a:solidFill>
                <a:latin typeface="Tahoma" charset="0"/>
              </a:rPr>
              <a:t>calculada e debitada mensalmente com base na variação do Índice Nacional de Preços ao Consumidor Ampliado – IPCA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</a:rPr>
              <a:t>”</a:t>
            </a:r>
          </a:p>
          <a:p>
            <a:pPr algn="just"/>
            <a:endParaRPr lang="pt-BR" sz="2000" b="0" dirty="0" smtClean="0">
              <a:solidFill>
                <a:srgbClr val="FFFFFF"/>
              </a:solidFill>
              <a:latin typeface="Tahoma" charset="0"/>
            </a:endParaRPr>
          </a:p>
          <a:p>
            <a:pPr algn="just"/>
            <a:r>
              <a:rPr lang="pt-BR" sz="2000" b="0" dirty="0" smtClean="0">
                <a:solidFill>
                  <a:srgbClr val="FFFFFF"/>
                </a:solidFill>
                <a:latin typeface="Tahoma" charset="0"/>
              </a:rPr>
              <a:t>O PLP diz ainda que quando essa remuneração nominal exceder à variação da taxa SELIC, no mesmo mês, deverá ser substituído pela referida taxa.</a:t>
            </a:r>
          </a:p>
          <a:p>
            <a:pPr algn="just"/>
            <a:endParaRPr lang="pt-BR" b="0" dirty="0">
              <a:solidFill>
                <a:srgbClr val="FFFFFF"/>
              </a:solidFill>
              <a:latin typeface="Tahoma" charset="0"/>
            </a:endParaRPr>
          </a:p>
          <a:p>
            <a:pPr algn="just"/>
            <a:r>
              <a:rPr lang="pt-BR" sz="2000" b="0" dirty="0" smtClean="0">
                <a:solidFill>
                  <a:schemeClr val="accent1"/>
                </a:solidFill>
                <a:latin typeface="Tahoma" charset="0"/>
              </a:rPr>
              <a:t>O PLP 238/2013 se encontra em regime de urgência no Plenário da Câmara.</a:t>
            </a:r>
          </a:p>
          <a:p>
            <a:pPr algn="just"/>
            <a:r>
              <a:rPr lang="pt-BR" sz="2000" b="0" dirty="0" smtClean="0">
                <a:solidFill>
                  <a:schemeClr val="accent1"/>
                </a:solidFill>
                <a:latin typeface="Tahoma" charset="0"/>
              </a:rPr>
              <a:t>O Substitutivo da Comissão de Finanças e Tributação (CFT) prevê desconto de 40 a 45% sobre o estoque total das dívidas, o que NÃO RESOLVE O PROBLEMA.</a:t>
            </a:r>
          </a:p>
          <a:p>
            <a:pPr algn="just"/>
            <a:endParaRPr lang="pt-BR" sz="2000" b="0" dirty="0">
              <a:solidFill>
                <a:schemeClr val="accent1"/>
              </a:solidFill>
              <a:latin typeface="Tahoma" charset="0"/>
            </a:endParaRPr>
          </a:p>
          <a:p>
            <a:pPr algn="just"/>
            <a:r>
              <a:rPr lang="pt-BR" sz="2000" b="0" dirty="0" smtClean="0">
                <a:solidFill>
                  <a:schemeClr val="accent1"/>
                </a:solidFill>
                <a:latin typeface="Tahoma" charset="0"/>
              </a:rPr>
              <a:t>O Substitutivo da CFT ainda elimina a limitação das prestações a determinado percentual da Receita (de 13% na maioria dos casos). E se houver redução das prestações, os recursos liberados deverão ir para Parcerias Público Privadas (</a:t>
            </a:r>
            <a:r>
              <a:rPr lang="pt-BR" sz="2000" b="0" dirty="0" err="1" smtClean="0">
                <a:solidFill>
                  <a:schemeClr val="accent1"/>
                </a:solidFill>
                <a:latin typeface="Tahoma" charset="0"/>
              </a:rPr>
              <a:t>PPPs</a:t>
            </a:r>
            <a:r>
              <a:rPr lang="pt-BR" sz="2000" b="0" dirty="0" smtClean="0">
                <a:solidFill>
                  <a:schemeClr val="accent1"/>
                </a:solidFill>
                <a:latin typeface="Tahoma" charset="0"/>
              </a:rPr>
              <a:t>).</a:t>
            </a:r>
            <a:endParaRPr lang="pt-BR" sz="2000" dirty="0">
              <a:solidFill>
                <a:schemeClr val="accent1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82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0512" y="385500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  <a:latin typeface="Tahoma"/>
                <a:cs typeface="Tahoma"/>
              </a:rPr>
              <a:t>RESUMO</a:t>
            </a:r>
            <a:endParaRPr lang="en-US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4648" y="6021288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>
                <a:solidFill>
                  <a:srgbClr val="FFFFFF"/>
                </a:solidFill>
              </a:rPr>
              <a:t>Fonte: Tesouro Nacional e Banco Central</a:t>
            </a:r>
            <a:endParaRPr lang="en-US" b="0" dirty="0">
              <a:solidFill>
                <a:srgbClr val="FFFF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237"/>
              </p:ext>
            </p:extLst>
          </p:nvPr>
        </p:nvGraphicFramePr>
        <p:xfrm>
          <a:off x="1315023" y="1340768"/>
          <a:ext cx="6979237" cy="4500691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4652825"/>
                <a:gridCol w="2326412"/>
              </a:tblGrid>
              <a:tr h="108051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3E3D2D"/>
                          </a:solidFill>
                        </a:rPr>
                        <a:t>VALOR TOTAL REFINANCIADO</a:t>
                      </a: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rgbClr val="3E3D2D"/>
                          </a:solidFill>
                        </a:rPr>
                        <a:t>(RETIFICADO)</a:t>
                      </a: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3E3D2D"/>
                          </a:solidFill>
                        </a:rPr>
                        <a:t>R$ 113,18 </a:t>
                      </a:r>
                      <a:r>
                        <a:rPr lang="en-US" sz="2400" b="1" dirty="0" err="1" smtClean="0">
                          <a:solidFill>
                            <a:srgbClr val="3E3D2D"/>
                          </a:solidFill>
                        </a:rPr>
                        <a:t>bilhões</a:t>
                      </a:r>
                      <a:endParaRPr lang="en-US" sz="2400" b="1" dirty="0">
                        <a:solidFill>
                          <a:srgbClr val="3E3D2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080516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err="1" smtClean="0">
                          <a:solidFill>
                            <a:srgbClr val="3E3D2D"/>
                          </a:solidFill>
                        </a:rPr>
                        <a:t>Amortizações</a:t>
                      </a:r>
                      <a:r>
                        <a:rPr lang="en-US" sz="2400" b="1" dirty="0" smtClean="0">
                          <a:solidFill>
                            <a:srgbClr val="3E3D2D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3E3D2D"/>
                          </a:solidFill>
                        </a:rPr>
                        <a:t>Pagas</a:t>
                      </a:r>
                      <a:endParaRPr lang="en-US" sz="2400" b="1" dirty="0" smtClean="0">
                        <a:solidFill>
                          <a:srgbClr val="3E3D2D"/>
                        </a:solidFill>
                      </a:endParaRP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0" dirty="0" smtClean="0">
                          <a:solidFill>
                            <a:srgbClr val="3E3D2D"/>
                          </a:solidFill>
                        </a:rPr>
                        <a:t>(1997</a:t>
                      </a:r>
                      <a:r>
                        <a:rPr lang="en-US" sz="2400" b="0" baseline="0" dirty="0" smtClean="0">
                          <a:solidFill>
                            <a:srgbClr val="3E3D2D"/>
                          </a:solidFill>
                        </a:rPr>
                        <a:t> a 2011)</a:t>
                      </a:r>
                      <a:endParaRPr lang="en-US" sz="2400" b="0" dirty="0">
                        <a:solidFill>
                          <a:srgbClr val="3E3D2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3E3D2D"/>
                          </a:solidFill>
                        </a:rPr>
                        <a:t>R$ 55,21 </a:t>
                      </a:r>
                      <a:r>
                        <a:rPr lang="en-US" sz="2400" b="1" dirty="0" err="1" smtClean="0">
                          <a:solidFill>
                            <a:srgbClr val="3E3D2D"/>
                          </a:solidFill>
                        </a:rPr>
                        <a:t>bilhões</a:t>
                      </a:r>
                      <a:endParaRPr lang="en-US" sz="2400" b="1" dirty="0" smtClean="0">
                        <a:solidFill>
                          <a:srgbClr val="3E3D2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150939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err="1" smtClean="0"/>
                        <a:t>Juros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Pagos</a:t>
                      </a:r>
                      <a:endParaRPr lang="en-US" sz="2400" b="1" dirty="0" smtClean="0"/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0" dirty="0" smtClean="0"/>
                        <a:t>(1998</a:t>
                      </a:r>
                      <a:r>
                        <a:rPr lang="en-US" sz="2400" b="0" baseline="0" dirty="0" smtClean="0"/>
                        <a:t> a 2011)</a:t>
                      </a:r>
                      <a:endParaRPr lang="en-US" sz="2400" b="0" dirty="0" smtClean="0"/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R$ </a:t>
                      </a:r>
                      <a:r>
                        <a:rPr lang="en-US" sz="2400" b="1" baseline="0" dirty="0" smtClean="0"/>
                        <a:t>120,98 </a:t>
                      </a:r>
                      <a:r>
                        <a:rPr lang="en-US" sz="2400" b="1" baseline="0" dirty="0" err="1" smtClean="0"/>
                        <a:t>b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ilhões</a:t>
                      </a:r>
                      <a:endParaRPr lang="en-US" sz="2400" b="1" dirty="0" smtClean="0">
                        <a:solidFill>
                          <a:srgbClr val="00003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080516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err="1" smtClean="0"/>
                        <a:t>Saldo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em</a:t>
                      </a:r>
                      <a:r>
                        <a:rPr lang="en-US" sz="2400" b="1" dirty="0" smtClean="0"/>
                        <a:t> 31/12/2011</a:t>
                      </a:r>
                      <a:endParaRPr lang="en-US" sz="2400" b="1" dirty="0"/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3D"/>
                          </a:solidFill>
                        </a:rPr>
                        <a:t>R$ 369,36 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bilhões</a:t>
                      </a:r>
                      <a:r>
                        <a:rPr lang="en-US" sz="2400" b="1" dirty="0" smtClean="0">
                          <a:solidFill>
                            <a:srgbClr val="00003D"/>
                          </a:solidFill>
                        </a:rPr>
                        <a:t> </a:t>
                      </a: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300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76802" y="200170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69" y="4604120"/>
            <a:ext cx="9705528" cy="196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0" y="633554"/>
            <a:ext cx="9945607" cy="351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040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68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 i="1" dirty="0" smtClean="0">
                <a:solidFill>
                  <a:srgbClr val="92D050"/>
                </a:solidFill>
                <a:latin typeface="Tahoma" charset="0"/>
              </a:rPr>
              <a:t>Estamos</a:t>
            </a:r>
          </a:p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sz="3200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 i="1" dirty="0" smtClean="0">
                <a:solidFill>
                  <a:srgbClr val="92D050"/>
                </a:solidFill>
                <a:latin typeface="Tahoma" charset="0"/>
              </a:rPr>
              <a:t>queremos</a:t>
            </a:r>
          </a:p>
          <a:p>
            <a:pPr lvl="2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 dirty="0" smtClean="0">
                <a:solidFill>
                  <a:srgbClr val="92D050"/>
                </a:solidFill>
                <a:latin typeface="Tahoma" charset="0"/>
              </a:rPr>
              <a:t>PARADOXO BRASIL </a:t>
            </a:r>
            <a:endParaRPr lang="pt-BR" dirty="0">
              <a:solidFill>
                <a:srgbClr val="92D050"/>
              </a:solidFill>
              <a:latin typeface="Tahoma" charset="0"/>
            </a:endParaRPr>
          </a:p>
          <a:p>
            <a:pPr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7ª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Economia Mundial</a:t>
            </a:r>
            <a:endParaRPr lang="pt-BR" b="0" dirty="0">
              <a:solidFill>
                <a:srgbClr val="FFFFFF"/>
              </a:solidFill>
              <a:latin typeface="Tahoma" charset="0"/>
            </a:endParaRPr>
          </a:p>
          <a:p>
            <a:pPr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3ª Pior distribuição de renda do mundo</a:t>
            </a:r>
          </a:p>
          <a:p>
            <a:pPr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85º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- IDH</a:t>
            </a:r>
          </a:p>
        </p:txBody>
      </p:sp>
    </p:spTree>
    <p:extLst>
      <p:ext uri="{BB962C8B-B14F-4D97-AF65-F5344CB8AC3E}">
        <p14:creationId xmlns:p14="http://schemas.microsoft.com/office/powerpoint/2010/main" val="115382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598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</a:rPr>
              <a:t>GÊNESE DO REFINANCIAMENTO: ACORDO FMI</a:t>
            </a:r>
            <a:endParaRPr lang="pt-BR" sz="2800" dirty="0">
              <a:solidFill>
                <a:srgbClr val="92D050"/>
              </a:solidFill>
              <a:latin typeface="Tahoma" charset="0"/>
            </a:endParaRPr>
          </a:p>
          <a:p>
            <a:pPr algn="ctr">
              <a:lnSpc>
                <a:spcPct val="110000"/>
              </a:lnSpc>
              <a:spcBef>
                <a:spcPts val="1800"/>
              </a:spcBef>
            </a:pPr>
            <a:r>
              <a:rPr lang="pt-BR" sz="2000" dirty="0">
                <a:solidFill>
                  <a:srgbClr val="FFFFFF"/>
                </a:solidFill>
                <a:latin typeface="Tahoma" charset="0"/>
              </a:rPr>
              <a:t>Carta de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Intenções de dezembro/1991, itens 24 e 26:</a:t>
            </a:r>
          </a:p>
          <a:p>
            <a:pPr algn="just" eaLnBrk="1" hangingPunct="1">
              <a:lnSpc>
                <a:spcPct val="110000"/>
              </a:lnSpc>
            </a:pPr>
            <a:endParaRPr lang="pt-BR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pt-BR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	26.	Para facilitar um maior fortalecimento das finanças públicas, em outubro o Executivo submeteu ao Congresso propostas de mudanças institucionais que procuram fazer modificações na distribuição de receitas tributárias entre os governos federal, estadual e municipal para 1992 e 1993, a </a:t>
            </a:r>
            <a:r>
              <a:rPr lang="pt-BR" i="1" dirty="0">
                <a:solidFill>
                  <a:srgbClr val="FFFFFF"/>
                </a:solidFill>
                <a:latin typeface="Tahoma" charset="0"/>
                <a:cs typeface="Tahoma" charset="0"/>
              </a:rPr>
              <a:t>proibição de novas emissões de títulos de dívida pelos estados </a:t>
            </a:r>
            <a:r>
              <a:rPr lang="pt-BR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e um programa de reestruturação de dívida no qual </a:t>
            </a:r>
            <a:r>
              <a:rPr lang="pt-BR" i="1" dirty="0">
                <a:solidFill>
                  <a:srgbClr val="FFFFFF"/>
                </a:solidFill>
                <a:latin typeface="Tahoma" charset="0"/>
                <a:cs typeface="Tahoma" charset="0"/>
              </a:rPr>
              <a:t>o governo federal vai assumir as dívidas dos estados em troca de um programa de ajuste de 2 anos que vai facilitar a reestruturação dos gastos dos estados</a:t>
            </a:r>
            <a:r>
              <a:rPr lang="pt-BR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;  </a:t>
            </a:r>
            <a:endParaRPr lang="pt-BR" b="0" i="1" dirty="0">
              <a:solidFill>
                <a:srgbClr val="FFFF0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1388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026"/>
          <p:cNvSpPr txBox="1">
            <a:spLocks noChangeArrowheads="1"/>
          </p:cNvSpPr>
          <p:nvPr/>
        </p:nvSpPr>
        <p:spPr bwMode="auto">
          <a:xfrm>
            <a:off x="0" y="457200"/>
            <a:ext cx="9658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5000">
                <a:solidFill>
                  <a:schemeClr val="accent1"/>
                </a:solidFill>
                <a:latin typeface="Arial" charset="0"/>
                <a:ea typeface="MS PGothic" charset="0"/>
                <a:cs typeface="MS PGothic" charset="0"/>
              </a:rPr>
              <a:t>         </a:t>
            </a:r>
            <a:endParaRPr lang="pt-BR" i="1">
              <a:solidFill>
                <a:srgbClr val="FF66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637955" name="Text Box 1027"/>
          <p:cNvSpPr txBox="1">
            <a:spLocks noChangeArrowheads="1"/>
          </p:cNvSpPr>
          <p:nvPr/>
        </p:nvSpPr>
        <p:spPr bwMode="auto">
          <a:xfrm>
            <a:off x="0" y="0"/>
            <a:ext cx="10209213" cy="57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  <a:defRPr/>
            </a:pPr>
            <a:endParaRPr lang="pt-BR" sz="9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spcAft>
                <a:spcPts val="1200"/>
              </a:spcAft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PERFIL DA DÍVIDA DOS ESTADOS</a:t>
            </a:r>
          </a:p>
          <a:p>
            <a:pPr marL="628650" indent="-342900" eaLnBrk="1" hangingPunct="1">
              <a:spcAft>
                <a:spcPts val="1200"/>
              </a:spcAft>
              <a:buFont typeface="Arial"/>
              <a:buChar char="•"/>
              <a:defRPr/>
            </a:pPr>
            <a:r>
              <a:rPr lang="en-US" b="0" dirty="0" smtClean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b="0" dirty="0" err="1" smtClean="0">
                <a:solidFill>
                  <a:srgbClr val="92D050"/>
                </a:solidFill>
                <a:latin typeface="Tahoma" charset="0"/>
              </a:rPr>
              <a:t>ívida</a:t>
            </a:r>
            <a:r>
              <a:rPr lang="pt-BR" b="0" dirty="0" smtClean="0">
                <a:solidFill>
                  <a:srgbClr val="92D050"/>
                </a:solidFill>
                <a:latin typeface="Tahoma" charset="0"/>
              </a:rPr>
              <a:t> Renegociada com a União: cerca de 95% do montante</a:t>
            </a:r>
          </a:p>
          <a:p>
            <a:pPr marL="628650" indent="-342900" eaLnBrk="1" hangingPunct="1">
              <a:spcAft>
                <a:spcPts val="1200"/>
              </a:spcAft>
              <a:buFont typeface="Arial"/>
              <a:buChar char="•"/>
              <a:defRPr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</a:rPr>
              <a:t>Crescimento do endividamento dos estados com o Banco Mundial</a:t>
            </a:r>
          </a:p>
          <a:p>
            <a:pPr algn="ctr" eaLnBrk="1" hangingPunct="1">
              <a:spcAft>
                <a:spcPts val="12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ASSESSORIA DO BANCO MUNDIAL PARA FUNDOS DE PENSÃO NACIONAL E SUBREGIONAIS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Projeto: BR </a:t>
            </a:r>
            <a:r>
              <a:rPr lang="pt-BR" b="0" dirty="0" err="1" smtClean="0">
                <a:solidFill>
                  <a:srgbClr val="FFFFFF"/>
                </a:solidFill>
                <a:latin typeface="Tahoma" charset="0"/>
              </a:rPr>
              <a:t>State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b="0" dirty="0" err="1" smtClean="0">
                <a:solidFill>
                  <a:srgbClr val="FFFFFF"/>
                </a:solidFill>
                <a:latin typeface="Tahoma" charset="0"/>
              </a:rPr>
              <a:t>Pension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b="0" dirty="0" err="1" smtClean="0">
                <a:solidFill>
                  <a:srgbClr val="FFFFFF"/>
                </a:solidFill>
                <a:latin typeface="Tahoma" charset="0"/>
              </a:rPr>
              <a:t>Reform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 TAL II (P089793)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Valor: US$ 5 milhões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Objetivo: “</a:t>
            </a:r>
            <a:r>
              <a:rPr lang="pt-BR" altLang="ja-JP" b="0" i="1" dirty="0" smtClean="0">
                <a:solidFill>
                  <a:srgbClr val="FFFFFF"/>
                </a:solidFill>
                <a:latin typeface="Tahoma" charset="0"/>
              </a:rPr>
              <a:t>Significativas reduções dos custos das aposentadorias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”</a:t>
            </a:r>
            <a:endParaRPr lang="pt-BR" altLang="ja-JP" b="0" dirty="0" smtClean="0">
              <a:solidFill>
                <a:srgbClr val="FFFFFF"/>
              </a:solidFill>
              <a:latin typeface="Tahoma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Estados que já manifestaram interesse em participar: 23 Estados</a:t>
            </a: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Recursos liberados para 18 Estados: </a:t>
            </a: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endParaRPr lang="pt-BR" sz="700" b="0" dirty="0" smtClean="0">
              <a:solidFill>
                <a:srgbClr val="FFFFFF"/>
              </a:solidFill>
              <a:latin typeface="Tahoma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endParaRPr lang="pt-BR" b="0" dirty="0" smtClean="0">
              <a:solidFill>
                <a:srgbClr val="FFFFFF"/>
              </a:solidFill>
              <a:latin typeface="Tahoma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547980"/>
              </p:ext>
            </p:extLst>
          </p:nvPr>
        </p:nvGraphicFramePr>
        <p:xfrm>
          <a:off x="920553" y="5013175"/>
          <a:ext cx="8712395" cy="162853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42479"/>
                <a:gridCol w="1742479"/>
                <a:gridCol w="1742479"/>
                <a:gridCol w="1742479"/>
                <a:gridCol w="1742479"/>
              </a:tblGrid>
              <a:tr h="4071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RN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AP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RS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DF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RR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071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PE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SE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MG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ES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AC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071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PB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SP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MS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BA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071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CE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SC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GO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TO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75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59050" y="228600"/>
            <a:ext cx="701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defTabSz="449263">
              <a:buClr>
                <a:srgbClr val="FF99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5400">
              <a:solidFill>
                <a:srgbClr val="FF9900"/>
              </a:solidFill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73050" y="476250"/>
            <a:ext cx="9632950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1750"/>
              </a:spcBef>
              <a:buClr>
                <a:srgbClr val="FFFF00"/>
              </a:buClr>
              <a:buSzPct val="100000"/>
              <a:buFont typeface="Times New Roman" charset="0"/>
              <a:buNone/>
            </a:pPr>
            <a:r>
              <a:rPr lang="en-GB" sz="2800">
                <a:solidFill>
                  <a:srgbClr val="FFFF00"/>
                </a:solidFill>
              </a:rPr>
              <a:t>	</a:t>
            </a:r>
            <a:r>
              <a:rPr lang="en-GB" sz="2800">
                <a:solidFill>
                  <a:srgbClr val="92D050"/>
                </a:solidFill>
                <a:latin typeface="Tahoma" charset="0"/>
                <a:cs typeface="Tahoma" charset="0"/>
              </a:rPr>
              <a:t>COMPROMISSO DE CRIAÇÃO DE FUNDOS DE PREVIDÊNCIA COMPLEMENTAR</a:t>
            </a:r>
          </a:p>
          <a:p>
            <a:pPr algn="ctr" eaLnBrk="1" hangingPunct="1"/>
            <a:endParaRPr lang="pt-BR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1" hangingPunct="1"/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CARTA FMI 1998</a:t>
            </a:r>
          </a:p>
          <a:p>
            <a:pPr algn="ctr" eaLnBrk="1" hangingPunct="1"/>
            <a:r>
              <a:rPr lang="pt-BR">
                <a:solidFill>
                  <a:srgbClr val="FFFFFF"/>
                </a:solidFill>
                <a:latin typeface="Tahoma" charset="0"/>
                <a:cs typeface="Tahoma" charset="0"/>
              </a:rPr>
              <a:t>Memorando de Política Econômica</a:t>
            </a:r>
          </a:p>
          <a:p>
            <a:pPr algn="ctr" eaLnBrk="1" hangingPunct="1"/>
            <a:endParaRPr lang="pt-BR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1" hangingPunct="1"/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“</a:t>
            </a:r>
            <a:r>
              <a:rPr lang="pt-BR" altLang="ja-JP" b="0" i="1">
                <a:solidFill>
                  <a:srgbClr val="FFFFFF"/>
                </a:solidFill>
                <a:latin typeface="Tahoma" charset="0"/>
                <a:cs typeface="Tahoma" charset="0"/>
              </a:rPr>
              <a:t>Contas individuais serão estabelecidas para os participantes, tanto do setor privado (RGPS) como do setor público (RJU).</a:t>
            </a:r>
            <a:r>
              <a:rPr lang="pt-BR" altLang="ja-JP" b="0">
                <a:solidFill>
                  <a:srgbClr val="FFFFFF"/>
                </a:solidFill>
                <a:latin typeface="Tahoma" charset="0"/>
                <a:cs typeface="Tahoma" charset="0"/>
              </a:rPr>
              <a:t>..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”</a:t>
            </a:r>
            <a:endParaRPr lang="pt-BR" altLang="ja-JP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1" hangingPunct="1"/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“..</a:t>
            </a:r>
            <a:r>
              <a:rPr lang="pt-BR" b="0" i="1">
                <a:solidFill>
                  <a:srgbClr val="FFFFFF"/>
                </a:solidFill>
                <a:latin typeface="Tahoma" charset="0"/>
                <a:cs typeface="Tahoma" charset="0"/>
              </a:rPr>
              <a:t>. </a:t>
            </a:r>
            <a:r>
              <a:rPr lang="en-US" b="0" i="1">
                <a:solidFill>
                  <a:srgbClr val="FFFFFF"/>
                </a:solidFill>
                <a:latin typeface="Tahoma" charset="0"/>
                <a:cs typeface="Tahoma" charset="0"/>
              </a:rPr>
              <a:t>v</a:t>
            </a:r>
            <a:r>
              <a:rPr lang="pt-BR" b="0" i="1">
                <a:solidFill>
                  <a:srgbClr val="FFFFFF"/>
                </a:solidFill>
                <a:latin typeface="Tahoma" charset="0"/>
                <a:cs typeface="Tahoma" charset="0"/>
              </a:rPr>
              <a:t>ários gatilhos automáticos serão embutidos para aumentar as alíquotas de contribuições em caso de desequilíbrios financeiros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”</a:t>
            </a:r>
          </a:p>
          <a:p>
            <a:pPr algn="ctr" eaLnBrk="1" hangingPunct="1"/>
            <a:endParaRPr lang="pt-BR" sz="800" b="0" u="sng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800" b="0" u="sng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en-US" sz="800" b="0" u="sng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just"/>
            <a:r>
              <a:rPr lang="en-US" u="sng">
                <a:solidFill>
                  <a:srgbClr val="92D050"/>
                </a:solidFill>
                <a:latin typeface="Tahoma" charset="0"/>
                <a:cs typeface="Tahoma" charset="0"/>
              </a:rPr>
              <a:t>PL-1992, Art. 12, § 1.</a:t>
            </a:r>
            <a:r>
              <a:rPr lang="en-US" b="0">
                <a:solidFill>
                  <a:srgbClr val="92D050"/>
                </a:solidFill>
                <a:latin typeface="Tahoma" charset="0"/>
                <a:cs typeface="Tahoma" charset="0"/>
              </a:rPr>
              <a:t>: A distribuição das contribuições nos planos de benefícios e nos planos de custeio </a:t>
            </a:r>
            <a:r>
              <a:rPr lang="en-US" u="sng">
                <a:solidFill>
                  <a:srgbClr val="92D050"/>
                </a:solidFill>
                <a:latin typeface="Tahoma" charset="0"/>
                <a:cs typeface="Tahoma" charset="0"/>
              </a:rPr>
              <a:t>será revista sempre que necessário</a:t>
            </a:r>
            <a:r>
              <a:rPr lang="en-US" b="0">
                <a:solidFill>
                  <a:srgbClr val="92D050"/>
                </a:solidFill>
                <a:latin typeface="Tahoma" charset="0"/>
                <a:cs typeface="Tahoma" charset="0"/>
              </a:rPr>
              <a:t>, para manter o equilíbrio permanente dos planos de benefícios.</a:t>
            </a:r>
            <a:endParaRPr lang="pt-BR" b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b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2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026"/>
          <p:cNvSpPr txBox="1">
            <a:spLocks noChangeArrowheads="1"/>
          </p:cNvSpPr>
          <p:nvPr/>
        </p:nvSpPr>
        <p:spPr bwMode="auto">
          <a:xfrm>
            <a:off x="0" y="457200"/>
            <a:ext cx="9658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5000">
                <a:solidFill>
                  <a:schemeClr val="accent1"/>
                </a:solidFill>
                <a:latin typeface="Arial" charset="0"/>
              </a:rPr>
              <a:t>         </a:t>
            </a:r>
            <a:endParaRPr lang="pt-BR" i="1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637955" name="Text Box 1027"/>
          <p:cNvSpPr txBox="1">
            <a:spLocks noChangeArrowheads="1"/>
          </p:cNvSpPr>
          <p:nvPr/>
        </p:nvSpPr>
        <p:spPr bwMode="auto">
          <a:xfrm>
            <a:off x="0" y="473075"/>
            <a:ext cx="10209213" cy="582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endParaRPr lang="pt-BR" sz="300" dirty="0">
              <a:solidFill>
                <a:schemeClr val="accent1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</a:rPr>
              <a:t>RISCO DE TRANSFERÊNCIA DOS PAPÉIS PODRES RESPONSÁVEIS PELA CRISE FINANCEIRA INTERNACIONAL PARA OS FUNDOS DE PENSÃO 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endParaRPr lang="pt-BR" sz="2800" b="0" dirty="0" smtClean="0">
              <a:solidFill>
                <a:srgbClr val="92D050"/>
              </a:solidFill>
              <a:latin typeface="Tahoma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2800" b="0" dirty="0" smtClean="0">
                <a:solidFill>
                  <a:srgbClr val="92D050"/>
                </a:solidFill>
                <a:latin typeface="Tahoma" charset="0"/>
              </a:rPr>
              <a:t>ARGUMENTO </a:t>
            </a:r>
            <a:r>
              <a:rPr lang="pt-BR" sz="2800" b="0" dirty="0">
                <a:solidFill>
                  <a:srgbClr val="92D050"/>
                </a:solidFill>
                <a:latin typeface="Tahoma" charset="0"/>
              </a:rPr>
              <a:t>DO GOVERNO</a:t>
            </a:r>
            <a:r>
              <a:rPr lang="pt-BR" sz="2800" b="0" dirty="0" smtClean="0">
                <a:solidFill>
                  <a:srgbClr val="92D050"/>
                </a:solidFill>
                <a:latin typeface="Tahoma" charset="0"/>
              </a:rPr>
              <a:t>:</a:t>
            </a:r>
            <a:endParaRPr lang="pt-BR" sz="2800" b="0" dirty="0">
              <a:solidFill>
                <a:srgbClr val="FFFFFF"/>
              </a:solidFill>
              <a:latin typeface="Tahoma" charset="0"/>
            </a:endParaRP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pt-BR" b="0" dirty="0">
                <a:solidFill>
                  <a:srgbClr val="FFFFFF"/>
                </a:solidFill>
                <a:latin typeface="Tahoma" charset="0"/>
              </a:rPr>
              <a:t>	“Fundos de Pensão não podem aplicar em derivativos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”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</a:pPr>
            <a:endParaRPr lang="pt-BR" b="0" dirty="0">
              <a:solidFill>
                <a:srgbClr val="FFFFFF"/>
              </a:solidFill>
              <a:latin typeface="Tahoma" charset="0"/>
            </a:endParaRP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pt-BR" sz="2800" b="0" dirty="0">
                <a:solidFill>
                  <a:srgbClr val="92D050"/>
                </a:solidFill>
                <a:latin typeface="Tahoma" charset="0"/>
              </a:rPr>
              <a:t>DE ACORDO COM AS NORMAS</a:t>
            </a:r>
            <a:r>
              <a:rPr lang="pt-BR" sz="2800" b="0" dirty="0" smtClean="0">
                <a:solidFill>
                  <a:srgbClr val="92D050"/>
                </a:solidFill>
                <a:latin typeface="Tahoma" charset="0"/>
              </a:rPr>
              <a:t>:</a:t>
            </a:r>
            <a:endParaRPr lang="pt-BR" b="0" dirty="0">
              <a:solidFill>
                <a:srgbClr val="FFFFFF"/>
              </a:solidFill>
              <a:latin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</a:pPr>
            <a:r>
              <a:rPr lang="pt-BR" b="0" dirty="0">
                <a:solidFill>
                  <a:srgbClr val="FFFFFF"/>
                </a:solidFill>
                <a:latin typeface="Tahoma" charset="0"/>
              </a:rPr>
              <a:t>Art. 44 da Resolução 3792/2009, do Conselho Monetário Nacional, sobre os investimentos das EFPC (Entidades Fechadas de Previdência Complementar)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:</a:t>
            </a:r>
            <a:endParaRPr lang="pt-BR" b="0" dirty="0">
              <a:solidFill>
                <a:srgbClr val="FFFFFF"/>
              </a:solidFill>
              <a:latin typeface="Tahoma" charset="0"/>
            </a:endParaRPr>
          </a:p>
          <a:p>
            <a:pPr algn="ctr" eaLnBrk="1" hangingPunct="1">
              <a:lnSpc>
                <a:spcPct val="80000"/>
              </a:lnSpc>
              <a:spcAft>
                <a:spcPts val="1200"/>
              </a:spcAft>
            </a:pPr>
            <a:r>
              <a:rPr lang="pt-BR" b="0" i="1" dirty="0">
                <a:solidFill>
                  <a:schemeClr val="accent1"/>
                </a:solidFill>
                <a:latin typeface="Tahoma" charset="0"/>
              </a:rPr>
              <a:t>“</a:t>
            </a:r>
            <a:r>
              <a:rPr lang="pt-BR" i="1" dirty="0">
                <a:solidFill>
                  <a:schemeClr val="accent1"/>
                </a:solidFill>
                <a:latin typeface="Tahoma" charset="0"/>
              </a:rPr>
              <a:t>A EFPC pode realizar operações com derivativos.</a:t>
            </a:r>
            <a:r>
              <a:rPr lang="pt-BR" b="0" i="1" dirty="0">
                <a:solidFill>
                  <a:schemeClr val="accent1"/>
                </a:solidFill>
                <a:latin typeface="Tahoma" charset="0"/>
              </a:rPr>
              <a:t>..”</a:t>
            </a:r>
          </a:p>
        </p:txBody>
      </p:sp>
    </p:spTree>
    <p:extLst>
      <p:ext uri="{BB962C8B-B14F-4D97-AF65-F5344CB8AC3E}">
        <p14:creationId xmlns:p14="http://schemas.microsoft.com/office/powerpoint/2010/main" val="165584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  <p:extLst>
      <p:ext uri="{BB962C8B-B14F-4D97-AF65-F5344CB8AC3E}">
        <p14:creationId xmlns:p14="http://schemas.microsoft.com/office/powerpoint/2010/main" val="37036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1000" dirty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Constituição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Plebiscito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popular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ano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2000: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mais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seis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milhões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votos</a:t>
            </a:r>
            <a:endParaRPr lang="en-GB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en-GB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9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</a:t>
            </a:r>
            <a:r>
              <a:rPr lang="en-GB" sz="32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</a:t>
            </a: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sz="32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Pública</a:t>
            </a:r>
            <a:endParaRPr lang="en-GB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importante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, mas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ainda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não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significa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cumprimento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Constituição</a:t>
            </a:r>
            <a:endParaRPr lang="en-GB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85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 – Lição de Soberania</a:t>
            </a:r>
          </a:p>
          <a:p>
            <a:pPr algn="ctr">
              <a:spcBef>
                <a:spcPts val="1200"/>
              </a:spcBef>
            </a:pPr>
            <a:endParaRPr lang="pt-BR" sz="5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Decreto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40" y="768906"/>
            <a:ext cx="9487260" cy="572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2480" y="260648"/>
            <a:ext cx="9361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t-BR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 – </a:t>
            </a: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Antes e Depois da Auditoria da Dívida</a:t>
            </a:r>
            <a:endParaRPr lang="pt-BR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483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93675" y="357188"/>
            <a:ext cx="9440863" cy="591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pitchFamily="18" charset="0"/>
              <a:buNone/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– CÂMARA DOS DEPUTADOS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Criada em Dez/2008 e Instalada em Ago/2009, por iniciativa do Dep. Ivan Valente (PSOL/SP)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Concluída em 11 de maio de 2010 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Identificação de graves indícios de ilegalidade da dívida pública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Momento atual: investigações do Ministério Público</a:t>
            </a:r>
          </a:p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NECESSIDADE DE PARTICIPAÇÃO DA SOCIEDADE CIVIL PARA EXIGIR A COMPLETA INVESTIGAÇÃO DA DÍVIDA PÚBLICA E A AUDITORIA PREVISTA NA CONSTITUIÇÃO FEDERAL </a:t>
            </a:r>
            <a:endParaRPr lang="es-EC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1827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38125" y="285750"/>
            <a:ext cx="9667875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CONCLUSÃO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Instrumento do endividamento público foi usurpado pelo setor financeiro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Nação submissa aos interesses do “Mercado”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Metade dos recursos orçamentários da União transferidos para pagamento da dívida pública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Consequências: Sacrifício Social, Exclusão, Miséria e Violência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Terrorismo: “Não há outro caminho ”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Fazem parecer difícil </a:t>
            </a:r>
            <a:r>
              <a:rPr lang="pt-BR" sz="2600" b="0" i="1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(massa retórica enganosa e desinformação)  </a:t>
            </a:r>
            <a:r>
              <a:rPr lang="pt-BR" sz="26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que acreditemos que é impossível mudar os rumos</a:t>
            </a:r>
            <a:endParaRPr lang="pt-BR" sz="280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0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57" y="671551"/>
            <a:ext cx="7778533" cy="582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5124" name="Text Box 12"/>
          <p:cNvSpPr txBox="1">
            <a:spLocks noChangeArrowheads="1"/>
          </p:cNvSpPr>
          <p:nvPr/>
        </p:nvSpPr>
        <p:spPr bwMode="auto">
          <a:xfrm>
            <a:off x="0" y="6496437"/>
            <a:ext cx="9906000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200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</a:t>
            </a: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pt-BR" sz="1200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Senado Federal – Sistema SIGA BRASIL - Elaboração</a:t>
            </a: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Auditoria Cidadã da Dívida</a:t>
            </a:r>
          </a:p>
        </p:txBody>
      </p:sp>
      <p:sp>
        <p:nvSpPr>
          <p:cNvPr id="5125" name="CaixaDeTexto 5"/>
          <p:cNvSpPr txBox="1">
            <a:spLocks noChangeArrowheads="1"/>
          </p:cNvSpPr>
          <p:nvPr/>
        </p:nvSpPr>
        <p:spPr bwMode="auto">
          <a:xfrm>
            <a:off x="560512" y="3718856"/>
            <a:ext cx="1639887" cy="3683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/>
              <a:t>R$ </a:t>
            </a:r>
            <a:r>
              <a:rPr lang="pt-BR" sz="1800" smtClean="0"/>
              <a:t>753 </a:t>
            </a:r>
            <a:r>
              <a:rPr lang="pt-BR" sz="1800"/>
              <a:t>bilhões</a:t>
            </a:r>
          </a:p>
        </p:txBody>
      </p:sp>
      <p:cxnSp>
        <p:nvCxnSpPr>
          <p:cNvPr id="5126" name="Conector de seta reta 7"/>
          <p:cNvCxnSpPr>
            <a:cxnSpLocks noChangeShapeType="1"/>
          </p:cNvCxnSpPr>
          <p:nvPr/>
        </p:nvCxnSpPr>
        <p:spPr bwMode="auto">
          <a:xfrm flipH="1">
            <a:off x="2367756" y="3903006"/>
            <a:ext cx="665163" cy="0"/>
          </a:xfrm>
          <a:prstGeom prst="straightConnector1">
            <a:avLst/>
          </a:prstGeom>
          <a:noFill/>
          <a:ln w="41275" cap="sq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127" name="CaixaDeTexto 10"/>
          <p:cNvSpPr txBox="1">
            <a:spLocks noChangeArrowheads="1"/>
          </p:cNvSpPr>
          <p:nvPr/>
        </p:nvSpPr>
        <p:spPr bwMode="auto">
          <a:xfrm>
            <a:off x="128588" y="188913"/>
            <a:ext cx="9777412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800"/>
              </a:spcBef>
            </a:pPr>
            <a:r>
              <a:rPr lang="pt-BR" sz="19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Orçamento Geral da União – Executado em </a:t>
            </a:r>
            <a:r>
              <a:rPr lang="pt-BR" sz="19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2012 </a:t>
            </a:r>
            <a:r>
              <a:rPr lang="pt-BR" sz="19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– Total = R$ 1,712  trilhão</a:t>
            </a: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511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lvl="1" algn="ctr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Auditoria da Dívida Pública para desmascarar o “Sistema da Dívida” e democratizar o conhecimento da realidade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financeira </a:t>
            </a: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NÚCLEOS</a:t>
            </a:r>
            <a:endParaRPr lang="pt-BR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Investigações pelo Ministério Público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Rever a política monetária e fiscal para garantir distribuição da renda e justiça social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Atender Direitos Humanos 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TRANSPARÊNCIA e acesso à VERDADE</a:t>
            </a:r>
            <a:endParaRPr lang="pt-BR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9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80" y="1206500"/>
            <a:ext cx="9414848" cy="5102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520" y="332656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  <a:latin typeface="Tahoma"/>
                <a:cs typeface="Tahoma"/>
              </a:rPr>
              <a:t>PUBLICAÇÕES DIDÁTICAS</a:t>
            </a:r>
            <a:endParaRPr lang="en-US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6616" y="630932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chemeClr val="tx1"/>
                </a:solidFill>
                <a:latin typeface="Andale Mono"/>
                <a:cs typeface="Andale Mono"/>
              </a:rPr>
              <a:t>WWW.INOVEEDITORA.COM.BR</a:t>
            </a:r>
            <a:endParaRPr lang="en-US" b="0" dirty="0">
              <a:solidFill>
                <a:schemeClr val="tx1"/>
              </a:solidFill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41393904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660400" y="1219200"/>
            <a:ext cx="8701088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pt-BR" i="1"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pt-BR" sz="3000">
                <a:solidFill>
                  <a:srgbClr val="92D050"/>
                </a:solidFill>
                <a:latin typeface="Verdana" charset="0"/>
              </a:rPr>
              <a:t>Obrigada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sz="3000" i="1">
                <a:solidFill>
                  <a:srgbClr val="92D050"/>
                </a:solidFill>
                <a:latin typeface="Verdana" charset="0"/>
              </a:rPr>
              <a:t>Maria Lucia Fattorelli</a:t>
            </a:r>
          </a:p>
          <a:p>
            <a:pPr algn="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>
                <a:solidFill>
                  <a:srgbClr val="FFFFFF"/>
                </a:solidFill>
                <a:latin typeface="Verdana" charset="0"/>
              </a:rPr>
              <a:t>www.auditoriacidada.org.br</a:t>
            </a:r>
          </a:p>
        </p:txBody>
      </p:sp>
    </p:spTree>
    <p:extLst>
      <p:ext uri="{BB962C8B-B14F-4D97-AF65-F5344CB8AC3E}">
        <p14:creationId xmlns:p14="http://schemas.microsoft.com/office/powerpoint/2010/main" val="40339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193675" y="0"/>
            <a:ext cx="9440863" cy="69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SITUAÇÃO ATUAL – BRASIL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Governo não admite crise da dívida, mas qual a razão para: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Privilégio na destinação recursos para a dívida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Juros mais elevados do mundo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Carga tributária elevada e regressiva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Ausência de retorno em bens e serviços públicos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Contigenciamento de gastos sociais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Congelamento salários setor público 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Prioridade para Metas de “Superávit Primário” e “Inflação”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Reformas neoliberais: Previdência, Privatizações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Ausência de controle de capitais</a:t>
            </a:r>
          </a:p>
        </p:txBody>
      </p:sp>
    </p:spTree>
    <p:extLst>
      <p:ext uri="{BB962C8B-B14F-4D97-AF65-F5344CB8AC3E}">
        <p14:creationId xmlns:p14="http://schemas.microsoft.com/office/powerpoint/2010/main" val="1405912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403225"/>
            <a:ext cx="7735887" cy="604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2000250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296817" y="1690688"/>
            <a:ext cx="1440159" cy="286232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5529263" y="4979988"/>
            <a:ext cx="30241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ágio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443788" y="4221163"/>
            <a:ext cx="0" cy="619125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4808984" y="2492896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3719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35.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620713"/>
            <a:ext cx="9496425" cy="572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000250" y="1844675"/>
            <a:ext cx="4032250" cy="1892300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Graves indícios de ilegalidade identificados pela CPI: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Juros sobre juros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Conflito de interesses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Falta de transparência</a:t>
            </a:r>
          </a:p>
        </p:txBody>
      </p:sp>
    </p:spTree>
    <p:extLst>
      <p:ext uri="{BB962C8B-B14F-4D97-AF65-F5344CB8AC3E}">
        <p14:creationId xmlns:p14="http://schemas.microsoft.com/office/powerpoint/2010/main" val="4157860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ChangeArrowheads="1"/>
          </p:cNvSpPr>
          <p:nvPr/>
        </p:nvSpPr>
        <p:spPr bwMode="auto">
          <a:xfrm>
            <a:off x="776288" y="6272213"/>
            <a:ext cx="8064500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0">
                <a:solidFill>
                  <a:srgbClr val="FFFFFF"/>
                </a:solidFill>
                <a:cs typeface="MS PGothic" charset="0"/>
              </a:rPr>
              <a:t>Fonte: Secretaria do Tesouro Nacional - SIAFI. Inclui a rolagem, ou </a:t>
            </a:r>
            <a:r>
              <a:rPr lang="ja-JP" altLang="en-US" sz="1400" b="0">
                <a:solidFill>
                  <a:srgbClr val="FFFFFF"/>
                </a:solidFill>
                <a:cs typeface="MS PGothic" charset="0"/>
              </a:rPr>
              <a:t>“</a:t>
            </a:r>
            <a:r>
              <a:rPr lang="en-US" altLang="ja-JP" sz="1400" b="0">
                <a:solidFill>
                  <a:srgbClr val="FFFFFF"/>
                </a:solidFill>
                <a:cs typeface="MS PGothic" charset="0"/>
              </a:rPr>
              <a:t>refinanciamento</a:t>
            </a:r>
            <a:r>
              <a:rPr lang="ja-JP" altLang="en-US" sz="1400" b="0">
                <a:solidFill>
                  <a:srgbClr val="FFFFFF"/>
                </a:solidFill>
                <a:cs typeface="MS PGothic" charset="0"/>
              </a:rPr>
              <a:t>”</a:t>
            </a:r>
            <a:r>
              <a:rPr lang="en-US" altLang="ja-JP" sz="1400" b="0">
                <a:solidFill>
                  <a:srgbClr val="FFFFFF"/>
                </a:solidFill>
                <a:cs typeface="MS PGothic" charset="0"/>
              </a:rPr>
              <a:t> da Dívida, </a:t>
            </a:r>
            <a:r>
              <a:rPr lang="pt-BR" altLang="ja-JP" sz="1400" b="0">
                <a:solidFill>
                  <a:srgbClr val="FFFFFF"/>
                </a:solidFill>
                <a:cs typeface="MS PGothic" charset="0"/>
              </a:rPr>
              <a:t>pois a CPI da Dívida constatou que boa parte dos juros são contabilizados como tal.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pt-BR"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3584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87338"/>
            <a:ext cx="885825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7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5"/>
          <p:cNvSpPr txBox="1">
            <a:spLocks noChangeArrowheads="1"/>
          </p:cNvSpPr>
          <p:nvPr/>
        </p:nvSpPr>
        <p:spPr bwMode="auto">
          <a:xfrm>
            <a:off x="200025" y="3757613"/>
            <a:ext cx="8929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       Belo Horizonte                     Brasília	                 Rio de Janeiro</a:t>
            </a:r>
          </a:p>
        </p:txBody>
      </p:sp>
      <p:sp>
        <p:nvSpPr>
          <p:cNvPr id="4099" name="CaixaDeTexto 7"/>
          <p:cNvSpPr txBox="1">
            <a:spLocks noChangeArrowheads="1"/>
          </p:cNvSpPr>
          <p:nvPr/>
        </p:nvSpPr>
        <p:spPr bwMode="auto">
          <a:xfrm>
            <a:off x="344488" y="6165850"/>
            <a:ext cx="892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        São Paulo                       Porto Alegre	                    Salvador</a:t>
            </a:r>
          </a:p>
        </p:txBody>
      </p:sp>
      <p:sp>
        <p:nvSpPr>
          <p:cNvPr id="4100" name="CaixaDeTexto 12"/>
          <p:cNvSpPr txBox="1">
            <a:spLocks noChangeArrowheads="1"/>
          </p:cNvSpPr>
          <p:nvPr/>
        </p:nvSpPr>
        <p:spPr bwMode="auto">
          <a:xfrm>
            <a:off x="15875" y="404813"/>
            <a:ext cx="9906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altLang="pt-BR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Milhões de pessoas nas ruas em </a:t>
            </a:r>
          </a:p>
          <a:p>
            <a:pPr algn="ctr">
              <a:spcBef>
                <a:spcPts val="600"/>
              </a:spcBef>
            </a:pPr>
            <a:r>
              <a:rPr lang="pt-BR" altLang="pt-BR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centenas de cidades</a:t>
            </a:r>
          </a:p>
        </p:txBody>
      </p:sp>
      <p:pic>
        <p:nvPicPr>
          <p:cNvPr id="4101" name="Picture 12" descr="http://veja0.abrilm.com.br/assets/images/2013/6/156447/brasil-protesto-belo-horizonte-20130622-11-size-598.jpg?137193077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214563"/>
            <a:ext cx="266065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4" descr="http://www.cartacapital.com.br/sociedade/ao-vivo-as-manifestacoes-em-sp-rj-bh-e-brasilia-em-17-de-junho-9855.html/congresso-nacional-manifestantes-ninja/image_previe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14563"/>
            <a:ext cx="25193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6" descr="http://veja4.abrilm.com.br/assets/images/2013/6/156146/brasil-protesto-rio-de-janeiro-20130620-75-size-598.jpg?1371787957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2214563"/>
            <a:ext cx="28432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0" descr="https://encrypted-tbn1.gstatic.com/images?q=tbn:ANd9GcQx_JXg6h2iizQbvxsDDh4OYcTjnrZENEQaccDm6dyle9EHIumo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435475"/>
            <a:ext cx="266065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2" descr="Por Ramiro Furquim/Sul2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4435475"/>
            <a:ext cx="251777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4" descr="Manifestação (Foto: Lula Bonfim/Arquivo Pessoal)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4456113"/>
            <a:ext cx="2608262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4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5"/>
          <p:cNvSpPr txBox="1">
            <a:spLocks noChangeArrowheads="1"/>
          </p:cNvSpPr>
          <p:nvPr/>
        </p:nvSpPr>
        <p:spPr bwMode="auto">
          <a:xfrm>
            <a:off x="200025" y="3757613"/>
            <a:ext cx="8929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            Vitória                             Fortaleza	                       Recife</a:t>
            </a:r>
          </a:p>
        </p:txBody>
      </p:sp>
      <p:sp>
        <p:nvSpPr>
          <p:cNvPr id="5123" name="CaixaDeTexto 7"/>
          <p:cNvSpPr txBox="1">
            <a:spLocks noChangeArrowheads="1"/>
          </p:cNvSpPr>
          <p:nvPr/>
        </p:nvSpPr>
        <p:spPr bwMode="auto">
          <a:xfrm>
            <a:off x="344488" y="6165850"/>
            <a:ext cx="892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        Florianópolis                      Belém	                    Manaus</a:t>
            </a:r>
          </a:p>
        </p:txBody>
      </p:sp>
      <p:sp>
        <p:nvSpPr>
          <p:cNvPr id="5124" name="CaixaDeTexto 12"/>
          <p:cNvSpPr txBox="1">
            <a:spLocks noChangeArrowheads="1"/>
          </p:cNvSpPr>
          <p:nvPr/>
        </p:nvSpPr>
        <p:spPr bwMode="auto">
          <a:xfrm>
            <a:off x="15875" y="404813"/>
            <a:ext cx="9906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altLang="pt-BR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Milhões de pessoas nas ruas em </a:t>
            </a:r>
          </a:p>
          <a:p>
            <a:pPr algn="ctr">
              <a:spcBef>
                <a:spcPts val="600"/>
              </a:spcBef>
            </a:pPr>
            <a:r>
              <a:rPr lang="pt-BR" altLang="pt-BR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centenas de cidades</a:t>
            </a:r>
          </a:p>
        </p:txBody>
      </p:sp>
      <p:pic>
        <p:nvPicPr>
          <p:cNvPr id="5125" name="Picture 2" descr="Terceira Ponte é tomada por manifestant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233613"/>
            <a:ext cx="247491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http://www.bahiatododia.com.br/spn-admin/midias/imagens/artigos/32499_Manifestação%20em%20Fortale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2251075"/>
            <a:ext cx="2435225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 descr="http://oglobo.globo.com/in/8759733-d8c-045/FT500A/2013-623028189-20130620183603350afp.jpg_2013062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2233613"/>
            <a:ext cx="24876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Comandante da PM e criador da manifestação explicam por que Florianópolis teve protesto pacífico Gabriela Rovai/Agência RB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581525"/>
            <a:ext cx="23860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2" descr="Manifestação começou no Centro de Manaus e foi até a Arena da Amazônia (Foto: Marcos Dantas/G1 AM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4581525"/>
            <a:ext cx="2476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2" descr="http://www.portalorm.com.br/recursos/BancoImagens/%7B8AF52416-8850-4AD6-A64C-F91ADA01FACF%7D_protest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4581525"/>
            <a:ext cx="24542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3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20853</TotalTime>
  <Words>1490</Words>
  <Application>Microsoft Office PowerPoint</Application>
  <PresentationFormat>Papel A4 (210 x 297 mm)</PresentationFormat>
  <Paragraphs>347</Paragraphs>
  <Slides>32</Slides>
  <Notes>18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Vínculos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4" baseType="lpstr">
      <vt:lpstr>Pulso</vt:lpstr>
      <vt:lpstr>\\localhost\Users\marialuciafattorelli\Documents\PALESTRAS\Macintosh HD:Users:marialuciafattorelli:Documents:NÚCLEOS:Informativo-ESTADOS-III.docx!OLE_LINK1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1567</cp:revision>
  <cp:lastPrinted>2008-11-20T19:12:03Z</cp:lastPrinted>
  <dcterms:created xsi:type="dcterms:W3CDTF">2001-11-19T18:24:28Z</dcterms:created>
  <dcterms:modified xsi:type="dcterms:W3CDTF">2013-08-23T02:41:59Z</dcterms:modified>
</cp:coreProperties>
</file>