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0"/>
  </p:notesMasterIdLst>
  <p:handoutMasterIdLst>
    <p:handoutMasterId r:id="rId31"/>
  </p:handoutMasterIdLst>
  <p:sldIdLst>
    <p:sldId id="693" r:id="rId2"/>
    <p:sldId id="1267" r:id="rId3"/>
    <p:sldId id="1231" r:id="rId4"/>
    <p:sldId id="1292" r:id="rId5"/>
    <p:sldId id="1248" r:id="rId6"/>
    <p:sldId id="1249" r:id="rId7"/>
    <p:sldId id="1235" r:id="rId8"/>
    <p:sldId id="1286" r:id="rId9"/>
    <p:sldId id="1287" r:id="rId10"/>
    <p:sldId id="1245" r:id="rId11"/>
    <p:sldId id="1273" r:id="rId12"/>
    <p:sldId id="1268" r:id="rId13"/>
    <p:sldId id="1262" r:id="rId14"/>
    <p:sldId id="1291" r:id="rId15"/>
    <p:sldId id="1274" r:id="rId16"/>
    <p:sldId id="1243" r:id="rId17"/>
    <p:sldId id="1259" r:id="rId18"/>
    <p:sldId id="1275" r:id="rId19"/>
    <p:sldId id="1218" r:id="rId20"/>
    <p:sldId id="1219" r:id="rId21"/>
    <p:sldId id="1220" r:id="rId22"/>
    <p:sldId id="1293" r:id="rId23"/>
    <p:sldId id="1241" r:id="rId24"/>
    <p:sldId id="1276" r:id="rId25"/>
    <p:sldId id="1227" r:id="rId26"/>
    <p:sldId id="1269" r:id="rId27"/>
    <p:sldId id="1266" r:id="rId28"/>
    <p:sldId id="1238" r:id="rId2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2046" y="-618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10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67161B0-BEED-4BE8-8166-6E3ED3FE76E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B3BA7070-09CA-448C-9DFD-E76F9C316CA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28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0194" y="-171400"/>
            <a:ext cx="9906000" cy="67249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</a:t>
            </a:r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Fattorelli</a:t>
            </a:r>
          </a:p>
          <a:p>
            <a:pPr algn="ctr"/>
            <a:endParaRPr lang="en-US" sz="25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10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Plenária CONDSEF</a:t>
            </a:r>
          </a:p>
          <a:p>
            <a:pPr algn="ctr"/>
            <a:r>
              <a:rPr lang="pt-BR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9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US" sz="2800" b="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agosto</a:t>
            </a:r>
            <a:r>
              <a:rPr lang="en-US" sz="28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 2013</a:t>
            </a:r>
            <a:endParaRPr lang="en-US" sz="28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0" y="2565400"/>
            <a:ext cx="10137576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endParaRPr lang="pt-BR" sz="36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600"/>
              </a:spcBef>
            </a:pPr>
            <a:r>
              <a:rPr lang="pt-BR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Dívida no Brasil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0" y="428625"/>
            <a:ext cx="10137576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Queda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TAXA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SELIC em 2012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Nacional.</a:t>
            </a:r>
          </a:p>
          <a:p>
            <a:pPr algn="ctr" eaLnBrk="1" hangingPunct="1"/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Em dezembro, Selic a 7,25% mas títulos vendidos a 11,72% em média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865543" cy="628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Queda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da Taxa “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Selic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”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tem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reduzido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</a:t>
            </a:r>
            <a:r>
              <a:rPr lang="en-GB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com a </a:t>
            </a:r>
            <a:r>
              <a:rPr lang="en-GB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endParaRPr lang="en-GB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2012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gasto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 a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foi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R$ 45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bilhões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superior </a:t>
            </a: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ao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2011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Exatamente quando o governo anuncia que a Taxa de Juros Selic está em queda, o Tesouro Nacional passa a emitir títulos da dívida pré-fixados, com taxas de juros bem maiores que a Selic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2012, apenas 4% do valor dos títulos emitidos foram indexados à Selic</a:t>
            </a: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en-GB" b="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GB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dezembro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/2012,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apenas 22,76% do estoque da Dívida Interna sob responsabilidade do Tesouro estavam indexados à Selic. </a:t>
            </a:r>
          </a:p>
          <a:p>
            <a:pPr marL="342900" indent="-342900" algn="just">
              <a:lnSpc>
                <a:spcPct val="110000"/>
              </a:lnSpc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custo médio da dívida interna em dezembro estava em </a:t>
            </a:r>
            <a:r>
              <a:rPr lang="pt-BR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11,72%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ao ano, muito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superior à Taxa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Selic (7,25%).</a:t>
            </a:r>
          </a:p>
          <a:p>
            <a:pPr marL="342900" indent="-342900" algn="just">
              <a:spcBef>
                <a:spcPts val="1800"/>
              </a:spcBef>
              <a:buClr>
                <a:srgbClr val="FFFFFF"/>
              </a:buClr>
              <a:buFont typeface="Arial" pitchFamily="34" charset="0"/>
              <a:buChar char="•"/>
              <a:defRPr/>
            </a:pPr>
            <a:endParaRPr lang="en-GB" b="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9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Enquanto isso, 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717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936625"/>
            <a:ext cx="60356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631825" y="639603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</a:rPr>
              <a:t>Fonte: </a:t>
            </a:r>
            <a:r>
              <a:rPr lang="pt-BR">
                <a:solidFill>
                  <a:srgbClr val="92D050"/>
                </a:solidFill>
                <a:hlinkClick r:id="rId4"/>
              </a:rPr>
              <a:t>http://www4.bcb.gov.br/top50/port/top50.asp</a:t>
            </a:r>
            <a:r>
              <a:rPr lang="pt-BR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3318" name="Retângulo 3"/>
          <p:cNvSpPr>
            <a:spLocks noChangeArrowheads="1"/>
          </p:cNvSpPr>
          <p:nvPr/>
        </p:nvSpPr>
        <p:spPr bwMode="auto">
          <a:xfrm>
            <a:off x="6969125" y="2527300"/>
            <a:ext cx="2936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2D050"/>
                </a:solidFill>
                <a:latin typeface="Verdana" charset="0"/>
              </a:rPr>
              <a:t>Em 2012, o lucro dos 7 maiores bancos aumentou ainda mais, em comparação a 2011</a:t>
            </a:r>
          </a:p>
        </p:txBody>
      </p:sp>
    </p:spTree>
    <p:extLst>
      <p:ext uri="{BB962C8B-B14F-4D97-AF65-F5344CB8AC3E}">
        <p14:creationId xmlns:p14="http://schemas.microsoft.com/office/powerpoint/2010/main" val="116389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val="497979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440863" cy="722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BRASIL: Estratégia de manutenção do Poder e da Acumulação Capitalista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financeiro/empresarial: exonerações fiscais, recursos BNDES, facilidades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Caos social (saúde, educação, creches, transporte, violência)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Arial"/>
              <a:buChar char="•"/>
              <a:defRPr/>
            </a:pPr>
            <a:r>
              <a:rPr lang="pt-BR" sz="28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defRPr/>
            </a:pPr>
            <a:endParaRPr lang="pt-BR" sz="2800" b="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94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6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val="104462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237"/>
              </p:ext>
            </p:extLst>
          </p:nvPr>
        </p:nvGraphicFramePr>
        <p:xfrm>
          <a:off x="1315023" y="1340768"/>
          <a:ext cx="6979237" cy="45006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652825"/>
                <a:gridCol w="2326412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(RETIFICADO)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(1997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 a 2011)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R$ 55,21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R$ 369,36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3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03774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4" imgW="5613480" imgH="2642040" progId="Word.Document.12">
                  <p:link updateAutomatic="1"/>
                </p:oleObj>
              </mc:Choice>
              <mc:Fallback>
                <p:oleObj name="Document" r:id="rId4" imgW="5613480" imgH="264204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53" y="1196752"/>
                        <a:ext cx="9615651" cy="5472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63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val="37036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68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Estamos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i="1" dirty="0" smtClean="0">
                <a:solidFill>
                  <a:srgbClr val="92D050"/>
                </a:solidFill>
                <a:latin typeface="Tahoma" charset="0"/>
              </a:rPr>
              <a:t>queremos</a:t>
            </a:r>
          </a:p>
          <a:p>
            <a:pPr lvl="2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</a:rPr>
              <a:t>PARADOXO BRASIL </a:t>
            </a:r>
            <a:endParaRPr lang="pt-BR" dirty="0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7ª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Economia Mundial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85º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val="35776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2000: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votos</a:t>
            </a:r>
            <a:endParaRPr lang="en-GB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85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5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0" y="768906"/>
            <a:ext cx="9487260" cy="57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2480" y="260648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Antes e Depois da Auditoria da Dívida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37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712325" cy="684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 sz="32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Outro BRASIL é possível </a:t>
            </a:r>
            <a:endParaRPr lang="pt-BR" sz="28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Justiça social: Vida digna para todas as pessoas, com acesso a emprego, alimentação, moradia, transporte, fim do fosso social;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Educação integral de qualidade;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Seguridade Social: saúde, assistência e previdência;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Fim do privilégio dos rentistas: juros,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uperávit Primário, contingenciamentos, congelamentos salariais, mecanismos financeiros, benesses fiscais; AUDITORIA DA DÍVIDA PÚBLICA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Superação do colonialismo: continuamos sendo país exportador primário e passamos por processo de desindustrialização;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Combate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à inflação de alimentos via Reforma Agrária,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Economia Solidária e fim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monopólios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varejo;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Revisão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dos preços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administrados;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Revisão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privatizações, leilões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 reformas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neoliberais;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Reforma Tributária: aliviar pobres e trabalhadores e tributar fortunas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latifúndios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rentistas,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primário-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exportador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;</a:t>
            </a:r>
            <a:endParaRPr lang="pt-BR" sz="2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Representação política legítima e ética: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financiamento privado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 campanhas, voto impresso, democracia autêntica</a:t>
            </a:r>
          </a:p>
          <a:p>
            <a:pPr marL="457200" indent="-4572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Tx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Democratização da mídia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1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</a:t>
            </a:r>
            <a:r>
              <a:rPr 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</a:t>
            </a: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endParaRPr lang="pt-BR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0" y="1206500"/>
            <a:ext cx="9414848" cy="5102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326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PUBLICAÇÕES DIDÁTICAS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616" y="630932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  <a:latin typeface="Andale Mono"/>
                <a:cs typeface="Andale Mono"/>
              </a:rPr>
              <a:t>WWW.INOVEEDITORA.COM.BR</a:t>
            </a:r>
            <a:endParaRPr lang="en-US" b="0" dirty="0">
              <a:solidFill>
                <a:schemeClr val="tx1"/>
              </a:solidFill>
              <a:latin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1380961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 txBox="1">
            <a:spLocks noChangeArrowheads="1"/>
          </p:cNvSpPr>
          <p:nvPr/>
        </p:nvSpPr>
        <p:spPr bwMode="auto">
          <a:xfrm>
            <a:off x="386954" y="188913"/>
            <a:ext cx="920948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A MAIOR VIOLÊNCIA É A NEGAÇÃO DOS DIREITOS SOCIAIS BÁSICOS</a:t>
            </a:r>
          </a:p>
        </p:txBody>
      </p:sp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3810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2" algn="ctr">
              <a:spcBef>
                <a:spcPct val="65000"/>
              </a:spcBef>
            </a:pP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Auditoria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dívida: passo para revelar a verdade sobre o “Sistema da Dívida” e explicar porque 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nosso potencialmente rico país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está empobrecido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 cada dia mais violento. 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1"/>
            <a:ext cx="7300516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64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  <p:extLst>
      <p:ext uri="{BB962C8B-B14F-4D97-AF65-F5344CB8AC3E}">
        <p14:creationId xmlns:p14="http://schemas.microsoft.com/office/powerpoint/2010/main" val="4033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57" y="671551"/>
            <a:ext cx="7778533" cy="582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0" y="6496437"/>
            <a:ext cx="9906000" cy="276999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Senado Federal – Sistema SIGA BRASIL - Elaboração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Auditoria Cidadã da Dívida</a:t>
            </a:r>
          </a:p>
        </p:txBody>
      </p:sp>
      <p:sp>
        <p:nvSpPr>
          <p:cNvPr id="5125" name="CaixaDeTexto 5"/>
          <p:cNvSpPr txBox="1">
            <a:spLocks noChangeArrowheads="1"/>
          </p:cNvSpPr>
          <p:nvPr/>
        </p:nvSpPr>
        <p:spPr bwMode="auto">
          <a:xfrm>
            <a:off x="560512" y="3718856"/>
            <a:ext cx="16398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</a:t>
            </a:r>
            <a:r>
              <a:rPr lang="pt-BR" sz="1800" smtClean="0"/>
              <a:t>753 </a:t>
            </a:r>
            <a:r>
              <a:rPr lang="pt-BR" sz="1800"/>
              <a:t>bilhões</a:t>
            </a:r>
          </a:p>
        </p:txBody>
      </p:sp>
      <p:cxnSp>
        <p:nvCxnSpPr>
          <p:cNvPr id="5126" name="Conector de seta reta 7"/>
          <p:cNvCxnSpPr>
            <a:cxnSpLocks noChangeShapeType="1"/>
          </p:cNvCxnSpPr>
          <p:nvPr/>
        </p:nvCxnSpPr>
        <p:spPr bwMode="auto">
          <a:xfrm flipH="1">
            <a:off x="2367756" y="3903006"/>
            <a:ext cx="665163" cy="0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5127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</a:t>
            </a:r>
            <a:r>
              <a:rPr lang="pt-BR" sz="19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2012 </a:t>
            </a: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– Total = R$ 1,712  trilhão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1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val="2114911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296817" y="1690688"/>
            <a:ext cx="1440159" cy="286232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808984" y="2492896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69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995C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4157860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776288" y="6272213"/>
            <a:ext cx="8064500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  <a:cs typeface="MS PGothic" charset="0"/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“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  <a:cs typeface="MS PGothic" charset="0"/>
              </a:rPr>
              <a:t>”</a:t>
            </a:r>
            <a:r>
              <a:rPr lang="en-US" altLang="ja-JP" sz="1400" b="0">
                <a:solidFill>
                  <a:srgbClr val="FFFFFF"/>
                </a:solidFill>
                <a:cs typeface="MS PGothic" charset="0"/>
              </a:rPr>
              <a:t> da Dívida, </a:t>
            </a:r>
            <a:r>
              <a:rPr lang="pt-BR" altLang="ja-JP" sz="1400" b="0">
                <a:solidFill>
                  <a:srgbClr val="FFFFFF"/>
                </a:solidFill>
                <a:cs typeface="MS PGothic" charset="0"/>
              </a:rPr>
              <a:t>pois a CPI da Dívida constatou que boa parte dos juros são contabilizados como tal.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>
            <a:spAutoFit/>
          </a:bodyPr>
          <a:lstStyle/>
          <a:p>
            <a:pPr>
              <a:defRPr/>
            </a:pPr>
            <a:endParaRPr lang="pt-BR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87338"/>
            <a:ext cx="88582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7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Belo Horizonte                     Brasília	                 Rio de Janeiro</a:t>
            </a:r>
          </a:p>
        </p:txBody>
      </p:sp>
      <p:sp>
        <p:nvSpPr>
          <p:cNvPr id="7170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São Paulo                       Porto Alegre	                    Salvador</a:t>
            </a:r>
          </a:p>
        </p:txBody>
      </p:sp>
      <p:sp>
        <p:nvSpPr>
          <p:cNvPr id="7171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7172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8194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Florianópolis                      Natal	                    Manaus</a:t>
            </a:r>
          </a:p>
        </p:txBody>
      </p:sp>
      <p:sp>
        <p:nvSpPr>
          <p:cNvPr id="8195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charset="0"/>
                <a:cs typeface="Tahoma" charset="0"/>
              </a:rPr>
              <a:t>centenas de cidades</a:t>
            </a:r>
          </a:p>
        </p:txBody>
      </p:sp>
      <p:pic>
        <p:nvPicPr>
          <p:cNvPr id="8196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#RevoltadoBusão em Natal - protesto bloqueia a BR-101 (Foto: Henrique Dovalle/G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352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21740</TotalTime>
  <Words>1326</Words>
  <Application>Microsoft Office PowerPoint</Application>
  <PresentationFormat>Papel A4 (210 x 297 mm)</PresentationFormat>
  <Paragraphs>272</Paragraphs>
  <Slides>28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0" baseType="lpstr">
      <vt:lpstr>Pulso</vt:lpstr>
      <vt:lpstr>\\localhost\Users\marialuciafattorelli\Documents\PALESTRAS\Macintosh HD:Users:marialuciafattorelli:Documents:NÚCLEOS:Informativo-ESTADOS-III.docx!OLE_LINK1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1598</cp:revision>
  <cp:lastPrinted>2008-11-20T19:12:03Z</cp:lastPrinted>
  <dcterms:created xsi:type="dcterms:W3CDTF">2001-11-19T18:24:28Z</dcterms:created>
  <dcterms:modified xsi:type="dcterms:W3CDTF">2013-08-23T02:37:42Z</dcterms:modified>
</cp:coreProperties>
</file>