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978" r:id="rId2"/>
    <p:sldId id="999" r:id="rId3"/>
    <p:sldId id="1000" r:id="rId4"/>
    <p:sldId id="1001" r:id="rId5"/>
    <p:sldId id="985" r:id="rId6"/>
    <p:sldId id="953" r:id="rId7"/>
    <p:sldId id="981" r:id="rId8"/>
    <p:sldId id="988" r:id="rId9"/>
    <p:sldId id="998" r:id="rId10"/>
    <p:sldId id="797" r:id="rId11"/>
    <p:sldId id="997" r:id="rId12"/>
    <p:sldId id="990" r:id="rId13"/>
    <p:sldId id="991" r:id="rId14"/>
    <p:sldId id="992" r:id="rId15"/>
    <p:sldId id="994" r:id="rId16"/>
    <p:sldId id="996" r:id="rId1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FF0000"/>
    <a:srgbClr val="334F15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9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7C90F03-B963-4107-9144-89729D2896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A7903EF-2C93-4728-AD73-4BE3C5E5E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2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C2BED6C8-BCEE-4356-9741-1A2C9C289E86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3A8A999-4533-4AED-9B0C-E36BF837434F}" type="slidenum">
              <a:rPr lang="pt-BR" sz="1200" b="0" smtClean="0">
                <a:solidFill>
                  <a:schemeClr val="tx1"/>
                </a:solidFill>
                <a:cs typeface="Arial" charset="0"/>
              </a:rPr>
              <a:pPr/>
              <a:t>15</a:t>
            </a:fld>
            <a:endParaRPr lang="pt-BR" sz="1200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3F8CFBF6-1E7B-454A-B9A9-CF98DB1C4323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buFont typeface="Times New Roman" pitchFamily="18" charset="0"/>
              <a:buNone/>
            </a:pPr>
            <a:fld id="{54A839C2-1021-466A-A04B-C1E3AB31B54C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pitchFamily="18" charset="0"/>
                <a:buNone/>
              </a:pPr>
              <a:t>12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tesouro.gov.br/estados_municipios/sistn_novosite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prop_mostrarintegra?codteor=1103132&amp;filename=Tramitacao-PL+323/2007%20-%20P&#225;g%20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416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43º Encontro Científico dos Estudantes de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Medicina</a:t>
            </a:r>
          </a:p>
          <a:p>
            <a:pPr algn="ctr" eaLnBrk="0" hangingPunct="0"/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Belém, 22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julho de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2013</a:t>
            </a:r>
          </a:p>
        </p:txBody>
      </p:sp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1640632" y="2932403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Financiamento, precarização e transparência na educação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2" y="214313"/>
            <a:ext cx="5438775" cy="18573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97700">
                <a:alpha val="74998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</a:t>
            </a:r>
            <a:r>
              <a:rPr lang="en-GB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979640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639888" cy="1338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14343" name="CaixaDeTexto 5"/>
          <p:cNvSpPr txBox="1">
            <a:spLocks noChangeArrowheads="1"/>
          </p:cNvSpPr>
          <p:nvPr/>
        </p:nvSpPr>
        <p:spPr bwMode="auto">
          <a:xfrm>
            <a:off x="3800475" y="1690688"/>
            <a:ext cx="2016125" cy="2030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14344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14345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4913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15366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98048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1"/>
          <p:cNvSpPr>
            <a:spLocks noChangeArrowheads="1"/>
          </p:cNvSpPr>
          <p:nvPr/>
        </p:nvSpPr>
        <p:spPr bwMode="auto">
          <a:xfrm>
            <a:off x="2473325" y="2924944"/>
            <a:ext cx="543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Verdana" pitchFamily="34" charset="0"/>
                <a:hlinkClick r:id="rId2"/>
              </a:rPr>
              <a:t>www.auditoriacidada.org.br</a:t>
            </a:r>
            <a:r>
              <a:rPr lang="pt-BR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6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Belo Horizonte                     Brasília	                 Rio de Janeiro</a:t>
            </a:r>
          </a:p>
        </p:txBody>
      </p: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São Paulo                       Porto Alegre	                    Salvador</a:t>
            </a:r>
          </a:p>
        </p:txBody>
      </p:sp>
      <p:sp>
        <p:nvSpPr>
          <p:cNvPr id="4100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4101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Florianópolis                      </a:t>
            </a:r>
            <a:r>
              <a:rPr lang="pt-BR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Belém</a:t>
            </a: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                    Manaus</a:t>
            </a:r>
          </a:p>
        </p:txBody>
      </p:sp>
      <p:sp>
        <p:nvSpPr>
          <p:cNvPr id="5124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5125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ortalorm.com.br/recursos/BancoImagens/%7B8AF52416-8850-4AD6-A64C-F91ADA01FACF%7D_protes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5364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172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A GRANDE BANDEIRA DOS MOVIMENTOS SOCIAIS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" y="1028067"/>
            <a:ext cx="10043467" cy="56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61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" y="573088"/>
            <a:ext cx="9417496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0" y="6391494"/>
            <a:ext cx="990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Senado Federal – Sistema SIGA BRASIL - Elaboração: Auditoria Cidadã da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Dívida. Inclui o chamado “refinanciamento” da dívida , pois o governo contabiliza dentro deste item grande parte dos juros pagos.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CaixaDeTexto 5"/>
          <p:cNvSpPr txBox="1">
            <a:spLocks noChangeArrowheads="1"/>
          </p:cNvSpPr>
          <p:nvPr/>
        </p:nvSpPr>
        <p:spPr bwMode="auto">
          <a:xfrm>
            <a:off x="632520" y="3200097"/>
            <a:ext cx="1639887" cy="78483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/>
              <a:t>R$ 753 </a:t>
            </a:r>
            <a:r>
              <a:rPr lang="pt-BR" sz="1800" smtClean="0"/>
              <a:t>bilhões</a:t>
            </a:r>
          </a:p>
          <a:p>
            <a:pPr algn="ctr">
              <a:spcBef>
                <a:spcPct val="50000"/>
              </a:spcBef>
            </a:pPr>
            <a:r>
              <a:rPr lang="pt-BR" sz="1800" smtClean="0"/>
              <a:t>(17% do PIB)</a:t>
            </a:r>
            <a:endParaRPr lang="pt-BR" sz="1800"/>
          </a:p>
        </p:txBody>
      </p:sp>
      <p:cxnSp>
        <p:nvCxnSpPr>
          <p:cNvPr id="7174" name="Conector de seta reta 7"/>
          <p:cNvCxnSpPr>
            <a:cxnSpLocks noChangeShapeType="1"/>
          </p:cNvCxnSpPr>
          <p:nvPr/>
        </p:nvCxnSpPr>
        <p:spPr bwMode="auto">
          <a:xfrm flipH="1">
            <a:off x="2272407" y="3592512"/>
            <a:ext cx="666750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2012 – Total = R$ 1,712  trilhão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88925" y="4293096"/>
            <a:ext cx="4664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/>
              <a:t>Valor equivalente a mais que o triplo do necessário para aumentar os gastos com educação de 5% para 10% do PIB</a:t>
            </a:r>
          </a:p>
        </p:txBody>
      </p:sp>
    </p:spTree>
    <p:extLst>
      <p:ext uri="{BB962C8B-B14F-4D97-AF65-F5344CB8AC3E}">
        <p14:creationId xmlns:p14="http://schemas.microsoft.com/office/powerpoint/2010/main" val="2807822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ORÇAMENTOS ESTADUAIS TAMBÉM ESTÃO COMPROMETIDOS COM A DÍVIDA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da dívida dos estados com a União em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2012:</a:t>
            </a: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54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Valor obtido aplicando-se o IGP-DI+6% sobre o estoque da dívida dos estados com a União em 2009, obtido junto ao Tesouro Nacional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Este valor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representou 66% de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TODOS os gastos dos estados com a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 em 2012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(R$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82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bilhões)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</a:t>
            </a:r>
            <a:r>
              <a:rPr lang="pt-BR" sz="1200">
                <a:latin typeface="Tahoma" pitchFamily="34" charset="0"/>
                <a:cs typeface="Tahoma" pitchFamily="34" charset="0"/>
              </a:rPr>
              <a:t> </a:t>
            </a:r>
            <a:r>
              <a:rPr lang="pt-BR" sz="1200"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pt-BR" sz="1200" smtClean="0">
                <a:latin typeface="Tahoma" pitchFamily="34" charset="0"/>
                <a:cs typeface="Tahoma" pitchFamily="34" charset="0"/>
                <a:hlinkClick r:id="rId3"/>
              </a:rPr>
              <a:t>www3.tesouro.gov.br/estados_municipios/sistn_novosite.asp</a:t>
            </a:r>
            <a:r>
              <a:rPr lang="pt-BR" sz="1200" smtClean="0">
                <a:latin typeface="Tahoma" pitchFamily="34" charset="0"/>
                <a:cs typeface="Tahoma" pitchFamily="34" charset="0"/>
              </a:rPr>
              <a:t> </a:t>
            </a:r>
            <a:endParaRPr lang="pt-BR" sz="1200"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42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FRAGILIDADE DOS MECANISMOS DE FINANCIAMENTO DA EDUCAÇÃO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 da Constituição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212. A União aplicará, anualmente, nunca menos de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18%,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os Estados, o Distrito Federal e os Municípios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25 %,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mínimo, da receita resultante de impostos, compreendida a proveniente de transferências, na manutenção e desenvolvimento do ensino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PORÉM...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2012,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receita líquida de impostos da União equivaleu a apenas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13%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total do orçamento federal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RESULTADO: A Educação recebe apenas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3%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 orçamento</a:t>
            </a:r>
            <a:endParaRPr lang="pt-BR" sz="2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511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FRAGILIDADE DOS MECANISMOS DE FINANCIAMENTO DA EDUCAÇÃO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Plano Nacional de Educação – Aprovado na Câmara (2012)</a:t>
            </a: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 20: ampliar o investimento público em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educação pública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forma a atingir, no mínimo, o patamar de 7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% (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sete por cento) do Produto Interno Bruto - PIB do País </a:t>
            </a:r>
            <a:r>
              <a:rPr lang="pt-BR" sz="2200" i="1" u="sng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5º </a:t>
            </a:r>
            <a:r>
              <a:rPr lang="pt-BR" sz="2200" i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(quinto)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ano de vigência desta Lei e, no mínimo, o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equivalente a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10% (dez por cento) do PIB </a:t>
            </a:r>
            <a:r>
              <a:rPr lang="pt-BR" sz="2200" i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ao final do decênio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 bwMode="auto">
          <a:xfrm>
            <a:off x="8147273" y="2211339"/>
            <a:ext cx="936104" cy="279220"/>
          </a:xfrm>
          <a:prstGeom prst="line">
            <a:avLst/>
          </a:prstGeom>
          <a:solidFill>
            <a:srgbClr val="FFFFFF"/>
          </a:solidFill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 flipH="1">
            <a:off x="8175010" y="2166831"/>
            <a:ext cx="936102" cy="337423"/>
          </a:xfrm>
          <a:prstGeom prst="line">
            <a:avLst/>
          </a:prstGeom>
          <a:solidFill>
            <a:srgbClr val="FFFFFF"/>
          </a:solidFill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782092" y="48691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28/5/2013, NA COMISSÃO DE ASSUNTOS ECONÔMICOS DO SENADO...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520" y="587727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 resta a votação pelas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Comissões de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Constituição, Justiça e Cidadania; e de Educação, Cultura e Esporte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" y="142875"/>
            <a:ext cx="100655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PETRÓLEO GARANTE OS 10% DO PIB PARA A EDUCAÇÃO ???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13462"/>
              </p:ext>
            </p:extLst>
          </p:nvPr>
        </p:nvGraphicFramePr>
        <p:xfrm>
          <a:off x="920552" y="764705"/>
          <a:ext cx="8424936" cy="514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1982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do petróleo para educação </a:t>
                      </a:r>
                      <a:endParaRPr lang="pt-BR" sz="2000" b="0" i="0" u="none" strike="noStrike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bilhões)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PIB </a:t>
                      </a:r>
                      <a:endParaRPr lang="pt-BR" sz="2000" b="0" i="0" u="none" strike="noStrike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bilhões)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do petróleo para educação </a:t>
                      </a:r>
                      <a:endParaRPr lang="pt-BR" sz="2000" b="0" i="0" u="none" strike="noStrike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 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PIB)</a:t>
                      </a:r>
                    </a:p>
                  </a:txBody>
                  <a:tcPr marL="9525" marR="9525" marT="9525" marB="0" anchor="ctr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4.402,54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4.490,59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4.580,40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4.672,01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4.765,45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4.860,76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4.957,97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5.057,13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5.158,27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5.261,44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5.366,67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32520" y="6027003"/>
            <a:ext cx="904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rgbClr val="FFFFFF"/>
                </a:solidFill>
              </a:rPr>
              <a:t>Fonte: Relatório do PL 323/2007 </a:t>
            </a:r>
            <a:r>
              <a:rPr lang="pt-BR" sz="1200" smtClean="0">
                <a:solidFill>
                  <a:srgbClr val="FFFFFF"/>
                </a:solidFill>
              </a:rPr>
              <a:t>, com alterações em Plenário em 26/6/2013 (destinando-se 75% dos valores para educação e 25% para saúde). Disponível em : </a:t>
            </a:r>
          </a:p>
          <a:p>
            <a:r>
              <a:rPr lang="pt-BR" sz="1200" smtClean="0">
                <a:solidFill>
                  <a:srgbClr val="FFFFFF"/>
                </a:solidFill>
                <a:hlinkClick r:id="rId3"/>
              </a:rPr>
              <a:t>http</a:t>
            </a:r>
            <a:r>
              <a:rPr lang="pt-BR" sz="1200">
                <a:solidFill>
                  <a:srgbClr val="FFFFFF"/>
                </a:solidFill>
                <a:hlinkClick r:id="rId3"/>
              </a:rPr>
              <a:t>://</a:t>
            </a:r>
            <a:r>
              <a:rPr lang="pt-BR" sz="1200" smtClean="0">
                <a:solidFill>
                  <a:srgbClr val="FFFFFF"/>
                </a:solidFill>
                <a:hlinkClick r:id="rId3"/>
              </a:rPr>
              <a:t>www.camara.gov.br/proposicoesWeb/prop_mostrarintegra?codteor=1103132&amp;filename=Tramitacao-PL+323/2007 </a:t>
            </a:r>
            <a:r>
              <a:rPr lang="pt-BR" sz="1200">
                <a:solidFill>
                  <a:srgbClr val="FFFFFF"/>
                </a:solidFill>
              </a:rPr>
              <a:t> </a:t>
            </a:r>
            <a:r>
              <a:rPr lang="pt-BR" sz="1200" smtClean="0">
                <a:solidFill>
                  <a:srgbClr val="FFFFFF"/>
                </a:solidFill>
              </a:rPr>
              <a:t>– pág 32</a:t>
            </a:r>
          </a:p>
          <a:p>
            <a:r>
              <a:rPr lang="pt-BR" sz="1200" smtClean="0">
                <a:solidFill>
                  <a:srgbClr val="FFFFFF"/>
                </a:solidFill>
              </a:rPr>
              <a:t>Nota: o valor do PIB foi obtido tomando-se o valor de 2012 e aplicando-se uma taxa de crescimento de 2% ao ano.</a:t>
            </a:r>
            <a:endParaRPr lang="pt-B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8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17507</TotalTime>
  <Words>991</Words>
  <Application>Microsoft Office PowerPoint</Application>
  <PresentationFormat>Papel A4 (210 x 297 mm)</PresentationFormat>
  <Paragraphs>220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1323</cp:revision>
  <cp:lastPrinted>2008-11-20T19:12:03Z</cp:lastPrinted>
  <dcterms:created xsi:type="dcterms:W3CDTF">2001-11-19T18:24:28Z</dcterms:created>
  <dcterms:modified xsi:type="dcterms:W3CDTF">2013-07-22T15:10:56Z</dcterms:modified>
</cp:coreProperties>
</file>