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693" r:id="rId2"/>
    <p:sldId id="1264" r:id="rId3"/>
    <p:sldId id="1262" r:id="rId4"/>
    <p:sldId id="1242" r:id="rId5"/>
    <p:sldId id="1240" r:id="rId6"/>
    <p:sldId id="1231" r:id="rId7"/>
    <p:sldId id="1241" r:id="rId8"/>
    <p:sldId id="1248" r:id="rId9"/>
    <p:sldId id="1249" r:id="rId10"/>
    <p:sldId id="1235" r:id="rId11"/>
    <p:sldId id="1265" r:id="rId12"/>
    <p:sldId id="1230" r:id="rId13"/>
    <p:sldId id="1245" r:id="rId14"/>
    <p:sldId id="1233" r:id="rId15"/>
    <p:sldId id="1263" r:id="rId16"/>
    <p:sldId id="1236" r:id="rId17"/>
    <p:sldId id="1243" r:id="rId18"/>
    <p:sldId id="1261" r:id="rId19"/>
    <p:sldId id="1250" r:id="rId20"/>
    <p:sldId id="1257" r:id="rId21"/>
    <p:sldId id="1258" r:id="rId22"/>
    <p:sldId id="1259" r:id="rId23"/>
    <p:sldId id="1218" r:id="rId24"/>
    <p:sldId id="1219" r:id="rId25"/>
    <p:sldId id="1220" r:id="rId26"/>
    <p:sldId id="1221" r:id="rId27"/>
    <p:sldId id="1226" r:id="rId28"/>
    <p:sldId id="1227" r:id="rId29"/>
    <p:sldId id="1237" r:id="rId30"/>
    <p:sldId id="1266" r:id="rId31"/>
    <p:sldId id="1238" r:id="rId32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58" y="-21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2048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BBA7-7013-D945-9006-0BB2B5D97884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24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246EA64-8B0C-AC4B-A545-BE09370221DD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29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file:///\\localhost\Users\marialuciafattorelli\Documents\PALESTRAS\Macintosh%20HD:Users:marialuciafattorelli:Documents:NU&#769;CLEOS:Informativo-ESTADOS-III.docx!OLE_LINK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67249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</a:t>
            </a:r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Fattorelli</a:t>
            </a: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10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Oitavo Fórum da Associação Mundial de Economia Política</a:t>
            </a: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Florianópolis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24 de </a:t>
            </a:r>
            <a:r>
              <a:rPr lang="en-US" sz="28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maio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2013</a:t>
            </a:r>
            <a:endParaRPr lang="en-US" sz="2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0" y="2565400"/>
            <a:ext cx="1013757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endParaRPr lang="pt-BR" sz="3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</a:t>
            </a:r>
            <a:r>
              <a:rPr lang="pt-BR" sz="32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superendividamento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do Estado Brasileiro</a:t>
            </a:r>
          </a:p>
          <a:p>
            <a:pPr marL="457200" indent="-457200" algn="ctr" eaLnBrk="0" hangingPunct="0">
              <a:spcBef>
                <a:spcPts val="600"/>
              </a:spcBef>
              <a:buFontTx/>
              <a:buChar char="•"/>
            </a:pP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  <a:cs typeface="MS PGothic" charset="0"/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  <a:cs typeface="MS PGothic" charset="0"/>
              </a:rPr>
              <a:t>“</a:t>
            </a:r>
            <a:r>
              <a:rPr lang="en-US" altLang="ja-JP" sz="1400" b="0">
                <a:solidFill>
                  <a:srgbClr val="FFFFFF"/>
                </a:solidFill>
                <a:cs typeface="MS PGothic" charset="0"/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  <a:cs typeface="MS PGothic" charset="0"/>
              </a:rPr>
              <a:t>”</a:t>
            </a:r>
            <a:r>
              <a:rPr lang="en-US" altLang="ja-JP" sz="1400" b="0">
                <a:solidFill>
                  <a:srgbClr val="FFFFFF"/>
                </a:solidFill>
                <a:cs typeface="MS PGothic" charset="0"/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  <a:cs typeface="MS PGothic" charset="0"/>
              </a:rPr>
              <a:t>pois a CPI da Dívida constatou que boa parte dos juros são contabilizados como tal.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pt-BR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7338"/>
            <a:ext cx="8858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755435" cy="678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NACIONAL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Desindustrialização</a:t>
            </a:r>
          </a:p>
          <a:p>
            <a:pPr marL="800100" lvl="1" indent="-342900" algn="just">
              <a:spcBef>
                <a:spcPts val="600"/>
              </a:spcBef>
              <a:buFont typeface="Wingdings" charset="2"/>
              <a:buChar char="²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Desaceleração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econômica provocada pela supervalorização do real </a:t>
            </a:r>
          </a:p>
          <a:p>
            <a:pPr marL="800100" lvl="1" indent="-342900" algn="just">
              <a:spcBef>
                <a:spcPts val="600"/>
              </a:spcBef>
              <a:buFont typeface="Wingdings" charset="2"/>
              <a:buChar char="²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Câmbio “livre” favorece ao setor financeiro e penaliza setor produtivo</a:t>
            </a:r>
          </a:p>
          <a:p>
            <a:pPr marL="800100" lvl="1" indent="-342900" algn="just">
              <a:spcBef>
                <a:spcPts val="600"/>
              </a:spcBef>
              <a:buFont typeface="Wingdings" charset="2"/>
              <a:buChar char="²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Regime de Metas de Inflação garante transformação de dólar especulativo em títulos da dívida mobiliária federal </a:t>
            </a:r>
          </a:p>
          <a:p>
            <a:pPr marL="800100" lvl="1" indent="-342900" algn="just">
              <a:spcBef>
                <a:spcPts val="600"/>
              </a:spcBef>
              <a:buFont typeface="Wingdings" charset="2"/>
              <a:buChar char="²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Medidas equivocadas que não enfrentam o problema:</a:t>
            </a:r>
          </a:p>
          <a:p>
            <a:pPr marL="19431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redução carga tributária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para indústrias (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IPI, IR, ICMS), o que provoca outras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distorções</a:t>
            </a:r>
          </a:p>
          <a:p>
            <a:pPr algn="just"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800100" lvl="1" indent="-342900" algn="just">
              <a:spcBef>
                <a:spcPts val="600"/>
              </a:spcBef>
              <a:buFont typeface="Wingdings" charset="2"/>
              <a:buChar char="²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investimentos públicos devido à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“Meta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Superávit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Primário”:</a:t>
            </a:r>
          </a:p>
          <a:p>
            <a:pPr marL="19431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Recursos não podem ser investidos pois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afetam o cumprimento da “meta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”. Recursos se destinam ao pagamento da dívida.</a:t>
            </a: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800100" lvl="1" indent="-342900" algn="just">
              <a:spcBef>
                <a:spcPts val="600"/>
              </a:spcBef>
              <a:buFont typeface="Wingdings" charset="2"/>
              <a:buChar char="²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Avanço de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Privatizações: FHC, Lula e novos pacotes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Dilma</a:t>
            </a:r>
          </a:p>
          <a:p>
            <a:pPr algn="just"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Crescimento Dívida Pública</a:t>
            </a:r>
          </a:p>
          <a:p>
            <a:pPr marL="800100" lvl="1" indent="-342900" algn="just">
              <a:spcBef>
                <a:spcPts val="600"/>
              </a:spcBef>
              <a:buFont typeface="Wingdings" charset="2"/>
              <a:buChar char="²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limite para endividamento federal</a:t>
            </a:r>
          </a:p>
          <a:p>
            <a:pPr marL="800100" lvl="1" indent="-342900" algn="just">
              <a:spcBef>
                <a:spcPts val="600"/>
              </a:spcBef>
              <a:buFont typeface="Wingdings" charset="2"/>
              <a:buChar char="²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Relaxamento dos limites para endividamento dos estados e municípios</a:t>
            </a: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50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440863" cy="60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DISCURSO DO GOVERNO</a:t>
            </a:r>
            <a:endParaRPr lang="pt-BR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endParaRPr lang="pt-BR" sz="2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Aqui, não existe Crise da Dívida</a:t>
            </a:r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Nos </a:t>
            </a:r>
            <a:r>
              <a:rPr lang="pt-BR" sz="2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livramos do FMI – dívida não é mais problema</a:t>
            </a:r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Taxa </a:t>
            </a:r>
            <a:r>
              <a:rPr lang="pt-BR" sz="2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de juros em </a:t>
            </a:r>
            <a:r>
              <a:rPr lang="pt-BR" sz="2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queda</a:t>
            </a:r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40 milhões de pessoas saíram da pobreza</a:t>
            </a:r>
          </a:p>
          <a:p>
            <a:pPr marL="457200" indent="-457200" algn="just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Estamos em Pleno Emprego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</a:pP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4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SERÁ VERDADE?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39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0" y="428625"/>
            <a:ext cx="10137576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RECENTE QUEDA DA TAXA SELIC </a:t>
            </a: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Nacional.</a:t>
            </a:r>
          </a:p>
          <a:p>
            <a:pPr algn="ctr" eaLnBrk="1" hangingPunct="1"/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 dezembro, Selic a 7,25% mas títulos vendidos a 11,72% em média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33600"/>
            <a:ext cx="868838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20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quê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os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bancos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reclamaram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uposta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“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queda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drástica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 </a:t>
            </a: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os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juros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? 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  <a:defRPr/>
            </a:pP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  <a:defRPr/>
            </a:pPr>
            <a:endParaRPr lang="en-GB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58112"/>
              </p:ext>
            </p:extLst>
          </p:nvPr>
        </p:nvGraphicFramePr>
        <p:xfrm>
          <a:off x="920552" y="1555314"/>
          <a:ext cx="8712969" cy="4681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1387452">
                <a:tc>
                  <a:txBody>
                    <a:bodyPr/>
                    <a:lstStyle/>
                    <a:p>
                      <a:pPr algn="ctr"/>
                      <a:r>
                        <a:rPr lang="pt-BR" sz="2400" b="1" smtClean="0">
                          <a:solidFill>
                            <a:schemeClr val="bg1"/>
                          </a:solidFill>
                        </a:rPr>
                        <a:t>Banco</a:t>
                      </a:r>
                      <a:endParaRPr lang="pt-BR" sz="24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smtClean="0">
                          <a:solidFill>
                            <a:schemeClr val="bg1"/>
                          </a:solidFill>
                        </a:rPr>
                        <a:t>Lucro – jan a set 2011 </a:t>
                      </a:r>
                    </a:p>
                    <a:p>
                      <a:pPr algn="ctr"/>
                      <a:r>
                        <a:rPr lang="pt-BR" sz="2400" b="1" smtClean="0">
                          <a:solidFill>
                            <a:schemeClr val="bg1"/>
                          </a:solidFill>
                        </a:rPr>
                        <a:t>(R$ bilhões)</a:t>
                      </a:r>
                      <a:endParaRPr lang="pt-BR" sz="24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Lucro – Jan a set 2012 </a:t>
                      </a:r>
                    </a:p>
                    <a:p>
                      <a:pPr algn="ctr"/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t-BR" sz="2400" b="1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$ bilhões)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58909">
                <a:tc>
                  <a:txBody>
                    <a:bodyPr/>
                    <a:lstStyle/>
                    <a:p>
                      <a:r>
                        <a:rPr lang="pt-BR" sz="2400" smtClean="0"/>
                        <a:t>Itaú-Unibanco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10,9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10,1 </a:t>
                      </a:r>
                      <a:endParaRPr lang="pt-BR" sz="2400"/>
                    </a:p>
                  </a:txBody>
                  <a:tcPr/>
                </a:tc>
              </a:tr>
              <a:tr h="658909">
                <a:tc>
                  <a:txBody>
                    <a:bodyPr/>
                    <a:lstStyle/>
                    <a:p>
                      <a:r>
                        <a:rPr lang="pt-BR" sz="2400" smtClean="0"/>
                        <a:t>Bradesco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8,4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8,6</a:t>
                      </a:r>
                      <a:endParaRPr lang="pt-BR" sz="2400" dirty="0"/>
                    </a:p>
                  </a:txBody>
                  <a:tcPr/>
                </a:tc>
              </a:tr>
              <a:tr h="658909">
                <a:tc>
                  <a:txBody>
                    <a:bodyPr/>
                    <a:lstStyle/>
                    <a:p>
                      <a:r>
                        <a:rPr lang="pt-BR" sz="2400" smtClean="0"/>
                        <a:t>Banco do Brasil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8,6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8,3</a:t>
                      </a:r>
                      <a:endParaRPr lang="pt-BR" sz="2400"/>
                    </a:p>
                  </a:txBody>
                  <a:tcPr/>
                </a:tc>
              </a:tr>
              <a:tr h="658909">
                <a:tc>
                  <a:txBody>
                    <a:bodyPr/>
                    <a:lstStyle/>
                    <a:p>
                      <a:r>
                        <a:rPr lang="pt-BR" sz="2400" smtClean="0"/>
                        <a:t>CEF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3,5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4,2</a:t>
                      </a:r>
                      <a:endParaRPr lang="pt-BR" sz="2400"/>
                    </a:p>
                  </a:txBody>
                  <a:tcPr/>
                </a:tc>
              </a:tr>
              <a:tr h="658909">
                <a:tc>
                  <a:txBody>
                    <a:bodyPr/>
                    <a:lstStyle/>
                    <a:p>
                      <a:r>
                        <a:rPr lang="pt-BR" sz="2400" smtClean="0"/>
                        <a:t>Santander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smtClean="0"/>
                        <a:t>5,9</a:t>
                      </a: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4,6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932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865543" cy="628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Queda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da Taxa “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Selic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tem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reduzido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os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gastos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com a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endParaRPr lang="en-GB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2012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 </a:t>
            </a: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gasto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com a </a:t>
            </a: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foi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R$ 45 </a:t>
            </a: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bilhões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superior </a:t>
            </a: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ao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2011</a:t>
            </a: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Exatamente quando o governo anuncia que a Taxa de Juros Selic está em queda, o Tesouro Nacional passa a emitir títulos da dívida pré-fixados, com taxas de juros bem maiores que a Selic</a:t>
            </a: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2012, apenas 4% do valor dos títulos emitidos foram indexados à Selic</a:t>
            </a:r>
            <a:endParaRPr lang="en-GB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dezembro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/2012,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apenas 22,76% do estoque da Dívida Interna sob responsabilidade do Tesouro estavam indexados à Selic. </a:t>
            </a: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 custo médio da dívida interna em dezembro estava em </a:t>
            </a: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11,72%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ao ano, muito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superior à Taxa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Selic (7,25%).</a:t>
            </a:r>
          </a:p>
          <a:p>
            <a:pPr marL="342900" indent="-342900" algn="just"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endParaRPr lang="en-GB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008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82563"/>
            <a:ext cx="14906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438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6838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238" y="31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038" y="617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 b="4747"/>
          <a:stretch>
            <a:fillRect/>
          </a:stretch>
        </p:blipFill>
        <p:spPr bwMode="auto">
          <a:xfrm>
            <a:off x="920750" y="1919288"/>
            <a:ext cx="1933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4800" y="2416175"/>
            <a:ext cx="1443038" cy="28130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TRIBUTOS</a:t>
            </a:r>
          </a:p>
        </p:txBody>
      </p:sp>
      <p:grpSp>
        <p:nvGrpSpPr>
          <p:cNvPr id="52" name="Grupo 51"/>
          <p:cNvGrpSpPr>
            <a:grpSpLocks/>
          </p:cNvGrpSpPr>
          <p:nvPr/>
        </p:nvGrpSpPr>
        <p:grpSpPr bwMode="auto">
          <a:xfrm>
            <a:off x="2525713" y="4171950"/>
            <a:ext cx="4413250" cy="1633538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7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422" y="5479802"/>
              <a:ext cx="3013755" cy="30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Compra de títulos públicos</a:t>
              </a: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263" y="1989138"/>
            <a:ext cx="1897062" cy="2906712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049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1824038" y="1052513"/>
            <a:ext cx="4945062" cy="1343025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131" y="1052736"/>
              <a:ext cx="4257928" cy="5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SUPERENDIVIDAMENTO e INADIMPLÊNCIA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(Maior </a:t>
              </a:r>
              <a:r>
                <a:rPr lang="pt-BR" sz="1800" i="1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SPREAD </a:t>
              </a: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do mundo)</a:t>
              </a:r>
            </a:p>
          </p:txBody>
        </p:sp>
      </p:grpSp>
      <p:grpSp>
        <p:nvGrpSpPr>
          <p:cNvPr id="51" name="Grupo 50"/>
          <p:cNvGrpSpPr>
            <a:grpSpLocks/>
          </p:cNvGrpSpPr>
          <p:nvPr/>
        </p:nvGrpSpPr>
        <p:grpSpPr bwMode="auto">
          <a:xfrm>
            <a:off x="1243013" y="115888"/>
            <a:ext cx="5526087" cy="250031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1082"/>
              <a:ext cx="5527335" cy="2455911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14" y="116631"/>
              <a:ext cx="4426950" cy="44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Crédito fácil, sobre o qual são feitas apostas</a:t>
              </a: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6838" y="4176713"/>
            <a:ext cx="609600" cy="10525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92188" y="5373688"/>
            <a:ext cx="1462087" cy="5524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Especulação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 Prejuízos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519238" y="5926138"/>
            <a:ext cx="5419725" cy="887412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663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742" y="6508846"/>
              <a:ext cx="3014158" cy="30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Salvamento bancário</a:t>
              </a:r>
            </a:p>
          </p:txBody>
        </p:sp>
      </p:grpSp>
      <p:grpSp>
        <p:nvGrpSpPr>
          <p:cNvPr id="50" name="Grupo 49"/>
          <p:cNvGrpSpPr>
            <a:grpSpLocks/>
          </p:cNvGrpSpPr>
          <p:nvPr/>
        </p:nvGrpSpPr>
        <p:grpSpPr bwMode="auto">
          <a:xfrm>
            <a:off x="5983288" y="3822700"/>
            <a:ext cx="1911350" cy="1406525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27216" y="3933454"/>
              <a:ext cx="1104743" cy="460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DÍVIDA</a:t>
              </a:r>
              <a:endParaRPr lang="pt-BR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638" y="465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Serviços Públicos</a:t>
            </a:r>
          </a:p>
        </p:txBody>
      </p:sp>
      <p:pic>
        <p:nvPicPr>
          <p:cNvPr id="73747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75275"/>
            <a:ext cx="18780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1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3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“Sistema da Dívida”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dívidas de bancos 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</p:spTree>
    <p:extLst>
      <p:ext uri="{BB962C8B-B14F-4D97-AF65-F5344CB8AC3E}">
        <p14:creationId xmlns:p14="http://schemas.microsoft.com/office/powerpoint/2010/main" val="1044625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434"/>
            <a:ext cx="8496944" cy="4734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5000289"/>
            <a:ext cx="9906000" cy="185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2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timbrad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44488" y="836712"/>
            <a:ext cx="9561512" cy="2520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464" y="3645024"/>
            <a:ext cx="99371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GRANDE MOBILIZAÇÃO SOCIAL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OAB NACIONAL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BRASÍLIA  DIA 15/05/2013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Ato Público “Pela Revisão da Dívida dos Estados e Municípios”</a:t>
            </a: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Lançamento do livro “</a:t>
            </a:r>
            <a:r>
              <a:rPr lang="pt-BR" i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C</a:t>
            </a:r>
            <a:r>
              <a:rPr lang="pt-BR" i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idadã da dívida dos Estados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6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ea typeface="MS PGothic" charset="0"/>
              </a:rPr>
              <a:t>CONJUNTURA GLOBAL</a:t>
            </a:r>
          </a:p>
          <a:p>
            <a:pPr algn="ctr">
              <a:spcBef>
                <a:spcPts val="1800"/>
              </a:spcBef>
            </a:pPr>
            <a:endParaRPr lang="pt-BR" sz="280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ea typeface="MS PGothic" charset="0"/>
              </a:rPr>
              <a:t>Crise do Setor Financeiro é transformada em </a:t>
            </a:r>
          </a:p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ea typeface="MS PGothic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just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Instrumento de endividamento público utilizado como um sistema de desvio de recursos públicos:</a:t>
            </a:r>
          </a:p>
          <a:p>
            <a:pPr algn="ctr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“Sistema da Dívida”</a:t>
            </a:r>
          </a:p>
          <a:p>
            <a:pPr algn="just">
              <a:spcBef>
                <a:spcPts val="600"/>
              </a:spcBef>
            </a:pPr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14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512" y="4046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Tahoma"/>
                <a:cs typeface="Tahoma"/>
              </a:rPr>
              <a:t>DANO: CONDICÕES EXTREMAMENTE ONEROSAS</a:t>
            </a:r>
            <a:endParaRPr lang="en-US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83620"/>
              </p:ext>
            </p:extLst>
          </p:nvPr>
        </p:nvGraphicFramePr>
        <p:xfrm>
          <a:off x="224853" y="1196752"/>
          <a:ext cx="9615651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4" imgW="5613480" imgH="2642040" progId="Word.Document.12">
                  <p:link updateAutomatic="1"/>
                </p:oleObj>
              </mc:Choice>
              <mc:Fallback>
                <p:oleObj name="Document" r:id="rId4" imgW="5613480" imgH="264204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53" y="1196752"/>
                        <a:ext cx="9615651" cy="5472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077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09560"/>
              </p:ext>
            </p:extLst>
          </p:nvPr>
        </p:nvGraphicFramePr>
        <p:xfrm>
          <a:off x="560512" y="1412776"/>
          <a:ext cx="8784976" cy="439248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0"/>
                <a:gridCol w="2520280"/>
                <a:gridCol w="1224136"/>
              </a:tblGrid>
              <a:tr h="146416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VALOR TOTAL REFINANCIADO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R$ 112,17</a:t>
                      </a:r>
                      <a:r>
                        <a:rPr lang="en-US" sz="2400" b="1" baseline="0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1" dirty="0" err="1" smtClean="0"/>
                        <a:t>Empréstimos</a:t>
                      </a:r>
                      <a:r>
                        <a:rPr lang="en-US" sz="2400" b="1" dirty="0" smtClean="0"/>
                        <a:t> do PROES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R$ 61,92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55%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1" dirty="0" err="1" smtClean="0"/>
                        <a:t>Dívida</a:t>
                      </a:r>
                      <a:r>
                        <a:rPr lang="en-US" sz="2400" b="1" dirty="0" smtClean="0"/>
                        <a:t> dos </a:t>
                      </a:r>
                      <a:r>
                        <a:rPr lang="en-US" sz="2400" b="1" dirty="0" err="1" smtClean="0"/>
                        <a:t>Estados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</a:t>
                      </a:r>
                      <a:r>
                        <a:rPr lang="en-US" sz="2400" b="1" baseline="0" dirty="0" smtClean="0"/>
                        <a:t> 50,25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45%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MONTANTE INICIAL</a:t>
            </a:r>
          </a:p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CIFRAS REFINANCIADAS PELA UNIÃO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83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0512" y="38550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RESUMO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37"/>
              </p:ext>
            </p:extLst>
          </p:nvPr>
        </p:nvGraphicFramePr>
        <p:xfrm>
          <a:off x="1315023" y="1340768"/>
          <a:ext cx="6979237" cy="450069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652825"/>
                <a:gridCol w="2326412"/>
              </a:tblGrid>
              <a:tr h="10805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VALOR TOTAL REFINANCIADO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(RETIFICADO)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R$ 113,18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Amortizações</a:t>
                      </a: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Pagas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(1997</a:t>
                      </a:r>
                      <a:r>
                        <a:rPr lang="en-US" sz="2400" b="0" baseline="0" dirty="0" smtClean="0">
                          <a:solidFill>
                            <a:srgbClr val="3E3D2D"/>
                          </a:solidFill>
                        </a:rPr>
                        <a:t> a 2011)</a:t>
                      </a:r>
                      <a:endParaRPr lang="en-US" sz="2400" b="0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R$ 55,21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5093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Juros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Pagos</a:t>
                      </a:r>
                      <a:endParaRPr lang="en-US" sz="2400" b="1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/>
                        <a:t>(1998</a:t>
                      </a:r>
                      <a:r>
                        <a:rPr lang="en-US" sz="2400" b="0" baseline="0" dirty="0" smtClean="0"/>
                        <a:t> a 2011)</a:t>
                      </a:r>
                      <a:endParaRPr lang="en-US" sz="2400" b="0" dirty="0" smtClean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</a:t>
                      </a:r>
                      <a:r>
                        <a:rPr lang="en-US" sz="2400" b="1" baseline="0" dirty="0" smtClean="0"/>
                        <a:t>120,98 </a:t>
                      </a:r>
                      <a:r>
                        <a:rPr lang="en-US" sz="2400" b="1" baseline="0" dirty="0" err="1" smtClean="0"/>
                        <a:t>b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Saldo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em</a:t>
                      </a:r>
                      <a:r>
                        <a:rPr lang="en-US" sz="2400" b="1" dirty="0" smtClean="0"/>
                        <a:t> 31/12/2011</a:t>
                      </a:r>
                      <a:endParaRPr lang="en-US" sz="2400" b="1" dirty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R$ 369,36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30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3703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em Dez/2008 e Instalada em Ago/2009,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Momento atual: investigações do Ministério Público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NECESSIDADE DE PARTICIPAÇÃO DA SOCIEDADE CIVIL PARA EXIGIR A COMPLETA INVESTIGAÇÃO DA DÍVIDA PÚBLICA E A AUDITORIA PREVISTA NA CONSTITUIÇÃO FEDERAL </a:t>
            </a:r>
            <a:endParaRPr lang="es-EC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82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6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0"/>
            <a:ext cx="5221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Rectangle 1"/>
          <p:cNvSpPr/>
          <p:nvPr/>
        </p:nvSpPr>
        <p:spPr>
          <a:xfrm>
            <a:off x="6177136" y="476673"/>
            <a:ext cx="3888432" cy="6398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eaLnBrk="0" hangingPunct="0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Capítulos:</a:t>
            </a:r>
            <a:endParaRPr lang="pt-BR" sz="1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 Brasil é um dos países mais ricos do mundo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Desigualdade social e desrespeito aos direitos humanos no Brasil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Econômico equivocado e injustiça social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 dívida pública brasileira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 Externa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 Interna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 dos Estados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 Sistema da Dívida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Auditoria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Iniciativas Internacionais de Auditoria da Dívida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Crise da Dívida na Europa e EUA</a:t>
            </a:r>
          </a:p>
          <a:p>
            <a:pPr marL="342900" indent="-342900" algn="just" defTabSz="449263">
              <a:lnSpc>
                <a:spcPct val="120000"/>
              </a:lnSpc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Precisamos reforçar essa luta. Participe!</a:t>
            </a:r>
          </a:p>
        </p:txBody>
      </p:sp>
    </p:spTree>
    <p:extLst>
      <p:ext uri="{BB962C8B-B14F-4D97-AF65-F5344CB8AC3E}">
        <p14:creationId xmlns:p14="http://schemas.microsoft.com/office/powerpoint/2010/main" val="9913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just" eaLnBrk="1" hangingPunct="1">
              <a:spcAft>
                <a:spcPts val="600"/>
              </a:spcAft>
            </a:pPr>
            <a:endParaRPr lang="pt-BR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Econômico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</p:spTree>
    <p:extLst>
      <p:ext uri="{BB962C8B-B14F-4D97-AF65-F5344CB8AC3E}">
        <p14:creationId xmlns:p14="http://schemas.microsoft.com/office/powerpoint/2010/main" val="497979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 txBox="1">
            <a:spLocks noChangeArrowheads="1"/>
          </p:cNvSpPr>
          <p:nvPr/>
        </p:nvSpPr>
        <p:spPr bwMode="auto">
          <a:xfrm>
            <a:off x="386954" y="188913"/>
            <a:ext cx="920948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A MAIOR VIOLÊNCIA É A NEGAÇÃO DOS DIREITOS SOCIAIS BÁSICOS</a:t>
            </a:r>
          </a:p>
        </p:txBody>
      </p:sp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0" y="1428750"/>
            <a:ext cx="9658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3810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2" algn="ctr">
              <a:spcBef>
                <a:spcPct val="65000"/>
              </a:spcBef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Auditoria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dívida: passo para revelar a verdade sobre o “Sistema da Dívida” e explicar porque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nosso potencialmente rico país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está empobrecido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 cada dia mais violento. 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124201"/>
            <a:ext cx="7300516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764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charset="0"/>
              </a:rPr>
              <a:t>www.auditoriacidada.org.br</a:t>
            </a:r>
          </a:p>
        </p:txBody>
      </p:sp>
    </p:spTree>
    <p:extLst>
      <p:ext uri="{BB962C8B-B14F-4D97-AF65-F5344CB8AC3E}">
        <p14:creationId xmlns:p14="http://schemas.microsoft.com/office/powerpoint/2010/main" val="40339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estratégia de manutenção do Poder e da Acumulação Capitalista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Lucros crescentes para setor financeiro/empresarial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e corrupção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Extremo poder da mídia ligada ao grande capital 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Ilusória distribuição de </a:t>
            </a: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riqueza disfarça caos social </a:t>
            </a:r>
            <a:endParaRPr lang="pt-BR" sz="2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Pequenos ganhos para os pobres: Bolsa Família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Pífios reajustes para trabalhadores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Acesso a produtos baratos: sensação de melhoria de vida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Acesso a crédito/financiamentos</a:t>
            </a:r>
          </a:p>
        </p:txBody>
      </p:sp>
    </p:spTree>
    <p:extLst>
      <p:ext uri="{BB962C8B-B14F-4D97-AF65-F5344CB8AC3E}">
        <p14:creationId xmlns:p14="http://schemas.microsoft.com/office/powerpoint/2010/main" val="1937402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endParaRPr lang="pt-BR" sz="3200" dirty="0">
              <a:solidFill>
                <a:srgbClr val="92D050"/>
              </a:solidFill>
              <a:latin typeface="Tahoma" charset="0"/>
            </a:endParaRP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PARADOXO 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BRASIL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  <a:endParaRPr lang="pt-BR" dirty="0">
              <a:solidFill>
                <a:srgbClr val="92D050"/>
              </a:solidFill>
              <a:latin typeface="Tahoma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Economia Mundial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3ª Pior distribuição de renda do mundo</a:t>
            </a: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- IDH</a:t>
            </a:r>
          </a:p>
        </p:txBody>
      </p:sp>
    </p:spTree>
    <p:extLst>
      <p:ext uri="{BB962C8B-B14F-4D97-AF65-F5344CB8AC3E}">
        <p14:creationId xmlns:p14="http://schemas.microsoft.com/office/powerpoint/2010/main" val="42408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7" y="671551"/>
            <a:ext cx="7778533" cy="58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0" y="6496437"/>
            <a:ext cx="9906000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Senado Federal – Sistema SIGA BRASIL - Elaboração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Auditoria Cidadã da Dívida</a:t>
            </a: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560512" y="3718856"/>
            <a:ext cx="16398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</a:t>
            </a:r>
            <a:r>
              <a:rPr lang="pt-BR" sz="1800" smtClean="0"/>
              <a:t>753 </a:t>
            </a:r>
            <a:r>
              <a:rPr lang="pt-BR" sz="1800"/>
              <a:t>bilhões</a:t>
            </a:r>
          </a:p>
        </p:txBody>
      </p:sp>
      <p:cxnSp>
        <p:nvCxnSpPr>
          <p:cNvPr id="5126" name="Conector de seta reta 7"/>
          <p:cNvCxnSpPr>
            <a:cxnSpLocks noChangeShapeType="1"/>
          </p:cNvCxnSpPr>
          <p:nvPr/>
        </p:nvCxnSpPr>
        <p:spPr bwMode="auto">
          <a:xfrm flipH="1">
            <a:off x="2367756" y="3903006"/>
            <a:ext cx="665163" cy="0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7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</a:t>
            </a:r>
            <a:r>
              <a:rPr lang="pt-BR" sz="19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2012 </a:t>
            </a: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– Total = R$ 1,712  trilhão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511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SITUAÇÃO ATUAL – BRASIL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Governo não admite crise da dívida, mas qual a razão para: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Privilégio na destinação recursos para a dívida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Juros mais elevados do mundo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Carga tributária elevada e regressiva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retorno em bens e serviços públicos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Contigenciamento de gastos sociais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Congelamento salários setor público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Metas de “Superávit Primário” e “Inflação”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neoliberais: Previdência, Privatizações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controle de capitais</a:t>
            </a:r>
          </a:p>
        </p:txBody>
      </p:sp>
    </p:spTree>
    <p:extLst>
      <p:ext uri="{BB962C8B-B14F-4D97-AF65-F5344CB8AC3E}">
        <p14:creationId xmlns:p14="http://schemas.microsoft.com/office/powerpoint/2010/main" val="1405912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03225"/>
            <a:ext cx="773588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2000250" y="1690688"/>
            <a:ext cx="1639888" cy="13382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800475" y="1690688"/>
            <a:ext cx="2016125" cy="203041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529263" y="497998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43788" y="4221163"/>
            <a:ext cx="0" cy="61912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9866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94964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250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1578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20986</TotalTime>
  <Words>1569</Words>
  <Application>Microsoft Office PowerPoint</Application>
  <PresentationFormat>Papel A4 (210 x 297 mm)</PresentationFormat>
  <Paragraphs>366</Paragraphs>
  <Slides>31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Pulso</vt:lpstr>
      <vt:lpstr>\\localhost\Users\marialuciafattorelli\Documents\PALESTRAS\Macintosh HD:Users:marialuciafattorelli:Documents:NÚCLEOS:Informativo-ESTADOS-III.docx!OLE_LINK1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1563</cp:revision>
  <cp:lastPrinted>2008-11-20T19:12:03Z</cp:lastPrinted>
  <dcterms:created xsi:type="dcterms:W3CDTF">2001-11-19T18:24:28Z</dcterms:created>
  <dcterms:modified xsi:type="dcterms:W3CDTF">2013-06-14T14:09:48Z</dcterms:modified>
</cp:coreProperties>
</file>