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693" r:id="rId2"/>
    <p:sldId id="1240" r:id="rId3"/>
    <p:sldId id="1231" r:id="rId4"/>
    <p:sldId id="1241" r:id="rId5"/>
    <p:sldId id="1248" r:id="rId6"/>
    <p:sldId id="1249" r:id="rId7"/>
    <p:sldId id="1235" r:id="rId8"/>
    <p:sldId id="1230" r:id="rId9"/>
    <p:sldId id="1245" r:id="rId10"/>
    <p:sldId id="1233" r:id="rId11"/>
    <p:sldId id="1236" r:id="rId12"/>
    <p:sldId id="1242" r:id="rId13"/>
    <p:sldId id="1243" r:id="rId14"/>
    <p:sldId id="1246" r:id="rId15"/>
    <p:sldId id="1250" r:id="rId16"/>
    <p:sldId id="1252" r:id="rId17"/>
    <p:sldId id="1253" r:id="rId18"/>
    <p:sldId id="1254" r:id="rId19"/>
    <p:sldId id="1255" r:id="rId20"/>
    <p:sldId id="1256" r:id="rId21"/>
    <p:sldId id="1257" r:id="rId22"/>
    <p:sldId id="1258" r:id="rId23"/>
    <p:sldId id="1259" r:id="rId24"/>
    <p:sldId id="1260" r:id="rId25"/>
    <p:sldId id="1218" r:id="rId26"/>
    <p:sldId id="1219" r:id="rId27"/>
    <p:sldId id="1220" r:id="rId28"/>
    <p:sldId id="1221" r:id="rId29"/>
    <p:sldId id="1229" r:id="rId30"/>
    <p:sldId id="1234" r:id="rId31"/>
    <p:sldId id="1226" r:id="rId32"/>
    <p:sldId id="1227" r:id="rId33"/>
    <p:sldId id="1237" r:id="rId34"/>
    <p:sldId id="1238" r:id="rId3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097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246EA64-8B0C-AC4B-A545-BE09370221DD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33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71558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10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1º Seminário da Dívida Pública e os Problemas Sociais em Alagoas</a:t>
            </a:r>
            <a:endParaRPr lang="pt-BR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Maceió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8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maio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2565400"/>
            <a:ext cx="1013757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3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PÚBLICA DOS ESTADOS: origem e as novas bases para sua renegociação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quê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bancos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reclamaram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uposta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“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queda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drástica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juros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? 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  <a:defRPr/>
            </a:pPr>
            <a:endParaRPr lang="en-GB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58112"/>
              </p:ext>
            </p:extLst>
          </p:nvPr>
        </p:nvGraphicFramePr>
        <p:xfrm>
          <a:off x="920552" y="1555314"/>
          <a:ext cx="8712969" cy="468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1387452">
                <a:tc>
                  <a:txBody>
                    <a:bodyPr/>
                    <a:lstStyle/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Banco</a:t>
                      </a:r>
                      <a:endParaRPr lang="pt-BR" sz="24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Lucro – jan a set 2011 </a:t>
                      </a:r>
                    </a:p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(R$ bilhões)</a:t>
                      </a:r>
                      <a:endParaRPr lang="pt-BR" sz="24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Lucro – Jan a set 2012 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$ bilhões)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Itaú-Unibanco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10,9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10,1 </a:t>
                      </a:r>
                      <a:endParaRPr lang="pt-BR" sz="240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Bradesco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8,4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8,6</a:t>
                      </a:r>
                      <a:endParaRPr lang="pt-BR" sz="2400" dirty="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Banco do Brasil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8,6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8,3</a:t>
                      </a:r>
                      <a:endParaRPr lang="pt-BR" sz="240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CEF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3,5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4,2</a:t>
                      </a:r>
                      <a:endParaRPr lang="pt-BR" sz="240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Santander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5,9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4,6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93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  <p:extLst>
      <p:ext uri="{BB962C8B-B14F-4D97-AF65-F5344CB8AC3E}">
        <p14:creationId xmlns:p14="http://schemas.microsoft.com/office/powerpoint/2010/main" val="1937402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802" y="200170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47117"/>
              </p:ext>
            </p:extLst>
          </p:nvPr>
        </p:nvGraphicFramePr>
        <p:xfrm>
          <a:off x="164549" y="404664"/>
          <a:ext cx="9741451" cy="397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4" imgW="5283200" imgH="1905000" progId="Word.Document.12">
                  <p:embed/>
                </p:oleObj>
              </mc:Choice>
              <mc:Fallback>
                <p:oleObj name="Document" r:id="rId4" imgW="5283200" imgH="190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49" y="404664"/>
                        <a:ext cx="9741451" cy="3975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88417"/>
              </p:ext>
            </p:extLst>
          </p:nvPr>
        </p:nvGraphicFramePr>
        <p:xfrm>
          <a:off x="560513" y="4347082"/>
          <a:ext cx="9001000" cy="251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7" imgW="5372100" imgH="1498600" progId="Word.Document.12">
                  <p:embed/>
                </p:oleObj>
              </mc:Choice>
              <mc:Fallback>
                <p:oleObj name="Document" r:id="rId7" imgW="5372100" imgH="149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513" y="4347082"/>
                        <a:ext cx="9001000" cy="2510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04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timbrad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44488" y="836712"/>
            <a:ext cx="9561512" cy="2520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64" y="3645024"/>
            <a:ext cx="99371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GRANDE MOBILIZAÇÃO SOCIAL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OAB NACIONAL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BRASÍLIA  DIA 15/05/2013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Ato Público “Pela Revisão da Dívida dos Estados e Municípios”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Lançamento do livro “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idadã da dívida dos Estados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62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Art. 4º do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Modifica dispositivos da Lei nº 9.496/97 referentes à REMUNERAÇÃO NOMINAL cobrada de Estados e Municípios: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JUROS REAIS: “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</a:rPr>
              <a:t>calculados e debitados mensalmente, à taxa mínima de quatro por cento ao ano, sobre o saldo devedor previamente atualizado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ATUALIZAÇÃO MONETÁRIA: “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</a:rPr>
              <a:t>calculada e debitada mensalmente com base na variação do Índice Nacional de Preços ao Consumidor Ampliado – IPCA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 PLP diz ainda que quando essa remuneração nominal exceder à variação da taxa SELIC, no mesmo mês, deverá ser substituído pela referida taxa.</a:t>
            </a:r>
          </a:p>
          <a:p>
            <a:pPr algn="just">
              <a:spcBef>
                <a:spcPts val="1200"/>
              </a:spcBef>
            </a:pPr>
            <a:endParaRPr lang="pt-BR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8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lvl="0"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ILEGALIDADES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Desrespeito ao Federalismo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Desrespeito à Sociedade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Cobrança de juros sobre juros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Capitalização mensal de juros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Cobrança de juros superiores aos autorizados pelo Senado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Exigência de robustas garantias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Desequilíbrio entre as partes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Desconsideração do valor de mercado dos títulos estaduais e municipais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Desconsideração dos antecedentes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Adoção do IGP-DI</a:t>
            </a:r>
          </a:p>
          <a:p>
            <a:pPr lvl="0"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Ausência de cláusula do equilíbrio econômico-financeiro do contrato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Condições diferentes para cada Estado</a:t>
            </a:r>
          </a:p>
          <a:p>
            <a:pPr algn="ctr">
              <a:lnSpc>
                <a:spcPts val="3500"/>
              </a:lnSpc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DANO FINANCEIRO E PATRIMONIAL</a:t>
            </a:r>
          </a:p>
        </p:txBody>
      </p:sp>
    </p:spTree>
    <p:extLst>
      <p:ext uri="{BB962C8B-B14F-4D97-AF65-F5344CB8AC3E}">
        <p14:creationId xmlns:p14="http://schemas.microsoft.com/office/powerpoint/2010/main" val="4140976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5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SURGIMENTO 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ORIGEM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: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buFont typeface="Arial" charset="0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Governo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militar centralizou a gestão tributária na União e esvaziou governos </a:t>
            </a:r>
            <a:r>
              <a:rPr lang="pt-BR" sz="22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sub-nacionais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Endividamento dos Estados: Incentivado pela União para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financiar o déficit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público gerado pela política tributária (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Lei 7.614/87 autorizou operações de crédito interno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à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conta e risco do Tesouro Nacional,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mediante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suprimento específico adiantado pelo Banco Central)</a:t>
            </a: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Estados sofrem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políticas impostas pelo FMI a partir de 1983 </a:t>
            </a:r>
          </a:p>
          <a:p>
            <a:pPr lvl="2" algn="just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NECESSIDADE DE AUDITORIA: </a:t>
            </a:r>
            <a:endParaRPr lang="pt-BR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Maioria das Resoluções do Senado das décadas de 70 e 80 - que autorizaram endividamento dos estados - sequer mencionam o Agente Credor </a:t>
            </a: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Diversas sequer mencionam a finalidade do empréstimo</a:t>
            </a: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FINANCIAMENTO DA DITADURA?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32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9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ctr">
              <a:lnSpc>
                <a:spcPct val="13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Impacto da política monetária federal, principalmente juros altos</a:t>
            </a:r>
          </a:p>
          <a:p>
            <a:pPr lvl="1" algn="ctr">
              <a:lnSpc>
                <a:spcPct val="130000"/>
              </a:lnSpc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Relatório Final da CPI da Dívida Pública – Maio / 2010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(aprovado pela base do governo e pelo PSDB)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“30. O comportamento das dívidas estaduais, antes de sua assunção pelo governo federal, foi afetado de maneira decisiva pela política de juros reais elevados implantada após o Plano Real e tornou inevitável um novo programa de refinanciamento, desta vez em caráter definitivo.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10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NECESSIDADE DE AUDITORIA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22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3200" dirty="0">
              <a:solidFill>
                <a:srgbClr val="92D050"/>
              </a:solidFill>
              <a:latin typeface="Tahoma" charset="0"/>
            </a:endParaRP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PARADOXO 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BRASIL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  <a:endParaRPr lang="pt-BR" dirty="0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6ª Economia Mundial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42408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5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GÊNESE DO REFINANCIAMENTO: ACORDO FMI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pt-BR" sz="2000" dirty="0">
                <a:solidFill>
                  <a:srgbClr val="FFFFFF"/>
                </a:solidFill>
                <a:latin typeface="Tahoma" charset="0"/>
              </a:rPr>
              <a:t>Carta de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Intenções de dezembro/1991, itens 24 e 26:</a:t>
            </a:r>
          </a:p>
          <a:p>
            <a:pPr algn="just" eaLnBrk="1" hangingPunct="1">
              <a:lnSpc>
                <a:spcPct val="110000"/>
              </a:lnSpc>
            </a:pPr>
            <a:endParaRPr lang="pt-BR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26.	Para facilitar um maior fortalecimento das finanças públicas, em outubro o Executivo submeteu ao Congresso propostas de mudanças institucionais que procuram fazer modificações na distribuição de receitas tributárias entre os governos federal, estadual e municipal para 1992 e 1993, a 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proibição de novas emissões de títulos de dívida pelos estados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e um programa de reestruturação de dívida no qual 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o governo federal vai assumir as dívidas dos estados em troca de um programa de ajuste de 2 anos que vai facilitar a reestruturação dos gastos dos estados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;  </a:t>
            </a:r>
            <a:endParaRPr lang="pt-BR" b="0" i="1" dirty="0">
              <a:solidFill>
                <a:srgbClr val="FFFF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38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3620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5613480" imgH="2642040" progId="Word.Document.12">
                  <p:link updateAutomatic="1"/>
                </p:oleObj>
              </mc:Choice>
              <mc:Fallback>
                <p:oleObj name="Document" r:id="rId4" imgW="5613480" imgH="264204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53" y="1196752"/>
                        <a:ext cx="9615651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77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09560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R$ 112,17</a:t>
                      </a:r>
                      <a:r>
                        <a:rPr lang="en-US" sz="2400" b="1" baseline="0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Empréstimos</a:t>
                      </a:r>
                      <a:r>
                        <a:rPr lang="en-US" sz="2400" b="1" dirty="0" smtClean="0"/>
                        <a:t> do PROES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R$ 61,92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Dívida</a:t>
                      </a:r>
                      <a:r>
                        <a:rPr lang="en-US" sz="2400" b="1" dirty="0" smtClean="0"/>
                        <a:t> dos </a:t>
                      </a:r>
                      <a:r>
                        <a:rPr lang="en-US" sz="2400" b="1" dirty="0" err="1" smtClean="0"/>
                        <a:t>Estados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</a:t>
                      </a:r>
                      <a:r>
                        <a:rPr lang="en-US" sz="2400" b="1" baseline="0" dirty="0" smtClean="0"/>
                        <a:t> 50,25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INICIAL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CIFRAS REFINANCIADAS PELA UNIÃO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37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00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9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PERFIL DA DÍVIDA DOS ESTADOS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b="0" dirty="0" err="1" smtClean="0">
                <a:solidFill>
                  <a:srgbClr val="92D050"/>
                </a:solidFill>
                <a:latin typeface="Tahoma" charset="0"/>
              </a:rPr>
              <a:t>ívida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 Renegociada com a União: cerca de 95% do montante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Crescimento do endividamento dos estados com o Banco Mundial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ASSESSORIA DO BANCO MUNDIAL PARA FUNDOS DE PENSÃO NACIONAL E SUBREGIONAIS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Projeto: BR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State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Pension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Reform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TAL II (P089793)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Valor: US$ 5 milhões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Objetivo: “</a:t>
            </a:r>
            <a:r>
              <a:rPr lang="pt-BR" altLang="ja-JP" b="0" i="1" dirty="0" smtClean="0">
                <a:solidFill>
                  <a:srgbClr val="FFFFFF"/>
                </a:solidFill>
                <a:latin typeface="Tahoma" charset="0"/>
              </a:rPr>
              <a:t>Significativas reduções dos custos das aposentadorias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  <a:endParaRPr lang="pt-BR" altLang="ja-JP" b="0" dirty="0" smtClean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Estados que já manifestaram interesse em participar: 23 Estados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Recursos liberados para 18 Estados: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sz="700" b="0" dirty="0" smtClean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47980"/>
              </p:ext>
            </p:extLst>
          </p:nvPr>
        </p:nvGraphicFramePr>
        <p:xfrm>
          <a:off x="920553" y="5013175"/>
          <a:ext cx="8712395" cy="1628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42479"/>
                <a:gridCol w="1742479"/>
                <a:gridCol w="1742479"/>
                <a:gridCol w="1742479"/>
                <a:gridCol w="1742479"/>
              </a:tblGrid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RN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DF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RR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MG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ES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PB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BA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CE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GO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TO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7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82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Grécia                            Irlanda	                      França</a:t>
            </a:r>
          </a:p>
        </p:txBody>
      </p:sp>
      <p:sp>
        <p:nvSpPr>
          <p:cNvPr id="3075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Portugal                          Inglaterra	                   Espanha</a:t>
            </a:r>
          </a:p>
        </p:txBody>
      </p:sp>
      <p:sp>
        <p:nvSpPr>
          <p:cNvPr id="3076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GLOBAL DA DÍVIDA gerada para salvar bancos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lnSpc>
                <a:spcPts val="2200"/>
              </a:lnSpc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Manifestações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contra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 cortes de gastos sociais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307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3079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3080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308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3082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83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0"/>
            <a:ext cx="5221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Rectangle 1"/>
          <p:cNvSpPr/>
          <p:nvPr/>
        </p:nvSpPr>
        <p:spPr>
          <a:xfrm>
            <a:off x="6177136" y="476673"/>
            <a:ext cx="3888432" cy="639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eaLnBrk="0" hangingPunct="0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Capítulos:</a:t>
            </a:r>
            <a:endParaRPr lang="pt-BR" sz="1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Brasil é um dos países mais ricos do mundo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Desigualdade social e desrespeito aos direitos humanos no Brasil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Econômico equivocado e injustiça social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brasileira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Externa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Interna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Sistema da Dívida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Iniciativas Internacionais de Auditoria da Dívida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da Dívida na Europa e EUA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Precisamos reforçar essa luta. Participe!</a:t>
            </a:r>
          </a:p>
        </p:txBody>
      </p:sp>
    </p:spTree>
    <p:extLst>
      <p:ext uri="{BB962C8B-B14F-4D97-AF65-F5344CB8AC3E}">
        <p14:creationId xmlns:p14="http://schemas.microsoft.com/office/powerpoint/2010/main" val="991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  <p:extLst>
      <p:ext uri="{BB962C8B-B14F-4D97-AF65-F5344CB8AC3E}">
        <p14:creationId xmlns:p14="http://schemas.microsoft.com/office/powerpoint/2010/main" val="4033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val="140591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639888" cy="1338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800475" y="1690688"/>
            <a:ext cx="2016125" cy="2030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  <a:cs typeface="MS PGothic" charset="0"/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“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”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  <a:cs typeface="MS PGothic" charset="0"/>
              </a:rPr>
              <a:t>pois a CPI da Dívida constatou que boa parte dos juros são contabilizados como tal.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440863" cy="60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DISCURSO DO GOVERNO</a:t>
            </a:r>
            <a:endParaRPr lang="pt-BR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Aqui, não existe Crise da Dívida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Nos </a:t>
            </a:r>
            <a:r>
              <a:rPr lang="pt-BR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livramos do FMI – dívida não é mais problema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Taxa </a:t>
            </a:r>
            <a:r>
              <a:rPr lang="pt-BR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de juros em </a:t>
            </a: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queda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40 milhões de pessoas saíram da pobreza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Estamos em Pleno Emprego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4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SERÁ VERDADE?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39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20757</TotalTime>
  <Words>1847</Words>
  <Application>Microsoft Office PowerPoint</Application>
  <PresentationFormat>Papel A4 (210 x 297 mm)</PresentationFormat>
  <Paragraphs>445</Paragraphs>
  <Slides>34</Slides>
  <Notes>23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Pulso</vt:lpstr>
      <vt:lpstr>\\localhost\Users\marialuciafattorelli\Documents\PALESTRAS\Macintosh HD:Users:marialuciafattorelli:Documents:NÚCLEOS:Informativo-ESTADOS-III.docx!OLE_LINK1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1556</cp:revision>
  <cp:lastPrinted>2008-11-20T19:12:03Z</cp:lastPrinted>
  <dcterms:created xsi:type="dcterms:W3CDTF">2001-11-19T18:24:28Z</dcterms:created>
  <dcterms:modified xsi:type="dcterms:W3CDTF">2013-05-15T13:39:36Z</dcterms:modified>
</cp:coreProperties>
</file>