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725" r:id="rId2"/>
  </p:sldMasterIdLst>
  <p:notesMasterIdLst>
    <p:notesMasterId r:id="rId20"/>
  </p:notesMasterIdLst>
  <p:handoutMasterIdLst>
    <p:handoutMasterId r:id="rId21"/>
  </p:handoutMasterIdLst>
  <p:sldIdLst>
    <p:sldId id="693" r:id="rId3"/>
    <p:sldId id="808" r:id="rId4"/>
    <p:sldId id="834" r:id="rId5"/>
    <p:sldId id="829" r:id="rId6"/>
    <p:sldId id="835" r:id="rId7"/>
    <p:sldId id="836" r:id="rId8"/>
    <p:sldId id="837" r:id="rId9"/>
    <p:sldId id="838" r:id="rId10"/>
    <p:sldId id="839" r:id="rId11"/>
    <p:sldId id="840" r:id="rId12"/>
    <p:sldId id="841" r:id="rId13"/>
    <p:sldId id="842" r:id="rId14"/>
    <p:sldId id="843" r:id="rId15"/>
    <p:sldId id="830" r:id="rId16"/>
    <p:sldId id="831" r:id="rId17"/>
    <p:sldId id="833" r:id="rId18"/>
    <p:sldId id="794" r:id="rId19"/>
  </p:sldIdLst>
  <p:sldSz cx="9906000" cy="6858000" type="A4"/>
  <p:notesSz cx="6858000" cy="97107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FFFFFF"/>
    <a:srgbClr val="0000FF"/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22" y="-27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EEE902-E992-437A-A35B-1579D63B48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69842D-FDFF-4738-87CD-48E2833A0F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DA607-4303-4734-AB9D-9F9989F79968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C4A8A-F72E-4DFC-9736-7357DCA660EA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8E896-FF92-4280-A032-99EDECA815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1B91-F5D9-47EC-8B5B-61F8FD4BA1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6F97-E5D6-41A6-999D-1345A0F3B8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31F29-D837-4180-A913-AD6B287937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CE5D3-2A62-4069-A0F0-B02DFE1232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877F-648E-4D50-8CD4-2443E1B5B1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CAFF-A4BD-4A28-B80F-FD36E0B304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5C34-8851-4956-AA08-98071392DA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560B-C37E-4EB7-BA70-64D2EA45C9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6BB5-1E1F-4E4B-85CD-C6A0B7920E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CD22-158F-4641-A44C-ED26061D6C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9524-BC27-4030-8256-83202A0E01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DA3F6-F30A-4512-AAF6-F7701BDB11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EE29-A607-4A15-8B90-179EFC5D68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269B9-87A7-4DEC-B561-FF8C421329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4B02C-CB48-495F-916B-DE5822CC0C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CD98-7671-452E-8DA4-EF039AC3AB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43BE3-6DE8-4A1C-9159-C080EF924B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221AC-0918-4573-B3C4-F19EDD779C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11D1-E030-48CC-9E46-036D7936E5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5BAE-4E91-44C2-B354-2C9A81DF4C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FA7F0-C73A-44A4-9123-1D5D26ED89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1747" name="Freeform 3"/>
          <p:cNvSpPr>
            <a:spLocks/>
          </p:cNvSpPr>
          <p:nvPr/>
        </p:nvSpPr>
        <p:spPr bwMode="white">
          <a:xfrm>
            <a:off x="-11113" y="4489450"/>
            <a:ext cx="6235701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1748" name="Freeform 4"/>
          <p:cNvSpPr>
            <a:spLocks/>
          </p:cNvSpPr>
          <p:nvPr/>
        </p:nvSpPr>
        <p:spPr bwMode="white">
          <a:xfrm>
            <a:off x="0" y="3817938"/>
            <a:ext cx="8845550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1749" name="Freeform 5"/>
          <p:cNvSpPr>
            <a:spLocks/>
          </p:cNvSpPr>
          <p:nvPr/>
        </p:nvSpPr>
        <p:spPr bwMode="white">
          <a:xfrm>
            <a:off x="0" y="3146425"/>
            <a:ext cx="9906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1750" name="Freeform 6"/>
          <p:cNvSpPr>
            <a:spLocks/>
          </p:cNvSpPr>
          <p:nvPr/>
        </p:nvSpPr>
        <p:spPr bwMode="white">
          <a:xfrm>
            <a:off x="0" y="2460625"/>
            <a:ext cx="9906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1751" name="Freeform 7"/>
          <p:cNvSpPr>
            <a:spLocks/>
          </p:cNvSpPr>
          <p:nvPr/>
        </p:nvSpPr>
        <p:spPr bwMode="white">
          <a:xfrm>
            <a:off x="0" y="1793875"/>
            <a:ext cx="9906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1752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1753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1754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8A925E-4993-4284-8DB1-36DD93B27A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" name="Freeform 3"/>
          <p:cNvSpPr>
            <a:spLocks/>
          </p:cNvSpPr>
          <p:nvPr/>
        </p:nvSpPr>
        <p:spPr bwMode="white">
          <a:xfrm>
            <a:off x="-11113" y="4489450"/>
            <a:ext cx="6235701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Freeform 4"/>
          <p:cNvSpPr>
            <a:spLocks/>
          </p:cNvSpPr>
          <p:nvPr/>
        </p:nvSpPr>
        <p:spPr bwMode="white">
          <a:xfrm>
            <a:off x="0" y="3817938"/>
            <a:ext cx="8845550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" name="Freeform 5"/>
          <p:cNvSpPr>
            <a:spLocks/>
          </p:cNvSpPr>
          <p:nvPr/>
        </p:nvSpPr>
        <p:spPr bwMode="white">
          <a:xfrm>
            <a:off x="0" y="3146425"/>
            <a:ext cx="9906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0" name="Freeform 6"/>
          <p:cNvSpPr>
            <a:spLocks/>
          </p:cNvSpPr>
          <p:nvPr/>
        </p:nvSpPr>
        <p:spPr bwMode="white">
          <a:xfrm>
            <a:off x="0" y="2460625"/>
            <a:ext cx="9906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1" name="Freeform 7"/>
          <p:cNvSpPr>
            <a:spLocks/>
          </p:cNvSpPr>
          <p:nvPr/>
        </p:nvSpPr>
        <p:spPr bwMode="white">
          <a:xfrm>
            <a:off x="0" y="1793875"/>
            <a:ext cx="9906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2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3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4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E806CB-4919-40B2-8E04-9F7D1396E5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678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pt-BR" sz="3200">
              <a:solidFill>
                <a:srgbClr val="FFFF00"/>
              </a:solidFill>
            </a:endParaRPr>
          </a:p>
          <a:p>
            <a:endParaRPr lang="pt-BR" sz="440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pt-BR" sz="3000" b="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pt-BR" sz="3000" b="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pt-BR" sz="3000" b="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pt-BR" sz="3000" b="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pt-BR" sz="3000" b="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es-ES" sz="27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s-ES" sz="2700">
                <a:solidFill>
                  <a:srgbClr val="FFFF00"/>
                </a:solidFill>
              </a:rPr>
              <a:t>Comisión Parlamentaria de Inquerito de la Deuda - Brasil </a:t>
            </a:r>
            <a:endParaRPr lang="pt-BR" sz="27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pt-BR" sz="27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pt-BR" sz="2700">
                <a:solidFill>
                  <a:srgbClr val="FFFF00"/>
                </a:solidFill>
              </a:rPr>
              <a:t>Rodrigo Vieira de Avila</a:t>
            </a:r>
          </a:p>
          <a:p>
            <a:pPr>
              <a:spcBef>
                <a:spcPct val="0"/>
              </a:spcBef>
            </a:pPr>
            <a:endParaRPr lang="pt-BR" b="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pt-BR" b="0" i="1">
                <a:solidFill>
                  <a:schemeClr val="accent1"/>
                </a:solidFill>
              </a:rPr>
              <a:t>IV Foro Social de las Americas</a:t>
            </a:r>
          </a:p>
          <a:p>
            <a:pPr>
              <a:spcBef>
                <a:spcPct val="0"/>
              </a:spcBef>
            </a:pPr>
            <a:r>
              <a:rPr lang="pt-BR" b="0" i="1">
                <a:solidFill>
                  <a:schemeClr val="accent1"/>
                </a:solidFill>
              </a:rPr>
              <a:t>Asunción, 12 de agosto del 2010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476250"/>
            <a:ext cx="3529013" cy="34290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2959100" cy="613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CPI - Brasil</a:t>
            </a: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Si las tasas de interés hubiesen sido mantenidas en 6% al año: 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BRASIL ES ACREEDOR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</a:rPr>
              <a:t>Cabe reparación: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i="1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Rebus sic stantibus</a:t>
            </a: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Art. 62 de la Convención de Viena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238" y="981075"/>
            <a:ext cx="6338887" cy="50704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549275"/>
            <a:ext cx="2959100" cy="572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CAIC - Ecuador</a:t>
            </a: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La deuda no es una fuente de financiamiento, sino que una sangria de recursos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Transferencias netas a los prestamistas (1976 – 2006)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USD 7,13 mil millones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238" y="836613"/>
            <a:ext cx="6161087" cy="511333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200025" y="549275"/>
            <a:ext cx="2959100" cy="572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CPI - Brasil</a:t>
            </a: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La deuda no es una fuente de financiamiento, sino que una sangria de recursos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Transferencias netas a los prestamistas (1971 – 2008)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USD 144 mil millones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3" y="981075"/>
            <a:ext cx="6100762" cy="5400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3368675" y="333375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solidFill>
                  <a:schemeClr val="tx1"/>
                </a:solidFill>
              </a:rPr>
              <a:t>Transferencias netas - Deuda Externa de Brasil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BRASIL: Deuda Pública es la parte más grande del Presupuesto Federal – Datos de 2009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309563" y="6286500"/>
            <a:ext cx="8823325" cy="3698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800">
                <a:solidFill>
                  <a:schemeClr val="tx1"/>
                </a:solidFill>
              </a:rPr>
              <a:t>                    Fonte: SIAFI. Elaboração: Auditoria Cidadã da Dívida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7013" y="1341438"/>
            <a:ext cx="6881812" cy="48323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105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Informe Final – CPI de la Deuda – Brasil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Aprobado por la Comisión Parlamentaria (8 votos contra 5)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344488" y="1196975"/>
            <a:ext cx="9167812" cy="58785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pt-BR" sz="2200">
                <a:solidFill>
                  <a:schemeClr val="tx1"/>
                </a:solidFill>
              </a:rPr>
              <a:t> Reconoce que las elevadísimas tasas de interés (no-civilizadas) fue el hecho más determinante para el crecimiento de la deuda; </a:t>
            </a:r>
          </a:p>
          <a:p>
            <a:pPr algn="just">
              <a:buFontTx/>
              <a:buChar char="-"/>
            </a:pPr>
            <a:r>
              <a:rPr lang="pt-BR" sz="2200">
                <a:solidFill>
                  <a:schemeClr val="tx1"/>
                </a:solidFill>
              </a:rPr>
              <a:t> Reconoce que la deuda interna </a:t>
            </a:r>
            <a:r>
              <a:rPr lang="es-EC" sz="2200">
                <a:solidFill>
                  <a:schemeClr val="tx1"/>
                </a:solidFill>
              </a:rPr>
              <a:t>ascendió</a:t>
            </a:r>
            <a:r>
              <a:rPr lang="pt-BR" sz="2200">
                <a:solidFill>
                  <a:schemeClr val="tx1"/>
                </a:solidFill>
              </a:rPr>
              <a:t> a partir de los años 90 debido a las más elevadas tasas de interés y el libre flujo de capitales;</a:t>
            </a:r>
          </a:p>
          <a:p>
            <a:pPr algn="just">
              <a:buFontTx/>
              <a:buChar char="-"/>
            </a:pPr>
            <a:r>
              <a:rPr lang="pt-BR" sz="2200">
                <a:solidFill>
                  <a:schemeClr val="tx1"/>
                </a:solidFill>
              </a:rPr>
              <a:t>  Reconoce que la deuda interna </a:t>
            </a:r>
            <a:r>
              <a:rPr lang="es-EC" sz="2200">
                <a:solidFill>
                  <a:schemeClr val="tx1"/>
                </a:solidFill>
              </a:rPr>
              <a:t>ascendió</a:t>
            </a:r>
            <a:r>
              <a:rPr lang="pt-BR" sz="2200">
                <a:solidFill>
                  <a:schemeClr val="tx1"/>
                </a:solidFill>
              </a:rPr>
              <a:t> en los últimos años para financiar la compra de dólares de las reservas internacionales, con gran costo para las cuentas públicas.</a:t>
            </a:r>
            <a:r>
              <a:rPr lang="pt-BR" sz="2200">
                <a:solidFill>
                  <a:schemeClr val="accent1"/>
                </a:solidFill>
              </a:rPr>
              <a:t> </a:t>
            </a:r>
          </a:p>
          <a:p>
            <a:pPr algn="just">
              <a:buFontTx/>
              <a:buChar char="-"/>
            </a:pPr>
            <a:r>
              <a:rPr lang="pt-BR" sz="2200">
                <a:solidFill>
                  <a:schemeClr val="tx1"/>
                </a:solidFill>
              </a:rPr>
              <a:t> Reconoce que el Senado Federal renunció a su competencia, pues permitió emisiones de bonos sin especificar sus características</a:t>
            </a:r>
          </a:p>
          <a:p>
            <a:pPr algn="just">
              <a:buFontTx/>
              <a:buChar char="-"/>
            </a:pPr>
            <a:r>
              <a:rPr lang="pt-BR" sz="2200">
                <a:solidFill>
                  <a:schemeClr val="tx1"/>
                </a:solidFill>
              </a:rPr>
              <a:t> Reconoce falta de informaciones, documentos y transparencia de la deuda</a:t>
            </a:r>
          </a:p>
          <a:p>
            <a:r>
              <a:rPr lang="es-EC" sz="2800">
                <a:solidFill>
                  <a:schemeClr val="accent1"/>
                </a:solidFill>
              </a:rPr>
              <a:t>Mientras el grave diagnostico, el Informe Final hace recomendaciones brandas y que no enfrentan los problemas apuntados</a:t>
            </a:r>
            <a:endParaRPr lang="pt-BR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1992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Informe Alternativo (“Voto em Separado”) - CPI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Apoyado también por 8 parlamentarios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Encaminado al Ministerio Publico (para elaboración de acciones jurídicas)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2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344488" y="1916113"/>
            <a:ext cx="9167812" cy="49704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solidFill>
                  <a:schemeClr val="accent1"/>
                </a:solidFill>
              </a:rPr>
              <a:t>Denuncia graves indicios de ilegalidades de la deuda:</a:t>
            </a:r>
          </a:p>
          <a:p>
            <a:endParaRPr lang="pt-BR" sz="100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100">
                <a:solidFill>
                  <a:schemeClr val="tx1"/>
                </a:solidFill>
              </a:rPr>
              <a:t> Interés sobre Interés (Anatocismo), ilegal según la Corte Suprema;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100">
                <a:solidFill>
                  <a:schemeClr val="tx1"/>
                </a:solidFill>
              </a:rPr>
              <a:t> Ausencia de contratos y documentos; ausencia de conciliacíon de cifras; inobservancia del valor de mercado em las negociaciones y canjes; clausulas ilegitimas; cuestionamiento del monto de la deuda;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100">
                <a:solidFill>
                  <a:schemeClr val="tx1"/>
                </a:solidFill>
              </a:rPr>
              <a:t> Intereses flotantes: ilegales según el Art. 62 de la Convención de Viena;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100">
                <a:solidFill>
                  <a:schemeClr val="tx1"/>
                </a:solidFill>
              </a:rPr>
              <a:t>  Ilegalidad del libre flujo de capitales;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100">
                <a:solidFill>
                  <a:schemeClr val="tx1"/>
                </a:solidFill>
              </a:rPr>
              <a:t> La gran destinación de los recursos presupuestarios para el pago de la deuda viola los derechos humanos y sociales;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100">
                <a:solidFill>
                  <a:schemeClr val="tx1"/>
                </a:solidFill>
              </a:rPr>
              <a:t> El Banco Central hace reuniones con los bancos y otros rentistas para definir las previsiones de inflación, que definen las tasas internas de interés;</a:t>
            </a:r>
          </a:p>
          <a:p>
            <a:pPr>
              <a:spcBef>
                <a:spcPts val="1800"/>
              </a:spcBef>
            </a:pPr>
            <a:r>
              <a:rPr lang="pt-BR" sz="2500">
                <a:solidFill>
                  <a:schemeClr val="accent1"/>
                </a:solidFill>
              </a:rPr>
              <a:t>RECOMENDACIÓN: AUDITORIA DA LA DEUDA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Desafios y Propuestas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344488" y="836613"/>
            <a:ext cx="9167812" cy="53625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2900"/>
              </a:lnSpc>
              <a:spcBef>
                <a:spcPts val="1200"/>
              </a:spcBef>
              <a:buFont typeface="Arial" charset="0"/>
              <a:buChar char="•"/>
            </a:pPr>
            <a:r>
              <a:rPr lang="pt-BR" sz="2200">
                <a:solidFill>
                  <a:schemeClr val="tx1"/>
                </a:solidFill>
              </a:rPr>
              <a:t> </a:t>
            </a:r>
            <a:r>
              <a:rPr lang="es-EC" sz="2200">
                <a:solidFill>
                  <a:schemeClr val="tx1"/>
                </a:solidFill>
              </a:rPr>
              <a:t>Divulgar las experiencias de Auditoria Oficial en Ecuador y de Investigación Parlamentaria de Brasil y incentivar la realización  de nuevas auditorías;</a:t>
            </a:r>
            <a:endParaRPr lang="pt-BR" sz="2200">
              <a:solidFill>
                <a:schemeClr val="tx1"/>
              </a:solidFill>
            </a:endParaRPr>
          </a:p>
          <a:p>
            <a:pPr algn="l">
              <a:lnSpc>
                <a:spcPts val="29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s-EC" sz="2200">
                <a:solidFill>
                  <a:schemeClr val="tx1"/>
                </a:solidFill>
              </a:rPr>
              <a:t> Resaltar la importancia de la auditoria de la deuda ante la crisis financiera mundial, el avance del endeudamiento público ilegitimo para salvar a la banca privada, abriendo espacio para profundización de reformas neoliberales;</a:t>
            </a:r>
            <a:endParaRPr lang="pt-BR" sz="2200">
              <a:solidFill>
                <a:schemeClr val="tx1"/>
              </a:solidFill>
            </a:endParaRPr>
          </a:p>
          <a:p>
            <a:pPr algn="l">
              <a:lnSpc>
                <a:spcPts val="29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s-EC" sz="2200">
                <a:solidFill>
                  <a:schemeClr val="tx1"/>
                </a:solidFill>
              </a:rPr>
              <a:t> Identificar en cada país el proceso de canje de deuda externa por deuda interna;</a:t>
            </a:r>
            <a:endParaRPr lang="pt-BR" sz="2200">
              <a:solidFill>
                <a:schemeClr val="tx1"/>
              </a:solidFill>
            </a:endParaRPr>
          </a:p>
          <a:p>
            <a:pPr algn="l">
              <a:lnSpc>
                <a:spcPts val="29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s-EC" sz="2200">
                <a:solidFill>
                  <a:schemeClr val="tx1"/>
                </a:solidFill>
              </a:rPr>
              <a:t> Profundizar estudios jurídicos sobre corresponsabilidad de los acreedores, asimetría entre las partes, violación de principios internacionales (razonabilidad, rebús sic stantibus); violación de derechos humanos; derecho al desarrollo y la soberanía financiera</a:t>
            </a:r>
            <a:endParaRPr lang="pt-BR"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3386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pt-BR" i="1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pt-BR" sz="5000">
              <a:solidFill>
                <a:srgbClr val="FFFF00"/>
              </a:solidFill>
            </a:endParaRPr>
          </a:p>
          <a:p>
            <a:pPr algn="r"/>
            <a:endParaRPr lang="pt-BR" sz="2000" i="1">
              <a:solidFill>
                <a:srgbClr val="FF9900"/>
              </a:solidFill>
              <a:latin typeface="Verdana" pitchFamily="34" charset="0"/>
            </a:endParaRPr>
          </a:p>
          <a:p>
            <a:pPr algn="r"/>
            <a:endParaRPr lang="pt-BR" sz="2000" i="1">
              <a:solidFill>
                <a:srgbClr val="FF9900"/>
              </a:solidFill>
              <a:latin typeface="Verdana" pitchFamily="34" charset="0"/>
            </a:endParaRPr>
          </a:p>
          <a:p>
            <a:pPr algn="r"/>
            <a:r>
              <a:rPr lang="pt-BR" sz="3000" i="1">
                <a:solidFill>
                  <a:schemeClr val="tx1"/>
                </a:solidFill>
                <a:latin typeface="Verdana" pitchFamily="34" charset="0"/>
              </a:rPr>
              <a:t>www.divida-auditoriacidada.org.br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Auditoría de la Deuda: una Realidad en América Latina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344488" y="836613"/>
            <a:ext cx="9361487" cy="59404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400"/>
              </a:spcBef>
              <a:buFontTx/>
              <a:buChar char="-"/>
            </a:pPr>
            <a:r>
              <a:rPr lang="es-EC" sz="2600">
                <a:solidFill>
                  <a:schemeClr val="tx1"/>
                </a:solidFill>
              </a:rPr>
              <a:t>Auditoria Ciudadana de la Deuda em Brasil a partir de 2001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es-EC" sz="2600">
                <a:solidFill>
                  <a:schemeClr val="tx1"/>
                </a:solidFill>
              </a:rPr>
              <a:t> Ecuador, 2006: CEIDEX - Comisión de Investigación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es-EC" sz="2600">
                <a:solidFill>
                  <a:schemeClr val="tx1"/>
                </a:solidFill>
              </a:rPr>
              <a:t>Ecuador, 2007: Creación de la CAIC – Comisión para la Auditoria Integral del Crédito Publico 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es-EC" sz="2600">
                <a:solidFill>
                  <a:schemeClr val="tx1"/>
                </a:solidFill>
              </a:rPr>
              <a:t> Conquista de los movimientos sociales de América Latina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es-EC" sz="2600">
                <a:solidFill>
                  <a:schemeClr val="tx1"/>
                </a:solidFill>
              </a:rPr>
              <a:t> Participación de los movimientos sociales en las investigaciones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es-EC" sz="2600">
                <a:solidFill>
                  <a:schemeClr val="tx1"/>
                </a:solidFill>
              </a:rPr>
              <a:t> Identificación de inúmeras ilegalidades de la deuda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es-EC" sz="2600">
                <a:solidFill>
                  <a:schemeClr val="tx1"/>
                </a:solidFill>
              </a:rPr>
              <a:t> Resultado, 2008: Ecuador suspende los pagos a los bancos privados internacionales, determina análisis jurídico del Informe de la CAIC y abre camino para las auditorias en América Latina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Auditoría de la Deuda: una Realidad en America Latina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44488" y="1196975"/>
            <a:ext cx="9167812" cy="54784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Reunión de la ALBA (nov/2008): Bolivia y Venezuela anuncian la intención de hacer auditorías de la deuda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Seminario Internacional “Auditoría de la Deuda en América Latina” en Brasília (nov/2008): Intercambio de los resultados de la auditoría ecuatoriana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Reunión de miembros de la CAIC con el Presidente de la Camara de Diputados de Brasil durante el Seminario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Resultado del Seminario: Creación de la Comisión Parlamentaria de Inquerito (CPI) de la Deuda en Brasil  (dec/2008)  </a:t>
            </a:r>
          </a:p>
          <a:p>
            <a:pPr algn="just"/>
            <a:endParaRPr lang="pt-B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Auditoría de la Deuda: una Realidad en América Latina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344488" y="908050"/>
            <a:ext cx="9167812" cy="60547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400"/>
              </a:spcBef>
            </a:pPr>
            <a:r>
              <a:rPr lang="pt-BR" sz="2000">
                <a:solidFill>
                  <a:schemeClr val="tx1"/>
                </a:solidFill>
              </a:rPr>
              <a:t>- </a:t>
            </a:r>
            <a:r>
              <a:rPr lang="pt-BR" sz="2600">
                <a:solidFill>
                  <a:schemeClr val="tx1"/>
                </a:solidFill>
              </a:rPr>
              <a:t>Ecuador, 2009: Anulación del 70% de la deuda externa comercial con la banca privada (Bonos 2012 y 2030). Los prestamistas que no aceptasen la propuesta tendrían de ir a la Justicia contra Ecuador.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Ante las pruebas contundentes de ilegalidades de la deuda, el 92% de los prestamistas aceptaron la propuesta.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Importante precedente del potencial de la auditoría para cambiar la correlación de fuerzas entre gobiernos y prestamistas.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</a:t>
            </a:r>
            <a:r>
              <a:rPr lang="es-EC" sz="2800">
                <a:solidFill>
                  <a:srgbClr val="FFFF00"/>
                </a:solidFill>
              </a:rPr>
              <a:t>Boicot de la prensa contra el liderazgo ecuatoriano, especialmente ante la crisis financiera que mostró las irresponsabilidades de la banca privada internacional</a:t>
            </a:r>
            <a:endParaRPr lang="pt-BR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Auditoría de la Deuda: una Realidad en America Latina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344488" y="1412875"/>
            <a:ext cx="9167812" cy="53244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Brasil (Agosto/2009): Instalación de la Comisión Parlamentaria para Investigación de la Deuda Pública - CPI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Identificación de inúmeras ilegitimidades e ilegalidades de la deuda pública brasileña, interna y externa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Aceso a documentos e informaciones nunca antes obtenidos 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Otras Informaciones requeridas no fueron atendidas, lo que también prueba la falta de transparencia y la ilegitimidad de la deuda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t-BR" sz="2600">
                <a:solidFill>
                  <a:schemeClr val="tx1"/>
                </a:solidFill>
              </a:rPr>
              <a:t> Participación de Auditoria Ciudadana en las investigaciones e presencia de los movimientos sociales en las sesiones de la CPI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344488" y="2687638"/>
            <a:ext cx="9167812" cy="523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chemeClr val="tx1"/>
                </a:solidFill>
              </a:rPr>
              <a:t>CAI C en ECUADOR                  CPI en BRASIL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860800"/>
            <a:ext cx="1366837" cy="9128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563" y="3789363"/>
            <a:ext cx="1296987" cy="89693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8197" name="CaixaDeTexto 7"/>
          <p:cNvSpPr txBox="1">
            <a:spLocks noChangeArrowheads="1"/>
          </p:cNvSpPr>
          <p:nvPr/>
        </p:nvSpPr>
        <p:spPr bwMode="auto">
          <a:xfrm>
            <a:off x="920750" y="5157788"/>
            <a:ext cx="79200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chemeClr val="accent1"/>
                </a:solidFill>
              </a:rPr>
              <a:t>LA MISMA HISTORIA DEL ENDEUDAMIENTO</a:t>
            </a:r>
          </a:p>
          <a:p>
            <a:endParaRPr lang="pt-BR"/>
          </a:p>
        </p:txBody>
      </p:sp>
      <p:sp>
        <p:nvSpPr>
          <p:cNvPr id="8198" name="Retângulo 7"/>
          <p:cNvSpPr>
            <a:spLocks noChangeArrowheads="1"/>
          </p:cNvSpPr>
          <p:nvPr/>
        </p:nvSpPr>
        <p:spPr bwMode="auto">
          <a:xfrm>
            <a:off x="560388" y="404813"/>
            <a:ext cx="86407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200">
                <a:solidFill>
                  <a:srgbClr val="FFFF00"/>
                </a:solidFill>
              </a:rPr>
              <a:t>Hallazgos de la CAIC (Ecuador) y de la CPI (Brasil) muestran la misma historia que soneteo a todos los países latinoamericanos </a:t>
            </a:r>
            <a:endParaRPr lang="pt-BR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2959100" cy="650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CAIC-Ecuador</a:t>
            </a: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Años 70: Deuda odiosa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1979: Elevación unilateral de las tasas de interés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Años 80: Banco Central asume deudas públicas y privadas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Años 90: Plan Brady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2000: Bonos Global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675" y="620713"/>
            <a:ext cx="6337300" cy="58086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9220" name="CaixaDeTexto 5"/>
          <p:cNvSpPr txBox="1">
            <a:spLocks noChangeArrowheads="1"/>
          </p:cNvSpPr>
          <p:nvPr/>
        </p:nvSpPr>
        <p:spPr bwMode="auto">
          <a:xfrm>
            <a:off x="3152775" y="188913"/>
            <a:ext cx="6537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Deuda Externa del Ecuador – USD mil millones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2959100" cy="650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CPI - Brasil</a:t>
            </a: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Años 70: Deuda odiosa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1979: Elevación unilateral de las tasas de interés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Años 80: Banco Central asume deudas publicas y privadas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Años 90: Plan Brady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2000: Bonos Global </a:t>
            </a:r>
          </a:p>
        </p:txBody>
      </p:sp>
      <p:sp>
        <p:nvSpPr>
          <p:cNvPr id="10243" name="CaixaDeTexto 5"/>
          <p:cNvSpPr txBox="1">
            <a:spLocks noChangeArrowheads="1"/>
          </p:cNvSpPr>
          <p:nvPr/>
        </p:nvSpPr>
        <p:spPr bwMode="auto">
          <a:xfrm>
            <a:off x="3152775" y="620713"/>
            <a:ext cx="6537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Deuda Externa del Brasil – USD mil millones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3" y="1196975"/>
            <a:ext cx="6045200" cy="51054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2959100" cy="613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CAIC - Ecuador</a:t>
            </a: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Si las tasas de interés hubiesen sido mantenidas en 6% al año: 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ECUADOR ES ACREEDOR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</a:rPr>
              <a:t>Cabe reparación: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i="1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Rebus sic stantibus</a:t>
            </a: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Art. 62 de la Convención de Viena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3138" y="908050"/>
            <a:ext cx="5849937" cy="521176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apresentação\PULSO.POT</Template>
  <TotalTime>14132</TotalTime>
  <Words>1895</Words>
  <Application>Microsoft Office PowerPoint</Application>
  <PresentationFormat>A4 (210 x 297 mm)</PresentationFormat>
  <Paragraphs>347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Arial Unicode MS</vt:lpstr>
      <vt:lpstr>Verdana</vt:lpstr>
      <vt:lpstr>Pulso</vt:lpstr>
      <vt:lpstr>1_Pulso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Lúcia F. Carneiro</dc:creator>
  <cp:lastModifiedBy>User</cp:lastModifiedBy>
  <cp:revision>998</cp:revision>
  <cp:lastPrinted>2008-11-20T19:12:03Z</cp:lastPrinted>
  <dcterms:created xsi:type="dcterms:W3CDTF">2001-11-19T18:24:28Z</dcterms:created>
  <dcterms:modified xsi:type="dcterms:W3CDTF">2012-08-01T16:19:10Z</dcterms:modified>
</cp:coreProperties>
</file>