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86"/>
  </p:notesMasterIdLst>
  <p:handoutMasterIdLst>
    <p:handoutMasterId r:id="rId87"/>
  </p:handoutMasterIdLst>
  <p:sldIdLst>
    <p:sldId id="1021" r:id="rId2"/>
    <p:sldId id="953" r:id="rId3"/>
    <p:sldId id="960" r:id="rId4"/>
    <p:sldId id="976" r:id="rId5"/>
    <p:sldId id="965" r:id="rId6"/>
    <p:sldId id="982" r:id="rId7"/>
    <p:sldId id="977" r:id="rId8"/>
    <p:sldId id="980" r:id="rId9"/>
    <p:sldId id="981" r:id="rId10"/>
    <p:sldId id="915" r:id="rId11"/>
    <p:sldId id="979" r:id="rId12"/>
    <p:sldId id="983" r:id="rId13"/>
    <p:sldId id="984" r:id="rId14"/>
    <p:sldId id="985" r:id="rId15"/>
    <p:sldId id="986" r:id="rId16"/>
    <p:sldId id="916" r:id="rId17"/>
    <p:sldId id="987" r:id="rId18"/>
    <p:sldId id="988" r:id="rId19"/>
    <p:sldId id="989" r:id="rId20"/>
    <p:sldId id="990" r:id="rId21"/>
    <p:sldId id="991" r:id="rId22"/>
    <p:sldId id="992" r:id="rId23"/>
    <p:sldId id="993" r:id="rId24"/>
    <p:sldId id="994" r:id="rId25"/>
    <p:sldId id="995" r:id="rId26"/>
    <p:sldId id="900" r:id="rId27"/>
    <p:sldId id="969" r:id="rId28"/>
    <p:sldId id="978" r:id="rId29"/>
    <p:sldId id="954" r:id="rId30"/>
    <p:sldId id="955" r:id="rId31"/>
    <p:sldId id="956" r:id="rId32"/>
    <p:sldId id="970" r:id="rId33"/>
    <p:sldId id="910" r:id="rId34"/>
    <p:sldId id="860" r:id="rId35"/>
    <p:sldId id="946" r:id="rId36"/>
    <p:sldId id="947" r:id="rId37"/>
    <p:sldId id="833" r:id="rId38"/>
    <p:sldId id="1020" r:id="rId39"/>
    <p:sldId id="924" r:id="rId40"/>
    <p:sldId id="923" r:id="rId41"/>
    <p:sldId id="917" r:id="rId42"/>
    <p:sldId id="868" r:id="rId43"/>
    <p:sldId id="961" r:id="rId44"/>
    <p:sldId id="959" r:id="rId45"/>
    <p:sldId id="925" r:id="rId46"/>
    <p:sldId id="996" r:id="rId47"/>
    <p:sldId id="957" r:id="rId48"/>
    <p:sldId id="921" r:id="rId49"/>
    <p:sldId id="904" r:id="rId50"/>
    <p:sldId id="926" r:id="rId51"/>
    <p:sldId id="997" r:id="rId52"/>
    <p:sldId id="903" r:id="rId53"/>
    <p:sldId id="905" r:id="rId54"/>
    <p:sldId id="940" r:id="rId55"/>
    <p:sldId id="928" r:id="rId56"/>
    <p:sldId id="827" r:id="rId57"/>
    <p:sldId id="971" r:id="rId58"/>
    <p:sldId id="962" r:id="rId59"/>
    <p:sldId id="1000" r:id="rId60"/>
    <p:sldId id="1001" r:id="rId61"/>
    <p:sldId id="1007" r:id="rId62"/>
    <p:sldId id="1011" r:id="rId63"/>
    <p:sldId id="1013" r:id="rId64"/>
    <p:sldId id="1016" r:id="rId65"/>
    <p:sldId id="1017" r:id="rId66"/>
    <p:sldId id="1018" r:id="rId67"/>
    <p:sldId id="1019" r:id="rId68"/>
    <p:sldId id="877" r:id="rId69"/>
    <p:sldId id="963" r:id="rId70"/>
    <p:sldId id="964" r:id="rId71"/>
    <p:sldId id="854" r:id="rId72"/>
    <p:sldId id="930" r:id="rId73"/>
    <p:sldId id="967" r:id="rId74"/>
    <p:sldId id="972" r:id="rId75"/>
    <p:sldId id="973" r:id="rId76"/>
    <p:sldId id="974" r:id="rId77"/>
    <p:sldId id="869" r:id="rId78"/>
    <p:sldId id="870" r:id="rId79"/>
    <p:sldId id="828" r:id="rId80"/>
    <p:sldId id="797" r:id="rId81"/>
    <p:sldId id="794" r:id="rId82"/>
    <p:sldId id="975" r:id="rId83"/>
    <p:sldId id="951" r:id="rId84"/>
    <p:sldId id="1022" r:id="rId85"/>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92D050"/>
    <a:srgbClr val="334F15"/>
    <a:srgbClr val="FF0000"/>
    <a:srgbClr val="FFFF00"/>
    <a:srgbClr val="CC0000"/>
    <a:srgbClr val="0000FF"/>
    <a:srgbClr val="0000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284" y="-384"/>
      </p:cViewPr>
      <p:guideLst>
        <p:guide orient="horz" pos="2544"/>
        <p:guide pos="312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0" d="100"/>
        <a:sy n="60" d="100"/>
      </p:scale>
      <p:origin x="0" y="6792"/>
    </p:cViewPr>
  </p:sorterViewPr>
  <p:notesViewPr>
    <p:cSldViewPr>
      <p:cViewPr>
        <p:scale>
          <a:sx n="100" d="100"/>
          <a:sy n="100" d="100"/>
        </p:scale>
        <p:origin x="-864" y="1038"/>
      </p:cViewPr>
      <p:guideLst>
        <p:guide orient="horz" pos="3059"/>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cs typeface="+mn-cs"/>
              </a:defRPr>
            </a:lvl1pPr>
          </a:lstStyle>
          <a:p>
            <a:pPr>
              <a:defRPr/>
            </a:pPr>
            <a:endParaRPr lang="pt-BR"/>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cs typeface="+mn-cs"/>
              </a:defRPr>
            </a:lvl1pPr>
          </a:lstStyle>
          <a:p>
            <a:pPr>
              <a:defRPr/>
            </a:pPr>
            <a:endParaRPr lang="pt-BR"/>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cs typeface="+mn-cs"/>
              </a:defRPr>
            </a:lvl1pPr>
          </a:lstStyle>
          <a:p>
            <a:pPr>
              <a:defRPr/>
            </a:pPr>
            <a:endParaRPr lang="pt-BR"/>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spcBef>
                <a:spcPct val="0"/>
              </a:spcBef>
              <a:defRPr sz="1200" b="0">
                <a:solidFill>
                  <a:schemeClr val="tx1"/>
                </a:solidFill>
                <a:cs typeface="+mn-cs"/>
              </a:defRPr>
            </a:lvl1pPr>
          </a:lstStyle>
          <a:p>
            <a:pPr>
              <a:defRPr/>
            </a:pPr>
            <a:fld id="{7CA6CA44-1305-45E3-B8CF-242A3601B9C9}"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cs typeface="+mn-cs"/>
              </a:defRPr>
            </a:lvl1pPr>
          </a:lstStyle>
          <a:p>
            <a:pPr>
              <a:defRPr/>
            </a:pPr>
            <a:endParaRPr lang="pt-BR"/>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cs typeface="+mn-cs"/>
              </a:defRPr>
            </a:lvl1pPr>
          </a:lstStyle>
          <a:p>
            <a:pPr>
              <a:defRPr/>
            </a:pPr>
            <a:endParaRPr lang="pt-BR"/>
          </a:p>
        </p:txBody>
      </p:sp>
      <p:sp>
        <p:nvSpPr>
          <p:cNvPr id="88068"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cs typeface="+mn-cs"/>
              </a:defRPr>
            </a:lvl1pPr>
          </a:lstStyle>
          <a:p>
            <a:pPr>
              <a:defRPr/>
            </a:pPr>
            <a:endParaRPr lang="pt-BR"/>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spcBef>
                <a:spcPct val="0"/>
              </a:spcBef>
              <a:defRPr sz="1200" b="0">
                <a:solidFill>
                  <a:schemeClr val="tx1"/>
                </a:solidFill>
                <a:cs typeface="+mn-cs"/>
              </a:defRPr>
            </a:lvl1pPr>
          </a:lstStyle>
          <a:p>
            <a:pPr>
              <a:defRPr/>
            </a:pPr>
            <a:fld id="{CA1EAAE8-C479-4A84-B0A9-1DC0A34A38B2}"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195" name="Espaço Reservado para Número de Slide 3"/>
          <p:cNvSpPr>
            <a:spLocks noGrp="1"/>
          </p:cNvSpPr>
          <p:nvPr>
            <p:ph type="sldNum" sz="quarter" idx="5"/>
          </p:nvPr>
        </p:nvSpPr>
        <p:spPr>
          <a:ln w="9525"/>
        </p:spPr>
        <p:txBody>
          <a:bodyPr/>
          <a:lstStyle/>
          <a:p>
            <a:pPr>
              <a:defRPr/>
            </a:pPr>
            <a:fld id="{78E4DFA4-4DF4-4A67-BA26-8C8D3F736FBE}" type="slidenum">
              <a:rPr lang="pt-BR"/>
              <a:pPr>
                <a:defRPr/>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
        <p:nvSpPr>
          <p:cNvPr id="99332" name="Espaço Reservado para Anotações 3"/>
          <p:cNvSpPr>
            <a:spLocks noGrp="1"/>
          </p:cNvSpPr>
          <p:nvPr>
            <p:ph type="body" idx="1"/>
          </p:nvPr>
        </p:nvSpPr>
        <p:spPr>
          <a:noFill/>
          <a:ln w="9525"/>
        </p:spPr>
        <p:txBody>
          <a:bodyP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
        <p:nvSpPr>
          <p:cNvPr id="100356" name="Espaço Reservado para Anotações 3"/>
          <p:cNvSpPr>
            <a:spLocks noGrp="1"/>
          </p:cNvSpPr>
          <p:nvPr>
            <p:ph type="body" idx="1"/>
          </p:nvPr>
        </p:nvSpPr>
        <p:spPr>
          <a:noFill/>
          <a:ln w="9525"/>
        </p:spPr>
        <p:txBody>
          <a:bodyPr/>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CaixaDeTexto 3"/>
          <p:cNvSpPr txBox="1">
            <a:spLocks noChangeArrowheads="1"/>
          </p:cNvSpPr>
          <p:nvPr/>
        </p:nvSpPr>
        <p:spPr bwMode="auto">
          <a:xfrm>
            <a:off x="642938" y="4711700"/>
            <a:ext cx="5786437" cy="1385888"/>
          </a:xfrm>
          <a:prstGeom prst="rect">
            <a:avLst/>
          </a:prstGeom>
          <a:noFill/>
          <a:ln w="9525">
            <a:noFill/>
            <a:miter lim="800000"/>
            <a:headEnd/>
            <a:tailEnd/>
          </a:ln>
        </p:spPr>
        <p:txBody>
          <a:bodyPr>
            <a:spAutoFit/>
          </a:bodyPr>
          <a:lstStyle/>
          <a:p>
            <a:r>
              <a:rPr lang="pt-BR" sz="1200">
                <a:solidFill>
                  <a:schemeClr val="tx1"/>
                </a:solidFill>
              </a:rPr>
              <a:t>Recursos desvinculados de áreas sociais em outra cor, pois podem ser tributários. </a:t>
            </a:r>
          </a:p>
          <a:p>
            <a:r>
              <a:rPr lang="pt-BR" sz="1200">
                <a:solidFill>
                  <a:schemeClr val="tx1"/>
                </a:solidFill>
              </a:rPr>
              <a:t>Com a desvinculação permitida pelas MP 435 e 450 foram destinados diretamente para pagar dívida. </a:t>
            </a:r>
          </a:p>
          <a:p>
            <a:r>
              <a:rPr lang="pt-BR" sz="1200">
                <a:solidFill>
                  <a:schemeClr val="tx1"/>
                </a:solidFill>
              </a:rPr>
              <a:t>DE QUE ADIANTA REDUZIR O SUPERÁVIT PRIMÁRIO EM R$ 23 BILHÕES SE JÁ FORAM DESVINCULADOS EM 2008 R$ 50 BILHÕES DAS ÁREAS SOCIAIS COM AS MPS 435 E 450, PARA O PAGAMENTO DA DÍVIDA???????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CaixaDeTexto 3"/>
          <p:cNvSpPr txBox="1">
            <a:spLocks noChangeArrowheads="1"/>
          </p:cNvSpPr>
          <p:nvPr/>
        </p:nvSpPr>
        <p:spPr bwMode="auto">
          <a:xfrm>
            <a:off x="642938" y="4711700"/>
            <a:ext cx="5786437" cy="1385888"/>
          </a:xfrm>
          <a:prstGeom prst="rect">
            <a:avLst/>
          </a:prstGeom>
          <a:noFill/>
          <a:ln w="9525">
            <a:noFill/>
            <a:miter lim="800000"/>
            <a:headEnd/>
            <a:tailEnd/>
          </a:ln>
        </p:spPr>
        <p:txBody>
          <a:bodyPr>
            <a:spAutoFit/>
          </a:bodyPr>
          <a:lstStyle/>
          <a:p>
            <a:r>
              <a:rPr lang="pt-BR" sz="1200">
                <a:solidFill>
                  <a:schemeClr val="tx1"/>
                </a:solidFill>
              </a:rPr>
              <a:t>Recursos desvinculados de áreas sociais em outra cor, pois podem ser tributários. </a:t>
            </a:r>
          </a:p>
          <a:p>
            <a:r>
              <a:rPr lang="pt-BR" sz="1200">
                <a:solidFill>
                  <a:schemeClr val="tx1"/>
                </a:solidFill>
              </a:rPr>
              <a:t>Com a desvinculação permitida pelas MP 435 e 450 foram destinados diretamente para pagar dívida. </a:t>
            </a:r>
          </a:p>
          <a:p>
            <a:r>
              <a:rPr lang="pt-BR" sz="1200">
                <a:solidFill>
                  <a:schemeClr val="tx1"/>
                </a:solidFill>
              </a:rPr>
              <a:t>DE QUE ADIANTA REDUZIR O SUPERÁVIT PRIMÁRIO EM R$ 23 BILHÕES SE JÁ FORAM DESVINCULADOS EM 2008 R$ 50 BILHÕES DAS ÁREAS SOCIAIS COM AS MPS 435 E 450, PARA O PAGAMENTO DA DÍVIDA???????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CaixaDeTexto 3"/>
          <p:cNvSpPr txBox="1">
            <a:spLocks noChangeArrowheads="1"/>
          </p:cNvSpPr>
          <p:nvPr/>
        </p:nvSpPr>
        <p:spPr bwMode="auto">
          <a:xfrm>
            <a:off x="642938" y="4711700"/>
            <a:ext cx="5786437" cy="1385888"/>
          </a:xfrm>
          <a:prstGeom prst="rect">
            <a:avLst/>
          </a:prstGeom>
          <a:noFill/>
          <a:ln w="9525">
            <a:noFill/>
            <a:miter lim="800000"/>
            <a:headEnd/>
            <a:tailEnd/>
          </a:ln>
        </p:spPr>
        <p:txBody>
          <a:bodyPr>
            <a:spAutoFit/>
          </a:bodyPr>
          <a:lstStyle/>
          <a:p>
            <a:r>
              <a:rPr lang="pt-BR" sz="1200">
                <a:solidFill>
                  <a:schemeClr val="tx1"/>
                </a:solidFill>
              </a:rPr>
              <a:t>Recursos desvinculados de áreas sociais em outra cor, pois podem ser tributários. </a:t>
            </a:r>
          </a:p>
          <a:p>
            <a:r>
              <a:rPr lang="pt-BR" sz="1200">
                <a:solidFill>
                  <a:schemeClr val="tx1"/>
                </a:solidFill>
              </a:rPr>
              <a:t>Com a desvinculação permitida pelas MP 435 e 450 foram destinados diretamente para pagar dívida. </a:t>
            </a:r>
          </a:p>
          <a:p>
            <a:r>
              <a:rPr lang="pt-BR" sz="1200">
                <a:solidFill>
                  <a:schemeClr val="tx1"/>
                </a:solidFill>
              </a:rPr>
              <a:t>DE QUE ADIANTA REDUZIR O SUPERÁVIT PRIMÁRIO EM R$ 23 BILHÕES SE JÁ FORAM DESVINCULADOS EM 2008 R$ 50 BILHÕES DAS ÁREAS SOCIAIS COM AS MPS 435 E 450, PARA O PAGAMENTO DA DÍVIDA???????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ço Reservado para Imagem de Slide 1"/>
          <p:cNvSpPr>
            <a:spLocks noGrp="1" noRot="1" noChangeAspect="1" noTextEdit="1"/>
          </p:cNvSpPr>
          <p:nvPr>
            <p:ph type="sldImg"/>
          </p:nvPr>
        </p:nvSpPr>
        <p:spPr>
          <a:ln/>
        </p:spPr>
      </p:sp>
      <p:sp>
        <p:nvSpPr>
          <p:cNvPr id="120835" name="Espaço Reservado para Anotações 2"/>
          <p:cNvSpPr>
            <a:spLocks noGrp="1"/>
          </p:cNvSpPr>
          <p:nvPr>
            <p:ph type="body" idx="1"/>
          </p:nvPr>
        </p:nvSpPr>
        <p:spPr>
          <a:noFill/>
          <a:ln w="9525"/>
        </p:spPr>
        <p:txBody>
          <a:bodyPr/>
          <a:lstStyle/>
          <a:p>
            <a:endParaRPr lang="pt-BR" smtClean="0"/>
          </a:p>
        </p:txBody>
      </p:sp>
      <p:sp>
        <p:nvSpPr>
          <p:cNvPr id="49156"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9146C4CB-9D91-4921-8ECF-261ED0656446}" type="slidenum">
              <a:rPr lang="pt-BR" sz="1200" b="0" smtClean="0">
                <a:solidFill>
                  <a:schemeClr val="tx1"/>
                </a:solidFill>
              </a:rPr>
              <a:pPr algn="r">
                <a:spcBef>
                  <a:spcPct val="0"/>
                </a:spcBef>
                <a:defRPr/>
              </a:pPr>
              <a:t>39</a:t>
            </a:fld>
            <a:endParaRPr lang="pt-BR" sz="1200" b="0" smtClean="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Espaço Reservado para Anotações 2"/>
          <p:cNvSpPr>
            <a:spLocks noGrp="1"/>
          </p:cNvSpPr>
          <p:nvPr>
            <p:ph type="body" idx="3"/>
          </p:nvPr>
        </p:nvSpPr>
        <p:spPr>
          <a:xfrm>
            <a:off x="500063" y="4611688"/>
            <a:ext cx="5929312" cy="4602162"/>
          </a:xfrm>
          <a:noFill/>
          <a:ln w="9525"/>
        </p:spPr>
        <p:txBody>
          <a:bodyPr/>
          <a:lstStyle/>
          <a:p>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
        <p:nvSpPr>
          <p:cNvPr id="133124" name="Espaço Reservado para Anotações 3"/>
          <p:cNvSpPr>
            <a:spLocks noGrp="1"/>
          </p:cNvSpPr>
          <p:nvPr>
            <p:ph type="body" idx="1"/>
          </p:nvPr>
        </p:nvSpPr>
        <p:spPr>
          <a:noFill/>
          <a:ln w="9525"/>
        </p:spPr>
        <p:txBody>
          <a:bodyPr/>
          <a:lstStyle/>
          <a:p>
            <a:endParaRPr lang="pt-B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CaixaDeTexto 4"/>
          <p:cNvSpPr txBox="1">
            <a:spLocks noChangeArrowheads="1"/>
          </p:cNvSpPr>
          <p:nvPr/>
        </p:nvSpPr>
        <p:spPr bwMode="auto">
          <a:xfrm>
            <a:off x="928688" y="4640263"/>
            <a:ext cx="5000625" cy="4786312"/>
          </a:xfrm>
          <a:prstGeom prst="rect">
            <a:avLst/>
          </a:prstGeom>
          <a:noFill/>
          <a:ln w="9525">
            <a:noFill/>
            <a:miter lim="800000"/>
            <a:headEnd/>
            <a:tailEnd/>
          </a:ln>
        </p:spPr>
        <p:txBody>
          <a:bodyPr>
            <a:spAutoFit/>
          </a:bodyPr>
          <a:lstStyle/>
          <a:p>
            <a:pPr>
              <a:spcBef>
                <a:spcPts val="300"/>
              </a:spcBef>
            </a:pPr>
            <a:r>
              <a:rPr lang="pt-BR" sz="1200">
                <a:solidFill>
                  <a:schemeClr val="tx1"/>
                </a:solidFill>
              </a:rPr>
              <a:t>1º LUGAR: QUAL A SITUAÇÃO DO PAÍS (Independentemente da atual crise)</a:t>
            </a:r>
          </a:p>
          <a:p>
            <a:pPr>
              <a:spcBef>
                <a:spcPts val="300"/>
              </a:spcBef>
            </a:pPr>
            <a:r>
              <a:rPr lang="pt-BR" sz="1200">
                <a:solidFill>
                  <a:schemeClr val="tx1"/>
                </a:solidFill>
              </a:rPr>
              <a:t>- Desde anos 80: SÉRIA CRISE DE ENDIVIDAMENTO</a:t>
            </a:r>
          </a:p>
          <a:p>
            <a:pPr>
              <a:spcBef>
                <a:spcPts val="300"/>
              </a:spcBef>
            </a:pPr>
            <a:r>
              <a:rPr lang="pt-BR" sz="1200">
                <a:solidFill>
                  <a:schemeClr val="tx1"/>
                </a:solidFill>
              </a:rPr>
              <a:t>- DÍVIDA É O CENTRO DOS PROBLEMAS NACIONAIS</a:t>
            </a:r>
          </a:p>
          <a:p>
            <a:pPr>
              <a:spcBef>
                <a:spcPts val="300"/>
              </a:spcBef>
            </a:pPr>
            <a:r>
              <a:rPr lang="pt-BR" sz="1200">
                <a:solidFill>
                  <a:schemeClr val="tx1"/>
                </a:solidFill>
              </a:rPr>
              <a:t>- BRIZOLA: É O PROBLEMA DO BRASIL</a:t>
            </a:r>
          </a:p>
          <a:p>
            <a:pPr>
              <a:spcBef>
                <a:spcPts val="300"/>
              </a:spcBef>
            </a:pPr>
            <a:r>
              <a:rPr lang="pt-BR" sz="1200">
                <a:solidFill>
                  <a:schemeClr val="tx1"/>
                </a:solidFill>
              </a:rPr>
              <a:t>- ATUAL CRISE APROFUNDA O PROBLEMA QUE JÁ ESTÁ INSTALADO HÁ 30 ANOS</a:t>
            </a:r>
          </a:p>
          <a:p>
            <a:pPr>
              <a:spcBef>
                <a:spcPts val="300"/>
              </a:spcBef>
            </a:pPr>
            <a:r>
              <a:rPr lang="pt-BR" sz="1200">
                <a:solidFill>
                  <a:schemeClr val="tx1"/>
                </a:solidFill>
              </a:rPr>
              <a:t> </a:t>
            </a:r>
          </a:p>
          <a:p>
            <a:pPr>
              <a:spcBef>
                <a:spcPts val="300"/>
              </a:spcBef>
            </a:pPr>
            <a:r>
              <a:rPr lang="pt-BR" sz="1200">
                <a:solidFill>
                  <a:schemeClr val="tx1"/>
                </a:solidFill>
              </a:rPr>
              <a:t>ORÇAMENTO DA UNIÃO </a:t>
            </a:r>
          </a:p>
          <a:p>
            <a:pPr>
              <a:spcBef>
                <a:spcPts val="300"/>
              </a:spcBef>
            </a:pPr>
            <a:r>
              <a:rPr lang="pt-BR" sz="1200">
                <a:solidFill>
                  <a:schemeClr val="tx1"/>
                </a:solidFill>
              </a:rPr>
              <a:t>- É através dele que o governo decide as prioridades.</a:t>
            </a:r>
          </a:p>
          <a:p>
            <a:pPr>
              <a:spcBef>
                <a:spcPts val="300"/>
              </a:spcBef>
            </a:pPr>
            <a:r>
              <a:rPr lang="pt-BR" sz="1200">
                <a:solidFill>
                  <a:schemeClr val="tx1"/>
                </a:solidFill>
              </a:rPr>
              <a:t>- Todas as políticas públicas de que dependem o desenvolvimento e o bem-estar passam pelo Orçamento.</a:t>
            </a:r>
          </a:p>
          <a:p>
            <a:pPr>
              <a:spcBef>
                <a:spcPts val="300"/>
              </a:spcBef>
            </a:pPr>
            <a:r>
              <a:rPr lang="pt-BR" sz="1200">
                <a:solidFill>
                  <a:schemeClr val="tx1"/>
                </a:solidFill>
              </a:rPr>
              <a:t> </a:t>
            </a:r>
          </a:p>
          <a:p>
            <a:pPr>
              <a:spcBef>
                <a:spcPts val="300"/>
              </a:spcBef>
            </a:pPr>
            <a:r>
              <a:rPr lang="pt-BR" sz="1200">
                <a:solidFill>
                  <a:schemeClr val="tx1"/>
                </a:solidFill>
              </a:rPr>
              <a:t>- dados: Predominância da Dívida Pública: MAIOR GASTO É O FINANCEIRO (AINDA QUE NÃO ESTEJA AÍ A ROLAGEM)</a:t>
            </a:r>
          </a:p>
          <a:p>
            <a:pPr>
              <a:spcBef>
                <a:spcPts val="300"/>
              </a:spcBef>
            </a:pPr>
            <a:r>
              <a:rPr lang="pt-BR" sz="1200">
                <a:solidFill>
                  <a:schemeClr val="tx1"/>
                </a:solidFill>
              </a:rPr>
              <a:t> </a:t>
            </a:r>
          </a:p>
          <a:p>
            <a:pPr>
              <a:spcBef>
                <a:spcPts val="300"/>
              </a:spcBef>
            </a:pPr>
            <a:r>
              <a:rPr lang="pt-BR" sz="1200">
                <a:solidFill>
                  <a:schemeClr val="tx1"/>
                </a:solidFill>
              </a:rPr>
              <a:t>Observação: Os juros considerados como despesa no orçamento executado incluem os juros pagos por meio de emissão de novos títulos (porque o superávit não é suficiente).  </a:t>
            </a:r>
          </a:p>
          <a:p>
            <a:pPr>
              <a:spcBef>
                <a:spcPts val="300"/>
              </a:spcBef>
            </a:pPr>
            <a:r>
              <a:rPr lang="pt-BR" sz="1200">
                <a:solidFill>
                  <a:schemeClr val="tx1"/>
                </a:solidFill>
              </a:rPr>
              <a:t> </a:t>
            </a:r>
          </a:p>
          <a:p>
            <a:pPr>
              <a:spcBef>
                <a:spcPts val="300"/>
              </a:spcBef>
            </a:pPr>
            <a:r>
              <a:rPr lang="pt-BR" sz="1200">
                <a:solidFill>
                  <a:schemeClr val="tx1"/>
                </a:solidFill>
              </a:rPr>
              <a:t>TOTAL DO ORÇAMENTO EXECUTADO EM 2008: R$ 924 Bilhões</a:t>
            </a:r>
          </a:p>
          <a:p>
            <a:endParaRPr lang="pt-BR"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Espaço Reservado para Anotações 2"/>
          <p:cNvSpPr>
            <a:spLocks noGrp="1"/>
          </p:cNvSpPr>
          <p:nvPr>
            <p:ph type="body" idx="3"/>
          </p:nvPr>
        </p:nvSpPr>
        <p:spPr>
          <a:xfrm>
            <a:off x="500063" y="4611688"/>
            <a:ext cx="5929312" cy="4602162"/>
          </a:xfrm>
          <a:noFill/>
          <a:ln w="9525"/>
        </p:spPr>
        <p:txBody>
          <a:bodyPr/>
          <a:lstStyle/>
          <a:p>
            <a:endParaRPr lang="pt-BR" smtClean="0"/>
          </a:p>
        </p:txBody>
      </p:sp>
      <p:graphicFrame>
        <p:nvGraphicFramePr>
          <p:cNvPr id="6" name="Tabela 5"/>
          <p:cNvGraphicFramePr>
            <a:graphicFrameLocks noGrp="1"/>
          </p:cNvGraphicFramePr>
          <p:nvPr/>
        </p:nvGraphicFramePr>
        <p:xfrm>
          <a:off x="571500" y="3332163"/>
          <a:ext cx="5715000" cy="1570037"/>
        </p:xfrm>
        <a:graphic>
          <a:graphicData uri="http://schemas.openxmlformats.org/drawingml/2006/table">
            <a:tbl>
              <a:tblPr firstRow="1" bandRow="1">
                <a:tableStyleId>{5C22544A-7EE6-4342-B048-85BDC9FD1C3A}</a:tableStyleId>
              </a:tblPr>
              <a:tblGrid>
                <a:gridCol w="1905000"/>
                <a:gridCol w="1905000"/>
                <a:gridCol w="1905000"/>
              </a:tblGrid>
              <a:tr h="370915">
                <a:tc>
                  <a:txBody>
                    <a:bodyPr/>
                    <a:lstStyle/>
                    <a:p>
                      <a:r>
                        <a:rPr lang="pt-BR" sz="1200" smtClean="0"/>
                        <a:t>Item</a:t>
                      </a:r>
                      <a:endParaRPr lang="pt-BR" sz="1200"/>
                    </a:p>
                  </a:txBody>
                  <a:tcPr marL="91439" marR="91439" marT="45729" marB="45729"/>
                </a:tc>
                <a:tc>
                  <a:txBody>
                    <a:bodyPr/>
                    <a:lstStyle/>
                    <a:p>
                      <a:r>
                        <a:rPr lang="pt-BR" sz="1200" smtClean="0"/>
                        <a:t>Dez/2002</a:t>
                      </a:r>
                      <a:endParaRPr lang="pt-BR" sz="1200"/>
                    </a:p>
                  </a:txBody>
                  <a:tcPr marL="91439" marR="91439" marT="45729" marB="45729"/>
                </a:tc>
                <a:tc>
                  <a:txBody>
                    <a:bodyPr/>
                    <a:lstStyle/>
                    <a:p>
                      <a:r>
                        <a:rPr lang="pt-BR" sz="1200" smtClean="0"/>
                        <a:t>Abr/2009</a:t>
                      </a:r>
                      <a:endParaRPr lang="pt-BR" sz="1200"/>
                    </a:p>
                  </a:txBody>
                  <a:tcPr marL="91439" marR="91439" marT="45729" marB="45729"/>
                </a:tc>
              </a:tr>
              <a:tr h="370915">
                <a:tc>
                  <a:txBody>
                    <a:bodyPr/>
                    <a:lstStyle/>
                    <a:p>
                      <a:r>
                        <a:rPr lang="pt-BR" sz="1200" smtClean="0"/>
                        <a:t>Dívida Interna Líquida</a:t>
                      </a:r>
                      <a:endParaRPr lang="pt-BR" sz="1200"/>
                    </a:p>
                  </a:txBody>
                  <a:tcPr marL="91439" marR="91439" marT="45729" marB="45729"/>
                </a:tc>
                <a:tc>
                  <a:txBody>
                    <a:bodyPr/>
                    <a:lstStyle/>
                    <a:p>
                      <a:r>
                        <a:rPr lang="pt-BR" sz="1200" smtClean="0"/>
                        <a:t>42%</a:t>
                      </a:r>
                      <a:endParaRPr lang="pt-BR" sz="1200"/>
                    </a:p>
                  </a:txBody>
                  <a:tcPr marL="91439" marR="91439" marT="45729" marB="45729"/>
                </a:tc>
                <a:tc>
                  <a:txBody>
                    <a:bodyPr/>
                    <a:lstStyle/>
                    <a:p>
                      <a:r>
                        <a:rPr lang="pt-BR" sz="1200" smtClean="0"/>
                        <a:t>51,3%</a:t>
                      </a:r>
                      <a:endParaRPr lang="pt-BR" sz="1200"/>
                    </a:p>
                  </a:txBody>
                  <a:tcPr marL="91439" marR="91439" marT="45729" marB="45729"/>
                </a:tc>
              </a:tr>
              <a:tr h="370915">
                <a:tc>
                  <a:txBody>
                    <a:bodyPr/>
                    <a:lstStyle/>
                    <a:p>
                      <a:r>
                        <a:rPr lang="pt-BR" sz="1200" smtClean="0"/>
                        <a:t>Dívida Externa Líquida</a:t>
                      </a:r>
                      <a:endParaRPr lang="pt-BR" sz="1200"/>
                    </a:p>
                  </a:txBody>
                  <a:tcPr marL="91439" marR="91439" marT="45729" marB="45729"/>
                </a:tc>
                <a:tc>
                  <a:txBody>
                    <a:bodyPr/>
                    <a:lstStyle/>
                    <a:p>
                      <a:r>
                        <a:rPr lang="pt-BR" sz="1200" smtClean="0"/>
                        <a:t>15,5%</a:t>
                      </a:r>
                      <a:endParaRPr lang="pt-BR" sz="1200"/>
                    </a:p>
                  </a:txBody>
                  <a:tcPr marL="91439" marR="91439" marT="45729" marB="45729"/>
                </a:tc>
                <a:tc>
                  <a:txBody>
                    <a:bodyPr/>
                    <a:lstStyle/>
                    <a:p>
                      <a:r>
                        <a:rPr lang="pt-BR" sz="1200" smtClean="0"/>
                        <a:t>-13,8%</a:t>
                      </a:r>
                      <a:endParaRPr lang="pt-BR" sz="1200"/>
                    </a:p>
                  </a:txBody>
                  <a:tcPr marL="91439" marR="91439" marT="45729" marB="45729"/>
                </a:tc>
              </a:tr>
              <a:tr h="457292">
                <a:tc>
                  <a:txBody>
                    <a:bodyPr/>
                    <a:lstStyle/>
                    <a:p>
                      <a:r>
                        <a:rPr lang="pt-BR" sz="1200" smtClean="0"/>
                        <a:t>Dívida</a:t>
                      </a:r>
                      <a:r>
                        <a:rPr lang="pt-BR" sz="1200" baseline="0" smtClean="0"/>
                        <a:t> Líquida do Setor Público</a:t>
                      </a:r>
                      <a:endParaRPr lang="pt-BR" sz="1200"/>
                    </a:p>
                  </a:txBody>
                  <a:tcPr marL="91439" marR="91439" marT="45729" marB="45729"/>
                </a:tc>
                <a:tc>
                  <a:txBody>
                    <a:bodyPr/>
                    <a:lstStyle/>
                    <a:p>
                      <a:r>
                        <a:rPr lang="pt-BR" sz="1200" smtClean="0"/>
                        <a:t>57,5%</a:t>
                      </a:r>
                      <a:endParaRPr lang="pt-BR" sz="1200"/>
                    </a:p>
                  </a:txBody>
                  <a:tcPr marL="91439" marR="91439" marT="45729" marB="45729"/>
                </a:tc>
                <a:tc>
                  <a:txBody>
                    <a:bodyPr/>
                    <a:lstStyle/>
                    <a:p>
                      <a:r>
                        <a:rPr lang="pt-BR" sz="1200" smtClean="0"/>
                        <a:t>37,5%</a:t>
                      </a:r>
                      <a:endParaRPr lang="pt-BR" sz="1200"/>
                    </a:p>
                  </a:txBody>
                  <a:tcPr marL="91439" marR="91439" marT="45729" marB="45729"/>
                </a:tc>
              </a:tr>
            </a:tbl>
          </a:graphicData>
        </a:graphic>
      </p:graphicFrame>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ço Reservado para Imagem de Slide 1"/>
          <p:cNvSpPr>
            <a:spLocks noGrp="1" noRot="1" noChangeAspect="1" noTextEdit="1"/>
          </p:cNvSpPr>
          <p:nvPr>
            <p:ph type="sldImg"/>
          </p:nvPr>
        </p:nvSpPr>
        <p:spPr>
          <a:xfrm>
            <a:off x="1069975" y="711200"/>
            <a:ext cx="4346575" cy="3009900"/>
          </a:xfrm>
          <a:ln/>
        </p:spPr>
      </p:sp>
      <p:sp>
        <p:nvSpPr>
          <p:cNvPr id="142339" name="Espaço Reservado para Anotações 2"/>
          <p:cNvSpPr>
            <a:spLocks noGrp="1"/>
          </p:cNvSpPr>
          <p:nvPr>
            <p:ph type="body" idx="1"/>
          </p:nvPr>
        </p:nvSpPr>
        <p:spPr>
          <a:xfrm>
            <a:off x="928688" y="3925888"/>
            <a:ext cx="5029200" cy="5145087"/>
          </a:xfrm>
          <a:noFill/>
          <a:ln w="9525"/>
        </p:spPr>
        <p:txBody>
          <a:bodyPr/>
          <a:lstStyle/>
          <a:p>
            <a:endParaRPr lang="pt-BR" smtClean="0"/>
          </a:p>
        </p:txBody>
      </p:sp>
      <p:sp>
        <p:nvSpPr>
          <p:cNvPr id="142340" name="Espaço Reservado para Número de Slide 3"/>
          <p:cNvSpPr txBox="1">
            <a:spLocks noGrp="1"/>
          </p:cNvSpPr>
          <p:nvPr/>
        </p:nvSpPr>
        <p:spPr bwMode="auto">
          <a:xfrm>
            <a:off x="3887788" y="9224963"/>
            <a:ext cx="2970212" cy="485775"/>
          </a:xfrm>
          <a:prstGeom prst="rect">
            <a:avLst/>
          </a:prstGeom>
          <a:noFill/>
          <a:ln w="12700" cap="sq">
            <a:noFill/>
            <a:miter lim="800000"/>
            <a:headEnd type="none" w="sm" len="sm"/>
            <a:tailEnd type="none" w="sm" len="sm"/>
          </a:ln>
        </p:spPr>
        <p:txBody>
          <a:bodyPr lIns="94348" tIns="47174" rIns="94348" bIns="47174" anchor="b"/>
          <a:lstStyle/>
          <a:p>
            <a:pPr algn="r" defTabSz="942975" eaLnBrk="0" hangingPunct="0"/>
            <a:fld id="{E5976202-2259-4B0F-8F8A-800D6D9577E7}" type="slidenum">
              <a:rPr lang="pt-BR" sz="1200" b="0">
                <a:solidFill>
                  <a:schemeClr val="tx1"/>
                </a:solidFill>
              </a:rPr>
              <a:pPr algn="r" defTabSz="942975" eaLnBrk="0" hangingPunct="0"/>
              <a:t>78</a:t>
            </a:fld>
            <a:endParaRPr lang="pt-BR" sz="1200" b="0">
              <a:solidFill>
                <a:schemeClr val="tx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p:cNvSpPr txBox="1">
            <a:spLocks noGrp="1" noChangeArrowheads="1"/>
          </p:cNvSpPr>
          <p:nvPr/>
        </p:nvSpPr>
        <p:spPr bwMode="auto">
          <a:xfrm>
            <a:off x="3887788" y="9224963"/>
            <a:ext cx="2970212" cy="485775"/>
          </a:xfrm>
          <a:prstGeom prst="rect">
            <a:avLst/>
          </a:prstGeom>
          <a:noFill/>
          <a:ln w="12700" cap="sq">
            <a:noFill/>
            <a:miter lim="800000"/>
            <a:headEnd type="none" w="sm" len="sm"/>
            <a:tailEnd type="none" w="sm" len="sm"/>
          </a:ln>
        </p:spPr>
        <p:txBody>
          <a:bodyPr lIns="94348" tIns="47174" rIns="94348" bIns="47174" anchor="b"/>
          <a:lstStyle/>
          <a:p>
            <a:pPr algn="r" defTabSz="942975" eaLnBrk="0" hangingPunct="0">
              <a:buFont typeface="Times New Roman" pitchFamily="18" charset="0"/>
              <a:buNone/>
            </a:pPr>
            <a:fld id="{5E61F698-EA70-4F6F-9ABB-D51A2722B2A7}" type="slidenum">
              <a:rPr lang="en-GB" sz="1200" b="0">
                <a:solidFill>
                  <a:schemeClr val="tx1"/>
                </a:solidFill>
                <a:ea typeface="Arial Unicode MS" pitchFamily="34" charset="-128"/>
                <a:cs typeface="Arial Unicode MS" pitchFamily="34" charset="-128"/>
              </a:rPr>
              <a:pPr algn="r" defTabSz="942975" eaLnBrk="0" hangingPunct="0">
                <a:buFont typeface="Times New Roman" pitchFamily="18" charset="0"/>
                <a:buNone/>
              </a:pPr>
              <a:t>79</a:t>
            </a:fld>
            <a:endParaRPr lang="en-GB" sz="1200" b="0">
              <a:solidFill>
                <a:schemeClr val="tx1"/>
              </a:solidFill>
              <a:ea typeface="Arial Unicode MS" pitchFamily="34" charset="-128"/>
              <a:cs typeface="Arial Unicode MS" pitchFamily="34" charset="-128"/>
            </a:endParaRPr>
          </a:p>
        </p:txBody>
      </p:sp>
      <p:sp>
        <p:nvSpPr>
          <p:cNvPr id="143363" name="Text Box 1"/>
          <p:cNvSpPr txBox="1">
            <a:spLocks noChangeArrowheads="1"/>
          </p:cNvSpPr>
          <p:nvPr/>
        </p:nvSpPr>
        <p:spPr bwMode="auto">
          <a:xfrm>
            <a:off x="1258888" y="728663"/>
            <a:ext cx="4340225" cy="3641725"/>
          </a:xfrm>
          <a:prstGeom prst="rect">
            <a:avLst/>
          </a:prstGeom>
          <a:solidFill>
            <a:srgbClr val="FFFFFF"/>
          </a:solidFill>
          <a:ln w="9360">
            <a:solidFill>
              <a:srgbClr val="000000"/>
            </a:solidFill>
            <a:miter lim="800000"/>
            <a:headEnd/>
            <a:tailEnd/>
          </a:ln>
        </p:spPr>
        <p:txBody>
          <a:bodyPr wrap="none" anchor="ctr"/>
          <a:lstStyle/>
          <a:p>
            <a:pPr algn="ctr" eaLnBrk="0" hangingPunct="0">
              <a:spcBef>
                <a:spcPct val="50000"/>
              </a:spcBef>
            </a:pPr>
            <a:endParaRPr lang="pt-BR"/>
          </a:p>
        </p:txBody>
      </p:sp>
      <p:sp>
        <p:nvSpPr>
          <p:cNvPr id="143364" name="Rectangle 2"/>
          <p:cNvSpPr>
            <a:spLocks noGrp="1" noChangeArrowheads="1"/>
          </p:cNvSpPr>
          <p:nvPr>
            <p:ph type="body"/>
          </p:nvPr>
        </p:nvSpPr>
        <p:spPr>
          <a:xfrm>
            <a:off x="914400" y="4611688"/>
            <a:ext cx="5026025" cy="4370387"/>
          </a:xfrm>
          <a:noFill/>
          <a:ln w="9525"/>
        </p:spPr>
        <p:txBody>
          <a:bodyPr wrap="none" anchor="ctr"/>
          <a:lstStyle/>
          <a:p>
            <a:endParaRPr lang="pt-B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ço Reservado para Imagem de Slide 1"/>
          <p:cNvSpPr>
            <a:spLocks noGrp="1" noRot="1" noChangeAspect="1" noTextEdit="1"/>
          </p:cNvSpPr>
          <p:nvPr>
            <p:ph type="sldImg"/>
          </p:nvPr>
        </p:nvSpPr>
        <p:spPr>
          <a:ln/>
        </p:spPr>
      </p:sp>
      <p:sp>
        <p:nvSpPr>
          <p:cNvPr id="144387" name="Espaço Reservado para Anotações 2"/>
          <p:cNvSpPr>
            <a:spLocks noGrp="1"/>
          </p:cNvSpPr>
          <p:nvPr>
            <p:ph type="body" idx="1"/>
          </p:nvPr>
        </p:nvSpPr>
        <p:spPr>
          <a:noFill/>
          <a:ln w="9525"/>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93F88BB2-C6B2-4561-A119-2AC8610FD42F}" type="slidenum">
              <a:rPr lang="pt-BR" sz="1200" b="0" smtClean="0">
                <a:solidFill>
                  <a:schemeClr val="tx1"/>
                </a:solidFill>
              </a:rPr>
              <a:pPr algn="r">
                <a:spcBef>
                  <a:spcPct val="0"/>
                </a:spcBef>
                <a:defRPr/>
              </a:pPr>
              <a:t>80</a:t>
            </a:fld>
            <a:endParaRPr lang="pt-BR" sz="1200" b="0" smtClean="0">
              <a:solidFill>
                <a:schemeClr val="tx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ço Reservado para Imagem de Slide 1"/>
          <p:cNvSpPr>
            <a:spLocks noGrp="1" noRot="1" noChangeAspect="1" noTextEdit="1"/>
          </p:cNvSpPr>
          <p:nvPr>
            <p:ph type="sldImg"/>
          </p:nvPr>
        </p:nvSpPr>
        <p:spPr>
          <a:ln/>
        </p:spPr>
      </p:sp>
      <p:sp>
        <p:nvSpPr>
          <p:cNvPr id="145411" name="Espaço Reservado para Anotações 2"/>
          <p:cNvSpPr>
            <a:spLocks noGrp="1"/>
          </p:cNvSpPr>
          <p:nvPr>
            <p:ph type="body" idx="1"/>
          </p:nvPr>
        </p:nvSpPr>
        <p:spPr>
          <a:noFill/>
          <a:ln w="9525"/>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1A58473E-3DEF-47A4-A280-FAD1F3D799EC}" type="slidenum">
              <a:rPr lang="pt-BR" sz="1200" b="0" smtClean="0">
                <a:solidFill>
                  <a:schemeClr val="tx1"/>
                </a:solidFill>
              </a:rPr>
              <a:pPr algn="r">
                <a:spcBef>
                  <a:spcPct val="0"/>
                </a:spcBef>
                <a:defRPr/>
              </a:pPr>
              <a:t>81</a:t>
            </a:fld>
            <a:endParaRPr lang="pt-BR" sz="1200" b="0" smtClean="0">
              <a:solidFill>
                <a:schemeClr val="tx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ço Reservado para Imagem de Slide 1"/>
          <p:cNvSpPr>
            <a:spLocks noGrp="1" noRot="1" noChangeAspect="1" noTextEdit="1"/>
          </p:cNvSpPr>
          <p:nvPr>
            <p:ph type="sldImg"/>
          </p:nvPr>
        </p:nvSpPr>
        <p:spPr>
          <a:ln/>
        </p:spPr>
      </p:sp>
      <p:sp>
        <p:nvSpPr>
          <p:cNvPr id="146435" name="Espaço Reservado para Anotações 2"/>
          <p:cNvSpPr>
            <a:spLocks noGrp="1"/>
          </p:cNvSpPr>
          <p:nvPr>
            <p:ph type="body" idx="1"/>
          </p:nvPr>
        </p:nvSpPr>
        <p:spPr>
          <a:noFill/>
          <a:ln w="9525"/>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80A3F2FE-9671-4251-803C-9663AD15E45D}" type="slidenum">
              <a:rPr lang="pt-BR" sz="1200" b="0" smtClean="0">
                <a:solidFill>
                  <a:schemeClr val="tx1"/>
                </a:solidFill>
              </a:rPr>
              <a:pPr algn="r">
                <a:spcBef>
                  <a:spcPct val="0"/>
                </a:spcBef>
                <a:defRPr/>
              </a:pPr>
              <a:t>82</a:t>
            </a:fld>
            <a:endParaRPr lang="pt-BR" sz="1200" b="0" smtClean="0">
              <a:solidFill>
                <a:schemeClr val="tx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ço Reservado para Imagem de Slide 1"/>
          <p:cNvSpPr>
            <a:spLocks noGrp="1" noRot="1" noChangeAspect="1" noTextEdit="1"/>
          </p:cNvSpPr>
          <p:nvPr>
            <p:ph type="sldImg"/>
          </p:nvPr>
        </p:nvSpPr>
        <p:spPr>
          <a:ln/>
        </p:spPr>
      </p:sp>
      <p:sp>
        <p:nvSpPr>
          <p:cNvPr id="147459" name="Espaço Reservado para Anotações 2"/>
          <p:cNvSpPr>
            <a:spLocks noGrp="1"/>
          </p:cNvSpPr>
          <p:nvPr>
            <p:ph type="body" idx="1"/>
          </p:nvPr>
        </p:nvSpPr>
        <p:spPr>
          <a:noFill/>
          <a:ln w="9525"/>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ED84FA59-3E4F-4A47-99B9-3E64631E1A02}" type="slidenum">
              <a:rPr lang="pt-BR" sz="1200" b="0" smtClean="0">
                <a:solidFill>
                  <a:schemeClr val="tx1"/>
                </a:solidFill>
              </a:rPr>
              <a:pPr algn="r">
                <a:spcBef>
                  <a:spcPct val="0"/>
                </a:spcBef>
                <a:defRPr/>
              </a:pPr>
              <a:t>83</a:t>
            </a:fld>
            <a:endParaRPr lang="pt-BR" sz="1200" b="0" smtClean="0">
              <a:solidFill>
                <a:schemeClr val="tx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ço Reservado para Imagem de Slide 1"/>
          <p:cNvSpPr>
            <a:spLocks noGrp="1" noRot="1" noChangeAspect="1" noTextEdit="1"/>
          </p:cNvSpPr>
          <p:nvPr>
            <p:ph type="sldImg"/>
          </p:nvPr>
        </p:nvSpPr>
        <p:spPr>
          <a:ln/>
        </p:spPr>
      </p:sp>
      <p:sp>
        <p:nvSpPr>
          <p:cNvPr id="8195" name="Espaço Reservado para Número de Slide 3"/>
          <p:cNvSpPr>
            <a:spLocks noGrp="1"/>
          </p:cNvSpPr>
          <p:nvPr>
            <p:ph type="sldNum" sz="quarter" idx="5"/>
          </p:nvPr>
        </p:nvSpPr>
        <p:spPr>
          <a:ln w="9525"/>
        </p:spPr>
        <p:txBody>
          <a:bodyPr/>
          <a:lstStyle/>
          <a:p>
            <a:pPr>
              <a:defRPr/>
            </a:pPr>
            <a:fld id="{7A006251-DC08-4E79-ACC5-A0A0BE9AC15D}" type="slidenum">
              <a:rPr lang="pt-BR"/>
              <a:pPr>
                <a:defRPr/>
              </a:pPr>
              <a:t>84</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a:cs typeface="+mn-cs"/>
            </a:endParaRPr>
          </a:p>
        </p:txBody>
      </p:sp>
      <p:sp>
        <p:nvSpPr>
          <p:cNvPr id="1027" name="Freeform 8"/>
          <p:cNvSpPr>
            <a:spLocks/>
          </p:cNvSpPr>
          <p:nvPr/>
        </p:nvSpPr>
        <p:spPr bwMode="white">
          <a:xfrm>
            <a:off x="0" y="-20638"/>
            <a:ext cx="9906000" cy="1682751"/>
          </a:xfrm>
          <a:custGeom>
            <a:avLst/>
            <a:gdLst>
              <a:gd name="T0" fmla="*/ 0 w 5760"/>
              <a:gd name="T1" fmla="*/ 1897679578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1693251 h 1060"/>
              <a:gd name="T12" fmla="*/ 2147483647 w 5760"/>
              <a:gd name="T13" fmla="*/ 400705876 h 1060"/>
              <a:gd name="T14" fmla="*/ 2147483647 w 5760"/>
              <a:gd name="T15" fmla="*/ 559475020 h 1060"/>
              <a:gd name="T16" fmla="*/ 2147483647 w 5760"/>
              <a:gd name="T17" fmla="*/ 672882912 h 1060"/>
              <a:gd name="T18" fmla="*/ 2147483647 w 5760"/>
              <a:gd name="T19" fmla="*/ 816531110 h 1060"/>
              <a:gd name="T20" fmla="*/ 2147483647 w 5760"/>
              <a:gd name="T21" fmla="*/ 922377736 h 1060"/>
              <a:gd name="T22" fmla="*/ 2147483647 w 5760"/>
              <a:gd name="T23" fmla="*/ 1043345308 h 1060"/>
              <a:gd name="T24" fmla="*/ 2147483647 w 5760"/>
              <a:gd name="T25" fmla="*/ 1179433826 h 1060"/>
              <a:gd name="T26" fmla="*/ 2147483647 w 5760"/>
              <a:gd name="T27" fmla="*/ 1270159505 h 1060"/>
              <a:gd name="T28" fmla="*/ 2147483647 w 5760"/>
              <a:gd name="T29" fmla="*/ 1368446451 h 1060"/>
              <a:gd name="T30" fmla="*/ 2147483647 w 5760"/>
              <a:gd name="T31" fmla="*/ 1459172130 h 1060"/>
              <a:gd name="T32" fmla="*/ 2147483647 w 5760"/>
              <a:gd name="T33" fmla="*/ 1527217183 h 1060"/>
              <a:gd name="T34" fmla="*/ 2147483647 w 5760"/>
              <a:gd name="T35" fmla="*/ 1595260648 h 1060"/>
              <a:gd name="T36" fmla="*/ 2147483647 w 5760"/>
              <a:gd name="T37" fmla="*/ 1648184754 h 1060"/>
              <a:gd name="T38" fmla="*/ 2147483647 w 5760"/>
              <a:gd name="T39" fmla="*/ 1701107273 h 1060"/>
              <a:gd name="T40" fmla="*/ 2147483647 w 5760"/>
              <a:gd name="T41" fmla="*/ 1746470113 h 1060"/>
              <a:gd name="T42" fmla="*/ 2147483647 w 5760"/>
              <a:gd name="T43" fmla="*/ 1784273273 h 1060"/>
              <a:gd name="T44" fmla="*/ 2147483647 w 5760"/>
              <a:gd name="T45" fmla="*/ 1814515166 h 1060"/>
              <a:gd name="T46" fmla="*/ 2147483647 w 5760"/>
              <a:gd name="T47" fmla="*/ 1844757059 h 1060"/>
              <a:gd name="T48" fmla="*/ 2147483647 w 5760"/>
              <a:gd name="T49" fmla="*/ 1859878005 h 1060"/>
              <a:gd name="T50" fmla="*/ 1579403353 w 5760"/>
              <a:gd name="T51" fmla="*/ 1882558631 h 1060"/>
              <a:gd name="T52" fmla="*/ 594494144 w 5760"/>
              <a:gd name="T53" fmla="*/ 1897679578 h 1060"/>
              <a:gd name="T54" fmla="*/ 0 w 5760"/>
              <a:gd name="T55" fmla="*/ 189767957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8" name="Freeform 9"/>
          <p:cNvSpPr>
            <a:spLocks/>
          </p:cNvSpPr>
          <p:nvPr/>
        </p:nvSpPr>
        <p:spPr bwMode="white">
          <a:xfrm>
            <a:off x="0" y="-20638"/>
            <a:ext cx="9086850" cy="1068388"/>
          </a:xfrm>
          <a:custGeom>
            <a:avLst/>
            <a:gdLst>
              <a:gd name="T0" fmla="*/ 0 w 5284"/>
              <a:gd name="T1" fmla="*/ 922377619 h 673"/>
              <a:gd name="T2" fmla="*/ 0 w 5284"/>
              <a:gd name="T3" fmla="*/ 1693545793 h 673"/>
              <a:gd name="T4" fmla="*/ 896074502 w 5284"/>
              <a:gd name="T5" fmla="*/ 1693545793 h 673"/>
              <a:gd name="T6" fmla="*/ 2138156097 w 5284"/>
              <a:gd name="T7" fmla="*/ 1670865169 h 673"/>
              <a:gd name="T8" fmla="*/ 2147483647 w 5284"/>
              <a:gd name="T9" fmla="*/ 1648182959 h 673"/>
              <a:gd name="T10" fmla="*/ 2147483647 w 5284"/>
              <a:gd name="T11" fmla="*/ 1617941070 h 673"/>
              <a:gd name="T12" fmla="*/ 2147483647 w 5284"/>
              <a:gd name="T13" fmla="*/ 1587699181 h 673"/>
              <a:gd name="T14" fmla="*/ 2147483647 w 5284"/>
              <a:gd name="T15" fmla="*/ 1549897613 h 673"/>
              <a:gd name="T16" fmla="*/ 2147483647 w 5284"/>
              <a:gd name="T17" fmla="*/ 1527215402 h 673"/>
              <a:gd name="T18" fmla="*/ 2147483647 w 5284"/>
              <a:gd name="T19" fmla="*/ 1481852568 h 673"/>
              <a:gd name="T20" fmla="*/ 2147483647 w 5284"/>
              <a:gd name="T21" fmla="*/ 1436489735 h 673"/>
              <a:gd name="T22" fmla="*/ 2147483647 w 5284"/>
              <a:gd name="T23" fmla="*/ 1376005956 h 673"/>
              <a:gd name="T24" fmla="*/ 2147483647 w 5284"/>
              <a:gd name="T25" fmla="*/ 1330643123 h 673"/>
              <a:gd name="T26" fmla="*/ 2147483647 w 5284"/>
              <a:gd name="T27" fmla="*/ 1255038400 h 673"/>
              <a:gd name="T28" fmla="*/ 2147483647 w 5284"/>
              <a:gd name="T29" fmla="*/ 1194554622 h 673"/>
              <a:gd name="T30" fmla="*/ 2147483647 w 5284"/>
              <a:gd name="T31" fmla="*/ 1126511165 h 673"/>
              <a:gd name="T32" fmla="*/ 2147483647 w 5284"/>
              <a:gd name="T33" fmla="*/ 1058466120 h 673"/>
              <a:gd name="T34" fmla="*/ 2147483647 w 5284"/>
              <a:gd name="T35" fmla="*/ 967740453 h 673"/>
              <a:gd name="T36" fmla="*/ 2147483647 w 5284"/>
              <a:gd name="T37" fmla="*/ 884576051 h 673"/>
              <a:gd name="T38" fmla="*/ 2147483647 w 5284"/>
              <a:gd name="T39" fmla="*/ 801410063 h 673"/>
              <a:gd name="T40" fmla="*/ 2147483647 w 5284"/>
              <a:gd name="T41" fmla="*/ 703124717 h 673"/>
              <a:gd name="T42" fmla="*/ 2147483647 w 5284"/>
              <a:gd name="T43" fmla="*/ 597278105 h 673"/>
              <a:gd name="T44" fmla="*/ 2147483647 w 5284"/>
              <a:gd name="T45" fmla="*/ 483870226 h 673"/>
              <a:gd name="T46" fmla="*/ 2147483647 w 5284"/>
              <a:gd name="T47" fmla="*/ 370463936 h 673"/>
              <a:gd name="T48" fmla="*/ 2147483647 w 5284"/>
              <a:gd name="T49" fmla="*/ 226814169 h 673"/>
              <a:gd name="T50" fmla="*/ 2147483647 w 5284"/>
              <a:gd name="T51" fmla="*/ 105846612 h 673"/>
              <a:gd name="T52" fmla="*/ 2147483647 w 5284"/>
              <a:gd name="T53" fmla="*/ 0 h 673"/>
              <a:gd name="T54" fmla="*/ 2147483647 w 5284"/>
              <a:gd name="T55" fmla="*/ 0 h 673"/>
              <a:gd name="T56" fmla="*/ 2147483647 w 5284"/>
              <a:gd name="T57" fmla="*/ 143649767 h 673"/>
              <a:gd name="T58" fmla="*/ 2147483647 w 5284"/>
              <a:gd name="T59" fmla="*/ 272177002 h 673"/>
              <a:gd name="T60" fmla="*/ 2147483647 w 5284"/>
              <a:gd name="T61" fmla="*/ 378023614 h 673"/>
              <a:gd name="T62" fmla="*/ 2147483647 w 5284"/>
              <a:gd name="T63" fmla="*/ 461189603 h 673"/>
              <a:gd name="T64" fmla="*/ 2147483647 w 5284"/>
              <a:gd name="T65" fmla="*/ 536794326 h 673"/>
              <a:gd name="T66" fmla="*/ 2147483647 w 5284"/>
              <a:gd name="T67" fmla="*/ 612399049 h 673"/>
              <a:gd name="T68" fmla="*/ 2147483647 w 5284"/>
              <a:gd name="T69" fmla="*/ 688003772 h 673"/>
              <a:gd name="T70" fmla="*/ 2147483647 w 5284"/>
              <a:gd name="T71" fmla="*/ 748487550 h 673"/>
              <a:gd name="T72" fmla="*/ 2147483647 w 5284"/>
              <a:gd name="T73" fmla="*/ 786289118 h 673"/>
              <a:gd name="T74" fmla="*/ 2147483647 w 5284"/>
              <a:gd name="T75" fmla="*/ 831651952 h 673"/>
              <a:gd name="T76" fmla="*/ 2147483647 w 5284"/>
              <a:gd name="T77" fmla="*/ 861893841 h 673"/>
              <a:gd name="T78" fmla="*/ 2058307381 w 5284"/>
              <a:gd name="T79" fmla="*/ 892135730 h 673"/>
              <a:gd name="T80" fmla="*/ 1481626026 w 5284"/>
              <a:gd name="T81" fmla="*/ 907256675 h 673"/>
              <a:gd name="T82" fmla="*/ 825097674 w 5284"/>
              <a:gd name="T83" fmla="*/ 922377619 h 673"/>
              <a:gd name="T84" fmla="*/ 292775762 w 5284"/>
              <a:gd name="T85" fmla="*/ 929938885 h 673"/>
              <a:gd name="T86" fmla="*/ 0 w 5284"/>
              <a:gd name="T87" fmla="*/ 922377619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718246907 h 286"/>
              <a:gd name="T4" fmla="*/ 567754436 w 2884"/>
              <a:gd name="T5" fmla="*/ 718246907 h 286"/>
              <a:gd name="T6" fmla="*/ 1135508872 w 2884"/>
              <a:gd name="T7" fmla="*/ 710687215 h 286"/>
              <a:gd name="T8" fmla="*/ 1712133046 w 2884"/>
              <a:gd name="T9" fmla="*/ 695566244 h 286"/>
              <a:gd name="T10" fmla="*/ 2147483647 w 2884"/>
              <a:gd name="T11" fmla="*/ 672883995 h 286"/>
              <a:gd name="T12" fmla="*/ 2147483647 w 2884"/>
              <a:gd name="T13" fmla="*/ 650203332 h 286"/>
              <a:gd name="T14" fmla="*/ 2147483647 w 2884"/>
              <a:gd name="T15" fmla="*/ 619961390 h 286"/>
              <a:gd name="T16" fmla="*/ 2147483647 w 2884"/>
              <a:gd name="T17" fmla="*/ 589719449 h 286"/>
              <a:gd name="T18" fmla="*/ 2147483647 w 2884"/>
              <a:gd name="T19" fmla="*/ 559477507 h 286"/>
              <a:gd name="T20" fmla="*/ 2147483647 w 2884"/>
              <a:gd name="T21" fmla="*/ 506553316 h 286"/>
              <a:gd name="T22" fmla="*/ 2147483647 w 2884"/>
              <a:gd name="T23" fmla="*/ 400706520 h 286"/>
              <a:gd name="T24" fmla="*/ 2147483647 w 2884"/>
              <a:gd name="T25" fmla="*/ 294859724 h 286"/>
              <a:gd name="T26" fmla="*/ 2147483647 w 2884"/>
              <a:gd name="T27" fmla="*/ 151209708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es-EC"/>
          </a:p>
        </p:txBody>
      </p:sp>
      <p:sp>
        <p:nvSpPr>
          <p:cNvPr id="1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a:cs typeface="+mn-cs"/>
            </a:endParaRP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divida-auditoriacidada.org.br/config/DI2010.jpg/image_view_fullscre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www.divida-auditoriacidada.org.br/config/artigo.2011-03-10.8295141466/document_view"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www4.bcb.gov.br/top50/port/top50.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iets.org.br/article.php3?id_article=915"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www.divida-auditoriacidada.org.br/"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stn.fazenda.gov.br/divida_publica/downloads/soberanosinternet.x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0" y="5287963"/>
            <a:ext cx="5410200" cy="1570037"/>
          </a:xfrm>
          <a:prstGeom prst="rect">
            <a:avLst/>
          </a:prstGeom>
          <a:noFill/>
          <a:ln w="12700" cap="sq">
            <a:noFill/>
            <a:miter lim="800000"/>
            <a:headEnd type="none" w="sm" len="sm"/>
            <a:tailEnd type="none" w="sm" len="sm"/>
          </a:ln>
        </p:spPr>
        <p:txBody>
          <a:bodyPr>
            <a:spAutoFit/>
          </a:bodyPr>
          <a:lstStyle/>
          <a:p>
            <a:pPr eaLnBrk="0" hangingPunct="0"/>
            <a:r>
              <a:rPr lang="pt-BR" b="0">
                <a:solidFill>
                  <a:srgbClr val="92D050"/>
                </a:solidFill>
                <a:latin typeface="Tahoma" pitchFamily="34" charset="0"/>
                <a:cs typeface="Tahoma" pitchFamily="34" charset="0"/>
              </a:rPr>
              <a:t>Daniel Bin</a:t>
            </a:r>
          </a:p>
          <a:p>
            <a:pPr eaLnBrk="0" hangingPunct="0"/>
            <a:r>
              <a:rPr lang="en-US" b="0">
                <a:solidFill>
                  <a:srgbClr val="92D050"/>
                </a:solidFill>
                <a:latin typeface="Tahoma" pitchFamily="34" charset="0"/>
                <a:cs typeface="Tahoma" pitchFamily="34" charset="0"/>
              </a:rPr>
              <a:t>Maria Lucia Fattorelli</a:t>
            </a:r>
          </a:p>
          <a:p>
            <a:pPr eaLnBrk="0" hangingPunct="0"/>
            <a:r>
              <a:rPr lang="en-US" b="0">
                <a:solidFill>
                  <a:srgbClr val="92D050"/>
                </a:solidFill>
                <a:latin typeface="Tahoma" pitchFamily="34" charset="0"/>
                <a:cs typeface="Tahoma" pitchFamily="34" charset="0"/>
              </a:rPr>
              <a:t>Myriam Ayala</a:t>
            </a:r>
          </a:p>
          <a:p>
            <a:pPr eaLnBrk="0" hangingPunct="0"/>
            <a:r>
              <a:rPr lang="en-US" b="0">
                <a:solidFill>
                  <a:srgbClr val="92D050"/>
                </a:solidFill>
                <a:latin typeface="Tahoma" pitchFamily="34" charset="0"/>
                <a:cs typeface="Tahoma" pitchFamily="34" charset="0"/>
              </a:rPr>
              <a:t>Rodrigo Vieira de Ávila</a:t>
            </a:r>
            <a:endParaRPr lang="pt-BR" b="0">
              <a:solidFill>
                <a:srgbClr val="92D050"/>
              </a:solidFill>
              <a:latin typeface="Tahoma" pitchFamily="34" charset="0"/>
              <a:cs typeface="Tahoma" pitchFamily="34" charset="0"/>
            </a:endParaRPr>
          </a:p>
        </p:txBody>
      </p:sp>
      <p:pic>
        <p:nvPicPr>
          <p:cNvPr id="2051" name="Picture 3"/>
          <p:cNvPicPr>
            <a:picLocks noChangeAspect="1" noChangeArrowheads="1"/>
          </p:cNvPicPr>
          <p:nvPr/>
        </p:nvPicPr>
        <p:blipFill>
          <a:blip r:embed="rId3"/>
          <a:srcRect/>
          <a:stretch>
            <a:fillRect/>
          </a:stretch>
        </p:blipFill>
        <p:spPr bwMode="auto">
          <a:xfrm>
            <a:off x="12700" y="7938"/>
            <a:ext cx="1685925" cy="1800225"/>
          </a:xfrm>
          <a:prstGeom prst="rect">
            <a:avLst/>
          </a:prstGeom>
          <a:noFill/>
          <a:ln w="12700" cap="sq">
            <a:noFill/>
            <a:miter lim="800000"/>
            <a:headEnd/>
            <a:tailEnd/>
          </a:ln>
        </p:spPr>
      </p:pic>
      <p:sp>
        <p:nvSpPr>
          <p:cNvPr id="2052" name="CaixaDeTexto 3"/>
          <p:cNvSpPr txBox="1">
            <a:spLocks noChangeArrowheads="1"/>
          </p:cNvSpPr>
          <p:nvPr/>
        </p:nvSpPr>
        <p:spPr bwMode="auto">
          <a:xfrm>
            <a:off x="1143000" y="2590800"/>
            <a:ext cx="7924800" cy="1570038"/>
          </a:xfrm>
          <a:prstGeom prst="rect">
            <a:avLst/>
          </a:prstGeom>
          <a:noFill/>
          <a:ln w="9525">
            <a:noFill/>
            <a:miter lim="800000"/>
            <a:headEnd/>
            <a:tailEnd/>
          </a:ln>
        </p:spPr>
        <p:txBody>
          <a:bodyPr>
            <a:spAutoFit/>
          </a:bodyPr>
          <a:lstStyle/>
          <a:p>
            <a:pPr algn="ctr" eaLnBrk="0" hangingPunct="0">
              <a:spcBef>
                <a:spcPts val="600"/>
              </a:spcBef>
            </a:pPr>
            <a:r>
              <a:rPr lang="pt-BR" sz="4800" b="0">
                <a:solidFill>
                  <a:srgbClr val="FFFFFF"/>
                </a:solidFill>
                <a:latin typeface="Tahoma" pitchFamily="34" charset="0"/>
                <a:cs typeface="Tahoma" pitchFamily="34" charset="0"/>
              </a:rPr>
              <a:t>Dívida pública: processos, crise e participação popular</a:t>
            </a:r>
            <a:endParaRPr lang="pt-BR" sz="4800">
              <a:solidFill>
                <a:srgbClr val="FFFF00"/>
              </a:solidFill>
              <a:latin typeface="Tahoma" pitchFamily="34" charset="0"/>
              <a:cs typeface="Tahoma" pitchFamily="34" charset="0"/>
            </a:endParaRPr>
          </a:p>
        </p:txBody>
      </p:sp>
      <p:pic>
        <p:nvPicPr>
          <p:cNvPr id="2053" name="Picture 4"/>
          <p:cNvPicPr>
            <a:picLocks noChangeAspect="1"/>
          </p:cNvPicPr>
          <p:nvPr/>
        </p:nvPicPr>
        <p:blipFill>
          <a:blip r:embed="rId4"/>
          <a:srcRect/>
          <a:stretch>
            <a:fillRect/>
          </a:stretch>
        </p:blipFill>
        <p:spPr bwMode="auto">
          <a:xfrm>
            <a:off x="7924800" y="5537200"/>
            <a:ext cx="1981200"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860925" y="-230188"/>
            <a:ext cx="184150" cy="460376"/>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11267" name="Text Box 12"/>
          <p:cNvSpPr txBox="1">
            <a:spLocks noChangeArrowheads="1"/>
          </p:cNvSpPr>
          <p:nvPr/>
        </p:nvSpPr>
        <p:spPr bwMode="auto">
          <a:xfrm>
            <a:off x="0" y="6381750"/>
            <a:ext cx="9906000" cy="276225"/>
          </a:xfrm>
          <a:prstGeom prst="rect">
            <a:avLst/>
          </a:prstGeom>
          <a:noFill/>
          <a:ln w="12700" cap="sq">
            <a:noFill/>
            <a:miter lim="800000"/>
            <a:headEnd/>
            <a:tailEnd/>
          </a:ln>
        </p:spPr>
        <p:txBody>
          <a:bodyPr>
            <a:spAutoFit/>
          </a:bodyPr>
          <a:lstStyle/>
          <a:p>
            <a:pPr algn="ctr" eaLnBrk="0" hangingPunct="0">
              <a:spcBef>
                <a:spcPct val="50000"/>
              </a:spcBef>
            </a:pPr>
            <a:r>
              <a:rPr lang="pt-BR" sz="1200" b="0">
                <a:solidFill>
                  <a:srgbClr val="FFFFFF"/>
                </a:solidFill>
                <a:latin typeface="Tahoma" pitchFamily="34" charset="0"/>
                <a:cs typeface="Tahoma" pitchFamily="34" charset="0"/>
              </a:rPr>
              <a:t>Fonte: Banco Central - Nota para a Imprensa - Setor Externo - Quadro 51 e Séries Temporais - BC</a:t>
            </a:r>
          </a:p>
        </p:txBody>
      </p:sp>
      <p:sp>
        <p:nvSpPr>
          <p:cNvPr id="11268" name="Rectangle 10"/>
          <p:cNvSpPr>
            <a:spLocks noChangeArrowheads="1"/>
          </p:cNvSpPr>
          <p:nvPr/>
        </p:nvSpPr>
        <p:spPr bwMode="auto">
          <a:xfrm>
            <a:off x="0" y="0"/>
            <a:ext cx="9906000" cy="0"/>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pic>
        <p:nvPicPr>
          <p:cNvPr id="11269" name="Picture 2" descr="http://www.divida-auditoriacidada.org.br/config/EvolucaoDE.jpg"/>
          <p:cNvPicPr>
            <a:picLocks noChangeAspect="1" noChangeArrowheads="1"/>
          </p:cNvPicPr>
          <p:nvPr/>
        </p:nvPicPr>
        <p:blipFill>
          <a:blip r:embed="rId3"/>
          <a:srcRect/>
          <a:stretch>
            <a:fillRect/>
          </a:stretch>
        </p:blipFill>
        <p:spPr bwMode="auto">
          <a:xfrm>
            <a:off x="595313" y="357188"/>
            <a:ext cx="9072562" cy="5951537"/>
          </a:xfrm>
          <a:prstGeom prst="rect">
            <a:avLst/>
          </a:prstGeom>
          <a:noFill/>
          <a:ln w="9525">
            <a:noFill/>
            <a:miter lim="800000"/>
            <a:headEnd/>
            <a:tailEnd/>
          </a:ln>
        </p:spPr>
      </p:pic>
      <p:sp>
        <p:nvSpPr>
          <p:cNvPr id="8" name="Text Box 11"/>
          <p:cNvSpPr txBox="1">
            <a:spLocks noChangeArrowheads="1"/>
          </p:cNvSpPr>
          <p:nvPr/>
        </p:nvSpPr>
        <p:spPr bwMode="auto">
          <a:xfrm>
            <a:off x="6176963" y="4286250"/>
            <a:ext cx="3133725" cy="709613"/>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chemeClr val="bg2"/>
                </a:solidFill>
                <a:latin typeface="Tahoma" pitchFamily="34" charset="0"/>
                <a:cs typeface="Tahoma" pitchFamily="34" charset="0"/>
              </a:rPr>
              <a:t>Pagamento antecipado ao FMI e resgates com ágio</a:t>
            </a:r>
            <a:endParaRPr lang="pt-BR" sz="1600">
              <a:ea typeface="Arial Unicode MS" pitchFamily="34" charset="-128"/>
              <a:cs typeface="Arial Unicode MS" pitchFamily="34" charset="-128"/>
            </a:endParaRPr>
          </a:p>
        </p:txBody>
      </p:sp>
      <p:sp>
        <p:nvSpPr>
          <p:cNvPr id="9" name="Line 12"/>
          <p:cNvSpPr>
            <a:spLocks noChangeShapeType="1"/>
          </p:cNvSpPr>
          <p:nvPr/>
        </p:nvSpPr>
        <p:spPr bwMode="auto">
          <a:xfrm flipV="1">
            <a:off x="8239125" y="3929063"/>
            <a:ext cx="0" cy="360362"/>
          </a:xfrm>
          <a:prstGeom prst="line">
            <a:avLst/>
          </a:prstGeom>
          <a:noFill/>
          <a:ln w="57240">
            <a:solidFill>
              <a:srgbClr val="FF0000"/>
            </a:solidFill>
            <a:miter lim="800000"/>
            <a:headEnd/>
            <a:tailEnd type="triangle" w="med" len="med"/>
          </a:ln>
        </p:spPr>
        <p:txBody>
          <a:bodyPr/>
          <a:lstStyle/>
          <a:p>
            <a:endParaRPr lang="es-EC"/>
          </a:p>
        </p:txBody>
      </p:sp>
      <p:sp>
        <p:nvSpPr>
          <p:cNvPr id="10" name="Text Box 7"/>
          <p:cNvSpPr txBox="1">
            <a:spLocks noChangeArrowheads="1"/>
          </p:cNvSpPr>
          <p:nvPr/>
        </p:nvSpPr>
        <p:spPr bwMode="auto">
          <a:xfrm>
            <a:off x="3513138" y="2643188"/>
            <a:ext cx="2057400" cy="1325562"/>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buClr>
                <a:srgbClr val="FF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chemeClr val="bg2"/>
                </a:solidFill>
                <a:latin typeface="Tahoma" pitchFamily="34" charset="0"/>
                <a:cs typeface="Tahoma" pitchFamily="34" charset="0"/>
              </a:rPr>
              <a:t>Elevação juros</a:t>
            </a:r>
          </a:p>
          <a:p>
            <a:pPr algn="ctr" defTabSz="449263" eaLnBrk="0" hangingPunct="0">
              <a:buClr>
                <a:srgbClr val="FF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chemeClr val="bg2"/>
                </a:solidFill>
                <a:latin typeface="Tahoma" pitchFamily="34" charset="0"/>
                <a:cs typeface="Tahoma" pitchFamily="34" charset="0"/>
              </a:rPr>
              <a:t> Conversão da dívida pública e privada para BC</a:t>
            </a:r>
          </a:p>
        </p:txBody>
      </p:sp>
      <p:sp>
        <p:nvSpPr>
          <p:cNvPr id="11" name="Line 6"/>
          <p:cNvSpPr>
            <a:spLocks noChangeShapeType="1"/>
          </p:cNvSpPr>
          <p:nvPr/>
        </p:nvSpPr>
        <p:spPr bwMode="auto">
          <a:xfrm flipH="1">
            <a:off x="3224213" y="3933825"/>
            <a:ext cx="865187" cy="1079500"/>
          </a:xfrm>
          <a:prstGeom prst="line">
            <a:avLst/>
          </a:prstGeom>
          <a:noFill/>
          <a:ln w="57240">
            <a:solidFill>
              <a:srgbClr val="FF0000"/>
            </a:solidFill>
            <a:miter lim="800000"/>
            <a:headEnd/>
            <a:tailEnd type="triangle" w="med" len="med"/>
          </a:ln>
        </p:spPr>
        <p:txBody>
          <a:bodyPr/>
          <a:lstStyle/>
          <a:p>
            <a:endParaRPr lang="es-EC"/>
          </a:p>
        </p:txBody>
      </p:sp>
      <p:sp>
        <p:nvSpPr>
          <p:cNvPr id="12" name="Text Box 7"/>
          <p:cNvSpPr txBox="1">
            <a:spLocks noChangeArrowheads="1"/>
          </p:cNvSpPr>
          <p:nvPr/>
        </p:nvSpPr>
        <p:spPr bwMode="auto">
          <a:xfrm>
            <a:off x="1738313" y="2643188"/>
            <a:ext cx="1512887" cy="709612"/>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chemeClr val="bg2"/>
                </a:solidFill>
                <a:latin typeface="Tahoma" pitchFamily="34" charset="0"/>
                <a:cs typeface="Tahoma" pitchFamily="34" charset="0"/>
              </a:rPr>
              <a:t>Dívida da ditadura</a:t>
            </a:r>
          </a:p>
        </p:txBody>
      </p:sp>
      <p:sp>
        <p:nvSpPr>
          <p:cNvPr id="13" name="Line 6"/>
          <p:cNvSpPr>
            <a:spLocks noChangeShapeType="1"/>
          </p:cNvSpPr>
          <p:nvPr/>
        </p:nvSpPr>
        <p:spPr bwMode="auto">
          <a:xfrm flipH="1">
            <a:off x="2073275" y="3357563"/>
            <a:ext cx="0" cy="2087562"/>
          </a:xfrm>
          <a:prstGeom prst="line">
            <a:avLst/>
          </a:prstGeom>
          <a:noFill/>
          <a:ln w="57240">
            <a:solidFill>
              <a:srgbClr val="FF0000"/>
            </a:solidFill>
            <a:miter lim="800000"/>
            <a:headEnd/>
            <a:tailEnd type="triangle" w="med" len="med"/>
          </a:ln>
        </p:spPr>
        <p:txBody>
          <a:bodyPr/>
          <a:lstStyle/>
          <a:p>
            <a:endParaRPr lang="es-EC"/>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38125" y="142875"/>
            <a:ext cx="9440863" cy="709613"/>
          </a:xfrm>
          <a:prstGeom prst="rect">
            <a:avLst/>
          </a:prstGeom>
          <a:noFill/>
          <a:ln w="9525">
            <a:noFill/>
            <a:round/>
            <a:headEnd/>
            <a:tailEnd/>
          </a:ln>
        </p:spPr>
        <p:txBody>
          <a:bodyPr lIns="90000" tIns="46800" rIns="90000" bIns="46800">
            <a:spAutoFit/>
          </a:bodyPr>
          <a:lstStyle/>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 </a:t>
            </a:r>
            <a:endParaRPr lang="es-EC" sz="2000" b="0">
              <a:solidFill>
                <a:srgbClr val="FFFFFF"/>
              </a:solidFill>
              <a:latin typeface="Tahoma" pitchFamily="34" charset="0"/>
              <a:cs typeface="Tahoma" pitchFamily="34" charset="0"/>
            </a:endParaRPr>
          </a:p>
        </p:txBody>
      </p:sp>
      <p:graphicFrame>
        <p:nvGraphicFramePr>
          <p:cNvPr id="4" name="3 Tabla"/>
          <p:cNvGraphicFramePr>
            <a:graphicFrameLocks noGrp="1"/>
          </p:cNvGraphicFramePr>
          <p:nvPr/>
        </p:nvGraphicFramePr>
        <p:xfrm>
          <a:off x="452438" y="928688"/>
          <a:ext cx="9144000" cy="5500687"/>
        </p:xfrm>
        <a:graphic>
          <a:graphicData uri="http://schemas.openxmlformats.org/drawingml/2006/table">
            <a:tbl>
              <a:tblPr/>
              <a:tblGrid>
                <a:gridCol w="5215312"/>
                <a:gridCol w="3928688"/>
              </a:tblGrid>
              <a:tr h="500063">
                <a:tc>
                  <a:txBody>
                    <a:bodyPr/>
                    <a:lstStyle/>
                    <a:p>
                      <a:pPr algn="ctr">
                        <a:spcAft>
                          <a:spcPts val="0"/>
                        </a:spcAft>
                      </a:pPr>
                      <a:r>
                        <a:rPr lang="pt-BR" sz="1400" b="1" dirty="0" smtClean="0">
                          <a:solidFill>
                            <a:srgbClr val="FFFFFF"/>
                          </a:solidFill>
                          <a:latin typeface="Tahoma" pitchFamily="34" charset="0"/>
                          <a:ea typeface="Tahoma" pitchFamily="34" charset="0"/>
                          <a:cs typeface="Tahoma" pitchFamily="34" charset="0"/>
                        </a:rPr>
                        <a:t>Relatórios</a:t>
                      </a:r>
                      <a:r>
                        <a:rPr lang="pt-BR" sz="1400" b="1" baseline="0" dirty="0" smtClean="0">
                          <a:solidFill>
                            <a:srgbClr val="FFFFFF"/>
                          </a:solidFill>
                          <a:latin typeface="Tahoma" pitchFamily="34" charset="0"/>
                          <a:ea typeface="Tahoma" pitchFamily="34" charset="0"/>
                          <a:cs typeface="Tahoma" pitchFamily="34" charset="0"/>
                        </a:rPr>
                        <a:t> resgatados  pela assessoria à CPI/2009</a:t>
                      </a:r>
                      <a:endParaRPr lang="es-EC" sz="1400" b="1" dirty="0">
                        <a:solidFill>
                          <a:srgbClr val="FFFFFF"/>
                        </a:solidFill>
                        <a:latin typeface="Tahoma" pitchFamily="34" charset="0"/>
                        <a:ea typeface="Tahoma" pitchFamily="34" charset="0"/>
                        <a:cs typeface="Tahoma" pitchFamily="34" charset="0"/>
                      </a:endParaRPr>
                    </a:p>
                  </a:txBody>
                  <a:tcPr marL="38100" marR="38100" marT="38100" marB="38100" anchor="ctr">
                    <a:lnL w="12700" cap="flat" cmpd="sng" algn="ctr">
                      <a:solidFill>
                        <a:srgbClr val="FBD4B4"/>
                      </a:solidFill>
                      <a:prstDash val="solid"/>
                      <a:round/>
                      <a:headEnd type="none" w="med" len="med"/>
                      <a:tailEnd type="none" w="med" len="med"/>
                    </a:lnL>
                    <a:lnR w="12700" cap="flat" cmpd="sng" algn="ctr">
                      <a:solidFill>
                        <a:srgbClr val="FBD4B4"/>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tcPr>
                </a:tc>
                <a:tc>
                  <a:txBody>
                    <a:bodyPr/>
                    <a:lstStyle/>
                    <a:p>
                      <a:pPr algn="ctr">
                        <a:spcAft>
                          <a:spcPts val="0"/>
                        </a:spcAft>
                      </a:pPr>
                      <a:r>
                        <a:rPr lang="pt-BR" sz="1400" b="1" dirty="0">
                          <a:solidFill>
                            <a:srgbClr val="FFFFFF"/>
                          </a:solidFill>
                          <a:latin typeface="Tahoma" pitchFamily="34" charset="0"/>
                          <a:ea typeface="Tahoma" pitchFamily="34" charset="0"/>
                          <a:cs typeface="Tahoma" pitchFamily="34" charset="0"/>
                        </a:rPr>
                        <a:t>Parlamentares e Resultado</a:t>
                      </a:r>
                      <a:endParaRPr lang="es-EC" sz="1400" b="1" dirty="0">
                        <a:solidFill>
                          <a:srgbClr val="FFFFFF"/>
                        </a:solidFill>
                        <a:latin typeface="Tahoma" pitchFamily="34" charset="0"/>
                        <a:ea typeface="Tahoma" pitchFamily="34" charset="0"/>
                        <a:cs typeface="Tahoma" pitchFamily="34" charset="0"/>
                      </a:endParaRPr>
                    </a:p>
                  </a:txBody>
                  <a:tcPr marL="38100" marR="38100" marT="38100" marB="38100" anchor="ctr">
                    <a:lnL w="12700" cap="flat" cmpd="sng" algn="ctr">
                      <a:solidFill>
                        <a:srgbClr val="FBD4B4"/>
                      </a:solidFill>
                      <a:prstDash val="solid"/>
                      <a:round/>
                      <a:headEnd type="none" w="med" len="med"/>
                      <a:tailEnd type="none" w="med" len="med"/>
                    </a:lnL>
                    <a:lnR w="12700" cap="flat" cmpd="sng" algn="ctr">
                      <a:solidFill>
                        <a:srgbClr val="FBD4B4"/>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tcPr>
                </a:tc>
              </a:tr>
              <a:tr h="1591108">
                <a:tc>
                  <a:txBody>
                    <a:bodyPr/>
                    <a:lstStyle/>
                    <a:p>
                      <a:pPr>
                        <a:spcAft>
                          <a:spcPts val="0"/>
                        </a:spcAft>
                      </a:pPr>
                      <a:r>
                        <a:rPr lang="pt-BR" sz="1400" dirty="0">
                          <a:solidFill>
                            <a:srgbClr val="FFFFFF"/>
                          </a:solidFill>
                          <a:latin typeface="Tahoma" pitchFamily="34" charset="0"/>
                          <a:ea typeface="Tahoma" pitchFamily="34" charset="0"/>
                          <a:cs typeface="Tahoma" pitchFamily="34" charset="0"/>
                        </a:rPr>
                        <a:t>CPI da Câmara dos Deputados destinada a “</a:t>
                      </a:r>
                      <a:r>
                        <a:rPr lang="pt-BR" sz="1400" i="1" dirty="0">
                          <a:solidFill>
                            <a:srgbClr val="FFFFFF"/>
                          </a:solidFill>
                          <a:latin typeface="Tahoma" pitchFamily="34" charset="0"/>
                          <a:ea typeface="Tahoma" pitchFamily="34" charset="0"/>
                          <a:cs typeface="Tahoma" pitchFamily="34" charset="0"/>
                        </a:rPr>
                        <a:t>apurar as causas e </a:t>
                      </a:r>
                      <a:r>
                        <a:rPr lang="pt-BR" sz="1400" i="1" dirty="0" err="1">
                          <a:solidFill>
                            <a:srgbClr val="FFFFFF"/>
                          </a:solidFill>
                          <a:latin typeface="Tahoma" pitchFamily="34" charset="0"/>
                          <a:ea typeface="Tahoma" pitchFamily="34" charset="0"/>
                          <a:cs typeface="Tahoma" pitchFamily="34" charset="0"/>
                        </a:rPr>
                        <a:t>consequências</a:t>
                      </a:r>
                      <a:r>
                        <a:rPr lang="pt-BR" sz="1400" i="1" dirty="0">
                          <a:solidFill>
                            <a:srgbClr val="FFFFFF"/>
                          </a:solidFill>
                          <a:latin typeface="Tahoma" pitchFamily="34" charset="0"/>
                          <a:ea typeface="Tahoma" pitchFamily="34" charset="0"/>
                          <a:cs typeface="Tahoma" pitchFamily="34" charset="0"/>
                        </a:rPr>
                        <a:t> da dívida brasileira e o Acordo com o FMI</a:t>
                      </a:r>
                      <a:r>
                        <a:rPr lang="pt-BR" sz="1400" dirty="0">
                          <a:solidFill>
                            <a:srgbClr val="FFFFFF"/>
                          </a:solidFill>
                          <a:latin typeface="Tahoma" pitchFamily="34" charset="0"/>
                          <a:ea typeface="Tahoma" pitchFamily="34" charset="0"/>
                          <a:cs typeface="Tahoma" pitchFamily="34" charset="0"/>
                        </a:rPr>
                        <a:t>”. Instituída pelo Requerimento Nº 8/83. Instalada em 16/08/1983.</a:t>
                      </a:r>
                      <a:endParaRPr lang="es-EC" sz="1400" dirty="0">
                        <a:solidFill>
                          <a:srgbClr val="FFFFFF"/>
                        </a:solidFill>
                        <a:latin typeface="Tahoma" pitchFamily="34" charset="0"/>
                        <a:ea typeface="Tahoma" pitchFamily="34" charset="0"/>
                        <a:cs typeface="Tahoma" pitchFamily="34" charset="0"/>
                      </a:endParaRPr>
                    </a:p>
                  </a:txBody>
                  <a:tcPr marL="38100" marR="38100" marT="38100" marB="38100">
                    <a:lnL w="12700" cap="flat" cmpd="sng" algn="ctr">
                      <a:solidFill>
                        <a:srgbClr val="FBD4B4"/>
                      </a:solidFill>
                      <a:prstDash val="solid"/>
                      <a:round/>
                      <a:headEnd type="none" w="med" len="med"/>
                      <a:tailEnd type="none" w="med" len="med"/>
                    </a:lnL>
                    <a:lnR w="12700" cap="flat" cmpd="sng" algn="ctr">
                      <a:solidFill>
                        <a:srgbClr val="FBD4B4"/>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tcPr>
                </a:tc>
                <a:tc>
                  <a:txBody>
                    <a:bodyPr/>
                    <a:lstStyle/>
                    <a:p>
                      <a:pPr>
                        <a:spcAft>
                          <a:spcPts val="0"/>
                        </a:spcAft>
                      </a:pPr>
                      <a:r>
                        <a:rPr lang="pt-BR" sz="1400">
                          <a:solidFill>
                            <a:srgbClr val="FFFFFF"/>
                          </a:solidFill>
                          <a:latin typeface="Tahoma" pitchFamily="34" charset="0"/>
                          <a:ea typeface="Tahoma" pitchFamily="34" charset="0"/>
                          <a:cs typeface="Tahoma" pitchFamily="34" charset="0"/>
                        </a:rPr>
                        <a:t>Presidente: </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a:solidFill>
                            <a:srgbClr val="FFFFFF"/>
                          </a:solidFill>
                          <a:latin typeface="Tahoma" pitchFamily="34" charset="0"/>
                          <a:ea typeface="Tahoma" pitchFamily="34" charset="0"/>
                          <a:cs typeface="Tahoma" pitchFamily="34" charset="0"/>
                        </a:rPr>
                        <a:t>Dep. Alencar Furtado</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a:solidFill>
                            <a:srgbClr val="FFFFFF"/>
                          </a:solidFill>
                          <a:latin typeface="Tahoma" pitchFamily="34" charset="0"/>
                          <a:ea typeface="Tahoma" pitchFamily="34" charset="0"/>
                          <a:cs typeface="Tahoma" pitchFamily="34" charset="0"/>
                        </a:rPr>
                        <a:t>Relator: </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a:solidFill>
                            <a:srgbClr val="FFFFFF"/>
                          </a:solidFill>
                          <a:latin typeface="Tahoma" pitchFamily="34" charset="0"/>
                          <a:ea typeface="Tahoma" pitchFamily="34" charset="0"/>
                          <a:cs typeface="Tahoma" pitchFamily="34" charset="0"/>
                        </a:rPr>
                        <a:t>Dep. Sebastião Nery</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b="1">
                          <a:solidFill>
                            <a:srgbClr val="FFFFFF"/>
                          </a:solidFill>
                          <a:latin typeface="Tahoma" pitchFamily="34" charset="0"/>
                          <a:ea typeface="Tahoma" pitchFamily="34" charset="0"/>
                          <a:cs typeface="Tahoma" pitchFamily="34" charset="0"/>
                        </a:rPr>
                        <a:t>Relatório Final aprovado em setembro de 1984 </a:t>
                      </a:r>
                      <a:endParaRPr lang="es-EC" sz="1400">
                        <a:solidFill>
                          <a:srgbClr val="FFFFFF"/>
                        </a:solidFill>
                        <a:latin typeface="Tahoma" pitchFamily="34" charset="0"/>
                        <a:ea typeface="Tahoma" pitchFamily="34" charset="0"/>
                        <a:cs typeface="Tahoma" pitchFamily="34" charset="0"/>
                      </a:endParaRPr>
                    </a:p>
                  </a:txBody>
                  <a:tcPr marL="38100" marR="38100" marT="38100" marB="38100">
                    <a:lnL w="12700" cap="flat" cmpd="sng" algn="ctr">
                      <a:solidFill>
                        <a:srgbClr val="FBD4B4"/>
                      </a:solidFill>
                      <a:prstDash val="solid"/>
                      <a:round/>
                      <a:headEnd type="none" w="med" len="med"/>
                      <a:tailEnd type="none" w="med" len="med"/>
                    </a:lnL>
                    <a:lnR w="12700" cap="flat" cmpd="sng" algn="ctr">
                      <a:solidFill>
                        <a:srgbClr val="FBD4B4"/>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tcPr>
                </a:tc>
              </a:tr>
              <a:tr h="1591108">
                <a:tc>
                  <a:txBody>
                    <a:bodyPr/>
                    <a:lstStyle/>
                    <a:p>
                      <a:pPr>
                        <a:spcAft>
                          <a:spcPts val="0"/>
                        </a:spcAft>
                      </a:pPr>
                      <a:r>
                        <a:rPr lang="pt-BR" sz="1400">
                          <a:solidFill>
                            <a:srgbClr val="FFFFFF"/>
                          </a:solidFill>
                          <a:latin typeface="Tahoma" pitchFamily="34" charset="0"/>
                          <a:ea typeface="Tahoma" pitchFamily="34" charset="0"/>
                          <a:cs typeface="Tahoma" pitchFamily="34" charset="0"/>
                        </a:rPr>
                        <a:t>Comissão Especial do Senado Federal para a Dívida Externa, destinada a “</a:t>
                      </a:r>
                      <a:r>
                        <a:rPr lang="pt-BR" sz="1400" i="1">
                          <a:solidFill>
                            <a:srgbClr val="FFFFFF"/>
                          </a:solidFill>
                          <a:latin typeface="Tahoma" pitchFamily="34" charset="0"/>
                          <a:ea typeface="Tahoma" pitchFamily="34" charset="0"/>
                          <a:cs typeface="Tahoma" pitchFamily="34" charset="0"/>
                        </a:rPr>
                        <a:t>examinar a questão da dívida externa brasileira e avaliar as razões que levaram o Governo a suspender o pagamento dos encargos financeiros dela decorrentes, nos planos externo e interno”</a:t>
                      </a:r>
                      <a:r>
                        <a:rPr lang="pt-BR" sz="1400">
                          <a:solidFill>
                            <a:srgbClr val="FFFFFF"/>
                          </a:solidFill>
                          <a:latin typeface="Tahoma" pitchFamily="34" charset="0"/>
                          <a:ea typeface="Tahoma" pitchFamily="34" charset="0"/>
                          <a:cs typeface="Tahoma" pitchFamily="34" charset="0"/>
                        </a:rPr>
                        <a:t>. </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a:solidFill>
                            <a:srgbClr val="FFFFFF"/>
                          </a:solidFill>
                          <a:latin typeface="Tahoma" pitchFamily="34" charset="0"/>
                          <a:ea typeface="Tahoma" pitchFamily="34" charset="0"/>
                          <a:cs typeface="Tahoma" pitchFamily="34" charset="0"/>
                        </a:rPr>
                        <a:t>Instituída pelo Requerimento nº 17, de 1987. Instalada em 14/04/1987.</a:t>
                      </a:r>
                      <a:endParaRPr lang="es-EC" sz="1400">
                        <a:solidFill>
                          <a:srgbClr val="FFFFFF"/>
                        </a:solidFill>
                        <a:latin typeface="Tahoma" pitchFamily="34" charset="0"/>
                        <a:ea typeface="Tahoma" pitchFamily="34" charset="0"/>
                        <a:cs typeface="Tahoma" pitchFamily="34" charset="0"/>
                      </a:endParaRPr>
                    </a:p>
                  </a:txBody>
                  <a:tcPr marL="38100" marR="38100" marT="38100" marB="38100">
                    <a:lnL w="12700" cap="flat" cmpd="sng" algn="ctr">
                      <a:solidFill>
                        <a:srgbClr val="FBD4B4"/>
                      </a:solidFill>
                      <a:prstDash val="solid"/>
                      <a:round/>
                      <a:headEnd type="none" w="med" len="med"/>
                      <a:tailEnd type="none" w="med" len="med"/>
                    </a:lnL>
                    <a:lnR w="12700" cap="flat" cmpd="sng" algn="ctr">
                      <a:solidFill>
                        <a:srgbClr val="FBD4B4"/>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tcPr>
                </a:tc>
                <a:tc>
                  <a:txBody>
                    <a:bodyPr/>
                    <a:lstStyle/>
                    <a:p>
                      <a:pPr>
                        <a:spcAft>
                          <a:spcPts val="0"/>
                        </a:spcAft>
                      </a:pPr>
                      <a:r>
                        <a:rPr lang="pt-BR" sz="1400">
                          <a:solidFill>
                            <a:srgbClr val="FFFFFF"/>
                          </a:solidFill>
                          <a:latin typeface="Tahoma" pitchFamily="34" charset="0"/>
                          <a:ea typeface="Tahoma" pitchFamily="34" charset="0"/>
                          <a:cs typeface="Tahoma" pitchFamily="34" charset="0"/>
                        </a:rPr>
                        <a:t>Presidente: </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a:solidFill>
                            <a:srgbClr val="FFFFFF"/>
                          </a:solidFill>
                          <a:latin typeface="Tahoma" pitchFamily="34" charset="0"/>
                          <a:ea typeface="Tahoma" pitchFamily="34" charset="0"/>
                          <a:cs typeface="Tahoma" pitchFamily="34" charset="0"/>
                        </a:rPr>
                        <a:t>Senador Carlos Chiarelli</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a:solidFill>
                            <a:srgbClr val="FFFFFF"/>
                          </a:solidFill>
                          <a:latin typeface="Tahoma" pitchFamily="34" charset="0"/>
                          <a:ea typeface="Tahoma" pitchFamily="34" charset="0"/>
                          <a:cs typeface="Tahoma" pitchFamily="34" charset="0"/>
                        </a:rPr>
                        <a:t>Relator: </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a:solidFill>
                            <a:srgbClr val="FFFFFF"/>
                          </a:solidFill>
                          <a:latin typeface="Tahoma" pitchFamily="34" charset="0"/>
                          <a:ea typeface="Tahoma" pitchFamily="34" charset="0"/>
                          <a:cs typeface="Tahoma" pitchFamily="34" charset="0"/>
                        </a:rPr>
                        <a:t>Senador Fernando Henrique Cardoso</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b="1">
                          <a:solidFill>
                            <a:srgbClr val="FFFFFF"/>
                          </a:solidFill>
                          <a:latin typeface="Tahoma" pitchFamily="34" charset="0"/>
                          <a:ea typeface="Tahoma" pitchFamily="34" charset="0"/>
                          <a:cs typeface="Tahoma" pitchFamily="34" charset="0"/>
                        </a:rPr>
                        <a:t>Relatório Final aprovado em 23 de agosto de 1989.</a:t>
                      </a:r>
                      <a:endParaRPr lang="es-EC" sz="1400">
                        <a:solidFill>
                          <a:srgbClr val="FFFFFF"/>
                        </a:solidFill>
                        <a:latin typeface="Tahoma" pitchFamily="34" charset="0"/>
                        <a:ea typeface="Tahoma" pitchFamily="34" charset="0"/>
                        <a:cs typeface="Tahoma" pitchFamily="34" charset="0"/>
                      </a:endParaRPr>
                    </a:p>
                  </a:txBody>
                  <a:tcPr marL="38100" marR="38100" marT="38100" marB="38100">
                    <a:lnL w="12700" cap="flat" cmpd="sng" algn="ctr">
                      <a:solidFill>
                        <a:srgbClr val="FBD4B4"/>
                      </a:solidFill>
                      <a:prstDash val="solid"/>
                      <a:round/>
                      <a:headEnd type="none" w="med" len="med"/>
                      <a:tailEnd type="none" w="med" len="med"/>
                    </a:lnL>
                    <a:lnR w="12700" cap="flat" cmpd="sng" algn="ctr">
                      <a:solidFill>
                        <a:srgbClr val="FBD4B4"/>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tcPr>
                </a:tc>
              </a:tr>
              <a:tr h="1045585">
                <a:tc rowSpan="2">
                  <a:txBody>
                    <a:bodyPr/>
                    <a:lstStyle/>
                    <a:p>
                      <a:pPr>
                        <a:spcAft>
                          <a:spcPts val="0"/>
                        </a:spcAft>
                      </a:pPr>
                      <a:r>
                        <a:rPr lang="pt-BR" sz="1400">
                          <a:solidFill>
                            <a:srgbClr val="FFFFFF"/>
                          </a:solidFill>
                          <a:latin typeface="Tahoma" pitchFamily="34" charset="0"/>
                          <a:ea typeface="Tahoma" pitchFamily="34" charset="0"/>
                          <a:cs typeface="Tahoma" pitchFamily="34" charset="0"/>
                        </a:rPr>
                        <a:t>Comissão Mista destinada “</a:t>
                      </a:r>
                      <a:r>
                        <a:rPr lang="pt-BR" sz="1400" i="1">
                          <a:solidFill>
                            <a:srgbClr val="FFFFFF"/>
                          </a:solidFill>
                          <a:latin typeface="Tahoma" pitchFamily="34" charset="0"/>
                          <a:ea typeface="Tahoma" pitchFamily="34" charset="0"/>
                          <a:cs typeface="Tahoma" pitchFamily="34" charset="0"/>
                        </a:rPr>
                        <a:t>ao exame analítico e pericial dos atos e fatos geradores do endividamento brasileiro, para cumprir a missão constitucional – Art. 26 do Ato das Disposições Constitucionais Transitórias”</a:t>
                      </a:r>
                      <a:r>
                        <a:rPr lang="pt-BR" sz="1400">
                          <a:solidFill>
                            <a:srgbClr val="FFFFFF"/>
                          </a:solidFill>
                          <a:latin typeface="Tahoma" pitchFamily="34" charset="0"/>
                          <a:ea typeface="Tahoma" pitchFamily="34" charset="0"/>
                          <a:cs typeface="Tahoma" pitchFamily="34" charset="0"/>
                        </a:rPr>
                        <a:t>. </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a:solidFill>
                            <a:srgbClr val="FFFFFF"/>
                          </a:solidFill>
                          <a:latin typeface="Tahoma" pitchFamily="34" charset="0"/>
                          <a:ea typeface="Tahoma" pitchFamily="34" charset="0"/>
                          <a:cs typeface="Tahoma" pitchFamily="34" charset="0"/>
                        </a:rPr>
                        <a:t>Instalada em 11/04/1989.</a:t>
                      </a:r>
                      <a:endParaRPr lang="es-EC" sz="1400">
                        <a:solidFill>
                          <a:srgbClr val="FFFFFF"/>
                        </a:solidFill>
                        <a:latin typeface="Tahoma" pitchFamily="34" charset="0"/>
                        <a:ea typeface="Tahoma" pitchFamily="34" charset="0"/>
                        <a:cs typeface="Tahoma" pitchFamily="34" charset="0"/>
                      </a:endParaRPr>
                    </a:p>
                  </a:txBody>
                  <a:tcPr marL="38100" marR="38100" marT="38100" marB="38100">
                    <a:lnL w="12700" cap="flat" cmpd="sng" algn="ctr">
                      <a:solidFill>
                        <a:srgbClr val="FBD4B4"/>
                      </a:solidFill>
                      <a:prstDash val="solid"/>
                      <a:round/>
                      <a:headEnd type="none" w="med" len="med"/>
                      <a:tailEnd type="none" w="med" len="med"/>
                    </a:lnL>
                    <a:lnR w="12700" cap="flat" cmpd="sng" algn="ctr">
                      <a:solidFill>
                        <a:srgbClr val="FBD4B4"/>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tcPr>
                </a:tc>
                <a:tc>
                  <a:txBody>
                    <a:bodyPr/>
                    <a:lstStyle/>
                    <a:p>
                      <a:pPr>
                        <a:spcAft>
                          <a:spcPts val="0"/>
                        </a:spcAft>
                      </a:pPr>
                      <a:r>
                        <a:rPr lang="pt-BR" sz="1400">
                          <a:solidFill>
                            <a:srgbClr val="FFFFFF"/>
                          </a:solidFill>
                          <a:latin typeface="Tahoma" pitchFamily="34" charset="0"/>
                          <a:ea typeface="Tahoma" pitchFamily="34" charset="0"/>
                          <a:cs typeface="Tahoma" pitchFamily="34" charset="0"/>
                        </a:rPr>
                        <a:t>Presidente: Dep. Waldeck Ornelas</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a:solidFill>
                            <a:srgbClr val="FFFFFF"/>
                          </a:solidFill>
                          <a:latin typeface="Tahoma" pitchFamily="34" charset="0"/>
                          <a:ea typeface="Tahoma" pitchFamily="34" charset="0"/>
                          <a:cs typeface="Tahoma" pitchFamily="34" charset="0"/>
                        </a:rPr>
                        <a:t>Relator: Senador Severo Gomes</a:t>
                      </a:r>
                      <a:endParaRPr lang="es-EC" sz="1400">
                        <a:solidFill>
                          <a:srgbClr val="FFFFFF"/>
                        </a:solidFill>
                        <a:latin typeface="Tahoma" pitchFamily="34" charset="0"/>
                        <a:ea typeface="Tahoma" pitchFamily="34" charset="0"/>
                        <a:cs typeface="Tahoma" pitchFamily="34" charset="0"/>
                      </a:endParaRPr>
                    </a:p>
                    <a:p>
                      <a:pPr>
                        <a:spcAft>
                          <a:spcPts val="0"/>
                        </a:spcAft>
                      </a:pPr>
                      <a:r>
                        <a:rPr lang="pt-BR" sz="1400" b="1">
                          <a:solidFill>
                            <a:srgbClr val="FFFFFF"/>
                          </a:solidFill>
                          <a:latin typeface="Tahoma" pitchFamily="34" charset="0"/>
                          <a:ea typeface="Tahoma" pitchFamily="34" charset="0"/>
                          <a:cs typeface="Tahoma" pitchFamily="34" charset="0"/>
                        </a:rPr>
                        <a:t>Relatório Parcial aprovado em 9 de agosto de 1989</a:t>
                      </a:r>
                      <a:endParaRPr lang="es-EC" sz="1400">
                        <a:solidFill>
                          <a:srgbClr val="FFFFFF"/>
                        </a:solidFill>
                        <a:latin typeface="Tahoma" pitchFamily="34" charset="0"/>
                        <a:ea typeface="Tahoma" pitchFamily="34" charset="0"/>
                        <a:cs typeface="Tahoma" pitchFamily="34" charset="0"/>
                      </a:endParaRPr>
                    </a:p>
                  </a:txBody>
                  <a:tcPr marL="38100" marR="38100" marT="38100" marB="38100">
                    <a:lnL w="12700" cap="flat" cmpd="sng" algn="ctr">
                      <a:solidFill>
                        <a:srgbClr val="FBD4B4"/>
                      </a:solidFill>
                      <a:prstDash val="solid"/>
                      <a:round/>
                      <a:headEnd type="none" w="med" len="med"/>
                      <a:tailEnd type="none" w="med" len="med"/>
                    </a:lnL>
                    <a:lnR w="12700" cap="flat" cmpd="sng" algn="ctr">
                      <a:solidFill>
                        <a:srgbClr val="FBD4B4"/>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tcPr>
                </a:tc>
              </a:tr>
              <a:tr h="772824">
                <a:tc vMerge="1">
                  <a:txBody>
                    <a:bodyPr/>
                    <a:lstStyle/>
                    <a:p>
                      <a:endParaRPr lang="es-EC"/>
                    </a:p>
                  </a:txBody>
                  <a:tcPr/>
                </a:tc>
                <a:tc>
                  <a:txBody>
                    <a:bodyPr/>
                    <a:lstStyle/>
                    <a:p>
                      <a:pPr>
                        <a:spcAft>
                          <a:spcPts val="0"/>
                        </a:spcAft>
                      </a:pPr>
                      <a:r>
                        <a:rPr lang="pt-BR" sz="1400" dirty="0">
                          <a:solidFill>
                            <a:srgbClr val="FFFFFF"/>
                          </a:solidFill>
                          <a:latin typeface="Tahoma" pitchFamily="34" charset="0"/>
                          <a:ea typeface="Tahoma" pitchFamily="34" charset="0"/>
                          <a:cs typeface="Tahoma" pitchFamily="34" charset="0"/>
                        </a:rPr>
                        <a:t>Relator: Dep. Luiz Salomão</a:t>
                      </a:r>
                      <a:endParaRPr lang="es-EC" sz="1400" dirty="0">
                        <a:solidFill>
                          <a:srgbClr val="FFFFFF"/>
                        </a:solidFill>
                        <a:latin typeface="Tahoma" pitchFamily="34" charset="0"/>
                        <a:ea typeface="Tahoma" pitchFamily="34" charset="0"/>
                        <a:cs typeface="Tahoma" pitchFamily="34" charset="0"/>
                      </a:endParaRPr>
                    </a:p>
                    <a:p>
                      <a:pPr>
                        <a:spcAft>
                          <a:spcPts val="0"/>
                        </a:spcAft>
                      </a:pPr>
                      <a:r>
                        <a:rPr lang="pt-BR" sz="1400" b="1" dirty="0">
                          <a:solidFill>
                            <a:srgbClr val="FFFFFF"/>
                          </a:solidFill>
                          <a:latin typeface="Tahoma" pitchFamily="34" charset="0"/>
                          <a:ea typeface="Tahoma" pitchFamily="34" charset="0"/>
                          <a:cs typeface="Tahoma" pitchFamily="34" charset="0"/>
                        </a:rPr>
                        <a:t>Parecer Final apreciado em 5 de setembro de 1989, NÃO VOTADO</a:t>
                      </a:r>
                      <a:endParaRPr lang="es-EC" sz="1400" dirty="0">
                        <a:solidFill>
                          <a:srgbClr val="FFFFFF"/>
                        </a:solidFill>
                        <a:latin typeface="Tahoma" pitchFamily="34" charset="0"/>
                        <a:ea typeface="Tahoma" pitchFamily="34" charset="0"/>
                        <a:cs typeface="Tahoma" pitchFamily="34" charset="0"/>
                      </a:endParaRPr>
                    </a:p>
                  </a:txBody>
                  <a:tcPr marL="38100" marR="38100" marT="38100" marB="38100">
                    <a:lnL w="12700" cap="flat" cmpd="sng" algn="ctr">
                      <a:solidFill>
                        <a:srgbClr val="FBD4B4"/>
                      </a:solidFill>
                      <a:prstDash val="solid"/>
                      <a:round/>
                      <a:headEnd type="none" w="med" len="med"/>
                      <a:tailEnd type="none" w="med" len="med"/>
                    </a:lnL>
                    <a:lnR w="12700" cap="flat" cmpd="sng" algn="ctr">
                      <a:solidFill>
                        <a:srgbClr val="FBD4B4"/>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tcPr>
                </a:tc>
              </a:tr>
            </a:tbl>
          </a:graphicData>
        </a:graphic>
      </p:graphicFrame>
      <p:sp>
        <p:nvSpPr>
          <p:cNvPr id="12310" name="4 Rectángulo"/>
          <p:cNvSpPr>
            <a:spLocks noChangeArrowheads="1"/>
          </p:cNvSpPr>
          <p:nvPr/>
        </p:nvSpPr>
        <p:spPr bwMode="auto">
          <a:xfrm>
            <a:off x="523875" y="214313"/>
            <a:ext cx="9001125" cy="461962"/>
          </a:xfrm>
          <a:prstGeom prst="rect">
            <a:avLst/>
          </a:prstGeom>
          <a:noFill/>
          <a:ln w="9525">
            <a:noFill/>
            <a:miter lim="800000"/>
            <a:headEnd/>
            <a:tailEnd/>
          </a:ln>
        </p:spPr>
        <p:txBody>
          <a:bodyPr>
            <a:spAutoFit/>
          </a:bodyPr>
          <a:lstStyle/>
          <a:p>
            <a:r>
              <a:rPr lang="pt-BR">
                <a:solidFill>
                  <a:srgbClr val="92D050"/>
                </a:solidFill>
                <a:latin typeface="Tahoma" pitchFamily="34" charset="0"/>
                <a:cs typeface="Tahoma" pitchFamily="34" charset="0"/>
              </a:rPr>
              <a:t> Comissões Investigativas no Congresso Nacional </a:t>
            </a:r>
            <a:endParaRPr lang="es-EC">
              <a:solidFill>
                <a:srgbClr val="92D05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90600" y="246063"/>
            <a:ext cx="8420100" cy="5816600"/>
          </a:xfrm>
          <a:prstGeom prst="rect">
            <a:avLst/>
          </a:prstGeom>
          <a:noFill/>
          <a:ln w="12700" cap="sq">
            <a:noFill/>
            <a:miter lim="800000"/>
            <a:headEnd type="none" w="sm" len="sm"/>
            <a:tailEnd type="none" w="sm" len="sm"/>
          </a:ln>
        </p:spPr>
        <p:txBody>
          <a:bodyPr>
            <a:spAutoFit/>
          </a:bodyPr>
          <a:lstStyle/>
          <a:p>
            <a:pPr algn="ctr"/>
            <a:r>
              <a:rPr lang="pt-BR">
                <a:solidFill>
                  <a:srgbClr val="92D050"/>
                </a:solidFill>
                <a:latin typeface="Tahoma" pitchFamily="34" charset="0"/>
                <a:cs typeface="Tahoma" pitchFamily="34" charset="0"/>
              </a:rPr>
              <a:t>COMISSÃO MISTA DE 1989</a:t>
            </a:r>
          </a:p>
          <a:p>
            <a:pPr algn="ctr"/>
            <a:endParaRPr lang="pt-BR" b="0">
              <a:solidFill>
                <a:srgbClr val="FFFFFF"/>
              </a:solidFill>
              <a:latin typeface="Tahoma" pitchFamily="34" charset="0"/>
              <a:cs typeface="Tahoma" pitchFamily="34" charset="0"/>
            </a:endParaRPr>
          </a:p>
          <a:p>
            <a:pPr algn="just">
              <a:lnSpc>
                <a:spcPct val="90000"/>
              </a:lnSpc>
            </a:pPr>
            <a:r>
              <a:rPr lang="pt-BR" b="0" i="1">
                <a:solidFill>
                  <a:srgbClr val="FFFFFF"/>
                </a:solidFill>
                <a:latin typeface="Tahoma" pitchFamily="34" charset="0"/>
                <a:cs typeface="Tahoma" pitchFamily="34" charset="0"/>
              </a:rPr>
              <a:t>“Sem qualquer sombra de dúvida, aqui está o ponto mais espantoso dos Acordos ... Esta cláusula retrata um Brasil de joelhos, sem brios poupados, inerme e inerte, imolado à irresponsabilidade dos que negociaram em seu nome e à cupidez de seus credores ... Este fato, de o Brasil renunciar explicitamente a alegar a sua soberania, faz deste documento talvez o mais triste da História política do País. Nunca encontrei ... em todos os documentos históricos do Brasil, nada que se parecesse com esse documento, porque renúncia de soberania talvez nós tenhamos tido renúncias iguais, mas uma renúncia declarada à soberania do País é a primeira vez que consta de um documento, para mim histórico. Este me parece um dos fatos mais graves, de que somos contemporâneos.” </a:t>
            </a:r>
          </a:p>
          <a:p>
            <a:pPr algn="r">
              <a:lnSpc>
                <a:spcPct val="90000"/>
              </a:lnSpc>
            </a:pPr>
            <a:r>
              <a:rPr lang="pt-BR" b="0" i="1">
                <a:solidFill>
                  <a:srgbClr val="FFFFFF"/>
                </a:solidFill>
                <a:latin typeface="Tahoma" pitchFamily="34" charset="0"/>
                <a:cs typeface="Tahoma" pitchFamily="34" charset="0"/>
              </a:rPr>
              <a:t>(Senador Severo Gomes) </a:t>
            </a:r>
            <a:endParaRPr lang="en-US" b="0" i="1">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90600" y="357188"/>
            <a:ext cx="8420100" cy="5921375"/>
          </a:xfrm>
          <a:prstGeom prst="rect">
            <a:avLst/>
          </a:prstGeom>
          <a:noFill/>
          <a:ln w="12700" cap="sq">
            <a:noFill/>
            <a:miter lim="800000"/>
            <a:headEnd type="none" w="sm" len="sm"/>
            <a:tailEnd type="none" w="sm" len="sm"/>
          </a:ln>
        </p:spPr>
        <p:txBody>
          <a:bodyPr>
            <a:spAutoFit/>
          </a:bodyPr>
          <a:lstStyle/>
          <a:p>
            <a:pPr algn="ctr"/>
            <a:r>
              <a:rPr lang="pt-BR">
                <a:solidFill>
                  <a:srgbClr val="92D050"/>
                </a:solidFill>
                <a:latin typeface="Tahoma" pitchFamily="34" charset="0"/>
                <a:cs typeface="Tahoma" pitchFamily="34" charset="0"/>
              </a:rPr>
              <a:t>COMISSÃO MISTA DE 1989</a:t>
            </a:r>
          </a:p>
          <a:p>
            <a:pPr algn="ctr"/>
            <a:endParaRPr lang="pt-BR" sz="200" b="0">
              <a:solidFill>
                <a:srgbClr val="FFFFFF"/>
              </a:solidFill>
              <a:latin typeface="Tahoma" pitchFamily="34" charset="0"/>
              <a:cs typeface="Tahoma" pitchFamily="34" charset="0"/>
            </a:endParaRPr>
          </a:p>
          <a:p>
            <a:pPr algn="ctr"/>
            <a:endParaRPr lang="pt-BR" b="0">
              <a:solidFill>
                <a:srgbClr val="FFFFFF"/>
              </a:solidFill>
              <a:latin typeface="Tahoma" pitchFamily="34" charset="0"/>
              <a:cs typeface="Tahoma" pitchFamily="34" charset="0"/>
            </a:endParaRPr>
          </a:p>
          <a:p>
            <a:pPr algn="ctr"/>
            <a:r>
              <a:rPr lang="pt-BR" b="0">
                <a:solidFill>
                  <a:srgbClr val="FFFFFF"/>
                </a:solidFill>
                <a:latin typeface="Tahoma" pitchFamily="34" charset="0"/>
                <a:cs typeface="Tahoma" pitchFamily="34" charset="0"/>
              </a:rPr>
              <a:t>Relatório Final - Dep. Federal Luiz Salomão</a:t>
            </a:r>
          </a:p>
          <a:p>
            <a:pPr algn="ctr">
              <a:lnSpc>
                <a:spcPct val="70000"/>
              </a:lnSpc>
            </a:pPr>
            <a:endParaRPr lang="pt-BR" b="0">
              <a:solidFill>
                <a:srgbClr val="FFFFFF"/>
              </a:solidFill>
              <a:latin typeface="Tahoma" pitchFamily="34" charset="0"/>
              <a:cs typeface="Tahoma" pitchFamily="34" charset="0"/>
            </a:endParaRPr>
          </a:p>
          <a:p>
            <a:pPr algn="just">
              <a:lnSpc>
                <a:spcPct val="80000"/>
              </a:lnSpc>
              <a:buFontTx/>
              <a:buChar char="•"/>
            </a:pPr>
            <a:r>
              <a:rPr lang="pt-BR" b="0">
                <a:solidFill>
                  <a:srgbClr val="FFFFFF"/>
                </a:solidFill>
                <a:latin typeface="Tahoma" pitchFamily="34" charset="0"/>
                <a:cs typeface="Tahoma" pitchFamily="34" charset="0"/>
              </a:rPr>
              <a:t>    Factibilidade de reduzir o montante da dívida externa</a:t>
            </a:r>
          </a:p>
          <a:p>
            <a:pPr algn="just">
              <a:lnSpc>
                <a:spcPct val="80000"/>
              </a:lnSpc>
              <a:buFontTx/>
              <a:buChar char="•"/>
            </a:pPr>
            <a:endParaRPr lang="pt-BR" b="0">
              <a:solidFill>
                <a:srgbClr val="FFFFFF"/>
              </a:solidFill>
              <a:latin typeface="Tahoma" pitchFamily="34" charset="0"/>
              <a:cs typeface="Tahoma" pitchFamily="34" charset="0"/>
            </a:endParaRPr>
          </a:p>
          <a:p>
            <a:pPr algn="just">
              <a:lnSpc>
                <a:spcPct val="80000"/>
              </a:lnSpc>
              <a:buFontTx/>
              <a:buChar char="•"/>
            </a:pPr>
            <a:r>
              <a:rPr lang="pt-BR" b="0">
                <a:solidFill>
                  <a:srgbClr val="FFFFFF"/>
                </a:solidFill>
                <a:latin typeface="Tahoma" pitchFamily="34" charset="0"/>
                <a:cs typeface="Tahoma" pitchFamily="34" charset="0"/>
              </a:rPr>
              <a:t> Deduzir do principal consignado pelos bancos que  emprestaram a juros flutuantes o excedente, avaliado em simulações feitas pelo Banco Central, que variavam de </a:t>
            </a:r>
            <a:r>
              <a:rPr lang="pt-BR" b="0" u="sng">
                <a:solidFill>
                  <a:srgbClr val="FFFFFF"/>
                </a:solidFill>
                <a:latin typeface="Tahoma" pitchFamily="34" charset="0"/>
                <a:cs typeface="Tahoma" pitchFamily="34" charset="0"/>
              </a:rPr>
              <a:t>34 a 62 bilhões de dólares</a:t>
            </a:r>
            <a:r>
              <a:rPr lang="pt-BR" b="0">
                <a:solidFill>
                  <a:srgbClr val="FFFFFF"/>
                </a:solidFill>
                <a:latin typeface="Tahoma" pitchFamily="34" charset="0"/>
                <a:cs typeface="Tahoma" pitchFamily="34" charset="0"/>
              </a:rPr>
              <a:t>, na época.</a:t>
            </a:r>
          </a:p>
          <a:p>
            <a:pPr algn="just">
              <a:lnSpc>
                <a:spcPct val="80000"/>
              </a:lnSpc>
            </a:pPr>
            <a:endParaRPr lang="pt-BR" b="0">
              <a:solidFill>
                <a:srgbClr val="FFFFFF"/>
              </a:solidFill>
              <a:latin typeface="Tahoma" pitchFamily="34" charset="0"/>
              <a:cs typeface="Tahoma" pitchFamily="34" charset="0"/>
            </a:endParaRPr>
          </a:p>
          <a:p>
            <a:pPr algn="just">
              <a:lnSpc>
                <a:spcPct val="80000"/>
              </a:lnSpc>
              <a:buFontTx/>
              <a:buChar char="•"/>
            </a:pPr>
            <a:r>
              <a:rPr lang="pt-BR" b="0">
                <a:solidFill>
                  <a:srgbClr val="FFFFFF"/>
                </a:solidFill>
                <a:latin typeface="Tahoma" pitchFamily="34" charset="0"/>
                <a:cs typeface="Tahoma" pitchFamily="34" charset="0"/>
              </a:rPr>
              <a:t> Retomar as investigações e os processos judiciais tendentes a recuperar as perdas provenientes de fraudes e negócios ilícitos</a:t>
            </a:r>
          </a:p>
          <a:p>
            <a:pPr algn="just">
              <a:lnSpc>
                <a:spcPct val="80000"/>
              </a:lnSpc>
            </a:pPr>
            <a:endParaRPr lang="pt-BR" b="0">
              <a:solidFill>
                <a:srgbClr val="FFFFFF"/>
              </a:solidFill>
              <a:latin typeface="Tahoma" pitchFamily="34" charset="0"/>
              <a:cs typeface="Tahoma" pitchFamily="34" charset="0"/>
            </a:endParaRPr>
          </a:p>
          <a:p>
            <a:pPr algn="just">
              <a:lnSpc>
                <a:spcPct val="80000"/>
              </a:lnSpc>
              <a:buFontTx/>
              <a:buChar char="•"/>
            </a:pPr>
            <a:r>
              <a:rPr lang="pt-BR" b="0">
                <a:solidFill>
                  <a:srgbClr val="FFFFFF"/>
                </a:solidFill>
                <a:latin typeface="Tahoma" pitchFamily="34" charset="0"/>
                <a:cs typeface="Tahoma" pitchFamily="34" charset="0"/>
              </a:rPr>
              <a:t>  Responsabilizar penalmente os responsáveis internos e os cúmplices externos</a:t>
            </a:r>
          </a:p>
          <a:p>
            <a:pPr algn="just">
              <a:lnSpc>
                <a:spcPct val="80000"/>
              </a:lnSpc>
            </a:pPr>
            <a:endParaRPr lang="pt-BR" b="0">
              <a:solidFill>
                <a:srgbClr val="FFFFFF"/>
              </a:solidFill>
              <a:latin typeface="Tahoma" pitchFamily="34" charset="0"/>
              <a:cs typeface="Tahoma" pitchFamily="34" charset="0"/>
            </a:endParaRPr>
          </a:p>
          <a:p>
            <a:pPr algn="just">
              <a:lnSpc>
                <a:spcPct val="80000"/>
              </a:lnSpc>
              <a:buFontTx/>
              <a:buChar char="•"/>
            </a:pPr>
            <a:r>
              <a:rPr lang="pt-BR" b="0">
                <a:solidFill>
                  <a:srgbClr val="FFFFFF"/>
                </a:solidFill>
                <a:latin typeface="Tahoma" pitchFamily="34" charset="0"/>
                <a:cs typeface="Tahoma" pitchFamily="34" charset="0"/>
              </a:rPr>
              <a:t>   Repatriar as divisas evadidas clandestinamente.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90600" y="428625"/>
            <a:ext cx="8420100" cy="5816600"/>
          </a:xfrm>
          <a:prstGeom prst="rect">
            <a:avLst/>
          </a:prstGeom>
          <a:noFill/>
          <a:ln w="12700" cap="sq">
            <a:noFill/>
            <a:miter lim="800000"/>
            <a:headEnd type="none" w="sm" len="sm"/>
            <a:tailEnd type="none" w="sm" len="sm"/>
          </a:ln>
        </p:spPr>
        <p:txBody>
          <a:bodyPr>
            <a:spAutoFit/>
          </a:bodyPr>
          <a:lstStyle/>
          <a:p>
            <a:pPr algn="ctr"/>
            <a:r>
              <a:rPr lang="pt-BR" sz="3600">
                <a:solidFill>
                  <a:schemeClr val="accent1"/>
                </a:solidFill>
                <a:latin typeface="Verdana" pitchFamily="34" charset="0"/>
              </a:rPr>
              <a:t>      </a:t>
            </a:r>
            <a:r>
              <a:rPr lang="pt-BR">
                <a:solidFill>
                  <a:srgbClr val="92D050"/>
                </a:solidFill>
                <a:latin typeface="Tahoma" pitchFamily="34" charset="0"/>
                <a:cs typeface="Tahoma" pitchFamily="34" charset="0"/>
              </a:rPr>
              <a:t>COMISSÃO MISTA DE 1989</a:t>
            </a:r>
          </a:p>
          <a:p>
            <a:pPr algn="ctr"/>
            <a:endParaRPr lang="pt-BR" b="0">
              <a:solidFill>
                <a:srgbClr val="FFFFFF"/>
              </a:solidFill>
              <a:latin typeface="Tahoma" pitchFamily="34" charset="0"/>
              <a:cs typeface="Tahoma" pitchFamily="34" charset="0"/>
            </a:endParaRPr>
          </a:p>
          <a:p>
            <a:pPr algn="just"/>
            <a:endParaRPr lang="pt-BR" b="0">
              <a:solidFill>
                <a:srgbClr val="FFFFFF"/>
              </a:solidFill>
              <a:latin typeface="Tahoma" pitchFamily="34" charset="0"/>
              <a:cs typeface="Tahoma" pitchFamily="34" charset="0"/>
            </a:endParaRPr>
          </a:p>
          <a:p>
            <a:pPr algn="just"/>
            <a:endParaRPr lang="pt-BR" b="0">
              <a:solidFill>
                <a:srgbClr val="FFFFFF"/>
              </a:solidFill>
              <a:latin typeface="Tahoma" pitchFamily="34" charset="0"/>
              <a:cs typeface="Tahoma" pitchFamily="34" charset="0"/>
            </a:endParaRPr>
          </a:p>
          <a:p>
            <a:pPr algn="just"/>
            <a:r>
              <a:rPr lang="pt-BR" b="0" i="1">
                <a:solidFill>
                  <a:srgbClr val="FFFFFF"/>
                </a:solidFill>
                <a:latin typeface="Tahoma" pitchFamily="34" charset="0"/>
                <a:cs typeface="Tahoma" pitchFamily="34" charset="0"/>
              </a:rPr>
              <a:t>“Manobras impediram que o relatório fosse votado na Comissão Mista ... </a:t>
            </a:r>
          </a:p>
          <a:p>
            <a:pPr algn="just"/>
            <a:endParaRPr lang="pt-BR" b="0" i="1">
              <a:solidFill>
                <a:srgbClr val="FFFFFF"/>
              </a:solidFill>
              <a:latin typeface="Tahoma" pitchFamily="34" charset="0"/>
              <a:cs typeface="Tahoma" pitchFamily="34" charset="0"/>
            </a:endParaRPr>
          </a:p>
          <a:p>
            <a:pPr algn="just"/>
            <a:r>
              <a:rPr lang="pt-BR" b="0" i="1">
                <a:solidFill>
                  <a:srgbClr val="FFFFFF"/>
                </a:solidFill>
                <a:latin typeface="Tahoma" pitchFamily="34" charset="0"/>
                <a:cs typeface="Tahoma" pitchFamily="34" charset="0"/>
              </a:rPr>
              <a:t>Sem o apoio da maioria da Comissão, o parecer foi levado a exame do Plenário do Congresso ... </a:t>
            </a:r>
          </a:p>
          <a:p>
            <a:pPr algn="just"/>
            <a:endParaRPr lang="pt-BR" b="0" i="1">
              <a:solidFill>
                <a:srgbClr val="FFFFFF"/>
              </a:solidFill>
              <a:latin typeface="Tahoma" pitchFamily="34" charset="0"/>
              <a:cs typeface="Tahoma" pitchFamily="34" charset="0"/>
            </a:endParaRPr>
          </a:p>
          <a:p>
            <a:pPr algn="just"/>
            <a:r>
              <a:rPr lang="pt-BR" b="0" i="1">
                <a:solidFill>
                  <a:srgbClr val="FFFFFF"/>
                </a:solidFill>
                <a:latin typeface="Tahoma" pitchFamily="34" charset="0"/>
                <a:cs typeface="Tahoma" pitchFamily="34" charset="0"/>
              </a:rPr>
              <a:t>os partidos majoritários na Câmara e no Senado optaram pela omissão.” </a:t>
            </a:r>
          </a:p>
          <a:p>
            <a:pPr algn="r"/>
            <a:r>
              <a:rPr lang="pt-BR" b="0" i="1">
                <a:solidFill>
                  <a:srgbClr val="FFFFFF"/>
                </a:solidFill>
                <a:latin typeface="Tahoma" pitchFamily="34" charset="0"/>
                <a:cs typeface="Tahoma" pitchFamily="34" charset="0"/>
              </a:rPr>
              <a:t>(Dep.Fed. Luiz Salomão)</a:t>
            </a:r>
            <a:endParaRPr lang="en-US" b="0" i="1">
              <a:solidFill>
                <a:srgbClr val="FFFFFF"/>
              </a:solidFill>
              <a:latin typeface="Tahoma" pitchFamily="34" charset="0"/>
              <a:cs typeface="Tahoma" pitchFamily="34" charset="0"/>
            </a:endParaRPr>
          </a:p>
          <a:p>
            <a:pPr algn="just"/>
            <a:endParaRPr lang="en-US" b="0" i="1">
              <a:solidFill>
                <a:srgbClr val="FFFFFF"/>
              </a:solidFill>
              <a:latin typeface="Tahoma" pitchFamily="34" charset="0"/>
              <a:cs typeface="Tahoma" pitchFamily="34" charset="0"/>
            </a:endParaRPr>
          </a:p>
          <a:p>
            <a:pPr algn="just"/>
            <a:endParaRPr lang="en-US" b="0" i="1">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90600" y="428625"/>
            <a:ext cx="8420100" cy="6186488"/>
          </a:xfrm>
          <a:prstGeom prst="rect">
            <a:avLst/>
          </a:prstGeom>
          <a:noFill/>
          <a:ln w="12700" cap="sq">
            <a:noFill/>
            <a:miter lim="800000"/>
            <a:headEnd type="none" w="sm" len="sm"/>
            <a:tailEnd type="none" w="sm" len="sm"/>
          </a:ln>
        </p:spPr>
        <p:txBody>
          <a:bodyPr>
            <a:spAutoFit/>
          </a:bodyPr>
          <a:lstStyle/>
          <a:p>
            <a:pPr algn="ctr"/>
            <a:r>
              <a:rPr lang="pt-BR" sz="3600">
                <a:solidFill>
                  <a:srgbClr val="92D050"/>
                </a:solidFill>
                <a:latin typeface="Tahoma" pitchFamily="34" charset="0"/>
                <a:cs typeface="Tahoma" pitchFamily="34" charset="0"/>
              </a:rPr>
              <a:t>      DÍVIDA “INTERNA”</a:t>
            </a:r>
            <a:endParaRPr lang="pt-BR">
              <a:solidFill>
                <a:srgbClr val="92D050"/>
              </a:solidFill>
              <a:latin typeface="Tahoma" pitchFamily="34" charset="0"/>
              <a:cs typeface="Tahoma" pitchFamily="34" charset="0"/>
            </a:endParaRPr>
          </a:p>
          <a:p>
            <a:pPr algn="ctr"/>
            <a:endParaRPr lang="pt-BR" b="0">
              <a:solidFill>
                <a:srgbClr val="FFFFFF"/>
              </a:solidFill>
              <a:latin typeface="Tahoma" pitchFamily="34" charset="0"/>
              <a:cs typeface="Tahoma" pitchFamily="34" charset="0"/>
            </a:endParaRPr>
          </a:p>
          <a:p>
            <a:pPr algn="just"/>
            <a:r>
              <a:rPr lang="pt-BR" b="0">
                <a:solidFill>
                  <a:srgbClr val="FFFFFF"/>
                </a:solidFill>
                <a:latin typeface="Tahoma" pitchFamily="34" charset="0"/>
                <a:cs typeface="Tahoma" pitchFamily="34" charset="0"/>
              </a:rPr>
              <a:t>PLANO REAL</a:t>
            </a:r>
          </a:p>
          <a:p>
            <a:pPr lvl="1" algn="just"/>
            <a:r>
              <a:rPr lang="pt-BR" b="0">
                <a:solidFill>
                  <a:srgbClr val="FFFFFF"/>
                </a:solidFill>
                <a:latin typeface="Tahoma" pitchFamily="34" charset="0"/>
                <a:cs typeface="Tahoma" pitchFamily="34" charset="0"/>
              </a:rPr>
              <a:t>Abertura comercial</a:t>
            </a:r>
          </a:p>
          <a:p>
            <a:pPr lvl="1" algn="just"/>
            <a:r>
              <a:rPr lang="pt-BR" b="0">
                <a:solidFill>
                  <a:srgbClr val="FFFFFF"/>
                </a:solidFill>
                <a:latin typeface="Tahoma" pitchFamily="34" charset="0"/>
                <a:cs typeface="Tahoma" pitchFamily="34" charset="0"/>
              </a:rPr>
              <a:t>Liberdade de fluxo de capitais</a:t>
            </a:r>
          </a:p>
          <a:p>
            <a:pPr lvl="1" algn="just"/>
            <a:r>
              <a:rPr lang="pt-BR" b="0">
                <a:solidFill>
                  <a:srgbClr val="FFFFFF"/>
                </a:solidFill>
                <a:latin typeface="Tahoma" pitchFamily="34" charset="0"/>
                <a:cs typeface="Tahoma" pitchFamily="34" charset="0"/>
              </a:rPr>
              <a:t>Elevadas taxas de juros</a:t>
            </a:r>
          </a:p>
          <a:p>
            <a:pPr algn="just"/>
            <a:r>
              <a:rPr lang="pt-BR" b="0">
                <a:solidFill>
                  <a:srgbClr val="FFFFFF"/>
                </a:solidFill>
                <a:latin typeface="Tahoma" pitchFamily="34" charset="0"/>
                <a:cs typeface="Tahoma" pitchFamily="34" charset="0"/>
              </a:rPr>
              <a:t> </a:t>
            </a:r>
          </a:p>
          <a:p>
            <a:pPr algn="just"/>
            <a:r>
              <a:rPr lang="pt-BR" b="0">
                <a:solidFill>
                  <a:srgbClr val="FFFFFF"/>
                </a:solidFill>
                <a:latin typeface="Tahoma" pitchFamily="34" charset="0"/>
                <a:cs typeface="Tahoma" pitchFamily="34" charset="0"/>
              </a:rPr>
              <a:t>PROER</a:t>
            </a:r>
          </a:p>
          <a:p>
            <a:pPr algn="just"/>
            <a:endParaRPr lang="pt-BR" b="0">
              <a:solidFill>
                <a:srgbClr val="FFFFFF"/>
              </a:solidFill>
              <a:latin typeface="Tahoma" pitchFamily="34" charset="0"/>
              <a:cs typeface="Tahoma" pitchFamily="34" charset="0"/>
            </a:endParaRPr>
          </a:p>
          <a:p>
            <a:pPr algn="just"/>
            <a:r>
              <a:rPr lang="pt-BR" b="0">
                <a:solidFill>
                  <a:srgbClr val="FFFFFF"/>
                </a:solidFill>
                <a:latin typeface="Tahoma" pitchFamily="34" charset="0"/>
                <a:cs typeface="Tahoma" pitchFamily="34" charset="0"/>
              </a:rPr>
              <a:t>RENEGOCIAÇÃO DÍVIDAS DOS ESTADOS</a:t>
            </a:r>
          </a:p>
          <a:p>
            <a:pPr algn="just"/>
            <a:endParaRPr lang="pt-BR" b="0">
              <a:solidFill>
                <a:srgbClr val="FFFFFF"/>
              </a:solidFill>
              <a:latin typeface="Tahoma" pitchFamily="34" charset="0"/>
              <a:cs typeface="Tahoma" pitchFamily="34" charset="0"/>
            </a:endParaRPr>
          </a:p>
          <a:p>
            <a:pPr algn="just"/>
            <a:r>
              <a:rPr lang="pt-BR" b="0">
                <a:solidFill>
                  <a:srgbClr val="FFFFFF"/>
                </a:solidFill>
                <a:latin typeface="Tahoma" pitchFamily="34" charset="0"/>
                <a:cs typeface="Tahoma" pitchFamily="34" charset="0"/>
              </a:rPr>
              <a:t>JUROS SOBRE JUROS</a:t>
            </a:r>
          </a:p>
          <a:p>
            <a:pPr algn="just"/>
            <a:endParaRPr lang="pt-BR" b="0">
              <a:solidFill>
                <a:srgbClr val="FFFFFF"/>
              </a:solidFill>
              <a:latin typeface="Tahoma" pitchFamily="34" charset="0"/>
              <a:cs typeface="Tahoma" pitchFamily="34" charset="0"/>
            </a:endParaRPr>
          </a:p>
          <a:p>
            <a:pPr algn="just"/>
            <a:r>
              <a:rPr lang="pt-BR" b="0">
                <a:solidFill>
                  <a:srgbClr val="FFFFFF"/>
                </a:solidFill>
                <a:latin typeface="Tahoma" pitchFamily="34" charset="0"/>
                <a:cs typeface="Tahoma" pitchFamily="34" charset="0"/>
              </a:rPr>
              <a:t>EMISSÃO DE DÍVIDA PARA PAGAR JUROS</a:t>
            </a:r>
          </a:p>
          <a:p>
            <a:pPr algn="just"/>
            <a:endParaRPr lang="pt-BR" b="0">
              <a:solidFill>
                <a:srgbClr val="FFFFFF"/>
              </a:solidFill>
              <a:latin typeface="Tahoma" pitchFamily="34" charset="0"/>
              <a:cs typeface="Tahoma" pitchFamily="34" charset="0"/>
            </a:endParaRPr>
          </a:p>
          <a:p>
            <a:pPr algn="just"/>
            <a:r>
              <a:rPr lang="pt-BR" b="0">
                <a:solidFill>
                  <a:srgbClr val="FFFFFF"/>
                </a:solidFill>
                <a:latin typeface="Tahoma" pitchFamily="34" charset="0"/>
                <a:cs typeface="Tahoma" pitchFamily="34" charset="0"/>
              </a:rPr>
              <a:t>COMPRA DE RESERVAS COM EMISSÃO DE DÍVIDA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divida-auditoriacidada.org.br/config/DI2010.jpg">
            <a:hlinkClick r:id="rId3"/>
          </p:cNvPr>
          <p:cNvPicPr>
            <a:picLocks noChangeAspect="1" noChangeArrowheads="1"/>
          </p:cNvPicPr>
          <p:nvPr/>
        </p:nvPicPr>
        <p:blipFill>
          <a:blip r:embed="rId4"/>
          <a:srcRect/>
          <a:stretch>
            <a:fillRect/>
          </a:stretch>
        </p:blipFill>
        <p:spPr bwMode="auto">
          <a:xfrm>
            <a:off x="452438" y="285750"/>
            <a:ext cx="9453562" cy="6218238"/>
          </a:xfrm>
          <a:prstGeom prst="rect">
            <a:avLst/>
          </a:prstGeom>
          <a:noFill/>
          <a:ln w="9525">
            <a:noFill/>
            <a:miter lim="800000"/>
            <a:headEnd/>
            <a:tailEnd/>
          </a:ln>
        </p:spPr>
      </p:pic>
      <p:sp>
        <p:nvSpPr>
          <p:cNvPr id="17411" name="Rectangle 4"/>
          <p:cNvSpPr>
            <a:spLocks noChangeArrowheads="1"/>
          </p:cNvSpPr>
          <p:nvPr/>
        </p:nvSpPr>
        <p:spPr bwMode="auto">
          <a:xfrm>
            <a:off x="4860925" y="-230188"/>
            <a:ext cx="184150" cy="460376"/>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17412" name="Text Box 12"/>
          <p:cNvSpPr txBox="1">
            <a:spLocks noChangeArrowheads="1"/>
          </p:cNvSpPr>
          <p:nvPr/>
        </p:nvSpPr>
        <p:spPr bwMode="auto">
          <a:xfrm>
            <a:off x="0" y="6572250"/>
            <a:ext cx="9906000" cy="307975"/>
          </a:xfrm>
          <a:prstGeom prst="rect">
            <a:avLst/>
          </a:prstGeom>
          <a:noFill/>
          <a:ln w="12700" cap="sq">
            <a:noFill/>
            <a:miter lim="800000"/>
            <a:headEnd/>
            <a:tailEnd/>
          </a:ln>
        </p:spPr>
        <p:txBody>
          <a:bodyPr>
            <a:spAutoFit/>
          </a:bodyPr>
          <a:lstStyle/>
          <a:p>
            <a:pPr algn="ctr" eaLnBrk="0" hangingPunct="0">
              <a:spcBef>
                <a:spcPct val="50000"/>
              </a:spcBef>
            </a:pPr>
            <a:r>
              <a:rPr lang="pt-BR" sz="1400" b="0">
                <a:solidFill>
                  <a:srgbClr val="FFFFFF"/>
                </a:solidFill>
              </a:rPr>
              <a:t>Fonte: Banco Central - Nota para a Imprensa - Política Fiscal - Quadro 35.</a:t>
            </a:r>
          </a:p>
        </p:txBody>
      </p:sp>
      <p:sp>
        <p:nvSpPr>
          <p:cNvPr id="17413" name="Rectangle 10"/>
          <p:cNvSpPr>
            <a:spLocks noChangeArrowheads="1"/>
          </p:cNvSpPr>
          <p:nvPr/>
        </p:nvSpPr>
        <p:spPr bwMode="auto">
          <a:xfrm>
            <a:off x="0" y="0"/>
            <a:ext cx="9906000" cy="0"/>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sp>
        <p:nvSpPr>
          <p:cNvPr id="10" name="Text Box 7"/>
          <p:cNvSpPr txBox="1">
            <a:spLocks noChangeArrowheads="1"/>
          </p:cNvSpPr>
          <p:nvPr/>
        </p:nvSpPr>
        <p:spPr bwMode="auto">
          <a:xfrm>
            <a:off x="3524250" y="1500188"/>
            <a:ext cx="3857625" cy="1633537"/>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ahoma" pitchFamily="34" charset="0"/>
                <a:cs typeface="Tahoma" pitchFamily="34" charset="0"/>
              </a:rPr>
              <a:t>CPI: </a:t>
            </a:r>
          </a:p>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latin typeface="Tahoma" pitchFamily="34" charset="0"/>
                <a:cs typeface="Tahoma" pitchFamily="34" charset="0"/>
              </a:rPr>
              <a:t>Ausência de Contrapartida real</a:t>
            </a:r>
          </a:p>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latin typeface="Tahoma" pitchFamily="34" charset="0"/>
                <a:cs typeface="Tahoma" pitchFamily="34" charset="0"/>
              </a:rPr>
              <a:t>Mecanismos financeiros</a:t>
            </a:r>
          </a:p>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latin typeface="Tahoma" pitchFamily="34" charset="0"/>
                <a:cs typeface="Tahoma" pitchFamily="34" charset="0"/>
              </a:rPr>
              <a:t>Conflito de interesses</a:t>
            </a:r>
          </a:p>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latin typeface="Tahoma" pitchFamily="34" charset="0"/>
                <a:cs typeface="Tahoma" pitchFamily="34" charset="0"/>
              </a:rPr>
              <a:t> Falta de transparência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2438" y="0"/>
            <a:ext cx="9453562" cy="6554788"/>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92D050"/>
              </a:solidFill>
              <a:latin typeface="Tahoma" pitchFamily="34" charset="0"/>
              <a:cs typeface="Tahoma" pitchFamily="34" charset="0"/>
            </a:endParaRPr>
          </a:p>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SITUAÇÃO DOS ESTADOS DA FEDERAÇÃO</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u="sng">
              <a:solidFill>
                <a:srgbClr val="FFFF00"/>
              </a:solidFill>
              <a:latin typeface="Tahoma" pitchFamily="34" charset="0"/>
              <a:cs typeface="Tahoma" pitchFamily="34" charset="0"/>
            </a:endParaRPr>
          </a:p>
          <a:p>
            <a:pPr defTabSz="449263" eaLnBrk="0" hangingPunct="0">
              <a:spcBef>
                <a:spcPts val="12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b="0">
                <a:solidFill>
                  <a:srgbClr val="FFFFFF"/>
                </a:solidFill>
                <a:latin typeface="Tahoma" pitchFamily="34" charset="0"/>
                <a:cs typeface="Tahoma" pitchFamily="34" charset="0"/>
              </a:rPr>
              <a:t> Concentração da arrecadação tributária na esfera federal</a:t>
            </a:r>
          </a:p>
          <a:p>
            <a:pPr defTabSz="449263" eaLnBrk="0" hangingPunct="0">
              <a:spcBef>
                <a:spcPts val="12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b="0">
                <a:solidFill>
                  <a:srgbClr val="FFFFFF"/>
                </a:solidFill>
                <a:latin typeface="Tahoma" pitchFamily="34" charset="0"/>
                <a:cs typeface="Tahoma" pitchFamily="34" charset="0"/>
              </a:rPr>
              <a:t> Reduzidas transferências legais para Estados e Municípios</a:t>
            </a:r>
          </a:p>
          <a:p>
            <a:pPr defTabSz="449263" eaLnBrk="0" hangingPunct="0">
              <a:spcBef>
                <a:spcPts val="12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b="0">
                <a:solidFill>
                  <a:srgbClr val="FFFFFF"/>
                </a:solidFill>
                <a:latin typeface="Tahoma" pitchFamily="34" charset="0"/>
                <a:cs typeface="Tahoma" pitchFamily="34" charset="0"/>
              </a:rPr>
              <a:t> Subtração de receitas dos entes federativos para o pagamento de dívidas renegociadas pela União a partir de 1996</a:t>
            </a:r>
          </a:p>
          <a:p>
            <a:pPr algn="ct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200" b="0">
              <a:solidFill>
                <a:srgbClr val="FFFFFF"/>
              </a:solidFill>
              <a:latin typeface="Tahoma" pitchFamily="34" charset="0"/>
              <a:cs typeface="Tahoma" pitchFamily="34" charset="0"/>
            </a:endParaRPr>
          </a:p>
          <a:p>
            <a:pPr defTabSz="449263" eaLnBrk="0" hangingPunct="0">
              <a:spcBef>
                <a:spcPts val="12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b="0">
                <a:solidFill>
                  <a:srgbClr val="FFFFFF"/>
                </a:solidFill>
                <a:latin typeface="Tahoma" pitchFamily="34" charset="0"/>
                <a:cs typeface="Tahoma" pitchFamily="34" charset="0"/>
              </a:rPr>
              <a:t> Falta de recursos para investimentos sociais que foram transferidos para Estados e Municípios</a:t>
            </a:r>
          </a:p>
          <a:p>
            <a:pPr defTabSz="449263" eaLnBrk="0" hangingPunct="0">
              <a:spcBef>
                <a:spcPts val="12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b="0">
                <a:solidFill>
                  <a:srgbClr val="FFFFFF"/>
                </a:solidFill>
                <a:latin typeface="Tahoma" pitchFamily="34" charset="0"/>
                <a:cs typeface="Tahoma" pitchFamily="34" charset="0"/>
              </a:rPr>
              <a:t> Imposição de reformas neoliberais: Previdência, Privatizações, Redução de serviços públicos, etc</a:t>
            </a:r>
          </a:p>
          <a:p>
            <a:pPr algn="ct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100">
              <a:solidFill>
                <a:srgbClr val="92D050"/>
              </a:solidFill>
              <a:latin typeface="Tahoma" pitchFamily="34" charset="0"/>
              <a:cs typeface="Tahoma" pitchFamily="34" charset="0"/>
            </a:endParaRPr>
          </a:p>
          <a:p>
            <a:pPr algn="ct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DADOS OFICIAIS COMPROVAM ESSES ASPECTOS</a:t>
            </a:r>
            <a:endParaRPr lang="pt-BR" sz="2200"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42875"/>
            <a:ext cx="10137775" cy="2325688"/>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O GOVERNO FEDERAL CONCENTRA A ARRECADAÇÃO</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rgbClr val="FFFFFF"/>
                </a:solidFill>
                <a:latin typeface="Tahoma" pitchFamily="34" charset="0"/>
                <a:cs typeface="Tahoma" pitchFamily="34" charset="0"/>
              </a:rPr>
              <a:t>Estados ficam cada vez mais dependentes do Governo Federal, que pode reter as transferências em caso de não pagamento da dívida</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 </a:t>
            </a:r>
            <a:endParaRPr lang="pt-BR" b="0">
              <a:solidFill>
                <a:srgbClr val="FFFFFF"/>
              </a:solidFill>
              <a:latin typeface="Tahoma" pitchFamily="34" charset="0"/>
              <a:cs typeface="Tahoma" pitchFamily="34" charset="0"/>
            </a:endParaRPr>
          </a:p>
        </p:txBody>
      </p:sp>
      <p:pic>
        <p:nvPicPr>
          <p:cNvPr id="19459" name="Picture 4"/>
          <p:cNvPicPr>
            <a:picLocks noChangeAspect="1" noChangeArrowheads="1"/>
          </p:cNvPicPr>
          <p:nvPr/>
        </p:nvPicPr>
        <p:blipFill>
          <a:blip r:embed="rId3"/>
          <a:srcRect/>
          <a:stretch>
            <a:fillRect/>
          </a:stretch>
        </p:blipFill>
        <p:spPr bwMode="auto">
          <a:xfrm>
            <a:off x="1423988" y="1557338"/>
            <a:ext cx="7273925" cy="4824412"/>
          </a:xfrm>
          <a:prstGeom prst="rect">
            <a:avLst/>
          </a:prstGeom>
          <a:noFill/>
          <a:ln w="9525">
            <a:noFill/>
            <a:miter lim="800000"/>
            <a:headEnd/>
            <a:tailEnd/>
          </a:ln>
        </p:spPr>
      </p:pic>
      <p:sp>
        <p:nvSpPr>
          <p:cNvPr id="19460" name="CaixaDeTexto 4"/>
          <p:cNvSpPr txBox="1">
            <a:spLocks noChangeArrowheads="1"/>
          </p:cNvSpPr>
          <p:nvPr/>
        </p:nvSpPr>
        <p:spPr bwMode="auto">
          <a:xfrm>
            <a:off x="488950" y="6524625"/>
            <a:ext cx="9417050" cy="369888"/>
          </a:xfrm>
          <a:prstGeom prst="rect">
            <a:avLst/>
          </a:prstGeom>
          <a:noFill/>
          <a:ln w="9525">
            <a:noFill/>
            <a:miter lim="800000"/>
            <a:headEnd/>
            <a:tailEnd/>
          </a:ln>
        </p:spPr>
        <p:txBody>
          <a:bodyPr>
            <a:spAutoFit/>
          </a:bodyPr>
          <a:lstStyle/>
          <a:p>
            <a:pPr algn="ctr"/>
            <a:r>
              <a:rPr lang="pt-BR" sz="1800" b="0">
                <a:solidFill>
                  <a:srgbClr val="FFFFFF"/>
                </a:solidFill>
              </a:rPr>
              <a:t>Fonte: Secretaria da Receita Federal e CONFAZ. Elaboração: Auditoria Cidadã da Dívida</a:t>
            </a:r>
          </a:p>
        </p:txBody>
      </p:sp>
      <p:sp>
        <p:nvSpPr>
          <p:cNvPr id="19461" name="CaixaDeTexto 5"/>
          <p:cNvSpPr txBox="1">
            <a:spLocks noChangeArrowheads="1"/>
          </p:cNvSpPr>
          <p:nvPr/>
        </p:nvSpPr>
        <p:spPr bwMode="auto">
          <a:xfrm>
            <a:off x="3944938" y="3213100"/>
            <a:ext cx="4321175" cy="646113"/>
          </a:xfrm>
          <a:prstGeom prst="rect">
            <a:avLst/>
          </a:prstGeom>
          <a:noFill/>
          <a:ln w="9525">
            <a:noFill/>
            <a:miter lim="800000"/>
            <a:headEnd/>
            <a:tailEnd/>
          </a:ln>
        </p:spPr>
        <p:txBody>
          <a:bodyPr>
            <a:spAutoFit/>
          </a:bodyPr>
          <a:lstStyle/>
          <a:p>
            <a:r>
              <a:rPr lang="pt-BR" sz="3600"/>
              <a:t>Governo Federal</a:t>
            </a:r>
          </a:p>
        </p:txBody>
      </p:sp>
      <p:sp>
        <p:nvSpPr>
          <p:cNvPr id="19462" name="CaixaDeTexto 6"/>
          <p:cNvSpPr txBox="1">
            <a:spLocks noChangeArrowheads="1"/>
          </p:cNvSpPr>
          <p:nvPr/>
        </p:nvSpPr>
        <p:spPr bwMode="auto">
          <a:xfrm>
            <a:off x="3440113" y="4941888"/>
            <a:ext cx="4321175" cy="646112"/>
          </a:xfrm>
          <a:prstGeom prst="rect">
            <a:avLst/>
          </a:prstGeom>
          <a:noFill/>
          <a:ln w="9525">
            <a:noFill/>
            <a:miter lim="800000"/>
            <a:headEnd/>
            <a:tailEnd/>
          </a:ln>
        </p:spPr>
        <p:txBody>
          <a:bodyPr>
            <a:spAutoFit/>
          </a:bodyPr>
          <a:lstStyle/>
          <a:p>
            <a:r>
              <a:rPr lang="pt-BR" sz="3600">
                <a:solidFill>
                  <a:schemeClr val="bg1"/>
                </a:solidFill>
              </a:rPr>
              <a:t>Estados</a:t>
            </a:r>
          </a:p>
        </p:txBody>
      </p:sp>
      <p:sp>
        <p:nvSpPr>
          <p:cNvPr id="19463" name="CaixaDeTexto 7"/>
          <p:cNvSpPr txBox="1">
            <a:spLocks noChangeArrowheads="1"/>
          </p:cNvSpPr>
          <p:nvPr/>
        </p:nvSpPr>
        <p:spPr bwMode="auto">
          <a:xfrm>
            <a:off x="5584825" y="4581525"/>
            <a:ext cx="4321175" cy="522288"/>
          </a:xfrm>
          <a:prstGeom prst="rect">
            <a:avLst/>
          </a:prstGeom>
          <a:noFill/>
          <a:ln w="9525">
            <a:noFill/>
            <a:miter lim="800000"/>
            <a:headEnd/>
            <a:tailEnd/>
          </a:ln>
        </p:spPr>
        <p:txBody>
          <a:bodyPr>
            <a:spAutoFit/>
          </a:bodyPr>
          <a:lstStyle/>
          <a:p>
            <a:r>
              <a:rPr lang="pt-BR" sz="2800">
                <a:solidFill>
                  <a:srgbClr val="FFFFFF"/>
                </a:solidFill>
              </a:rPr>
              <a:t>Municípios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38125" y="142875"/>
            <a:ext cx="9440863" cy="6542088"/>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O SURGIMENTO DA DÍVIDA DOS ESTADOS</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FFFFFF"/>
              </a:solidFill>
              <a:latin typeface="Tahoma" pitchFamily="34" charset="0"/>
              <a:cs typeface="Tahoma" pitchFamily="34" charset="0"/>
            </a:endParaRP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União concentra os recursos, e descentraliza as responsabilidades  (saúde, educação, segurança, etc)</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Política Monetária do Governo Federal: altíssimas taxas de juros nos anos 90 (antes da renegociação com a União) fizeram explodir a dívida dos estados com o setor financeiro</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0">
              <a:solidFill>
                <a:srgbClr val="FFFFFF"/>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a:solidFill>
                  <a:srgbClr val="92D050"/>
                </a:solidFill>
                <a:latin typeface="Tahoma" pitchFamily="34" charset="0"/>
                <a:cs typeface="Tahoma" pitchFamily="34" charset="0"/>
              </a:rPr>
              <a:t>Relatório Final da CPI da Dívida Pública – Maio / 2010</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92D050"/>
                </a:solidFill>
                <a:latin typeface="Tahoma" pitchFamily="34" charset="0"/>
                <a:cs typeface="Tahoma" pitchFamily="34" charset="0"/>
              </a:rPr>
              <a:t>(aprovado pela base do governo e pelo PSDB)</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0" b="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i="1">
                <a:solidFill>
                  <a:srgbClr val="FFFFFF"/>
                </a:solidFill>
                <a:latin typeface="Tahoma" pitchFamily="34" charset="0"/>
                <a:cs typeface="Tahoma" pitchFamily="34" charset="0"/>
              </a:rPr>
              <a:t>“30. O comportamento das dívidas estaduais, antes de sua assunção pelo governo federal, foi afetado de maneira decisiva pela política de juros reais elevados implantada após o Plano Real e tornou inevitável um novo programa de refinanciamento, desta vez em caráter definitivo.”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440863" cy="6619875"/>
          </a:xfrm>
          <a:prstGeom prst="rect">
            <a:avLst/>
          </a:prstGeom>
          <a:noFill/>
          <a:ln w="9525">
            <a:noFill/>
            <a:round/>
            <a:headEnd/>
            <a:tailEnd/>
          </a:ln>
        </p:spPr>
        <p:txBody>
          <a:bodyPr lIns="90000" tIns="46800" rIns="90000" bIns="46800">
            <a:spAutoFit/>
          </a:bodyPr>
          <a:lstStyle/>
          <a:p>
            <a:endParaRPr lang="pt-BR" sz="2000" b="0">
              <a:solidFill>
                <a:srgbClr val="FFFFFF"/>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PROGRAMA </a:t>
            </a:r>
          </a:p>
          <a:p>
            <a:endParaRPr lang="pt-BR" sz="2000" b="0">
              <a:solidFill>
                <a:srgbClr val="FFFFFF"/>
              </a:solidFill>
              <a:latin typeface="Tahoma" pitchFamily="34" charset="0"/>
              <a:cs typeface="Tahoma" pitchFamily="34" charset="0"/>
            </a:endParaRPr>
          </a:p>
          <a:p>
            <a:r>
              <a:rPr lang="pt-BR" sz="2000" b="0">
                <a:solidFill>
                  <a:srgbClr val="92D050"/>
                </a:solidFill>
                <a:latin typeface="Tahoma" pitchFamily="34" charset="0"/>
                <a:cs typeface="Tahoma" pitchFamily="34" charset="0"/>
              </a:rPr>
              <a:t>Parte I: Teoria econômica marxista</a:t>
            </a:r>
            <a:endParaRPr lang="es-EC" sz="2000" b="0">
              <a:solidFill>
                <a:srgbClr val="92D050"/>
              </a:solidFill>
              <a:latin typeface="Tahoma" pitchFamily="34" charset="0"/>
              <a:cs typeface="Tahoma" pitchFamily="34" charset="0"/>
            </a:endParaRPr>
          </a:p>
          <a:p>
            <a:r>
              <a:rPr lang="pt-BR" sz="2000" b="0">
                <a:solidFill>
                  <a:srgbClr val="FFFFFF"/>
                </a:solidFill>
                <a:latin typeface="Tahoma" pitchFamily="34" charset="0"/>
                <a:cs typeface="Tahoma" pitchFamily="34" charset="0"/>
              </a:rPr>
              <a:t>1.1 Teoria do valor e da mais-valia</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1.2 Explorações capitalista e pré-capitalista</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1.3 Capital fictício e capital portador de juros</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 </a:t>
            </a:r>
            <a:endParaRPr lang="es-EC" sz="2000" b="0">
              <a:solidFill>
                <a:srgbClr val="FFFFFF"/>
              </a:solidFill>
              <a:latin typeface="Tahoma" pitchFamily="34" charset="0"/>
              <a:cs typeface="Tahoma" pitchFamily="34" charset="0"/>
            </a:endParaRPr>
          </a:p>
          <a:p>
            <a:r>
              <a:rPr lang="pt-BR" sz="2000" b="0">
                <a:solidFill>
                  <a:srgbClr val="92D050"/>
                </a:solidFill>
                <a:latin typeface="Tahoma" pitchFamily="34" charset="0"/>
                <a:cs typeface="Tahoma" pitchFamily="34" charset="0"/>
              </a:rPr>
              <a:t>Parte II: Processo de endividamento brasileiro</a:t>
            </a:r>
            <a:endParaRPr lang="es-EC" sz="2000" b="0">
              <a:solidFill>
                <a:srgbClr val="92D050"/>
              </a:solidFill>
              <a:latin typeface="Tahoma" pitchFamily="34" charset="0"/>
              <a:cs typeface="Tahoma" pitchFamily="34" charset="0"/>
            </a:endParaRPr>
          </a:p>
          <a:p>
            <a:r>
              <a:rPr lang="pt-BR" sz="2000" b="0">
                <a:solidFill>
                  <a:srgbClr val="FFFFFF"/>
                </a:solidFill>
                <a:latin typeface="Tahoma" pitchFamily="34" charset="0"/>
                <a:cs typeface="Tahoma" pitchFamily="34" charset="0"/>
              </a:rPr>
              <a:t>2.1 Evolução da dívida pública no período de 1970 até o presente</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2.2 Dívida e superestrutura legal</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2.3 Quem decide, quem paga em quem recebe: uma abordagem de classes</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 </a:t>
            </a:r>
            <a:endParaRPr lang="es-EC" sz="2000" b="0">
              <a:solidFill>
                <a:srgbClr val="FFFFFF"/>
              </a:solidFill>
              <a:latin typeface="Tahoma" pitchFamily="34" charset="0"/>
              <a:cs typeface="Tahoma" pitchFamily="34" charset="0"/>
            </a:endParaRPr>
          </a:p>
          <a:p>
            <a:r>
              <a:rPr lang="pt-BR" sz="2000" b="0">
                <a:solidFill>
                  <a:srgbClr val="92D050"/>
                </a:solidFill>
                <a:latin typeface="Tahoma" pitchFamily="34" charset="0"/>
                <a:cs typeface="Tahoma" pitchFamily="34" charset="0"/>
              </a:rPr>
              <a:t>Parte III: Contexto atual</a:t>
            </a:r>
            <a:endParaRPr lang="es-EC" sz="2000" b="0">
              <a:solidFill>
                <a:srgbClr val="92D050"/>
              </a:solidFill>
              <a:latin typeface="Tahoma" pitchFamily="34" charset="0"/>
              <a:cs typeface="Tahoma" pitchFamily="34" charset="0"/>
            </a:endParaRPr>
          </a:p>
          <a:p>
            <a:r>
              <a:rPr lang="pt-BR" sz="2000" b="0">
                <a:solidFill>
                  <a:srgbClr val="FFFFFF"/>
                </a:solidFill>
                <a:latin typeface="Tahoma" pitchFamily="34" charset="0"/>
                <a:cs typeface="Tahoma" pitchFamily="34" charset="0"/>
              </a:rPr>
              <a:t>3.1 Crise ‘financeira’</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3.2 Relações entre crise e dívida soberana</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 </a:t>
            </a:r>
            <a:endParaRPr lang="es-EC" sz="2000" b="0">
              <a:solidFill>
                <a:srgbClr val="FFFFFF"/>
              </a:solidFill>
              <a:latin typeface="Tahoma" pitchFamily="34" charset="0"/>
              <a:cs typeface="Tahoma" pitchFamily="34" charset="0"/>
            </a:endParaRPr>
          </a:p>
          <a:p>
            <a:r>
              <a:rPr lang="pt-BR" sz="2000" b="0">
                <a:solidFill>
                  <a:srgbClr val="92D050"/>
                </a:solidFill>
                <a:latin typeface="Tahoma" pitchFamily="34" charset="0"/>
                <a:cs typeface="Tahoma" pitchFamily="34" charset="0"/>
              </a:rPr>
              <a:t>Parte IV: Iniciativas de auditoria e participação popular</a:t>
            </a:r>
            <a:endParaRPr lang="es-EC" sz="2000" b="0">
              <a:solidFill>
                <a:srgbClr val="92D050"/>
              </a:solidFill>
              <a:latin typeface="Tahoma" pitchFamily="34" charset="0"/>
              <a:cs typeface="Tahoma" pitchFamily="34" charset="0"/>
            </a:endParaRPr>
          </a:p>
          <a:p>
            <a:r>
              <a:rPr lang="pt-BR" sz="2000" b="0">
                <a:solidFill>
                  <a:srgbClr val="FFFFFF"/>
                </a:solidFill>
                <a:latin typeface="Tahoma" pitchFamily="34" charset="0"/>
                <a:cs typeface="Tahoma" pitchFamily="34" charset="0"/>
              </a:rPr>
              <a:t>4.1 Experiência e resultados da auditoria oficial do Equador</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4.2 Descobertas da CPI da dívida pública brasileira</a:t>
            </a:r>
          </a:p>
          <a:p>
            <a:r>
              <a:rPr lang="pt-BR" sz="2000" b="0">
                <a:solidFill>
                  <a:srgbClr val="FFFFFF"/>
                </a:solidFill>
                <a:latin typeface="Tahoma" pitchFamily="34" charset="0"/>
                <a:cs typeface="Tahoma" pitchFamily="34" charset="0"/>
              </a:rPr>
              <a:t>4.3 Auditoria Cidadã da Dívida</a:t>
            </a:r>
            <a:endParaRPr lang="es-EC" sz="2000"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38125" y="142875"/>
            <a:ext cx="9440863" cy="6680200"/>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A RENEGOCIAÇÃO COM A UNIÃO: IMPOSIÇÃO DO FMI</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FFFFFF"/>
                </a:solidFill>
                <a:latin typeface="Tahoma" pitchFamily="34" charset="0"/>
                <a:cs typeface="Tahoma" pitchFamily="34" charset="0"/>
              </a:rPr>
              <a:t>Carta de Intenções de dezembro/1991, itens 24 e 26:</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FFFFFF"/>
              </a:solidFill>
              <a:latin typeface="Tahoma" pitchFamily="34" charset="0"/>
              <a:cs typeface="Tahoma" pitchFamily="34" charset="0"/>
            </a:endParaRPr>
          </a:p>
          <a:p>
            <a:pPr algn="just"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i="1">
                <a:solidFill>
                  <a:srgbClr val="FFFFFF"/>
                </a:solidFill>
                <a:latin typeface="Tahoma" pitchFamily="34" charset="0"/>
                <a:cs typeface="Tahoma" pitchFamily="34" charset="0"/>
              </a:rPr>
              <a:t>	“24.	 Um ambicioso programa de privatizações que deverá render aproximadamente US$ 18 bilhões foi iniciado em outubro de 1991, com a venda da USIMINAS – uma lucrativa siderúrgica que é a maior da América Latina...”</a:t>
            </a:r>
            <a:endParaRPr lang="es-EC" b="0">
              <a:solidFill>
                <a:srgbClr val="FFFFFF"/>
              </a:solidFill>
              <a:latin typeface="Tahoma" pitchFamily="34" charset="0"/>
              <a:cs typeface="Tahoma" pitchFamily="34" charset="0"/>
            </a:endParaRPr>
          </a:p>
          <a:p>
            <a:pPr algn="just"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i="1">
              <a:solidFill>
                <a:srgbClr val="FFFFFF"/>
              </a:solidFill>
              <a:latin typeface="Tahoma" pitchFamily="34" charset="0"/>
              <a:cs typeface="Tahoma" pitchFamily="34" charset="0"/>
            </a:endParaRPr>
          </a:p>
          <a:p>
            <a:pPr algn="just"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i="1">
                <a:solidFill>
                  <a:srgbClr val="FFFFFF"/>
                </a:solidFill>
                <a:latin typeface="Tahoma" pitchFamily="34" charset="0"/>
                <a:cs typeface="Tahoma" pitchFamily="34" charset="0"/>
              </a:rPr>
              <a:t>	26.	Para facilitar um maior fortalecimento das finanças públicas, em outubro o Executivo submeteu ao Congresso propostas de mudanças institucionais que procuram fazer modificações na distribuição de receitas tributárias entre os governos federal, estadual e municipal para 1992 e 1993, a </a:t>
            </a:r>
            <a:r>
              <a:rPr lang="pt-BR" b="0" i="1" u="sng">
                <a:solidFill>
                  <a:srgbClr val="FFFFFF"/>
                </a:solidFill>
                <a:latin typeface="Tahoma" pitchFamily="34" charset="0"/>
                <a:cs typeface="Tahoma" pitchFamily="34" charset="0"/>
              </a:rPr>
              <a:t>proibição de novas emissões de títulos de dívida pelos estados</a:t>
            </a:r>
            <a:r>
              <a:rPr lang="pt-BR" b="0" i="1">
                <a:solidFill>
                  <a:srgbClr val="FFFFFF"/>
                </a:solidFill>
                <a:latin typeface="Tahoma" pitchFamily="34" charset="0"/>
                <a:cs typeface="Tahoma" pitchFamily="34" charset="0"/>
              </a:rPr>
              <a:t> e um programa de reestruturação de dívida no qual </a:t>
            </a:r>
            <a:r>
              <a:rPr lang="pt-BR" b="0" i="1" u="sng">
                <a:solidFill>
                  <a:srgbClr val="FFFFFF"/>
                </a:solidFill>
                <a:latin typeface="Tahoma" pitchFamily="34" charset="0"/>
                <a:cs typeface="Tahoma" pitchFamily="34" charset="0"/>
              </a:rPr>
              <a:t>o governo federal vai assumir as dívidas dos estados em troca de um programa de ajuste de 2 anos que vai facilitar a reestruturação dos gastos dos estados</a:t>
            </a:r>
            <a:r>
              <a:rPr lang="pt-BR" b="0" i="1">
                <a:solidFill>
                  <a:srgbClr val="FFFFFF"/>
                </a:solidFill>
                <a:latin typeface="Tahoma" pitchFamily="34" charset="0"/>
                <a:cs typeface="Tahoma" pitchFamily="34" charset="0"/>
              </a:rPr>
              <a:t>;  </a:t>
            </a:r>
            <a:endParaRPr lang="pt-BR" sz="2000" b="0" i="1">
              <a:solidFill>
                <a:srgbClr val="FFFF0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142875"/>
            <a:ext cx="9906000" cy="6403975"/>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dirty="0">
                <a:solidFill>
                  <a:srgbClr val="92D050"/>
                </a:solidFill>
                <a:latin typeface="Tahoma" pitchFamily="34" charset="0"/>
                <a:cs typeface="Tahoma" pitchFamily="34" charset="0"/>
              </a:rPr>
              <a:t>TAXAS DE JUROS ELEVADAS e ANATOCISMO</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500" dirty="0">
              <a:solidFill>
                <a:srgbClr val="92D050"/>
              </a:solidFill>
              <a:latin typeface="Tahoma" pitchFamily="34" charset="0"/>
              <a:cs typeface="Tahoma" pitchFamily="34" charset="0"/>
            </a:endParaRPr>
          </a:p>
          <a:p>
            <a:pPr marL="93663"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b="0" u="sng" dirty="0">
                <a:solidFill>
                  <a:srgbClr val="FFFFFF"/>
                </a:solidFill>
                <a:latin typeface="Tahoma" pitchFamily="34" charset="0"/>
                <a:cs typeface="Tahoma" pitchFamily="34" charset="0"/>
              </a:rPr>
              <a:t>Art. 3º da Lei 9.496/1997</a:t>
            </a:r>
            <a:r>
              <a:rPr lang="pt-BR" sz="2000" b="0" i="1" dirty="0">
                <a:solidFill>
                  <a:srgbClr val="FFFFFF"/>
                </a:solidFill>
                <a:latin typeface="Tahoma" pitchFamily="34" charset="0"/>
                <a:cs typeface="Tahoma" pitchFamily="34" charset="0"/>
              </a:rPr>
              <a:t>: Os contratos de refinanciamento de que trata esta Lei serão pagos (...) observadas as seguintes condições:</a:t>
            </a:r>
          </a:p>
          <a:p>
            <a:pPr marL="93663"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b="0" i="1" dirty="0">
                <a:solidFill>
                  <a:srgbClr val="FFFFFF"/>
                </a:solidFill>
                <a:latin typeface="Tahoma" pitchFamily="34" charset="0"/>
                <a:cs typeface="Tahoma" pitchFamily="34" charset="0"/>
              </a:rPr>
              <a:t>I - juros: calculados e debitados mensalmente, à taxa mínima de seis por cento ao ano, </a:t>
            </a:r>
            <a:r>
              <a:rPr lang="pt-BR" sz="2000" b="0" i="1" u="sng" dirty="0">
                <a:solidFill>
                  <a:srgbClr val="FFFFFF"/>
                </a:solidFill>
                <a:latin typeface="Tahoma" pitchFamily="34" charset="0"/>
                <a:cs typeface="Tahoma" pitchFamily="34" charset="0"/>
              </a:rPr>
              <a:t>sobre o saldo devedor previamente atualizado</a:t>
            </a:r>
            <a:r>
              <a:rPr lang="pt-BR" sz="2000" b="0" i="1" dirty="0">
                <a:solidFill>
                  <a:srgbClr val="FFFFFF"/>
                </a:solidFill>
                <a:latin typeface="Tahoma" pitchFamily="34" charset="0"/>
                <a:cs typeface="Tahoma" pitchFamily="34" charset="0"/>
              </a:rPr>
              <a:t>;</a:t>
            </a:r>
          </a:p>
          <a:p>
            <a:pPr marL="93663"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b="0" i="1" dirty="0">
                <a:solidFill>
                  <a:srgbClr val="FFFFFF"/>
                </a:solidFill>
                <a:latin typeface="Tahoma" pitchFamily="34" charset="0"/>
                <a:cs typeface="Tahoma" pitchFamily="34" charset="0"/>
              </a:rPr>
              <a:t>II - atualização monetária: calculada e debitada mensalmente com base na variação do IGP-DI...</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500" b="0" i="1" dirty="0">
              <a:solidFill>
                <a:srgbClr val="FFFF00"/>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dirty="0">
                <a:solidFill>
                  <a:srgbClr val="92D050"/>
                </a:solidFill>
                <a:latin typeface="Tahoma" pitchFamily="34" charset="0"/>
                <a:cs typeface="Tahoma" pitchFamily="34" charset="0"/>
              </a:rPr>
              <a:t>Relatório Final da CPI da Dívida Pública – Maio / 2010</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dirty="0">
                <a:solidFill>
                  <a:srgbClr val="92D050"/>
                </a:solidFill>
                <a:latin typeface="Tahoma" pitchFamily="34" charset="0"/>
                <a:cs typeface="Tahoma" pitchFamily="34" charset="0"/>
              </a:rPr>
              <a:t>(aprovado pela base do governo e pelo PSDB)</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500" b="0" dirty="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900" b="0" i="1" dirty="0">
                <a:solidFill>
                  <a:srgbClr val="FFFFFF"/>
                </a:solidFill>
                <a:latin typeface="Tahoma" pitchFamily="34" charset="0"/>
                <a:cs typeface="Tahoma" pitchFamily="34" charset="0"/>
              </a:rPr>
              <a:t>“85. O custo para os Estados dos contratos firmados ao amparo da Lei 9.496/97, com a correção dos saldos devedores pelo IGP-DI mais uma taxa que variou de 6% a 7,5% ao ano, revelou-se excessivo por diversas razões. Primeiro, o índice escolhido mostrou-se volátil, absorvendo efeitos das variações cambiais do período, e apresentou picos, principalmente nos anos de 1999 e 2002, que afetaram fortemente o estoque da dívida e o saldo devedor, bem mais do que se, por exemplo, o IPCA tivesse sido escolhido para atualização. Esse fator fez com que, mesmo com o pagamento rigoroso dos juros e amortizações pelos devedores, o estoque da dívida tenha aumentado significativamente. </a:t>
            </a:r>
            <a:endParaRPr lang="pt-BR" sz="1900" b="0" i="1" dirty="0">
              <a:solidFill>
                <a:srgbClr val="FFFF0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42875"/>
            <a:ext cx="9906000" cy="1695450"/>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O EFEITO BRUTAL DA TAXA DE JUROS (IGP-DI + 7,5%)</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FFFFFF"/>
                </a:solidFill>
                <a:latin typeface="Tahoma" pitchFamily="34" charset="0"/>
                <a:cs typeface="Tahoma" pitchFamily="34" charset="0"/>
              </a:rPr>
              <a:t>DÍVIDA DE MINAS GERAIS – R$ bilhões</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FFFFFF"/>
                </a:solidFill>
                <a:latin typeface="Tahoma" pitchFamily="34" charset="0"/>
                <a:cs typeface="Tahoma" pitchFamily="34" charset="0"/>
              </a:rPr>
              <a:t>(Simulação com Juros de 6% ao ano)</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p:txBody>
      </p:sp>
      <p:sp>
        <p:nvSpPr>
          <p:cNvPr id="23555" name="CaixaDeTexto 3"/>
          <p:cNvSpPr txBox="1">
            <a:spLocks noChangeArrowheads="1"/>
          </p:cNvSpPr>
          <p:nvPr/>
        </p:nvSpPr>
        <p:spPr bwMode="auto">
          <a:xfrm>
            <a:off x="560388" y="6453188"/>
            <a:ext cx="9505950" cy="461962"/>
          </a:xfrm>
          <a:prstGeom prst="rect">
            <a:avLst/>
          </a:prstGeom>
          <a:noFill/>
          <a:ln w="9525">
            <a:noFill/>
            <a:miter lim="800000"/>
            <a:headEnd/>
            <a:tailEnd/>
          </a:ln>
        </p:spPr>
        <p:txBody>
          <a:bodyPr>
            <a:spAutoFit/>
          </a:bodyPr>
          <a:lstStyle/>
          <a:p>
            <a:pPr algn="ctr"/>
            <a:r>
              <a:rPr lang="pt-BR" sz="1200" b="0">
                <a:solidFill>
                  <a:srgbClr val="FFFFFF"/>
                </a:solidFill>
                <a:latin typeface="Tahoma" pitchFamily="34" charset="0"/>
                <a:cs typeface="Tahoma" pitchFamily="34" charset="0"/>
              </a:rPr>
              <a:t>Elaboração: Auditoria Cidadã da Dívida, a partir de dados coletados pelo SINDIFISCO, e disponíveis em:</a:t>
            </a:r>
          </a:p>
          <a:p>
            <a:pPr algn="ctr"/>
            <a:r>
              <a:rPr lang="pt-BR" sz="1200" b="0" u="sng">
                <a:solidFill>
                  <a:srgbClr val="FFFFFF"/>
                </a:solidFill>
                <a:latin typeface="Tahoma" pitchFamily="34" charset="0"/>
                <a:cs typeface="Tahoma" pitchFamily="34" charset="0"/>
              </a:rPr>
              <a:t>http://www.sindifiscomg.com.br/cartilhas/Cartilha/cartilha.pdf </a:t>
            </a:r>
            <a:r>
              <a:rPr lang="pt-BR" sz="1200" b="0">
                <a:solidFill>
                  <a:srgbClr val="FFFFFF"/>
                </a:solidFill>
                <a:latin typeface="Tahoma" pitchFamily="34" charset="0"/>
                <a:cs typeface="Tahoma" pitchFamily="34" charset="0"/>
              </a:rPr>
              <a:t>, pág 41 </a:t>
            </a:r>
            <a:endParaRPr lang="pt-BR" sz="1200">
              <a:solidFill>
                <a:srgbClr val="FFFFFF"/>
              </a:solidFill>
            </a:endParaRPr>
          </a:p>
        </p:txBody>
      </p:sp>
      <p:pic>
        <p:nvPicPr>
          <p:cNvPr id="23556" name="Picture 5"/>
          <p:cNvPicPr>
            <a:picLocks noChangeAspect="1" noChangeArrowheads="1"/>
          </p:cNvPicPr>
          <p:nvPr/>
        </p:nvPicPr>
        <p:blipFill>
          <a:blip r:embed="rId3"/>
          <a:srcRect/>
          <a:stretch>
            <a:fillRect/>
          </a:stretch>
        </p:blipFill>
        <p:spPr bwMode="auto">
          <a:xfrm>
            <a:off x="1104900" y="1614488"/>
            <a:ext cx="7974013" cy="462280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142875"/>
            <a:ext cx="9906000" cy="6542088"/>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13 ANOS DEPOIS...</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a:solidFill>
                <a:srgbClr val="92D050"/>
              </a:solidFill>
              <a:latin typeface="Tahoma" pitchFamily="34" charset="0"/>
              <a:cs typeface="Tahoma" pitchFamily="34" charset="0"/>
            </a:endParaRP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i="1">
                <a:solidFill>
                  <a:srgbClr val="FFFFFF"/>
                </a:solidFill>
                <a:latin typeface="Tahoma" pitchFamily="34" charset="0"/>
                <a:cs typeface="Tahoma" pitchFamily="34" charset="0"/>
              </a:rPr>
              <a:t>Dívida de Minas "é impagável", afirma Aécio</a:t>
            </a:r>
            <a:r>
              <a:rPr lang="pt-BR" sz="2200" i="1">
                <a:solidFill>
                  <a:srgbClr val="FFFF00"/>
                </a:solidFill>
                <a:latin typeface="Tahoma" pitchFamily="34" charset="0"/>
                <a:cs typeface="Tahoma" pitchFamily="34" charset="0"/>
              </a:rPr>
              <a:t>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b="0">
                <a:solidFill>
                  <a:srgbClr val="92D050"/>
                </a:solidFill>
                <a:latin typeface="Tahoma" pitchFamily="34" charset="0"/>
                <a:cs typeface="Tahoma" pitchFamily="34" charset="0"/>
              </a:rPr>
              <a:t>(Estado de Minas, 14/05/2011)</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200">
              <a:solidFill>
                <a:srgbClr val="92D050"/>
              </a:solidFill>
              <a:latin typeface="Tahoma" pitchFamily="34" charset="0"/>
              <a:cs typeface="Tahoma" pitchFamily="34" charset="0"/>
            </a:endParaRP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i="1">
                <a:solidFill>
                  <a:srgbClr val="FFFFFF"/>
                </a:solidFill>
                <a:latin typeface="Tahoma" pitchFamily="34" charset="0"/>
                <a:cs typeface="Tahoma" pitchFamily="34" charset="0"/>
              </a:rPr>
              <a:t>“...o IGP-DI transformou-se em monstro devorador dos recursos escassos de estados e municípios, tornando-se o mais alto dos indicadores de correção.”</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rgbClr val="92D050"/>
                </a:solidFill>
                <a:latin typeface="Tahoma" pitchFamily="34" charset="0"/>
                <a:cs typeface="Tahoma" pitchFamily="34" charset="0"/>
              </a:rPr>
              <a:t>Alberto Pinto Coelho, Vice Governador de MG </a:t>
            </a:r>
            <a:r>
              <a:rPr lang="pt-BR" sz="1800" b="0">
                <a:solidFill>
                  <a:srgbClr val="92D050"/>
                </a:solidFill>
                <a:latin typeface="Tahoma" pitchFamily="34" charset="0"/>
                <a:cs typeface="Tahoma" pitchFamily="34" charset="0"/>
              </a:rPr>
              <a:t>(Estado de Minas, 22/5/2011)</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200">
              <a:solidFill>
                <a:srgbClr val="FFFF00"/>
              </a:solidFill>
              <a:latin typeface="Tahoma" pitchFamily="34" charset="0"/>
              <a:cs typeface="Tahoma" pitchFamily="34" charset="0"/>
            </a:endParaRP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i="1">
                <a:solidFill>
                  <a:srgbClr val="FFFFFF"/>
                </a:solidFill>
                <a:latin typeface="Tahoma" pitchFamily="34" charset="0"/>
                <a:cs typeface="Tahoma" pitchFamily="34" charset="0"/>
              </a:rPr>
              <a:t>“Agora é possível e necessário que a União reveja as taxas de juros que utilizou nessa negociação com os estados.”</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rgbClr val="92D050"/>
                </a:solidFill>
                <a:latin typeface="Tahoma" pitchFamily="34" charset="0"/>
                <a:cs typeface="Tahoma" pitchFamily="34" charset="0"/>
              </a:rPr>
              <a:t>Eduardo Azeredo – Governador de MG durante a renegociação com a União </a:t>
            </a:r>
            <a:r>
              <a:rPr lang="pt-BR" sz="1800" b="0">
                <a:solidFill>
                  <a:srgbClr val="92D050"/>
                </a:solidFill>
                <a:latin typeface="Tahoma" pitchFamily="34" charset="0"/>
                <a:cs typeface="Tahoma" pitchFamily="34" charset="0"/>
              </a:rPr>
              <a:t>(Estado de Minas , 28/5/2011)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3675" y="0"/>
            <a:ext cx="9712325" cy="6696075"/>
          </a:xfrm>
          <a:prstGeom prst="rect">
            <a:avLst/>
          </a:prstGeom>
          <a:noFill/>
          <a:ln w="9525">
            <a:noFill/>
            <a:round/>
            <a:headEnd/>
            <a:tailEnd/>
          </a:ln>
        </p:spPr>
        <p:txBody>
          <a:bodyPr lIns="90000" tIns="46800" rIns="90000" bIns="46800">
            <a:spAutoFit/>
          </a:bodyPr>
          <a:lstStyle/>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QUAL A SAÍDA?</a:t>
            </a: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800">
              <a:solidFill>
                <a:srgbClr val="92D050"/>
              </a:solidFill>
              <a:latin typeface="Tahoma" pitchFamily="34" charset="0"/>
              <a:cs typeface="Tahoma" pitchFamily="34" charset="0"/>
            </a:endParaRP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92D050"/>
                </a:solidFill>
                <a:latin typeface="Tahoma" pitchFamily="34" charset="0"/>
                <a:cs typeface="Tahoma" pitchFamily="34" charset="0"/>
              </a:rPr>
              <a:t>AUDITORIA DA DÍVIDA DE MG</a:t>
            </a: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Como surgiu esta dívida? </a:t>
            </a: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Antecedentes: Lei nº 7.614/1987, Lei nº 7.976/1989, Lei nº 8.727/1993</a:t>
            </a: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Qual o efeito da política monetária (elevadas taxas de juros) anterior à renegociação?</a:t>
            </a: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Qual o efeito do anatocismo (juros sobre juros), já considerado ilegal pelo STF?</a:t>
            </a: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Qual o efeito da aplicação do IGP-DI + 7,5% ao ano?</a:t>
            </a: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b="0">
              <a:solidFill>
                <a:srgbClr val="FFFFFF"/>
              </a:solidFill>
              <a:latin typeface="Tahoma" pitchFamily="34" charset="0"/>
              <a:cs typeface="Tahoma" pitchFamily="34" charset="0"/>
            </a:endParaRPr>
          </a:p>
          <a:p>
            <a:pPr algn="ctr" defTabSz="449263" eaLnBrk="0" hangingPunct="0">
              <a:spcBef>
                <a:spcPts val="12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a:solidFill>
                  <a:srgbClr val="92D050"/>
                </a:solidFill>
                <a:latin typeface="Tahoma" pitchFamily="34" charset="0"/>
                <a:cs typeface="Tahoma" pitchFamily="34" charset="0"/>
              </a:rPr>
              <a:t>SOMENTE UMA AUDITORIA PODE REVISAR A DÍVIDA DESDE SEU INÍCIO E SEGREGAR A DÍVIDA ILEGÍTIMA</a:t>
            </a:r>
            <a:endParaRPr lang="pt-BR" sz="2800" b="0">
              <a:solidFill>
                <a:srgbClr val="92D05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3675" y="0"/>
            <a:ext cx="9440863" cy="6604000"/>
          </a:xfrm>
          <a:prstGeom prst="rect">
            <a:avLst/>
          </a:prstGeom>
          <a:noFill/>
          <a:ln w="9525">
            <a:noFill/>
            <a:round/>
            <a:headEnd/>
            <a:tailEnd/>
          </a:ln>
        </p:spPr>
        <p:txBody>
          <a:bodyPr lIns="90000" tIns="46800" rIns="90000" bIns="46800">
            <a:spAutoFit/>
          </a:bodyPr>
          <a:lstStyle/>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ARGUMENTO DO GOVERNO FEDERAL</a:t>
            </a: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“A redução dos pagamentos dos estados comprometerá as finanças federais”</a:t>
            </a: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1000">
              <a:solidFill>
                <a:srgbClr val="FFFF00"/>
              </a:solidFill>
              <a:latin typeface="Tahoma" pitchFamily="34" charset="0"/>
              <a:cs typeface="Tahoma" pitchFamily="34" charset="0"/>
            </a:endParaRP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PORÉM...</a:t>
            </a:r>
          </a:p>
          <a:p>
            <a:pPr algn="just" defTabSz="449263" eaLnBrk="0" hangingPunct="0">
              <a:spcBef>
                <a:spcPts val="12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1000" b="0">
              <a:solidFill>
                <a:srgbClr val="FFFFFF"/>
              </a:solidFill>
              <a:latin typeface="Tahoma" pitchFamily="34" charset="0"/>
              <a:cs typeface="Tahoma" pitchFamily="34" charset="0"/>
            </a:endParaRPr>
          </a:p>
          <a:p>
            <a:pPr algn="just" defTabSz="449263" eaLnBrk="0" hangingPunct="0">
              <a:spcBef>
                <a:spcPts val="12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u="sng">
                <a:solidFill>
                  <a:srgbClr val="FFFFFF"/>
                </a:solidFill>
                <a:latin typeface="Tahoma" pitchFamily="34" charset="0"/>
                <a:cs typeface="Tahoma" pitchFamily="34" charset="0"/>
              </a:rPr>
              <a:t>Art. 12 da Lei 9.496/1997:</a:t>
            </a:r>
            <a:r>
              <a:rPr lang="pt-BR" b="0">
                <a:solidFill>
                  <a:srgbClr val="FFFFFF"/>
                </a:solidFill>
                <a:latin typeface="Tahoma" pitchFamily="34" charset="0"/>
                <a:cs typeface="Tahoma" pitchFamily="34" charset="0"/>
              </a:rPr>
              <a:t> </a:t>
            </a:r>
            <a:r>
              <a:rPr lang="pt-BR" b="0" i="1">
                <a:solidFill>
                  <a:srgbClr val="FFFFFF"/>
                </a:solidFill>
                <a:latin typeface="Tahoma" pitchFamily="34" charset="0"/>
                <a:cs typeface="Tahoma" pitchFamily="34" charset="0"/>
              </a:rPr>
              <a:t>A receita proveniente do pagamento dos refinanciamentos concedidos aos estados e ao Distrito Federal, nos termos desta Lei, será integralmente utilizada para abatimento de dívida pública de responsabilidade do Tesouro Nacional.</a:t>
            </a: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b="0">
              <a:solidFill>
                <a:srgbClr val="FFFFFF"/>
              </a:solidFill>
              <a:latin typeface="Tahoma" pitchFamily="34" charset="0"/>
              <a:cs typeface="Tahoma" pitchFamily="34" charset="0"/>
            </a:endParaRPr>
          </a:p>
          <a:p>
            <a:pPr algn="ctr" defTabSz="449263" eaLnBrk="0" hangingPunct="0">
              <a:spcBef>
                <a:spcPts val="12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a:solidFill>
                  <a:srgbClr val="FFFFFF"/>
                </a:solidFill>
                <a:latin typeface="Tahoma" pitchFamily="34" charset="0"/>
                <a:cs typeface="Tahoma" pitchFamily="34" charset="0"/>
              </a:rPr>
              <a:t>MAS QUE DÍVIDA É ESSA?</a:t>
            </a:r>
          </a:p>
          <a:p>
            <a:pPr algn="ctr" defTabSz="449263" eaLnBrk="0" hangingPunct="0">
              <a:spcBef>
                <a:spcPts val="12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00">
              <a:solidFill>
                <a:srgbClr val="FFFFFF"/>
              </a:solidFill>
              <a:latin typeface="Tahoma" pitchFamily="34" charset="0"/>
              <a:cs typeface="Tahoma" pitchFamily="34" charset="0"/>
            </a:endParaRPr>
          </a:p>
          <a:p>
            <a:pPr algn="ctr" defTabSz="449263" eaLnBrk="0" hangingPunct="0">
              <a:spcBef>
                <a:spcPts val="12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a:solidFill>
                  <a:srgbClr val="92D050"/>
                </a:solidFill>
                <a:latin typeface="Tahoma" pitchFamily="34" charset="0"/>
                <a:cs typeface="Tahoma" pitchFamily="34" charset="0"/>
              </a:rPr>
              <a:t>A SOLUÇÃO PARA A DÍVIDA DOS ESTADOS PASSA TAMBÉM PELA AUDITORIA DA DÍVIDA FEDERAL </a:t>
            </a:r>
            <a:endParaRPr lang="pt-BR" sz="2800">
              <a:solidFill>
                <a:srgbClr val="92D05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p:cNvPicPr>
            <a:picLocks noChangeAspect="1" noChangeArrowheads="1"/>
          </p:cNvPicPr>
          <p:nvPr/>
        </p:nvPicPr>
        <p:blipFill>
          <a:blip r:embed="rId3"/>
          <a:srcRect/>
          <a:stretch>
            <a:fillRect/>
          </a:stretch>
        </p:blipFill>
        <p:spPr bwMode="auto">
          <a:xfrm>
            <a:off x="881063" y="857250"/>
            <a:ext cx="8215312" cy="5500688"/>
          </a:xfrm>
          <a:prstGeom prst="rect">
            <a:avLst/>
          </a:prstGeom>
          <a:noFill/>
          <a:ln w="9525">
            <a:noFill/>
            <a:miter lim="800000"/>
            <a:headEnd/>
            <a:tailEnd/>
          </a:ln>
        </p:spPr>
      </p:pic>
      <p:sp>
        <p:nvSpPr>
          <p:cNvPr id="27651" name="Rectangle 4"/>
          <p:cNvSpPr>
            <a:spLocks noChangeArrowheads="1"/>
          </p:cNvSpPr>
          <p:nvPr/>
        </p:nvSpPr>
        <p:spPr bwMode="auto">
          <a:xfrm>
            <a:off x="4860925" y="-230188"/>
            <a:ext cx="184150" cy="460376"/>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27652" name="Text Box 12"/>
          <p:cNvSpPr txBox="1">
            <a:spLocks noChangeArrowheads="1"/>
          </p:cNvSpPr>
          <p:nvPr/>
        </p:nvSpPr>
        <p:spPr bwMode="auto">
          <a:xfrm>
            <a:off x="0" y="6357938"/>
            <a:ext cx="9906000" cy="639762"/>
          </a:xfrm>
          <a:prstGeom prst="rect">
            <a:avLst/>
          </a:prstGeom>
          <a:noFill/>
          <a:ln w="12700" cap="sq">
            <a:noFill/>
            <a:miter lim="800000"/>
            <a:headEnd/>
            <a:tailEnd/>
          </a:ln>
        </p:spPr>
        <p:txBody>
          <a:bodyPr>
            <a:spAutoFit/>
          </a:bodyPr>
          <a:lstStyle/>
          <a:p>
            <a:pPr algn="ctr" eaLnBrk="0" hangingPunct="0"/>
            <a:r>
              <a:rPr lang="pt-BR" sz="1200" b="0">
                <a:solidFill>
                  <a:srgbClr val="FFFFFF"/>
                </a:solidFill>
                <a:latin typeface="Tahoma" pitchFamily="34" charset="0"/>
                <a:cs typeface="Tahoma" pitchFamily="34" charset="0"/>
              </a:rPr>
              <a:t>Nota: Inclui o “refinanciamento” ou “rolagem” – Total do Orçamento 2010 = R$ 1,414 Trilhões</a:t>
            </a:r>
          </a:p>
          <a:p>
            <a:pPr algn="ctr" eaLnBrk="0" hangingPunct="0"/>
            <a:r>
              <a:rPr lang="pt-BR" sz="1200" b="0">
                <a:solidFill>
                  <a:srgbClr val="FFFFFF"/>
                </a:solidFill>
                <a:latin typeface="Tahoma" pitchFamily="34" charset="0"/>
                <a:cs typeface="Tahoma" pitchFamily="34" charset="0"/>
              </a:rPr>
              <a:t>Fonte: SIAFI - Banco de Dados Access p/ download (execução do Orçamento da União) – Disponível em http://www.camara.gov.br/internet/orcament/bd/exe2010mdb.EXE. Elaboração: Auditoria Cidadã da Dívida</a:t>
            </a:r>
          </a:p>
        </p:txBody>
      </p:sp>
      <p:sp>
        <p:nvSpPr>
          <p:cNvPr id="27653" name="CaixaDeTexto 5"/>
          <p:cNvSpPr txBox="1">
            <a:spLocks noChangeArrowheads="1"/>
          </p:cNvSpPr>
          <p:nvPr/>
        </p:nvSpPr>
        <p:spPr bwMode="auto">
          <a:xfrm>
            <a:off x="1497013" y="5589588"/>
            <a:ext cx="2071687" cy="368300"/>
          </a:xfrm>
          <a:prstGeom prst="rect">
            <a:avLst/>
          </a:prstGeom>
          <a:solidFill>
            <a:srgbClr val="FFFFFF"/>
          </a:solidFill>
          <a:ln w="9525">
            <a:solidFill>
              <a:srgbClr val="FF0000"/>
            </a:solidFill>
            <a:miter lim="800000"/>
            <a:headEnd/>
            <a:tailEnd/>
          </a:ln>
        </p:spPr>
        <p:txBody>
          <a:bodyPr>
            <a:spAutoFit/>
          </a:bodyPr>
          <a:lstStyle/>
          <a:p>
            <a:pPr algn="ctr" eaLnBrk="0" hangingPunct="0">
              <a:spcBef>
                <a:spcPct val="50000"/>
              </a:spcBef>
            </a:pPr>
            <a:r>
              <a:rPr lang="pt-BR" sz="1800"/>
              <a:t>R$ 635 bilhões</a:t>
            </a:r>
          </a:p>
        </p:txBody>
      </p:sp>
      <p:cxnSp>
        <p:nvCxnSpPr>
          <p:cNvPr id="27654" name="Conector de seta reta 7"/>
          <p:cNvCxnSpPr>
            <a:cxnSpLocks noChangeShapeType="1"/>
          </p:cNvCxnSpPr>
          <p:nvPr/>
        </p:nvCxnSpPr>
        <p:spPr bwMode="auto">
          <a:xfrm rot="10800000" flipV="1">
            <a:off x="2865438" y="5157788"/>
            <a:ext cx="574675" cy="360362"/>
          </a:xfrm>
          <a:prstGeom prst="straightConnector1">
            <a:avLst/>
          </a:prstGeom>
          <a:noFill/>
          <a:ln w="41275" cap="sq" algn="ctr">
            <a:solidFill>
              <a:srgbClr val="FF0000"/>
            </a:solidFill>
            <a:round/>
            <a:headEnd/>
            <a:tailEnd type="arrow" w="med" len="med"/>
          </a:ln>
        </p:spPr>
      </p:cxnSp>
      <p:sp>
        <p:nvSpPr>
          <p:cNvPr id="27655" name="CaixaDeTexto 10"/>
          <p:cNvSpPr txBox="1">
            <a:spLocks noChangeArrowheads="1"/>
          </p:cNvSpPr>
          <p:nvPr/>
        </p:nvSpPr>
        <p:spPr bwMode="auto">
          <a:xfrm>
            <a:off x="273050" y="188913"/>
            <a:ext cx="9288463" cy="523875"/>
          </a:xfrm>
          <a:prstGeom prst="rect">
            <a:avLst/>
          </a:prstGeom>
          <a:noFill/>
          <a:ln w="9525">
            <a:noFill/>
            <a:miter lim="800000"/>
            <a:headEnd/>
            <a:tailEnd/>
          </a:ln>
        </p:spPr>
        <p:txBody>
          <a:bodyPr>
            <a:spAutoFit/>
          </a:bodyPr>
          <a:lstStyle/>
          <a:p>
            <a:pPr algn="ctr" eaLnBrk="0" hangingPunct="0">
              <a:spcBef>
                <a:spcPts val="1800"/>
              </a:spcBef>
            </a:pPr>
            <a:r>
              <a:rPr lang="pt-BR" sz="2800">
                <a:solidFill>
                  <a:srgbClr val="92D050"/>
                </a:solidFill>
                <a:latin typeface="Tahoma" pitchFamily="34" charset="0"/>
                <a:cs typeface="Tahoma" pitchFamily="34" charset="0"/>
              </a:rPr>
              <a:t>Orçamento Geral da União – Executado em 2010</a:t>
            </a:r>
          </a:p>
        </p:txBody>
      </p:sp>
      <p:sp>
        <p:nvSpPr>
          <p:cNvPr id="27656" name="Rectangle 10"/>
          <p:cNvSpPr>
            <a:spLocks noChangeArrowheads="1"/>
          </p:cNvSpPr>
          <p:nvPr/>
        </p:nvSpPr>
        <p:spPr bwMode="auto">
          <a:xfrm>
            <a:off x="0" y="0"/>
            <a:ext cx="9906000" cy="0"/>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30200" y="1295400"/>
            <a:ext cx="9245600" cy="4800600"/>
          </a:xfrm>
          <a:prstGeom prst="rect">
            <a:avLst/>
          </a:prstGeom>
          <a:noFill/>
          <a:ln w="9525">
            <a:noFill/>
            <a:round/>
            <a:headEnd/>
            <a:tailEnd/>
          </a:ln>
        </p:spPr>
        <p:txBody>
          <a:bodyPr lIns="90000" tIns="46800" rIns="90000" bIns="46800"/>
          <a:lstStyle/>
          <a:p>
            <a:pPr marL="341313" indent="-341313" defTabSz="449263">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28675" name="Text Box 9"/>
          <p:cNvSpPr txBox="1">
            <a:spLocks noChangeArrowheads="1"/>
          </p:cNvSpPr>
          <p:nvPr/>
        </p:nvSpPr>
        <p:spPr bwMode="auto">
          <a:xfrm>
            <a:off x="330200" y="285750"/>
            <a:ext cx="9440863" cy="6640513"/>
          </a:xfrm>
          <a:prstGeom prst="rect">
            <a:avLst/>
          </a:prstGeom>
          <a:noFill/>
          <a:ln w="9525">
            <a:noFill/>
            <a:round/>
            <a:headEnd/>
            <a:tailEnd/>
          </a:ln>
        </p:spPr>
        <p:txBody>
          <a:bodyPr lIns="90000" tIns="46800" rIns="90000" bIns="46800">
            <a:spAutoFit/>
          </a:bodyPr>
          <a:lstStyle/>
          <a:p>
            <a:pPr algn="ct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92D050"/>
                </a:solidFill>
                <a:latin typeface="Tahoma" pitchFamily="34" charset="0"/>
                <a:cs typeface="Tahoma" pitchFamily="34" charset="0"/>
              </a:rPr>
              <a:t>SUPER ESTRUTURA LEGAL – O PRIVILÉGIO DA DÍVIDA</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u="sng">
              <a:solidFill>
                <a:srgbClr val="FFFFFF"/>
              </a:solidFill>
              <a:latin typeface="Tahoma" pitchFamily="34" charset="0"/>
              <a:cs typeface="Tahoma" pitchFamily="34" charset="0"/>
            </a:endParaRP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u="sng">
                <a:solidFill>
                  <a:srgbClr val="92D050"/>
                </a:solidFill>
                <a:latin typeface="Tahoma" pitchFamily="34" charset="0"/>
                <a:cs typeface="Tahoma" pitchFamily="34" charset="0"/>
              </a:rPr>
              <a:t>Constituição </a:t>
            </a:r>
            <a:r>
              <a:rPr lang="en-GB">
                <a:solidFill>
                  <a:srgbClr val="92D050"/>
                </a:solidFill>
                <a:latin typeface="Tahoma" pitchFamily="34" charset="0"/>
                <a:cs typeface="Tahoma" pitchFamily="34" charset="0"/>
              </a:rPr>
              <a:t>Federal</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92D050"/>
              </a:solidFill>
              <a:latin typeface="Tahoma" pitchFamily="34" charset="0"/>
              <a:cs typeface="Tahoma" pitchFamily="34" charset="0"/>
            </a:endParaRP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FFFFFF"/>
                </a:solidFill>
                <a:latin typeface="Tahoma" pitchFamily="34" charset="0"/>
                <a:cs typeface="Tahoma" pitchFamily="34" charset="0"/>
              </a:rPr>
              <a:t>Art. 166,  § 3º, II, “b” -</a:t>
            </a:r>
            <a:r>
              <a:rPr lang="pt-BR" sz="2000" i="1">
                <a:solidFill>
                  <a:srgbClr val="FFFFFF"/>
                </a:solidFill>
                <a:latin typeface="Tahoma" pitchFamily="34" charset="0"/>
                <a:cs typeface="Tahoma" pitchFamily="34" charset="0"/>
              </a:rPr>
              <a:t> As emendas ao projeto de lei do orçamento anual ou aos projetos que o modifiquem somente podem ser aprovadas caso indiquem os recursos necessários (...) excluídas as que incidam sobre serviço da dívida”</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0" i="1">
              <a:solidFill>
                <a:srgbClr val="FFFFFF"/>
              </a:solidFill>
              <a:latin typeface="Tahoma" pitchFamily="34" charset="0"/>
              <a:cs typeface="Tahoma" pitchFamily="34" charset="0"/>
            </a:endParaRPr>
          </a:p>
          <a:p>
            <a:pPr algn="ctr"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Ver “Anatomia de uma Fraude à Constituição”</a:t>
            </a:r>
          </a:p>
          <a:p>
            <a:pP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 u="sng">
              <a:solidFill>
                <a:srgbClr val="FFFFFF"/>
              </a:solidFill>
              <a:latin typeface="Tahoma" pitchFamily="34" charset="0"/>
              <a:cs typeface="Tahoma" pitchFamily="34" charset="0"/>
            </a:endParaRPr>
          </a:p>
          <a:p>
            <a:pP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92D050"/>
                </a:solidFill>
                <a:latin typeface="Tahoma" pitchFamily="34" charset="0"/>
                <a:cs typeface="Tahoma" pitchFamily="34" charset="0"/>
              </a:rPr>
              <a:t>LDO – Lei de Diretrizes Orçamentárias</a:t>
            </a:r>
          </a:p>
          <a:p>
            <a:pP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FFFF"/>
                </a:solidFill>
                <a:latin typeface="Tahoma" pitchFamily="34" charset="0"/>
                <a:cs typeface="Tahoma" pitchFamily="34" charset="0"/>
              </a:rPr>
              <a:t>Estabelece Metas de Superávit Primário – Art 2º da LDO 2012</a:t>
            </a:r>
          </a:p>
          <a:p>
            <a:pPr algn="ct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FFFF"/>
                </a:solidFill>
                <a:latin typeface="Tahoma" pitchFamily="34" charset="0"/>
                <a:cs typeface="Tahoma" pitchFamily="34" charset="0"/>
              </a:rPr>
              <a:t>“</a:t>
            </a:r>
            <a:r>
              <a:rPr lang="pt-BR" sz="2000" i="1">
                <a:solidFill>
                  <a:srgbClr val="FFFFFF"/>
                </a:solidFill>
                <a:latin typeface="Tahoma" pitchFamily="34" charset="0"/>
                <a:cs typeface="Tahoma" pitchFamily="34" charset="0"/>
              </a:rPr>
              <a:t>A elaboração e a aprovação do Projeto de Lei Orçamentária de 2012, bem como a execução da respectiva Lei, deverão ser compatíveis com a obtenção da meta de superávit primário (...)</a:t>
            </a:r>
          </a:p>
        </p:txBody>
      </p:sp>
      <p:sp>
        <p:nvSpPr>
          <p:cNvPr id="28676" name="Rectangle 4"/>
          <p:cNvSpPr>
            <a:spLocks noChangeArrowheads="1"/>
          </p:cNvSpPr>
          <p:nvPr/>
        </p:nvSpPr>
        <p:spPr bwMode="auto">
          <a:xfrm>
            <a:off x="0" y="0"/>
            <a:ext cx="184150" cy="461963"/>
          </a:xfrm>
          <a:prstGeom prst="rect">
            <a:avLst/>
          </a:prstGeom>
          <a:noFill/>
          <a:ln w="12700" cap="sq">
            <a:noFill/>
            <a:miter lim="800000"/>
            <a:headEnd type="none" w="sm" len="sm"/>
            <a:tailEnd type="none" w="sm" len="sm"/>
          </a:ln>
        </p:spPr>
        <p:txBody>
          <a:bodyPr wrap="none" anchor="ctr">
            <a:spAutoFit/>
          </a:bodyPr>
          <a:lstStyle/>
          <a:p>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330200" y="1295400"/>
            <a:ext cx="9245600" cy="4800600"/>
          </a:xfrm>
          <a:prstGeom prst="rect">
            <a:avLst/>
          </a:prstGeom>
          <a:noFill/>
          <a:ln w="9525">
            <a:noFill/>
            <a:round/>
            <a:headEnd/>
            <a:tailEnd/>
          </a:ln>
        </p:spPr>
        <p:txBody>
          <a:bodyPr lIns="90000" tIns="46800" rIns="90000" bIns="46800"/>
          <a:lstStyle/>
          <a:p>
            <a:pPr marL="341313" indent="-341313" defTabSz="449263">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29699" name="Text Box 9"/>
          <p:cNvSpPr txBox="1">
            <a:spLocks noChangeArrowheads="1"/>
          </p:cNvSpPr>
          <p:nvPr/>
        </p:nvSpPr>
        <p:spPr bwMode="auto">
          <a:xfrm>
            <a:off x="330200" y="285750"/>
            <a:ext cx="9440863" cy="6378575"/>
          </a:xfrm>
          <a:prstGeom prst="rect">
            <a:avLst/>
          </a:prstGeom>
          <a:noFill/>
          <a:ln w="9525">
            <a:noFill/>
            <a:round/>
            <a:headEnd/>
            <a:tailEnd/>
          </a:ln>
        </p:spPr>
        <p:txBody>
          <a:bodyPr lIns="90000" tIns="46800" rIns="90000" bIns="46800">
            <a:spAutoFit/>
          </a:bodyPr>
          <a:lstStyle/>
          <a:p>
            <a:pPr algn="ct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92D050"/>
                </a:solidFill>
                <a:latin typeface="Tahoma" pitchFamily="34" charset="0"/>
                <a:cs typeface="Tahoma" pitchFamily="34" charset="0"/>
              </a:rPr>
              <a:t>SUPER ESTRUTURA LEGAL – O PRIVILÉGIO DA DÍVIDA</a:t>
            </a:r>
          </a:p>
          <a:p>
            <a:pP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u="sng">
              <a:solidFill>
                <a:srgbClr val="FFFFFF"/>
              </a:solidFill>
              <a:latin typeface="Tahoma" pitchFamily="34" charset="0"/>
              <a:cs typeface="Tahoma" pitchFamily="34" charset="0"/>
            </a:endParaRP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Lei de Responsabilidade Fiscal – LC 101/2000</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0">
              <a:solidFill>
                <a:srgbClr val="FFFFFF"/>
              </a:solidFill>
              <a:latin typeface="Tahoma" pitchFamily="34" charset="0"/>
              <a:cs typeface="Tahoma" pitchFamily="34" charset="0"/>
            </a:endParaRP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FFFFFF"/>
                </a:solidFill>
                <a:latin typeface="Tahoma" pitchFamily="34" charset="0"/>
                <a:cs typeface="Tahoma" pitchFamily="34" charset="0"/>
              </a:rPr>
              <a:t>		Obriga o administrador público a cumprir metas fiscais, ainda que isso signifique cortes em serviços essenciais.</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FFFFFF"/>
                </a:solidFill>
                <a:latin typeface="Tahoma" pitchFamily="34" charset="0"/>
                <a:cs typeface="Tahoma" pitchFamily="34" charset="0"/>
              </a:rPr>
              <a:t>		Criminaliza o administrador público que não cumprir o pagamento da dívida pública.</a:t>
            </a:r>
          </a:p>
          <a:p>
            <a:pP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
              <a:solidFill>
                <a:srgbClr val="FFFFFF"/>
              </a:solidFill>
              <a:latin typeface="Tahoma" pitchFamily="34" charset="0"/>
              <a:cs typeface="Tahoma" pitchFamily="34" charset="0"/>
            </a:endParaRPr>
          </a:p>
          <a:p>
            <a:pP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FFFF"/>
                </a:solidFill>
                <a:latin typeface="Tahoma" pitchFamily="34" charset="0"/>
                <a:cs typeface="Tahoma" pitchFamily="34" charset="0"/>
              </a:rPr>
              <a:t> Art. 9º - “</a:t>
            </a:r>
            <a:r>
              <a:rPr lang="pt-BR" sz="2000" i="1">
                <a:solidFill>
                  <a:srgbClr val="FFFFFF"/>
                </a:solidFill>
                <a:latin typeface="Tahoma" pitchFamily="34" charset="0"/>
                <a:cs typeface="Tahoma" pitchFamily="34" charset="0"/>
              </a:rPr>
              <a:t>Se verificado, ao final de um bimestre, que a realização da receita poderá não comportar o cumprimento das metas de resultado primário ou nominal estabelecidas no Anexo de Metas Fiscais, os Poderes e o Ministério Público promoverão, (...) limitação de empenho e movimentação financeira</a:t>
            </a:r>
            <a:r>
              <a:rPr lang="pt-BR" sz="2000">
                <a:solidFill>
                  <a:srgbClr val="FFFFFF"/>
                </a:solidFill>
                <a:latin typeface="Tahoma" pitchFamily="34" charset="0"/>
                <a:cs typeface="Tahoma" pitchFamily="34" charset="0"/>
              </a:rPr>
              <a:t>”</a:t>
            </a:r>
          </a:p>
          <a:p>
            <a:pP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i="1">
                <a:solidFill>
                  <a:srgbClr val="FFFFFF"/>
                </a:solidFill>
                <a:latin typeface="Tahoma" pitchFamily="34" charset="0"/>
                <a:cs typeface="Tahoma" pitchFamily="34" charset="0"/>
              </a:rPr>
              <a:t>Art. 73 - As infrações dos dispositivos desta Lei Complementar serão punidas segundo o Código Penal (...)</a:t>
            </a:r>
          </a:p>
        </p:txBody>
      </p:sp>
      <p:sp>
        <p:nvSpPr>
          <p:cNvPr id="29700" name="Rectangle 4"/>
          <p:cNvSpPr>
            <a:spLocks noChangeArrowheads="1"/>
          </p:cNvSpPr>
          <p:nvPr/>
        </p:nvSpPr>
        <p:spPr bwMode="auto">
          <a:xfrm>
            <a:off x="0" y="0"/>
            <a:ext cx="184150" cy="461963"/>
          </a:xfrm>
          <a:prstGeom prst="rect">
            <a:avLst/>
          </a:prstGeom>
          <a:noFill/>
          <a:ln w="12700" cap="sq">
            <a:noFill/>
            <a:miter lim="800000"/>
            <a:headEnd type="none" w="sm" len="sm"/>
            <a:tailEnd type="none" w="sm" len="sm"/>
          </a:ln>
        </p:spPr>
        <p:txBody>
          <a:bodyPr wrap="none" anchor="ctr">
            <a:spAutoFit/>
          </a:bodyPr>
          <a:lstStyle/>
          <a:p>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95313" y="285750"/>
            <a:ext cx="9072562" cy="6570663"/>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SISTEMA DE METAS DE INFLAÇÃO</a:t>
            </a:r>
          </a:p>
          <a:p>
            <a:pP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Imposição do FMI para fazer o Acordo em 1998</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Decreto 3.088/99: Estabeleceu a sistemática de “meta de inflação” como diretriz para fixação do regime de política monetária</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Circular 2.868/99 do BC: Criou a taxa Selic</a:t>
            </a: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400" b="0">
              <a:solidFill>
                <a:srgbClr val="92D050"/>
              </a:solidFill>
              <a:latin typeface="Tahoma" pitchFamily="34" charset="0"/>
              <a:cs typeface="Tahoma" pitchFamily="34" charset="0"/>
            </a:endParaRP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Como o sistema é acionado:</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Risco de superação da “Meta de Inflação” </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Volume excessivo de moeda em circulação</a:t>
            </a:r>
          </a:p>
          <a:p>
            <a:pPr lvl="1"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400" b="0">
              <a:solidFill>
                <a:srgbClr val="FFFFFF"/>
              </a:solidFill>
              <a:latin typeface="Tahoma" pitchFamily="34" charset="0"/>
              <a:cs typeface="Tahoma" pitchFamily="34" charset="0"/>
            </a:endParaRP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Instrumentos utilizados:</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Elevação das Taxas de Juros SELIC</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“Enxugamento” de moeda em operações de mercado aberto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8125" y="142875"/>
            <a:ext cx="9440863" cy="5573713"/>
          </a:xfrm>
          <a:prstGeom prst="rect">
            <a:avLst/>
          </a:prstGeom>
          <a:noFill/>
          <a:ln w="9525">
            <a:noFill/>
            <a:round/>
            <a:headEnd/>
            <a:tailEnd/>
          </a:ln>
        </p:spPr>
        <p:txBody>
          <a:bodyPr lIns="90000" tIns="46800" rIns="90000" bIns="46800">
            <a:spAutoFit/>
          </a:bodyPr>
          <a:lstStyle/>
          <a:p>
            <a:endParaRPr lang="pt-BR" sz="2000" b="0">
              <a:solidFill>
                <a:srgbClr val="FFFFFF"/>
              </a:solidFill>
              <a:latin typeface="Tahoma" pitchFamily="34" charset="0"/>
              <a:cs typeface="Tahoma" pitchFamily="34" charset="0"/>
            </a:endParaRPr>
          </a:p>
          <a:p>
            <a:pPr algn="ctr"/>
            <a:endParaRPr lang="pt-BR">
              <a:solidFill>
                <a:srgbClr val="92D050"/>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 </a:t>
            </a:r>
            <a:endParaRPr lang="es-EC" sz="2000" b="0">
              <a:solidFill>
                <a:srgbClr val="FFFFFF"/>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Parte II</a:t>
            </a:r>
          </a:p>
          <a:p>
            <a:pPr algn="ctr"/>
            <a:endParaRPr lang="pt-BR">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Processo de endividamento brasileiro</a:t>
            </a:r>
            <a:endParaRPr lang="es-EC">
              <a:solidFill>
                <a:srgbClr val="92D050"/>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2.1 Evolução da dívida pública no período de 1970 até o presente</a:t>
            </a:r>
          </a:p>
          <a:p>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2.2 Dívida e superestrutura legal</a:t>
            </a:r>
            <a:endParaRPr lang="es-EC" sz="2000" b="0">
              <a:solidFill>
                <a:srgbClr val="FFFFFF"/>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2.3 Quem decide, quem paga em quem recebe: uma abordagem de classes</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 </a:t>
            </a:r>
            <a:endParaRPr lang="es-EC" sz="2000" b="0">
              <a:solidFill>
                <a:srgbClr val="FFFFFF"/>
              </a:solidFill>
              <a:latin typeface="Tahoma" pitchFamily="34" charset="0"/>
              <a:cs typeface="Tahoma" pitchFamily="34" charset="0"/>
            </a:endParaRPr>
          </a:p>
          <a:p>
            <a:endParaRPr lang="es-EC" sz="2000"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1000" y="642938"/>
            <a:ext cx="9896475" cy="5880100"/>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SISTEMA DE METAS DE INFLAÇÃO</a:t>
            </a: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Consequencias da elevação da taxa Selic</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não controla o tipo de inflação de preços existente no país, decorrente de contínuos e elevados reajustes dos preços de alimentos e preços administrados - combustíveis, energia elétrica, telefonia, transporte público, serviços bancários</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provoca crescimento acelerado da dívida pública</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aumenta a transferência de recursos para o serviço da dívida, prejudicando todas as áreas do orçamento</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prejudica investimentos na economia real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285750"/>
            <a:ext cx="9525000" cy="6665913"/>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SISTEMA DE METAS DE INFLAÇÃO</a:t>
            </a: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000" b="0">
                <a:solidFill>
                  <a:srgbClr val="FFFFFF"/>
                </a:solidFill>
                <a:latin typeface="Tahoma" pitchFamily="34" charset="0"/>
                <a:cs typeface="Tahoma" pitchFamily="34" charset="0"/>
              </a:rPr>
              <a:t> </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Causas do “excesso de moeda”</a:t>
            </a: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ausência de controle de capitais, permitindo o ingresso de montanhas de dólares especulativos no país</a:t>
            </a: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garantia de troca por títulos da dívida pública que pagam os juros mais elevados do mundo</a:t>
            </a: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isenção de IR sobre o rendimento auferido</a:t>
            </a: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elevado ganhos cambiais em decorrência da desvalorização do dólar</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a:solidFill>
                <a:srgbClr val="92D050"/>
              </a:solidFill>
              <a:latin typeface="Tahoma" pitchFamily="34" charset="0"/>
              <a:cs typeface="Tahoma" pitchFamily="34" charset="0"/>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Consequencias das Operações de Mercado Aberto</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mega prejuízos operacionais ao Banco Central - R$ 147 bilhões em 2009 e R$ 50 bilhões em 2010 - o que representa significativo dano ao patrimônio público</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defTabSz="4492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burla à Lei de Responsabilidade Fiscal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330200" y="1295400"/>
            <a:ext cx="9245600" cy="4800600"/>
          </a:xfrm>
          <a:prstGeom prst="rect">
            <a:avLst/>
          </a:prstGeom>
          <a:noFill/>
          <a:ln w="9525">
            <a:noFill/>
            <a:round/>
            <a:headEnd/>
            <a:tailEnd/>
          </a:ln>
        </p:spPr>
        <p:txBody>
          <a:bodyPr lIns="90000" tIns="46800" rIns="90000" bIns="46800"/>
          <a:lstStyle/>
          <a:p>
            <a:pPr marL="341313" indent="-341313" defTabSz="449263">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33795" name="Text Box 9"/>
          <p:cNvSpPr txBox="1">
            <a:spLocks noChangeArrowheads="1"/>
          </p:cNvSpPr>
          <p:nvPr/>
        </p:nvSpPr>
        <p:spPr bwMode="auto">
          <a:xfrm>
            <a:off x="238125" y="285750"/>
            <a:ext cx="9440863" cy="6503988"/>
          </a:xfrm>
          <a:prstGeom prst="rect">
            <a:avLst/>
          </a:prstGeom>
          <a:noFill/>
          <a:ln w="9525">
            <a:noFill/>
            <a:round/>
            <a:headEnd/>
            <a:tailEnd/>
          </a:ln>
        </p:spPr>
        <p:txBody>
          <a:bodyPr lIns="90000" tIns="46800" rIns="90000" bIns="46800">
            <a:spAutoFit/>
          </a:bodyPr>
          <a:lstStyle/>
          <a:p>
            <a:pP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92D050"/>
                </a:solidFill>
                <a:latin typeface="Tahoma" pitchFamily="34" charset="0"/>
                <a:cs typeface="Tahoma" pitchFamily="34" charset="0"/>
              </a:rPr>
              <a:t>PRIVILÉGIOS NA DESTINAÇÃO DE RECURSOS PARA DÍVIDA</a:t>
            </a:r>
          </a:p>
          <a:p>
            <a:pPr defTabSz="449263">
              <a:spcBef>
                <a:spcPts val="2500"/>
              </a:spcBef>
              <a:spcAft>
                <a:spcPts val="600"/>
              </a:spcAft>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FFFF"/>
                </a:solidFill>
                <a:latin typeface="Tahoma" pitchFamily="34" charset="0"/>
                <a:cs typeface="Tahoma" pitchFamily="34" charset="0"/>
              </a:rPr>
              <a:t> Fontes Tributárias</a:t>
            </a:r>
          </a:p>
          <a:p>
            <a:pPr defTabSz="449263">
              <a:spcBef>
                <a:spcPts val="2500"/>
              </a:spcBef>
              <a:spcAft>
                <a:spcPts val="600"/>
              </a:spcAft>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FFFF"/>
                </a:solidFill>
                <a:latin typeface="Tahoma" pitchFamily="34" charset="0"/>
                <a:cs typeface="Tahoma" pitchFamily="34" charset="0"/>
              </a:rPr>
              <a:t> Política de superavit Fiscal</a:t>
            </a:r>
          </a:p>
          <a:p>
            <a:pPr defTabSz="449263">
              <a:spcBef>
                <a:spcPts val="2500"/>
              </a:spcBef>
              <a:spcAft>
                <a:spcPts val="600"/>
              </a:spcAft>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92D050"/>
                </a:solidFill>
                <a:latin typeface="Tahoma" pitchFamily="34" charset="0"/>
                <a:cs typeface="Tahoma" pitchFamily="34" charset="0"/>
              </a:rPr>
              <a:t> OUTRAS FONTES não-tributárias:</a:t>
            </a:r>
          </a:p>
          <a:p>
            <a:pPr lvl="1" algn="just" defTabSz="449263">
              <a:spcBef>
                <a:spcPts val="600"/>
              </a:spcBef>
              <a:spcAft>
                <a:spcPts val="600"/>
              </a:spcAft>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solidFill>
                  <a:srgbClr val="FFFFFF"/>
                </a:solidFill>
                <a:latin typeface="Tahoma" pitchFamily="34" charset="0"/>
                <a:cs typeface="Tahoma" pitchFamily="34" charset="0"/>
              </a:rPr>
              <a:t>- Lucros das estatais distribuídos ao governo (Lei 9.530/1997, Art. 1º)</a:t>
            </a:r>
          </a:p>
          <a:p>
            <a:pPr lvl="1" algn="just" defTabSz="449263">
              <a:spcBef>
                <a:spcPts val="600"/>
              </a:spcBef>
              <a:spcAft>
                <a:spcPts val="600"/>
              </a:spcAft>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solidFill>
                  <a:srgbClr val="FFFFFF"/>
                </a:solidFill>
                <a:latin typeface="Tahoma" pitchFamily="34" charset="0"/>
                <a:cs typeface="Tahoma" pitchFamily="34" charset="0"/>
              </a:rPr>
              <a:t> Lucro do Banco Central (M</a:t>
            </a:r>
            <a:r>
              <a:rPr lang="pt-BR" sz="2000" b="0">
                <a:solidFill>
                  <a:srgbClr val="FFFFFF"/>
                </a:solidFill>
                <a:latin typeface="Tahoma" pitchFamily="34" charset="0"/>
                <a:cs typeface="Tahoma" pitchFamily="34" charset="0"/>
              </a:rPr>
              <a:t>edida Provisória nº 2.179-36/2001, Art 2º, §1º e Lei 11.803/2008, Art. 3º)</a:t>
            </a:r>
          </a:p>
          <a:p>
            <a:pPr lvl="1" algn="just" defTabSz="449263">
              <a:spcBef>
                <a:spcPts val="600"/>
              </a:spcBef>
              <a:spcAft>
                <a:spcPts val="600"/>
              </a:spcAft>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Pagamento da dívida dos estados e municípios com a União (Lei 9.496/1996, art. 12)</a:t>
            </a:r>
          </a:p>
          <a:p>
            <a:pPr lvl="1" algn="just" defTabSz="449263">
              <a:spcBef>
                <a:spcPts val="600"/>
              </a:spcBef>
              <a:spcAft>
                <a:spcPts val="600"/>
              </a:spcAft>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Emissão de novos títulos (Lei 10.179/2001)</a:t>
            </a:r>
          </a:p>
          <a:p>
            <a:pPr lvl="1" algn="just" defTabSz="449263">
              <a:spcBef>
                <a:spcPts val="600"/>
              </a:spcBef>
              <a:spcAft>
                <a:spcPts val="600"/>
              </a:spcAft>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Privatizações (Lei 8.031/1990 e 9.491/1997, Art. 1º)</a:t>
            </a:r>
          </a:p>
          <a:p>
            <a:pPr lvl="1" algn="just" defTabSz="449263">
              <a:spcBef>
                <a:spcPts val="600"/>
              </a:spcBef>
              <a:spcAft>
                <a:spcPts val="600"/>
              </a:spcAft>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Remuneração da Conta Única do Tesouro pelo Banco Central</a:t>
            </a:r>
          </a:p>
          <a:p>
            <a:pPr defTabSz="449263">
              <a:spcBef>
                <a:spcPts val="1800"/>
              </a:spcBef>
              <a:spcAft>
                <a:spcPts val="600"/>
              </a:spcAft>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92D050"/>
                </a:solidFill>
                <a:latin typeface="Tahoma" pitchFamily="34" charset="0"/>
                <a:cs typeface="Tahoma" pitchFamily="34" charset="0"/>
              </a:rPr>
              <a:t> Desvinculação de recursos específicos de outras áreas  (MP 435 e 450)</a:t>
            </a:r>
          </a:p>
        </p:txBody>
      </p:sp>
      <p:sp>
        <p:nvSpPr>
          <p:cNvPr id="33796" name="Rectangle 4"/>
          <p:cNvSpPr>
            <a:spLocks noChangeArrowheads="1"/>
          </p:cNvSpPr>
          <p:nvPr/>
        </p:nvSpPr>
        <p:spPr bwMode="auto">
          <a:xfrm>
            <a:off x="0" y="0"/>
            <a:ext cx="184150" cy="461963"/>
          </a:xfrm>
          <a:prstGeom prst="rect">
            <a:avLst/>
          </a:prstGeom>
          <a:noFill/>
          <a:ln w="12700" cap="sq">
            <a:noFill/>
            <a:miter lim="800000"/>
            <a:headEnd type="none" w="sm" len="sm"/>
            <a:tailEnd type="none" w="sm" len="sm"/>
          </a:ln>
        </p:spPr>
        <p:txBody>
          <a:bodyPr wrap="none" anchor="ctr">
            <a:spAutoFit/>
          </a:bodyPr>
          <a:lstStyle/>
          <a:p>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00025" y="188913"/>
            <a:ext cx="9396413" cy="587375"/>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QUEM GANHA E QUEM PERDE</a:t>
            </a:r>
            <a:r>
              <a:rPr lang="pt-BR" sz="3200" b="0">
                <a:solidFill>
                  <a:srgbClr val="92D050"/>
                </a:solidFill>
                <a:latin typeface="Tahoma" pitchFamily="34" charset="0"/>
                <a:cs typeface="Tahoma" pitchFamily="34" charset="0"/>
              </a:rPr>
              <a:t>  </a:t>
            </a:r>
          </a:p>
        </p:txBody>
      </p:sp>
      <p:pic>
        <p:nvPicPr>
          <p:cNvPr id="34819" name="Picture 3"/>
          <p:cNvPicPr>
            <a:picLocks noChangeAspect="1" noChangeArrowheads="1"/>
          </p:cNvPicPr>
          <p:nvPr/>
        </p:nvPicPr>
        <p:blipFill>
          <a:blip r:embed="rId3"/>
          <a:srcRect/>
          <a:stretch>
            <a:fillRect/>
          </a:stretch>
        </p:blipFill>
        <p:spPr bwMode="auto">
          <a:xfrm>
            <a:off x="5381625" y="1428750"/>
            <a:ext cx="4071938" cy="4786313"/>
          </a:xfrm>
          <a:prstGeom prst="rect">
            <a:avLst/>
          </a:prstGeom>
          <a:noFill/>
          <a:ln w="12700" cap="sq" algn="ctr">
            <a:noFill/>
            <a:miter lim="800000"/>
            <a:headEnd/>
            <a:tailEnd/>
          </a:ln>
        </p:spPr>
      </p:pic>
      <p:pic>
        <p:nvPicPr>
          <p:cNvPr id="34820" name="Imagem 2" descr="http://www.divida-auditoriacidada.org.br/config/10-3-2011.jpg">
            <a:hlinkClick r:id="rId4"/>
          </p:cNvPr>
          <p:cNvPicPr>
            <a:picLocks noChangeAspect="1" noChangeArrowheads="1"/>
          </p:cNvPicPr>
          <p:nvPr/>
        </p:nvPicPr>
        <p:blipFill>
          <a:blip r:embed="rId5"/>
          <a:srcRect/>
          <a:stretch>
            <a:fillRect/>
          </a:stretch>
        </p:blipFill>
        <p:spPr bwMode="auto">
          <a:xfrm>
            <a:off x="452438" y="1428750"/>
            <a:ext cx="4246562" cy="47863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93675" y="188913"/>
            <a:ext cx="9440863" cy="6583362"/>
          </a:xfrm>
          <a:prstGeom prst="rect">
            <a:avLst/>
          </a:prstGeom>
          <a:noFill/>
          <a:ln w="9525">
            <a:noFill/>
            <a:round/>
            <a:headEnd/>
            <a:tailEnd/>
          </a:ln>
        </p:spPr>
        <p:txBody>
          <a:bodyPr lIns="90000" tIns="46800" rIns="90000" bIns="46800">
            <a:spAutoFit/>
          </a:bodyPr>
          <a:lstStyle/>
          <a:p>
            <a:pPr algn="ctr" defTabSz="449263" eaLnBrk="0" hangingPunct="0">
              <a:lnSpc>
                <a:spcPts val="4100"/>
              </a:lnSpc>
              <a:spcBef>
                <a:spcPts val="24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A estratégia de manutenção do Poder e da Acumulação Capitalista</a:t>
            </a:r>
          </a:p>
          <a:p>
            <a:pPr algn="just" defTabSz="449263" eaLnBrk="0" hangingPunct="0">
              <a:lnSpc>
                <a:spcPts val="4100"/>
              </a:lnSpc>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Lucros crescentes para setor financeiro/empresarial</a:t>
            </a:r>
          </a:p>
          <a:p>
            <a:pPr algn="just" defTabSz="449263" eaLnBrk="0" hangingPunct="0">
              <a:lnSpc>
                <a:spcPts val="4100"/>
              </a:lnSpc>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Financiamento de campanhas eleitorais e corrupção</a:t>
            </a:r>
          </a:p>
          <a:p>
            <a:pPr algn="just" defTabSz="449263" eaLnBrk="0" hangingPunct="0">
              <a:lnSpc>
                <a:spcPts val="4100"/>
              </a:lnSpc>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Extremo poder da mídia ligada ao grande capital </a:t>
            </a:r>
          </a:p>
          <a:p>
            <a:pPr algn="just" defTabSz="449263" eaLnBrk="0" hangingPunct="0">
              <a:lnSpc>
                <a:spcPts val="4100"/>
              </a:lnSpc>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Ilusória distribuição de riqueza </a:t>
            </a:r>
          </a:p>
          <a:p>
            <a:pPr lvl="1" algn="just" defTabSz="449263" eaLnBrk="0" hangingPunct="0">
              <a:lnSpc>
                <a:spcPts val="41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Pequenos ganhos para os pobres: Bolsa Família</a:t>
            </a:r>
          </a:p>
          <a:p>
            <a:pPr lvl="1" algn="just" defTabSz="449263" eaLnBrk="0" hangingPunct="0">
              <a:lnSpc>
                <a:spcPts val="41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Pífios reajustes para trabalhadores</a:t>
            </a:r>
          </a:p>
          <a:p>
            <a:pPr lvl="1" algn="just" defTabSz="449263" eaLnBrk="0" hangingPunct="0">
              <a:lnSpc>
                <a:spcPts val="41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Acesso a produtos baratos: sensação de melhoria de vida</a:t>
            </a:r>
          </a:p>
          <a:p>
            <a:pPr lvl="1" algn="just" defTabSz="449263" eaLnBrk="0" hangingPunct="0">
              <a:lnSpc>
                <a:spcPts val="41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Acesso a crédito/financiamentos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285750"/>
            <a:ext cx="9906000" cy="6527800"/>
          </a:xfrm>
          <a:prstGeom prst="rect">
            <a:avLst/>
          </a:prstGeom>
          <a:noFill/>
          <a:ln w="9525">
            <a:noFill/>
            <a:round/>
            <a:headEnd/>
            <a:tailEnd/>
          </a:ln>
        </p:spPr>
        <p:txBody>
          <a:bodyPr lIns="90000" tIns="46800" rIns="90000" bIns="46800">
            <a:spAutoFit/>
          </a:bodyPr>
          <a:lstStyle/>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Quem ganha e quem perde</a:t>
            </a:r>
          </a:p>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Modelo Tributário</a:t>
            </a:r>
          </a:p>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92D050"/>
              </a:solidFill>
              <a:latin typeface="Tahoma" pitchFamily="34" charset="0"/>
              <a:cs typeface="Tahoma" pitchFamily="34" charset="0"/>
            </a:endParaRPr>
          </a:p>
          <a:p>
            <a:pPr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 CAPITAL e LUCRO: </a:t>
            </a:r>
            <a:r>
              <a:rPr lang="pt-BR" u="sng">
                <a:solidFill>
                  <a:srgbClr val="92D050"/>
                </a:solidFill>
                <a:latin typeface="Tahoma" pitchFamily="34" charset="0"/>
                <a:cs typeface="Tahoma" pitchFamily="34" charset="0"/>
              </a:rPr>
              <a:t>PRIVILÉGIOS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00"/>
                </a:solidFill>
                <a:latin typeface="Tahoma" pitchFamily="34" charset="0"/>
                <a:cs typeface="Tahoma" pitchFamily="34" charset="0"/>
              </a:rPr>
              <a:t> </a:t>
            </a:r>
            <a:r>
              <a:rPr lang="pt-BR" b="0">
                <a:solidFill>
                  <a:srgbClr val="FFFFFF"/>
                </a:solidFill>
                <a:latin typeface="Tahoma" pitchFamily="34" charset="0"/>
                <a:cs typeface="Tahoma" pitchFamily="34" charset="0"/>
              </a:rPr>
              <a:t>Isenções e Liberdade de movimentação</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Deduções generosas, até de despesas fictícias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Proposta de redução da Contribuição Patronal</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b="0">
              <a:solidFill>
                <a:srgbClr val="FFFFFF"/>
              </a:solidFill>
              <a:latin typeface="Tahoma" pitchFamily="34" charset="0"/>
              <a:cs typeface="Tahoma" pitchFamily="34" charset="0"/>
            </a:endParaRPr>
          </a:p>
          <a:p>
            <a:pPr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00"/>
                </a:solidFill>
                <a:latin typeface="Tahoma" pitchFamily="34" charset="0"/>
                <a:cs typeface="Tahoma" pitchFamily="34" charset="0"/>
              </a:rPr>
              <a:t> </a:t>
            </a:r>
            <a:r>
              <a:rPr lang="pt-BR">
                <a:solidFill>
                  <a:srgbClr val="92D050"/>
                </a:solidFill>
                <a:latin typeface="Tahoma" pitchFamily="34" charset="0"/>
                <a:cs typeface="Tahoma" pitchFamily="34" charset="0"/>
              </a:rPr>
              <a:t>TRABALHADORES: </a:t>
            </a:r>
            <a:r>
              <a:rPr lang="pt-BR" u="sng">
                <a:solidFill>
                  <a:srgbClr val="92D050"/>
                </a:solidFill>
                <a:latin typeface="Tahoma" pitchFamily="34" charset="0"/>
                <a:cs typeface="Tahoma" pitchFamily="34" charset="0"/>
              </a:rPr>
              <a:t>INJUSTIÇAS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00"/>
                </a:solidFill>
                <a:latin typeface="Tahoma" pitchFamily="34" charset="0"/>
                <a:cs typeface="Tahoma" pitchFamily="34" charset="0"/>
              </a:rPr>
              <a:t> </a:t>
            </a:r>
            <a:r>
              <a:rPr lang="pt-BR" b="0">
                <a:solidFill>
                  <a:srgbClr val="FFFFFF"/>
                </a:solidFill>
                <a:latin typeface="Tahoma" pitchFamily="34" charset="0"/>
                <a:cs typeface="Tahoma" pitchFamily="34" charset="0"/>
              </a:rPr>
              <a:t>Fim de Deduções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Redução da Progressividade</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Insuficiência de atualização da tabela do IRPF</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Agravamento dos tributos indiretos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PEC-233: Reforma Tributária que transforma as contribuições sociais em impostos: Ameaça ao financiamento da Seguridade Social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3675" y="188913"/>
            <a:ext cx="9712325" cy="6557962"/>
          </a:xfrm>
          <a:prstGeom prst="rect">
            <a:avLst/>
          </a:prstGeom>
          <a:noFill/>
          <a:ln w="9525">
            <a:noFill/>
            <a:round/>
            <a:headEnd/>
            <a:tailEnd/>
          </a:ln>
        </p:spPr>
        <p:txBody>
          <a:bodyPr lIns="90000" tIns="46800" rIns="90000" bIns="46800">
            <a:spAutoFit/>
          </a:bodyPr>
          <a:lstStyle/>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GASTOS PÚBLICOS: Diferença de Tratamento</a:t>
            </a:r>
          </a:p>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92D050"/>
              </a:solidFill>
              <a:latin typeface="Tahoma" pitchFamily="34" charset="0"/>
              <a:cs typeface="Tahoma" pitchFamily="34" charset="0"/>
            </a:endParaRPr>
          </a:p>
          <a:p>
            <a:pP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Contagotas para Gastos Sociais</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Menos de 5% do orçado para “</a:t>
            </a:r>
            <a:r>
              <a:rPr lang="pt-BR" b="0" i="1">
                <a:solidFill>
                  <a:srgbClr val="FFFFFF"/>
                </a:solidFill>
                <a:latin typeface="Tahoma" pitchFamily="34" charset="0"/>
                <a:cs typeface="Tahoma" pitchFamily="34" charset="0"/>
              </a:rPr>
              <a:t>Prevenção e Preparação para Desastres</a:t>
            </a:r>
            <a:r>
              <a:rPr lang="pt-BR" b="0">
                <a:solidFill>
                  <a:srgbClr val="FFFFFF"/>
                </a:solidFill>
                <a:latin typeface="Tahoma" pitchFamily="34" charset="0"/>
                <a:cs typeface="Tahoma" pitchFamily="34" charset="0"/>
              </a:rPr>
              <a:t>” </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Apenas 20% do Orçamento do programa “</a:t>
            </a:r>
            <a:r>
              <a:rPr lang="pt-BR" b="0" i="1">
                <a:solidFill>
                  <a:srgbClr val="FFFFFF"/>
                </a:solidFill>
                <a:latin typeface="Tahoma" pitchFamily="34" charset="0"/>
                <a:cs typeface="Tahoma" pitchFamily="34" charset="0"/>
              </a:rPr>
              <a:t>Minha Casa Minha Vida</a:t>
            </a:r>
            <a:r>
              <a:rPr lang="pt-BR" b="0">
                <a:solidFill>
                  <a:srgbClr val="FFFFFF"/>
                </a:solidFill>
                <a:latin typeface="Tahoma" pitchFamily="34" charset="0"/>
                <a:cs typeface="Tahoma" pitchFamily="34" charset="0"/>
              </a:rPr>
              <a:t>” foram gastos em 2010</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Pífio reajuste do salário mínimo; congelamento servidores públicos</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a:p>
            <a:pP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Ralo aberto para gastos com a Dívida Pública</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Pagamento antecipado ao FMI em 2005</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Resgate antecipado de títulos da dívida externa desde 2005 e       	com  pagamento  de  ágio</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Emissão de títulos para pagar juros </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AUSÊNCIA DE QUALQUER LIMITE para gastos com dívida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m 1"/>
          <p:cNvPicPr>
            <a:picLocks noChangeAspect="1" noChangeArrowheads="1"/>
          </p:cNvPicPr>
          <p:nvPr/>
        </p:nvPicPr>
        <p:blipFill>
          <a:blip r:embed="rId2"/>
          <a:srcRect/>
          <a:stretch>
            <a:fillRect/>
          </a:stretch>
        </p:blipFill>
        <p:spPr bwMode="auto">
          <a:xfrm>
            <a:off x="381000" y="642938"/>
            <a:ext cx="9525000" cy="5786437"/>
          </a:xfrm>
          <a:prstGeom prst="rect">
            <a:avLst/>
          </a:prstGeom>
          <a:noFill/>
          <a:ln w="9525">
            <a:noFill/>
            <a:miter lim="800000"/>
            <a:headEnd/>
            <a:tailEnd/>
          </a:ln>
        </p:spPr>
      </p:pic>
      <p:sp>
        <p:nvSpPr>
          <p:cNvPr id="38915" name="Rectangle 2"/>
          <p:cNvSpPr>
            <a:spLocks noGrp="1" noChangeArrowheads="1"/>
          </p:cNvSpPr>
          <p:nvPr>
            <p:ph type="title" idx="4294967295"/>
          </p:nvPr>
        </p:nvSpPr>
        <p:spPr bwMode="auto">
          <a:xfrm>
            <a:off x="0" y="188913"/>
            <a:ext cx="9906000" cy="576262"/>
          </a:xfrm>
          <a:prstGeom prst="rect">
            <a:avLst/>
          </a:prstGeom>
          <a:noFill/>
          <a:ln>
            <a:miter lim="800000"/>
            <a:headEnd/>
            <a:tailEnd/>
          </a:ln>
        </p:spPr>
        <p:txBody>
          <a:bodyPr/>
          <a:lstStyle/>
          <a:p>
            <a:r>
              <a:rPr lang="pt-BR" sz="2400" b="1" smtClean="0">
                <a:solidFill>
                  <a:srgbClr val="92D050"/>
                </a:solidFill>
                <a:latin typeface="Tahoma" pitchFamily="34" charset="0"/>
                <a:cs typeface="Tahoma" pitchFamily="34" charset="0"/>
              </a:rPr>
              <a:t>Orçamento Geral da União – Gastos Selecionados (R$ milhões) </a:t>
            </a:r>
          </a:p>
        </p:txBody>
      </p:sp>
      <p:sp>
        <p:nvSpPr>
          <p:cNvPr id="38916" name="Rectangle 9"/>
          <p:cNvSpPr>
            <a:spLocks noChangeArrowheads="1"/>
          </p:cNvSpPr>
          <p:nvPr/>
        </p:nvSpPr>
        <p:spPr bwMode="auto">
          <a:xfrm>
            <a:off x="776288" y="6380163"/>
            <a:ext cx="8064500" cy="306387"/>
          </a:xfrm>
          <a:prstGeom prst="rect">
            <a:avLst/>
          </a:prstGeom>
          <a:noFill/>
          <a:ln w="12700" cap="sq" algn="ctr">
            <a:noFill/>
            <a:miter lim="800000"/>
            <a:headEnd/>
            <a:tailEnd/>
          </a:ln>
          <a:effectLst>
            <a:prstShdw prst="shdw17" dist="17961" dir="2700000">
              <a:srgbClr val="999999"/>
            </a:prstShdw>
          </a:effectLst>
        </p:spPr>
        <p:txBody>
          <a:bodyPr anchor="ctr">
            <a:spAutoFit/>
          </a:bodyPr>
          <a:lstStyle/>
          <a:p>
            <a:pPr algn="ctr" eaLnBrk="0" hangingPunct="0">
              <a:spcBef>
                <a:spcPct val="50000"/>
              </a:spcBef>
            </a:pPr>
            <a:r>
              <a:rPr lang="en-US" sz="1400" b="0">
                <a:solidFill>
                  <a:srgbClr val="FFFFFF"/>
                </a:solidFill>
              </a:rPr>
              <a:t>Fonte: Secretaria do Tesouro Nacional - SIAFI. Inclui a rolagem, ou “refinanciamento” da Dívida</a:t>
            </a:r>
            <a:endParaRPr lang="en-US" b="0">
              <a:solidFill>
                <a:srgbClr val="FFFFFF"/>
              </a:solidFill>
            </a:endParaRPr>
          </a:p>
        </p:txBody>
      </p:sp>
      <p:sp>
        <p:nvSpPr>
          <p:cNvPr id="5" name="CaixaDeTexto 4"/>
          <p:cNvSpPr txBox="1"/>
          <p:nvPr/>
        </p:nvSpPr>
        <p:spPr>
          <a:xfrm>
            <a:off x="6537325" y="1844675"/>
            <a:ext cx="3071813" cy="830263"/>
          </a:xfrm>
          <a:prstGeom prst="rect">
            <a:avLst/>
          </a:prstGeom>
          <a:noFill/>
        </p:spPr>
        <p:txBody>
          <a:bodyPr>
            <a:spAutoFit/>
          </a:bodyPr>
          <a:lstStyle/>
          <a:p>
            <a:pPr algn="ctr" eaLnBrk="0" hangingPunct="0">
              <a:spcBef>
                <a:spcPct val="50000"/>
              </a:spcBef>
              <a:defRPr/>
            </a:pPr>
            <a:r>
              <a:rPr lang="pt-BR">
                <a:solidFill>
                  <a:schemeClr val="accent6">
                    <a:lumMod val="50000"/>
                    <a:lumOff val="50000"/>
                  </a:schemeClr>
                </a:solidFill>
                <a:cs typeface="+mn-cs"/>
              </a:rPr>
              <a:t>Juros e Amortizações da Dívida</a:t>
            </a:r>
          </a:p>
        </p:txBody>
      </p:sp>
      <p:sp>
        <p:nvSpPr>
          <p:cNvPr id="38918" name="CaixaDeTexto 5"/>
          <p:cNvSpPr txBox="1">
            <a:spLocks noChangeArrowheads="1"/>
          </p:cNvSpPr>
          <p:nvPr/>
        </p:nvSpPr>
        <p:spPr bwMode="auto">
          <a:xfrm>
            <a:off x="6548438" y="4667250"/>
            <a:ext cx="3357562" cy="369888"/>
          </a:xfrm>
          <a:prstGeom prst="rect">
            <a:avLst/>
          </a:prstGeom>
          <a:noFill/>
          <a:ln w="9525">
            <a:noFill/>
            <a:miter lim="800000"/>
            <a:headEnd/>
            <a:tailEnd/>
          </a:ln>
        </p:spPr>
        <p:txBody>
          <a:bodyPr>
            <a:spAutoFit/>
          </a:bodyPr>
          <a:lstStyle/>
          <a:p>
            <a:pPr algn="ctr" eaLnBrk="0" hangingPunct="0">
              <a:spcBef>
                <a:spcPct val="50000"/>
              </a:spcBef>
            </a:pPr>
            <a:r>
              <a:rPr lang="pt-BR" sz="1800">
                <a:solidFill>
                  <a:srgbClr val="7030A0"/>
                </a:solidFill>
                <a:latin typeface="Tahoma" pitchFamily="34" charset="0"/>
                <a:cs typeface="Tahoma" pitchFamily="34" charset="0"/>
              </a:rPr>
              <a:t>Pessoal e Encargos Sociais</a:t>
            </a:r>
          </a:p>
        </p:txBody>
      </p:sp>
      <p:sp>
        <p:nvSpPr>
          <p:cNvPr id="38919" name="CaixaDeTexto 6"/>
          <p:cNvSpPr txBox="1">
            <a:spLocks noChangeArrowheads="1"/>
          </p:cNvSpPr>
          <p:nvPr/>
        </p:nvSpPr>
        <p:spPr bwMode="auto">
          <a:xfrm>
            <a:off x="6453188" y="5286375"/>
            <a:ext cx="3214687" cy="369888"/>
          </a:xfrm>
          <a:prstGeom prst="rect">
            <a:avLst/>
          </a:prstGeom>
          <a:noFill/>
          <a:ln w="9525">
            <a:noFill/>
            <a:miter lim="800000"/>
            <a:headEnd/>
            <a:tailEnd/>
          </a:ln>
        </p:spPr>
        <p:txBody>
          <a:bodyPr>
            <a:spAutoFit/>
          </a:bodyPr>
          <a:lstStyle/>
          <a:p>
            <a:pPr algn="ctr" eaLnBrk="0" hangingPunct="0">
              <a:spcBef>
                <a:spcPct val="50000"/>
              </a:spcBef>
            </a:pPr>
            <a:r>
              <a:rPr lang="pt-BR" sz="1800">
                <a:solidFill>
                  <a:srgbClr val="CC0000"/>
                </a:solidFill>
                <a:latin typeface="Tahoma" pitchFamily="34" charset="0"/>
                <a:cs typeface="Tahoma" pitchFamily="34" charset="0"/>
              </a:rPr>
              <a:t>Saúde e Saneamento</a:t>
            </a:r>
          </a:p>
        </p:txBody>
      </p:sp>
      <p:sp>
        <p:nvSpPr>
          <p:cNvPr id="8" name="CaixaDeTexto 7"/>
          <p:cNvSpPr txBox="1"/>
          <p:nvPr/>
        </p:nvSpPr>
        <p:spPr>
          <a:xfrm>
            <a:off x="6453188" y="5715000"/>
            <a:ext cx="3452812" cy="369888"/>
          </a:xfrm>
          <a:prstGeom prst="rect">
            <a:avLst/>
          </a:prstGeom>
          <a:noFill/>
        </p:spPr>
        <p:txBody>
          <a:bodyPr>
            <a:spAutoFit/>
          </a:bodyPr>
          <a:lstStyle/>
          <a:p>
            <a:pPr algn="ctr" eaLnBrk="0" hangingPunct="0">
              <a:spcBef>
                <a:spcPct val="50000"/>
              </a:spcBef>
              <a:defRPr/>
            </a:pPr>
            <a:r>
              <a:rPr lang="pt-BR" sz="1800" dirty="0">
                <a:solidFill>
                  <a:schemeClr val="accent2">
                    <a:lumMod val="50000"/>
                    <a:lumOff val="50000"/>
                  </a:schemeClr>
                </a:solidFill>
                <a:latin typeface="Tahoma" pitchFamily="34" charset="0"/>
                <a:ea typeface="Tahoma" pitchFamily="34" charset="0"/>
                <a:cs typeface="Tahoma" pitchFamily="34" charset="0"/>
              </a:rPr>
              <a:t>Educação e Cultura</a:t>
            </a:r>
          </a:p>
        </p:txBody>
      </p:sp>
      <p:sp>
        <p:nvSpPr>
          <p:cNvPr id="38921" name="CaixaDeTexto 8"/>
          <p:cNvSpPr txBox="1">
            <a:spLocks noChangeArrowheads="1"/>
          </p:cNvSpPr>
          <p:nvPr/>
        </p:nvSpPr>
        <p:spPr bwMode="auto">
          <a:xfrm>
            <a:off x="3008313" y="4149725"/>
            <a:ext cx="3214687" cy="646113"/>
          </a:xfrm>
          <a:prstGeom prst="rect">
            <a:avLst/>
          </a:prstGeom>
          <a:noFill/>
          <a:ln w="9525">
            <a:noFill/>
            <a:miter lim="800000"/>
            <a:headEnd/>
            <a:tailEnd/>
          </a:ln>
        </p:spPr>
        <p:txBody>
          <a:bodyPr>
            <a:spAutoFit/>
          </a:bodyPr>
          <a:lstStyle/>
          <a:p>
            <a:pPr algn="ctr" eaLnBrk="0" hangingPunct="0">
              <a:spcBef>
                <a:spcPct val="50000"/>
              </a:spcBef>
            </a:pPr>
            <a:r>
              <a:rPr lang="pt-BR" sz="1800">
                <a:solidFill>
                  <a:srgbClr val="92D050"/>
                </a:solidFill>
                <a:latin typeface="Tahoma" pitchFamily="34" charset="0"/>
                <a:cs typeface="Tahoma" pitchFamily="34" charset="0"/>
              </a:rPr>
              <a:t>Previdência e Assistência Social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66750" y="3071813"/>
          <a:ext cx="8929688" cy="2786062"/>
        </p:xfrm>
        <a:graphic>
          <a:graphicData uri="http://schemas.openxmlformats.org/drawingml/2006/table">
            <a:tbl>
              <a:tblPr firstRow="1" bandRow="1">
                <a:tableStyleId>{5C22544A-7EE6-4342-B048-85BDC9FD1C3A}</a:tableStyleId>
              </a:tblPr>
              <a:tblGrid>
                <a:gridCol w="8929688"/>
              </a:tblGrid>
              <a:tr h="2786062">
                <a:tc>
                  <a:txBody>
                    <a:bodyPr/>
                    <a:lstStyle/>
                    <a:p>
                      <a:endParaRPr lang="es-EC" sz="1800" dirty="0"/>
                    </a:p>
                  </a:txBody>
                  <a:tcPr marL="91439" marR="91439"/>
                </a:tc>
              </a:tr>
            </a:tbl>
          </a:graphicData>
        </a:graphic>
      </p:graphicFrame>
      <p:graphicFrame>
        <p:nvGraphicFramePr>
          <p:cNvPr id="3" name="2 Tabla"/>
          <p:cNvGraphicFramePr>
            <a:graphicFrameLocks noGrp="1"/>
          </p:cNvGraphicFramePr>
          <p:nvPr/>
        </p:nvGraphicFramePr>
        <p:xfrm>
          <a:off x="666750" y="928688"/>
          <a:ext cx="8501063" cy="1785937"/>
        </p:xfrm>
        <a:graphic>
          <a:graphicData uri="http://schemas.openxmlformats.org/drawingml/2006/table">
            <a:tbl>
              <a:tblPr firstRow="1" bandRow="1">
                <a:tableStyleId>{5C22544A-7EE6-4342-B048-85BDC9FD1C3A}</a:tableStyleId>
              </a:tblPr>
              <a:tblGrid>
                <a:gridCol w="8501063"/>
              </a:tblGrid>
              <a:tr h="1785937">
                <a:tc>
                  <a:txBody>
                    <a:bodyPr/>
                    <a:lstStyle/>
                    <a:p>
                      <a:endParaRPr lang="es-EC" sz="1800" dirty="0"/>
                    </a:p>
                  </a:txBody>
                  <a:tcPr marL="91439" marR="91439">
                    <a:solidFill>
                      <a:srgbClr val="FFFFFF"/>
                    </a:solidFill>
                  </a:tcPr>
                </a:tc>
              </a:tr>
            </a:tbl>
          </a:graphicData>
        </a:graphic>
      </p:graphicFrame>
      <p:sp>
        <p:nvSpPr>
          <p:cNvPr id="39950" name="Text Box 2"/>
          <p:cNvSpPr>
            <a:spLocks noChangeArrowheads="1"/>
          </p:cNvSpPr>
          <p:nvPr/>
        </p:nvSpPr>
        <p:spPr bwMode="auto">
          <a:xfrm>
            <a:off x="381000" y="188913"/>
            <a:ext cx="9525000" cy="6988175"/>
          </a:xfrm>
          <a:prstGeom prst="flowChartProcess">
            <a:avLst/>
          </a:prstGeom>
          <a:noFill/>
          <a:ln w="9525">
            <a:noFill/>
            <a:round/>
            <a:headEnd/>
            <a:tailEnd/>
          </a:ln>
        </p:spPr>
        <p:txBody>
          <a:bodyPr lIns="90000" tIns="46800" rIns="90000" bIns="46800">
            <a:spAutoFit/>
          </a:bodyPr>
          <a:lstStyle/>
          <a:p>
            <a:pPr algn="ctr" defTabSz="449263" eaLnBrk="0" hangingPunct="0">
              <a:lnSpc>
                <a:spcPts val="4200"/>
              </a:lnSpc>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chemeClr val="accent1"/>
                </a:solidFill>
                <a:latin typeface="Tahoma" pitchFamily="34" charset="0"/>
                <a:cs typeface="Tahoma" pitchFamily="34" charset="0"/>
              </a:rPr>
              <a:t>Quem ganha e quem perde</a:t>
            </a:r>
            <a:endParaRPr lang="pt-BR" sz="3200">
              <a:solidFill>
                <a:schemeClr val="bg2"/>
              </a:solidFill>
              <a:latin typeface="Tahoma" pitchFamily="34" charset="0"/>
              <a:cs typeface="Tahoma" pitchFamily="34" charset="0"/>
            </a:endParaRPr>
          </a:p>
          <a:p>
            <a:pPr algn="ctr" defTabSz="449263" eaLnBrk="0" hangingPunct="0">
              <a:lnSpc>
                <a:spcPts val="4200"/>
              </a:lnSpc>
              <a:spcBef>
                <a:spcPts val="30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chemeClr val="bg2"/>
                </a:solidFill>
                <a:latin typeface="Tahoma" pitchFamily="34" charset="0"/>
                <a:cs typeface="Tahoma" pitchFamily="34" charset="0"/>
              </a:rPr>
              <a:t>O  AJUSTE  FISCAL DE  DILMA</a:t>
            </a:r>
          </a:p>
          <a:p>
            <a:pPr algn="ct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chemeClr val="bg2"/>
                </a:solidFill>
                <a:latin typeface="Tahoma" pitchFamily="34" charset="0"/>
                <a:cs typeface="Tahoma" pitchFamily="34" charset="0"/>
              </a:rPr>
              <a:t>Corte Recorde de R$ 50 Bilhões de gastos sociais no Orçamento Federal de 2011</a:t>
            </a:r>
          </a:p>
          <a:p>
            <a:pPr algn="just"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chemeClr val="accent1"/>
              </a:solidFill>
              <a:latin typeface="Tahoma" pitchFamily="34" charset="0"/>
              <a:cs typeface="Tahoma" pitchFamily="34" charset="0"/>
            </a:endParaRPr>
          </a:p>
          <a:p>
            <a:pPr algn="just"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chemeClr val="accent1"/>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chemeClr val="bg2"/>
                </a:solidFill>
                <a:latin typeface="Tahoma" pitchFamily="34" charset="0"/>
                <a:cs typeface="Tahoma" pitchFamily="34" charset="0"/>
              </a:rPr>
              <a:t> </a:t>
            </a:r>
            <a:r>
              <a:rPr lang="pt-BR" sz="2000">
                <a:solidFill>
                  <a:schemeClr val="bg2"/>
                </a:solidFill>
                <a:latin typeface="Tahoma" pitchFamily="34" charset="0"/>
                <a:cs typeface="Tahoma" pitchFamily="34" charset="0"/>
              </a:rPr>
              <a:t>ELEVAÇÃO DA TAXA SELIC</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chemeClr val="bg2"/>
                </a:solidFill>
                <a:latin typeface="Tahoma" pitchFamily="34" charset="0"/>
                <a:cs typeface="Tahoma" pitchFamily="34" charset="0"/>
              </a:rPr>
              <a:t>Em 19/01/2011, passou de 10,75% para 11,25%</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chemeClr val="bg2"/>
                </a:solidFill>
                <a:latin typeface="Tahoma" pitchFamily="34" charset="0"/>
                <a:cs typeface="Tahoma" pitchFamily="34" charset="0"/>
              </a:rPr>
              <a:t> Em 02/03/2011, novo aumento para 11,75%</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chemeClr val="bg2"/>
                </a:solidFill>
                <a:latin typeface="Tahoma" pitchFamily="34" charset="0"/>
                <a:cs typeface="Tahoma" pitchFamily="34" charset="0"/>
              </a:rPr>
              <a:t> Em 20/04/2011 subiu para 12%</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chemeClr val="bg2"/>
                </a:solidFill>
                <a:latin typeface="Tahoma" pitchFamily="34" charset="0"/>
                <a:cs typeface="Tahoma" pitchFamily="34" charset="0"/>
              </a:rPr>
              <a:t>Em 05/06/2011, mais um aumento para 12,25%</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chemeClr val="bg2"/>
                </a:solidFill>
                <a:latin typeface="Tahoma" pitchFamily="34" charset="0"/>
                <a:cs typeface="Tahoma" pitchFamily="34" charset="0"/>
              </a:rPr>
              <a:t>Em 20/07/2011 elevou-se pela 5ª. vez para 12,5%!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chemeClr val="bg2"/>
                </a:solidFill>
                <a:latin typeface="Tahoma" pitchFamily="34" charset="0"/>
                <a:cs typeface="Tahoma" pitchFamily="34" charset="0"/>
              </a:rPr>
              <a:t>Em 31/08/2011 voltou para 12 %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800">
              <a:solidFill>
                <a:srgbClr val="FFFFFF"/>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JUROS CONSOMEM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MAIS de R$ 1 BILHÃO POR DIA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p:cNvPicPr>
            <a:picLocks noChangeAspect="1" noChangeArrowheads="1"/>
          </p:cNvPicPr>
          <p:nvPr/>
        </p:nvPicPr>
        <p:blipFill>
          <a:blip r:embed="rId3"/>
          <a:srcRect/>
          <a:stretch>
            <a:fillRect/>
          </a:stretch>
        </p:blipFill>
        <p:spPr bwMode="auto">
          <a:xfrm>
            <a:off x="344488" y="1052513"/>
            <a:ext cx="9151937" cy="5211762"/>
          </a:xfrm>
          <a:prstGeom prst="rect">
            <a:avLst/>
          </a:prstGeom>
          <a:noFill/>
          <a:ln w="12700" cap="sq" algn="ctr">
            <a:noFill/>
            <a:miter lim="800000"/>
            <a:headEnd/>
            <a:tailEnd/>
          </a:ln>
        </p:spPr>
      </p:pic>
      <p:sp>
        <p:nvSpPr>
          <p:cNvPr id="40963" name="Rectangle 3"/>
          <p:cNvSpPr>
            <a:spLocks noChangeArrowheads="1"/>
          </p:cNvSpPr>
          <p:nvPr/>
        </p:nvSpPr>
        <p:spPr bwMode="auto">
          <a:xfrm>
            <a:off x="895350" y="0"/>
            <a:ext cx="8420100" cy="977900"/>
          </a:xfrm>
          <a:prstGeom prst="rect">
            <a:avLst/>
          </a:prstGeom>
          <a:noFill/>
          <a:ln w="9525">
            <a:noFill/>
            <a:miter lim="800000"/>
            <a:headEnd/>
            <a:tailEnd/>
          </a:ln>
        </p:spPr>
        <p:txBody>
          <a:bodyPr anchor="ct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QUEM GANHA E QUEM PERDE</a:t>
            </a:r>
          </a:p>
        </p:txBody>
      </p:sp>
      <p:sp>
        <p:nvSpPr>
          <p:cNvPr id="40964" name="Rectangle 4"/>
          <p:cNvSpPr>
            <a:spLocks noChangeArrowheads="1"/>
          </p:cNvSpPr>
          <p:nvPr/>
        </p:nvSpPr>
        <p:spPr bwMode="auto">
          <a:xfrm>
            <a:off x="661988" y="1901825"/>
            <a:ext cx="8348662" cy="4699000"/>
          </a:xfrm>
          <a:prstGeom prst="rect">
            <a:avLst/>
          </a:prstGeom>
          <a:noFill/>
          <a:ln w="9525">
            <a:noFill/>
            <a:miter lim="800000"/>
            <a:headEnd/>
            <a:tailEnd/>
          </a:ln>
        </p:spPr>
        <p:txBody>
          <a:bodyPr/>
          <a:lstStyle/>
          <a:p>
            <a:pPr marL="533400" algn="ctr" eaLnBrk="0" hangingPunct="0">
              <a:spcBef>
                <a:spcPct val="20000"/>
              </a:spcBef>
            </a:pPr>
            <a:endParaRPr lang="pt-BR"/>
          </a:p>
        </p:txBody>
      </p:sp>
      <p:sp>
        <p:nvSpPr>
          <p:cNvPr id="40965" name="Text Box 5"/>
          <p:cNvSpPr txBox="1">
            <a:spLocks noChangeArrowheads="1"/>
          </p:cNvSpPr>
          <p:nvPr/>
        </p:nvSpPr>
        <p:spPr bwMode="auto">
          <a:xfrm>
            <a:off x="819150" y="6397625"/>
            <a:ext cx="8670925" cy="307975"/>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pt-BR" sz="1400" b="0">
                <a:solidFill>
                  <a:srgbClr val="FFFFFF"/>
                </a:solidFill>
                <a:latin typeface="Tahoma" pitchFamily="34" charset="0"/>
                <a:cs typeface="Tahoma" pitchFamily="34" charset="0"/>
              </a:rPr>
              <a:t>Fonte: Banco Central - </a:t>
            </a:r>
            <a:r>
              <a:rPr lang="pt-BR" sz="1400" b="0">
                <a:solidFill>
                  <a:srgbClr val="FFFFFF"/>
                </a:solidFill>
                <a:latin typeface="Tahoma" pitchFamily="34" charset="0"/>
                <a:cs typeface="Tahoma" pitchFamily="34" charset="0"/>
                <a:hlinkClick r:id="rId4"/>
              </a:rPr>
              <a:t>http://www4.bcb.gov.br/top50/port/top50.asp</a:t>
            </a:r>
            <a:r>
              <a:rPr lang="pt-BR" sz="1400" b="0">
                <a:solidFill>
                  <a:srgbClr val="FFFFFF"/>
                </a:solidFill>
                <a:latin typeface="Tahoma" pitchFamily="34" charset="0"/>
                <a:cs typeface="Tahoma" pitchFamily="34" charset="0"/>
              </a:rPr>
              <a:t> </a:t>
            </a:r>
          </a:p>
        </p:txBody>
      </p:sp>
      <p:sp>
        <p:nvSpPr>
          <p:cNvPr id="3078" name="Text Box 6"/>
          <p:cNvSpPr txBox="1">
            <a:spLocks noChangeArrowheads="1"/>
          </p:cNvSpPr>
          <p:nvPr/>
        </p:nvSpPr>
        <p:spPr bwMode="auto">
          <a:xfrm>
            <a:off x="3881438" y="2428875"/>
            <a:ext cx="2903537" cy="600075"/>
          </a:xfrm>
          <a:prstGeom prst="rect">
            <a:avLst/>
          </a:prstGeom>
          <a:solidFill>
            <a:srgbClr val="FFFFFF"/>
          </a:solidFill>
          <a:ln w="12700" cap="sq">
            <a:solidFill>
              <a:schemeClr val="bg2"/>
            </a:solidFill>
            <a:miter lim="800000"/>
            <a:headEnd type="none" w="sm" len="sm"/>
            <a:tailEnd type="none" w="sm" len="sm"/>
          </a:ln>
        </p:spPr>
        <p:txBody>
          <a:bodyPr>
            <a:spAutoFit/>
          </a:bodyPr>
          <a:lstStyle/>
          <a:p>
            <a:pPr algn="ctr" eaLnBrk="0" hangingPunct="0">
              <a:lnSpc>
                <a:spcPct val="70000"/>
              </a:lnSpc>
              <a:spcBef>
                <a:spcPts val="600"/>
              </a:spcBef>
              <a:defRPr/>
            </a:pPr>
            <a:r>
              <a:rPr lang="pt-BR" sz="2000" b="0" dirty="0">
                <a:solidFill>
                  <a:schemeClr val="bg2">
                    <a:lumMod val="95000"/>
                    <a:lumOff val="5000"/>
                  </a:schemeClr>
                </a:solidFill>
                <a:latin typeface="Tahoma" pitchFamily="34" charset="0"/>
                <a:ea typeface="Tahoma" pitchFamily="34" charset="0"/>
                <a:cs typeface="Tahoma" pitchFamily="34" charset="0"/>
              </a:rPr>
              <a:t>Aparente queda</a:t>
            </a:r>
          </a:p>
          <a:p>
            <a:pPr algn="ctr" eaLnBrk="0" hangingPunct="0">
              <a:lnSpc>
                <a:spcPct val="70000"/>
              </a:lnSpc>
              <a:spcBef>
                <a:spcPts val="600"/>
              </a:spcBef>
              <a:defRPr/>
            </a:pPr>
            <a:r>
              <a:rPr lang="pt-BR" sz="2000" b="0" dirty="0">
                <a:solidFill>
                  <a:schemeClr val="bg2">
                    <a:lumMod val="95000"/>
                    <a:lumOff val="5000"/>
                  </a:schemeClr>
                </a:solidFill>
                <a:latin typeface="Tahoma" pitchFamily="34" charset="0"/>
                <a:ea typeface="Tahoma" pitchFamily="34" charset="0"/>
                <a:cs typeface="Tahoma" pitchFamily="34" charset="0"/>
              </a:rPr>
              <a:t>Aumento de Provisões</a:t>
            </a:r>
          </a:p>
        </p:txBody>
      </p:sp>
      <p:sp>
        <p:nvSpPr>
          <p:cNvPr id="40967" name="Line 8"/>
          <p:cNvSpPr>
            <a:spLocks noChangeShapeType="1"/>
          </p:cNvSpPr>
          <p:nvPr/>
        </p:nvSpPr>
        <p:spPr bwMode="auto">
          <a:xfrm flipH="1">
            <a:off x="6810375" y="2636838"/>
            <a:ext cx="879475" cy="6350"/>
          </a:xfrm>
          <a:prstGeom prst="line">
            <a:avLst/>
          </a:prstGeom>
          <a:noFill/>
          <a:ln w="22225" cap="sq">
            <a:solidFill>
              <a:srgbClr val="FF0000"/>
            </a:solidFill>
            <a:round/>
            <a:headEnd type="none" w="sm" len="sm"/>
            <a:tailEnd type="none" w="sm" len="sm"/>
          </a:ln>
        </p:spPr>
        <p:txBody>
          <a:bodyPr/>
          <a:lstStyle/>
          <a:p>
            <a:endParaRPr lang="es-EC"/>
          </a:p>
        </p:txBody>
      </p:sp>
      <p:sp>
        <p:nvSpPr>
          <p:cNvPr id="40968" name="Line 7"/>
          <p:cNvSpPr>
            <a:spLocks noChangeShapeType="1"/>
          </p:cNvSpPr>
          <p:nvPr/>
        </p:nvSpPr>
        <p:spPr bwMode="auto">
          <a:xfrm>
            <a:off x="7689850" y="2636838"/>
            <a:ext cx="382588" cy="500062"/>
          </a:xfrm>
          <a:prstGeom prst="line">
            <a:avLst/>
          </a:prstGeom>
          <a:noFill/>
          <a:ln w="38100" cap="sq">
            <a:solidFill>
              <a:srgbClr val="FF0000"/>
            </a:solidFill>
            <a:round/>
            <a:headEnd type="none" w="sm" len="sm"/>
            <a:tailEnd type="triangle" w="med" len="lg"/>
          </a:ln>
        </p:spPr>
        <p:txBody>
          <a:bodyPr/>
          <a:lstStyle/>
          <a:p>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66720" y="142875"/>
            <a:ext cx="9012268" cy="5757603"/>
          </a:xfrm>
          <a:prstGeom prst="rect">
            <a:avLst/>
          </a:prstGeom>
          <a:noFill/>
          <a:ln w="9525">
            <a:noFill/>
            <a:round/>
            <a:headEnd/>
            <a:tailEnd/>
          </a:ln>
        </p:spPr>
        <p:txBody>
          <a:bodyPr lIns="90000" tIns="46800" rIns="90000" bIns="46800">
            <a:spAutoFit/>
          </a:bodyPr>
          <a:lstStyle/>
          <a:p>
            <a:pPr>
              <a:defRPr/>
            </a:pPr>
            <a:endParaRPr lang="pt-BR" sz="2000" b="0" dirty="0">
              <a:solidFill>
                <a:srgbClr val="FFFFFF"/>
              </a:solidFill>
              <a:latin typeface="Tahoma" pitchFamily="34" charset="0"/>
              <a:cs typeface="Tahoma" pitchFamily="34" charset="0"/>
            </a:endParaRPr>
          </a:p>
          <a:p>
            <a:pPr>
              <a:defRPr/>
            </a:pPr>
            <a:r>
              <a:rPr lang="pt-BR" sz="2000" b="0" dirty="0">
                <a:solidFill>
                  <a:srgbClr val="FFFFFF"/>
                </a:solidFill>
                <a:latin typeface="Tahoma" pitchFamily="34" charset="0"/>
                <a:cs typeface="Tahoma" pitchFamily="34" charset="0"/>
              </a:rPr>
              <a:t> </a:t>
            </a:r>
            <a:endParaRPr lang="es-EC" sz="2000" b="0" dirty="0">
              <a:solidFill>
                <a:srgbClr val="FFFFFF"/>
              </a:solidFill>
              <a:latin typeface="Tahoma" pitchFamily="34" charset="0"/>
              <a:cs typeface="Tahoma" pitchFamily="34" charset="0"/>
            </a:endParaRPr>
          </a:p>
          <a:p>
            <a:pPr algn="ctr">
              <a:defRPr/>
            </a:pPr>
            <a:r>
              <a:rPr lang="pt-BR" dirty="0">
                <a:solidFill>
                  <a:srgbClr val="92D050"/>
                </a:solidFill>
                <a:latin typeface="Tahoma" pitchFamily="34" charset="0"/>
                <a:cs typeface="Tahoma" pitchFamily="34" charset="0"/>
              </a:rPr>
              <a:t>CONCEITOS</a:t>
            </a:r>
          </a:p>
          <a:p>
            <a:pPr algn="ctr">
              <a:defRPr/>
            </a:pPr>
            <a:endParaRPr lang="pt-BR" dirty="0">
              <a:solidFill>
                <a:srgbClr val="92D050"/>
              </a:solidFill>
              <a:latin typeface="Tahoma" pitchFamily="34" charset="0"/>
              <a:cs typeface="Tahoma" pitchFamily="34" charset="0"/>
            </a:endParaRPr>
          </a:p>
          <a:p>
            <a:pPr>
              <a:defRPr/>
            </a:pPr>
            <a:r>
              <a:rPr lang="pt-BR" dirty="0">
                <a:solidFill>
                  <a:srgbClr val="92D050"/>
                </a:solidFill>
                <a:latin typeface="Tahoma" pitchFamily="34" charset="0"/>
                <a:cs typeface="Tahoma" pitchFamily="34" charset="0"/>
              </a:rPr>
              <a:t>Dívida Pública</a:t>
            </a:r>
          </a:p>
          <a:p>
            <a:pPr>
              <a:defRPr/>
            </a:pPr>
            <a:endParaRPr lang="pt-BR" dirty="0">
              <a:solidFill>
                <a:srgbClr val="92D050"/>
              </a:solidFill>
              <a:latin typeface="Tahoma" pitchFamily="34" charset="0"/>
              <a:cs typeface="Tahoma" pitchFamily="34" charset="0"/>
            </a:endParaRPr>
          </a:p>
          <a:p>
            <a:pPr lvl="2">
              <a:defRPr/>
            </a:pPr>
            <a:r>
              <a:rPr lang="pt-BR" dirty="0">
                <a:solidFill>
                  <a:srgbClr val="92D050"/>
                </a:solidFill>
                <a:latin typeface="Tahoma" pitchFamily="34" charset="0"/>
                <a:cs typeface="Tahoma" pitchFamily="34" charset="0"/>
              </a:rPr>
              <a:t>		Dívida Interna</a:t>
            </a:r>
          </a:p>
          <a:p>
            <a:pPr>
              <a:defRPr/>
            </a:pPr>
            <a:endParaRPr lang="pt-BR" dirty="0">
              <a:solidFill>
                <a:srgbClr val="92D050"/>
              </a:solidFill>
              <a:latin typeface="Tahoma" pitchFamily="34" charset="0"/>
              <a:cs typeface="Tahoma" pitchFamily="34" charset="0"/>
            </a:endParaRPr>
          </a:p>
          <a:p>
            <a:pPr lvl="1">
              <a:defRPr/>
            </a:pPr>
            <a:r>
              <a:rPr lang="pt-BR" dirty="0">
                <a:solidFill>
                  <a:srgbClr val="92D050"/>
                </a:solidFill>
                <a:latin typeface="Tahoma" pitchFamily="34" charset="0"/>
                <a:cs typeface="Tahoma" pitchFamily="34" charset="0"/>
              </a:rPr>
              <a:t>						Dívida Externa</a:t>
            </a:r>
          </a:p>
          <a:p>
            <a:pPr lvl="1">
              <a:defRPr/>
            </a:pPr>
            <a:endParaRPr lang="pt-BR" sz="2000" b="0" dirty="0">
              <a:solidFill>
                <a:srgbClr val="FFFFFF"/>
              </a:solidFill>
              <a:latin typeface="Tahoma" pitchFamily="34" charset="0"/>
              <a:cs typeface="Tahoma" pitchFamily="34" charset="0"/>
            </a:endParaRPr>
          </a:p>
          <a:p>
            <a:pPr lvl="8" algn="ctr">
              <a:defRPr/>
            </a:pPr>
            <a:r>
              <a:rPr lang="pt-BR" sz="2000" b="0" dirty="0">
                <a:solidFill>
                  <a:srgbClr val="FFFFFF"/>
                </a:solidFill>
                <a:latin typeface="Tahoma" pitchFamily="34" charset="0"/>
                <a:cs typeface="Tahoma" pitchFamily="34" charset="0"/>
              </a:rPr>
              <a:t>Multilateral</a:t>
            </a:r>
          </a:p>
          <a:p>
            <a:pPr lvl="8" algn="ctr">
              <a:defRPr/>
            </a:pPr>
            <a:endParaRPr lang="pt-BR" sz="2000" b="0" dirty="0">
              <a:solidFill>
                <a:srgbClr val="FFFFFF"/>
              </a:solidFill>
              <a:latin typeface="Tahoma" pitchFamily="34" charset="0"/>
              <a:cs typeface="Tahoma" pitchFamily="34" charset="0"/>
            </a:endParaRPr>
          </a:p>
          <a:p>
            <a:pPr lvl="8" algn="ctr">
              <a:defRPr/>
            </a:pPr>
            <a:r>
              <a:rPr lang="pt-BR" sz="2000" b="0" dirty="0">
                <a:solidFill>
                  <a:srgbClr val="FFFFFF"/>
                </a:solidFill>
                <a:latin typeface="Tahoma" pitchFamily="34" charset="0"/>
                <a:cs typeface="Tahoma" pitchFamily="34" charset="0"/>
              </a:rPr>
              <a:t>Bilateral</a:t>
            </a:r>
          </a:p>
          <a:p>
            <a:pPr lvl="8" algn="ctr">
              <a:defRPr/>
            </a:pPr>
            <a:endParaRPr lang="pt-BR" sz="2000" b="0" dirty="0">
              <a:solidFill>
                <a:srgbClr val="FFFFFF"/>
              </a:solidFill>
              <a:latin typeface="Tahoma" pitchFamily="34" charset="0"/>
              <a:cs typeface="Tahoma" pitchFamily="34" charset="0"/>
            </a:endParaRPr>
          </a:p>
          <a:p>
            <a:pPr lvl="8" algn="ctr">
              <a:defRPr/>
            </a:pPr>
            <a:r>
              <a:rPr lang="pt-BR" sz="2000" b="0" dirty="0">
                <a:solidFill>
                  <a:srgbClr val="FFFFFF"/>
                </a:solidFill>
                <a:latin typeface="Tahoma" pitchFamily="34" charset="0"/>
                <a:cs typeface="Tahoma" pitchFamily="34" charset="0"/>
              </a:rPr>
              <a:t>Comercial</a:t>
            </a:r>
          </a:p>
          <a:p>
            <a:pPr lvl="8" algn="ctr">
              <a:defRPr/>
            </a:pPr>
            <a:endParaRPr lang="pt-BR" sz="2000" b="0" dirty="0">
              <a:solidFill>
                <a:srgbClr val="FFFFFF"/>
              </a:solidFill>
              <a:latin typeface="Tahoma" pitchFamily="34" charset="0"/>
              <a:cs typeface="Tahoma" pitchFamily="34" charset="0"/>
            </a:endParaRPr>
          </a:p>
          <a:p>
            <a:pPr lvl="8" algn="ctr">
              <a:defRPr/>
            </a:pPr>
            <a:r>
              <a:rPr lang="pt-BR" sz="2000" b="0" dirty="0">
                <a:solidFill>
                  <a:srgbClr val="FFFFFF"/>
                </a:solidFill>
                <a:latin typeface="Tahoma" pitchFamily="34" charset="0"/>
                <a:cs typeface="Tahoma" pitchFamily="34" charset="0"/>
              </a:rPr>
              <a:t>Privada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38125" y="285750"/>
            <a:ext cx="9396413" cy="6629400"/>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800" dirty="0">
                <a:solidFill>
                  <a:srgbClr val="92D050"/>
                </a:solidFill>
                <a:latin typeface="Tahoma" pitchFamily="34" charset="0"/>
                <a:ea typeface="Tahoma" pitchFamily="34" charset="0"/>
                <a:cs typeface="Tahoma" pitchFamily="34" charset="0"/>
              </a:rPr>
              <a:t>QUEM GANHA E QUEM PERDE</a:t>
            </a:r>
          </a:p>
          <a:p>
            <a:pPr lvl="1"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800" dirty="0">
                <a:solidFill>
                  <a:srgbClr val="92D050"/>
                </a:solidFill>
                <a:latin typeface="Tahoma" pitchFamily="34" charset="0"/>
                <a:ea typeface="Tahoma" pitchFamily="34" charset="0"/>
                <a:cs typeface="Tahoma" pitchFamily="34" charset="0"/>
              </a:rPr>
              <a:t>Lucro em 2010:</a:t>
            </a:r>
          </a:p>
          <a:p>
            <a:pPr marL="180000" lvl="1"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Itaú/Unibanco = R$ 13,3 bilhões</a:t>
            </a:r>
          </a:p>
          <a:p>
            <a:pPr marL="180000" lvl="1"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Bradesco = R$ 10 bilhões</a:t>
            </a:r>
          </a:p>
          <a:p>
            <a:pPr marL="180000" lvl="1"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Banco Brasil = 11,7 bilhões</a:t>
            </a:r>
          </a:p>
          <a:p>
            <a:pPr marL="180000" lvl="1"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92D050"/>
                </a:solidFill>
                <a:latin typeface="Tahoma" pitchFamily="34" charset="0"/>
                <a:ea typeface="Tahoma" pitchFamily="34" charset="0"/>
                <a:cs typeface="Tahoma" pitchFamily="34" charset="0"/>
              </a:rPr>
              <a:t>1º trimestre de 2011</a:t>
            </a:r>
            <a:r>
              <a:rPr lang="pt-BR" b="0" dirty="0">
                <a:solidFill>
                  <a:srgbClr val="FFFFFF"/>
                </a:solidFill>
                <a:latin typeface="Tahoma" pitchFamily="34" charset="0"/>
                <a:ea typeface="Tahoma" pitchFamily="34" charset="0"/>
                <a:cs typeface="Tahoma" pitchFamily="34" charset="0"/>
              </a:rPr>
              <a:t>: crescimento recorde de 17%</a:t>
            </a: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600" dirty="0">
                <a:solidFill>
                  <a:srgbClr val="92D050"/>
                </a:solidFill>
                <a:latin typeface="Tahoma" pitchFamily="34" charset="0"/>
                <a:ea typeface="Tahoma" pitchFamily="34" charset="0"/>
                <a:cs typeface="Tahoma" pitchFamily="34" charset="0"/>
              </a:rPr>
              <a:t>Lucratividade exorbitante favorecida por:</a:t>
            </a:r>
          </a:p>
          <a:p>
            <a:pPr lvl="1" algn="just" defTabSz="449263" eaLnBrk="0" hangingPunct="0">
              <a:lnSpc>
                <a:spcPct val="1500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a:t>
            </a:r>
            <a:r>
              <a:rPr lang="pt-BR" b="0" i="1" dirty="0">
                <a:solidFill>
                  <a:srgbClr val="FFFFFF"/>
                </a:solidFill>
                <a:latin typeface="Tahoma" pitchFamily="34" charset="0"/>
                <a:ea typeface="Tahoma" pitchFamily="34" charset="0"/>
                <a:cs typeface="Tahoma" pitchFamily="34" charset="0"/>
              </a:rPr>
              <a:t>Sistema de Metas de Inflação</a:t>
            </a:r>
            <a:r>
              <a:rPr lang="pt-BR" b="0" dirty="0">
                <a:solidFill>
                  <a:srgbClr val="FFFFFF"/>
                </a:solidFill>
                <a:latin typeface="Tahoma" pitchFamily="34" charset="0"/>
                <a:ea typeface="Tahoma" pitchFamily="34" charset="0"/>
                <a:cs typeface="Tahoma" pitchFamily="34" charset="0"/>
              </a:rPr>
              <a:t>”</a:t>
            </a:r>
          </a:p>
          <a:p>
            <a:pPr lvl="1" algn="just" defTabSz="449263" eaLnBrk="0" hangingPunct="0">
              <a:lnSpc>
                <a:spcPct val="1500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 Ausência de limites para os juros</a:t>
            </a:r>
          </a:p>
          <a:p>
            <a:pPr lvl="1" algn="just" defTabSz="449263" eaLnBrk="0" hangingPunct="0">
              <a:lnSpc>
                <a:spcPct val="1500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 Benesses tributárias</a:t>
            </a:r>
          </a:p>
          <a:p>
            <a:pPr lvl="1" algn="just" defTabSz="449263" eaLnBrk="0" hangingPunct="0">
              <a:lnSpc>
                <a:spcPct val="1500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 Falta de controle de capitais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4860925" y="-230188"/>
            <a:ext cx="184150" cy="460376"/>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43011" name="Rectangle 10"/>
          <p:cNvSpPr>
            <a:spLocks noChangeArrowheads="1"/>
          </p:cNvSpPr>
          <p:nvPr/>
        </p:nvSpPr>
        <p:spPr bwMode="auto">
          <a:xfrm>
            <a:off x="0" y="0"/>
            <a:ext cx="9906000" cy="0"/>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pic>
        <p:nvPicPr>
          <p:cNvPr id="43012" name="Picture 2" descr="http://www.nakelelugar.com/wp-content/uploads/2010/07/banco-central1.jpg"/>
          <p:cNvPicPr>
            <a:picLocks noChangeAspect="1" noChangeArrowheads="1"/>
          </p:cNvPicPr>
          <p:nvPr/>
        </p:nvPicPr>
        <p:blipFill>
          <a:blip r:embed="rId3"/>
          <a:srcRect/>
          <a:stretch>
            <a:fillRect/>
          </a:stretch>
        </p:blipFill>
        <p:spPr bwMode="auto">
          <a:xfrm>
            <a:off x="4016375" y="1989138"/>
            <a:ext cx="1927225" cy="2600325"/>
          </a:xfrm>
          <a:prstGeom prst="rect">
            <a:avLst/>
          </a:prstGeom>
          <a:noFill/>
          <a:ln w="9525">
            <a:noFill/>
            <a:miter lim="800000"/>
            <a:headEnd/>
            <a:tailEnd/>
          </a:ln>
        </p:spPr>
      </p:pic>
      <p:sp>
        <p:nvSpPr>
          <p:cNvPr id="43013" name="CaixaDeTexto 10"/>
          <p:cNvSpPr txBox="1">
            <a:spLocks noChangeArrowheads="1"/>
          </p:cNvSpPr>
          <p:nvPr/>
        </p:nvSpPr>
        <p:spPr bwMode="auto">
          <a:xfrm>
            <a:off x="4016375" y="3286125"/>
            <a:ext cx="1873250" cy="523875"/>
          </a:xfrm>
          <a:prstGeom prst="rect">
            <a:avLst/>
          </a:prstGeom>
          <a:noFill/>
          <a:ln w="9525">
            <a:noFill/>
            <a:miter lim="800000"/>
            <a:headEnd/>
            <a:tailEnd/>
          </a:ln>
        </p:spPr>
        <p:txBody>
          <a:bodyPr>
            <a:spAutoFit/>
          </a:bodyPr>
          <a:lstStyle/>
          <a:p>
            <a:pPr algn="ctr" eaLnBrk="0" hangingPunct="0">
              <a:spcBef>
                <a:spcPct val="50000"/>
              </a:spcBef>
            </a:pPr>
            <a:r>
              <a:rPr lang="pt-BR" sz="1400">
                <a:solidFill>
                  <a:srgbClr val="FFFFFF"/>
                </a:solidFill>
                <a:latin typeface="Tahoma" pitchFamily="34" charset="0"/>
                <a:cs typeface="Tahoma" pitchFamily="34" charset="0"/>
              </a:rPr>
              <a:t>BANCO CENTRAL DO BRASIL</a:t>
            </a:r>
          </a:p>
        </p:txBody>
      </p:sp>
      <p:pic>
        <p:nvPicPr>
          <p:cNvPr id="115717" name="Picture 5"/>
          <p:cNvPicPr>
            <a:picLocks noChangeAspect="1" noChangeArrowheads="1"/>
          </p:cNvPicPr>
          <p:nvPr/>
        </p:nvPicPr>
        <p:blipFill>
          <a:blip r:embed="rId4"/>
          <a:srcRect/>
          <a:stretch>
            <a:fillRect/>
          </a:stretch>
        </p:blipFill>
        <p:spPr bwMode="auto">
          <a:xfrm>
            <a:off x="2144713" y="1319213"/>
            <a:ext cx="1584325" cy="658812"/>
          </a:xfrm>
          <a:prstGeom prst="rect">
            <a:avLst/>
          </a:prstGeom>
          <a:noFill/>
          <a:ln w="12700" cap="sq" algn="ctr">
            <a:noFill/>
            <a:miter lim="800000"/>
            <a:headEnd/>
            <a:tailEnd/>
          </a:ln>
        </p:spPr>
      </p:pic>
      <p:sp>
        <p:nvSpPr>
          <p:cNvPr id="13" name="Line 6"/>
          <p:cNvSpPr>
            <a:spLocks noChangeShapeType="1"/>
          </p:cNvSpPr>
          <p:nvPr/>
        </p:nvSpPr>
        <p:spPr bwMode="auto">
          <a:xfrm>
            <a:off x="2144713" y="2205038"/>
            <a:ext cx="1584325" cy="0"/>
          </a:xfrm>
          <a:prstGeom prst="line">
            <a:avLst/>
          </a:prstGeom>
          <a:noFill/>
          <a:ln w="57240">
            <a:solidFill>
              <a:srgbClr val="FF0000"/>
            </a:solidFill>
            <a:miter lim="800000"/>
            <a:headEnd/>
            <a:tailEnd type="triangle" w="lg" len="lg"/>
          </a:ln>
        </p:spPr>
        <p:txBody>
          <a:bodyPr/>
          <a:lstStyle/>
          <a:p>
            <a:endParaRPr lang="es-EC"/>
          </a:p>
        </p:txBody>
      </p:sp>
      <p:sp>
        <p:nvSpPr>
          <p:cNvPr id="14" name="Text Box 7"/>
          <p:cNvSpPr txBox="1">
            <a:spLocks noChangeArrowheads="1"/>
          </p:cNvSpPr>
          <p:nvPr/>
        </p:nvSpPr>
        <p:spPr bwMode="auto">
          <a:xfrm>
            <a:off x="273050" y="857250"/>
            <a:ext cx="1727200" cy="2249488"/>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ea typeface="Arial Unicode MS" pitchFamily="34" charset="-128"/>
                <a:cs typeface="Arial Unicode MS" pitchFamily="34" charset="-128"/>
              </a:rPr>
              <a:t>Ingresso de moeda estrangeira aciona Sistema de Metas de Inflação</a:t>
            </a:r>
          </a:p>
        </p:txBody>
      </p:sp>
      <p:sp>
        <p:nvSpPr>
          <p:cNvPr id="15" name="Line 6"/>
          <p:cNvSpPr>
            <a:spLocks noChangeShapeType="1"/>
          </p:cNvSpPr>
          <p:nvPr/>
        </p:nvSpPr>
        <p:spPr bwMode="auto">
          <a:xfrm flipH="1">
            <a:off x="2144713" y="4221163"/>
            <a:ext cx="1655762" cy="0"/>
          </a:xfrm>
          <a:prstGeom prst="line">
            <a:avLst/>
          </a:prstGeom>
          <a:noFill/>
          <a:ln w="57240">
            <a:solidFill>
              <a:srgbClr val="FF0000"/>
            </a:solidFill>
            <a:miter lim="800000"/>
            <a:headEnd/>
            <a:tailEnd type="triangle" w="lg" len="lg"/>
          </a:ln>
        </p:spPr>
        <p:txBody>
          <a:bodyPr/>
          <a:lstStyle/>
          <a:p>
            <a:endParaRPr lang="es-EC"/>
          </a:p>
        </p:txBody>
      </p:sp>
      <p:sp>
        <p:nvSpPr>
          <p:cNvPr id="16" name="Text Box 7"/>
          <p:cNvSpPr txBox="1">
            <a:spLocks noChangeArrowheads="1"/>
          </p:cNvSpPr>
          <p:nvPr/>
        </p:nvSpPr>
        <p:spPr bwMode="auto">
          <a:xfrm>
            <a:off x="452438" y="3786188"/>
            <a:ext cx="1419225" cy="1949450"/>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chemeClr val="bg1"/>
                </a:solidFill>
                <a:ea typeface="Arial Unicode MS" pitchFamily="34" charset="-128"/>
                <a:cs typeface="Arial Unicode MS" pitchFamily="34" charset="-128"/>
              </a:rPr>
              <a:t>TÍTULOS DA DÍVIDA INTERNA</a:t>
            </a:r>
          </a:p>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chemeClr val="bg1"/>
                </a:solidFill>
                <a:ea typeface="Arial Unicode MS" pitchFamily="34" charset="-128"/>
                <a:cs typeface="Arial Unicode MS" pitchFamily="34" charset="-128"/>
              </a:rPr>
              <a:t>Juros mais elevados do mundo</a:t>
            </a:r>
          </a:p>
        </p:txBody>
      </p:sp>
      <p:pic>
        <p:nvPicPr>
          <p:cNvPr id="18" name="Picture 5"/>
          <p:cNvPicPr>
            <a:picLocks noChangeAspect="1" noChangeArrowheads="1"/>
          </p:cNvPicPr>
          <p:nvPr/>
        </p:nvPicPr>
        <p:blipFill>
          <a:blip r:embed="rId4"/>
          <a:srcRect/>
          <a:stretch>
            <a:fillRect/>
          </a:stretch>
        </p:blipFill>
        <p:spPr bwMode="auto">
          <a:xfrm>
            <a:off x="6167438" y="2143125"/>
            <a:ext cx="1512887" cy="628650"/>
          </a:xfrm>
          <a:prstGeom prst="rect">
            <a:avLst/>
          </a:prstGeom>
          <a:noFill/>
          <a:ln w="12700" cap="sq" algn="ctr">
            <a:noFill/>
            <a:miter lim="800000"/>
            <a:headEnd/>
            <a:tailEnd/>
          </a:ln>
        </p:spPr>
      </p:pic>
      <p:sp>
        <p:nvSpPr>
          <p:cNvPr id="19" name="Line 6"/>
          <p:cNvSpPr>
            <a:spLocks noChangeShapeType="1"/>
          </p:cNvSpPr>
          <p:nvPr/>
        </p:nvSpPr>
        <p:spPr bwMode="auto">
          <a:xfrm>
            <a:off x="6176963" y="3213100"/>
            <a:ext cx="1584325" cy="0"/>
          </a:xfrm>
          <a:prstGeom prst="line">
            <a:avLst/>
          </a:prstGeom>
          <a:noFill/>
          <a:ln w="57240">
            <a:solidFill>
              <a:srgbClr val="FF0000"/>
            </a:solidFill>
            <a:miter lim="800000"/>
            <a:headEnd/>
            <a:tailEnd type="triangle" w="lg" len="lg"/>
          </a:ln>
        </p:spPr>
        <p:txBody>
          <a:bodyPr/>
          <a:lstStyle/>
          <a:p>
            <a:endParaRPr lang="es-EC"/>
          </a:p>
        </p:txBody>
      </p:sp>
      <p:sp>
        <p:nvSpPr>
          <p:cNvPr id="20" name="Text Box 7"/>
          <p:cNvSpPr txBox="1">
            <a:spLocks noChangeArrowheads="1"/>
          </p:cNvSpPr>
          <p:nvPr/>
        </p:nvSpPr>
        <p:spPr bwMode="auto">
          <a:xfrm>
            <a:off x="7832725" y="2786063"/>
            <a:ext cx="1873250" cy="1825625"/>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ea typeface="Arial Unicode MS" pitchFamily="34" charset="-128"/>
                <a:cs typeface="Arial Unicode MS" pitchFamily="34" charset="-128"/>
              </a:rPr>
              <a:t>Aplicação em Reservas Internacionais</a:t>
            </a:r>
          </a:p>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ea typeface="Arial Unicode MS" pitchFamily="34" charset="-128"/>
                <a:cs typeface="Arial Unicode MS" pitchFamily="34" charset="-128"/>
              </a:rPr>
              <a:t>Juros quase zero</a:t>
            </a:r>
          </a:p>
        </p:txBody>
      </p:sp>
      <p:sp>
        <p:nvSpPr>
          <p:cNvPr id="21" name="Text Box 7"/>
          <p:cNvSpPr txBox="1">
            <a:spLocks noChangeArrowheads="1"/>
          </p:cNvSpPr>
          <p:nvPr/>
        </p:nvSpPr>
        <p:spPr bwMode="auto">
          <a:xfrm>
            <a:off x="4089400" y="4857750"/>
            <a:ext cx="3006725" cy="928688"/>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4F15"/>
                </a:solidFill>
                <a:latin typeface="Tahoma" pitchFamily="34" charset="0"/>
                <a:cs typeface="Tahoma" pitchFamily="34" charset="0"/>
              </a:rPr>
              <a:t>Prejuízo Banco Central 2009 = R$ 147 bilhões 2010 = R$ 50 bilhões</a:t>
            </a:r>
          </a:p>
        </p:txBody>
      </p:sp>
      <p:sp>
        <p:nvSpPr>
          <p:cNvPr id="43023" name="22 Rectángulo"/>
          <p:cNvSpPr>
            <a:spLocks noChangeArrowheads="1"/>
          </p:cNvSpPr>
          <p:nvPr/>
        </p:nvSpPr>
        <p:spPr bwMode="auto">
          <a:xfrm>
            <a:off x="1881188" y="214313"/>
            <a:ext cx="6429375" cy="523875"/>
          </a:xfrm>
          <a:prstGeom prst="rect">
            <a:avLst/>
          </a:prstGeom>
          <a:noFill/>
          <a:ln w="9525">
            <a:noFill/>
            <a:miter lim="800000"/>
            <a:headEnd/>
            <a:tailEnd/>
          </a:ln>
        </p:spPr>
        <p:txBody>
          <a:bodyPr>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QUEM GANHA E QUEM PERDE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nodeType="withEffect">
                                  <p:stCondLst>
                                    <p:cond delay="0"/>
                                  </p:stCondLst>
                                  <p:childTnLst>
                                    <p:set>
                                      <p:cBhvr>
                                        <p:cTn id="9" dur="1" fill="hold">
                                          <p:stCondLst>
                                            <p:cond delay="0"/>
                                          </p:stCondLst>
                                        </p:cTn>
                                        <p:tgtEl>
                                          <p:spTgt spid="115717"/>
                                        </p:tgtEl>
                                        <p:attrNameLst>
                                          <p:attrName>style.visibility</p:attrName>
                                        </p:attrNameLst>
                                      </p:cBhvr>
                                      <p:to>
                                        <p:strVal val="visible"/>
                                      </p:to>
                                    </p:set>
                                    <p:animEffect transition="in" filter="box(in)">
                                      <p:cBhvr>
                                        <p:cTn id="10" dur="500"/>
                                        <p:tgtEl>
                                          <p:spTgt spid="1157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9"/>
          <p:cNvSpPr txBox="1">
            <a:spLocks noChangeArrowheads="1"/>
          </p:cNvSpPr>
          <p:nvPr/>
        </p:nvSpPr>
        <p:spPr bwMode="auto">
          <a:xfrm>
            <a:off x="0" y="214313"/>
            <a:ext cx="10167938" cy="463550"/>
          </a:xfrm>
          <a:prstGeom prst="rect">
            <a:avLst/>
          </a:prstGeom>
          <a:noFill/>
          <a:ln w="9525">
            <a:noFill/>
            <a:round/>
            <a:headEnd/>
            <a:tailEnd/>
          </a:ln>
        </p:spPr>
        <p:txBody>
          <a:bodyPr lIns="90000" tIns="46800" rIns="90000" bIns="46800">
            <a:spAutoFit/>
          </a:bodyPr>
          <a:lstStyle/>
          <a:p>
            <a:pPr algn="ctr" defTabSz="449263" eaLnBrk="0" hangingPunct="0">
              <a:spcBef>
                <a:spcPts val="6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Acúmulo de Reservas = Explosão da Dívida Interna (R$ bilhões)</a:t>
            </a:r>
            <a:endParaRPr lang="pt-BR" sz="2800">
              <a:solidFill>
                <a:srgbClr val="92D050"/>
              </a:solidFill>
              <a:latin typeface="Tahoma" pitchFamily="34" charset="0"/>
              <a:cs typeface="Tahoma" pitchFamily="34" charset="0"/>
            </a:endParaRPr>
          </a:p>
        </p:txBody>
      </p:sp>
      <p:sp>
        <p:nvSpPr>
          <p:cNvPr id="44035" name="Text Box 11"/>
          <p:cNvSpPr txBox="1">
            <a:spLocks noChangeArrowheads="1"/>
          </p:cNvSpPr>
          <p:nvPr/>
        </p:nvSpPr>
        <p:spPr bwMode="auto">
          <a:xfrm>
            <a:off x="666750" y="5572125"/>
            <a:ext cx="4402138" cy="274638"/>
          </a:xfrm>
          <a:prstGeom prst="rect">
            <a:avLst/>
          </a:prstGeom>
          <a:noFill/>
          <a:ln w="9525">
            <a:noFill/>
            <a:round/>
            <a:headEnd/>
            <a:tailEnd/>
          </a:ln>
        </p:spPr>
        <p:txBody>
          <a:bodyPr lIns="90000" tIns="46800" rIns="90000" bIns="46800">
            <a:spAutoFit/>
          </a:bodyPr>
          <a:lstStyle/>
          <a:p>
            <a:pPr defTabSz="449263" eaLnBrk="0" hangingPunct="0">
              <a:spcBef>
                <a:spcPts val="1500"/>
              </a:spcBef>
              <a:buClr>
                <a:srgbClr val="FFFF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chemeClr val="bg1"/>
                </a:solidFill>
                <a:ea typeface="Arial Unicode MS" pitchFamily="34" charset="-128"/>
                <a:cs typeface="Arial Unicode MS" pitchFamily="34" charset="-128"/>
              </a:rPr>
              <a:t>Fonte: Banco Central</a:t>
            </a:r>
          </a:p>
        </p:txBody>
      </p:sp>
      <p:sp>
        <p:nvSpPr>
          <p:cNvPr id="44036" name="Text Box 11"/>
          <p:cNvSpPr txBox="1">
            <a:spLocks noChangeArrowheads="1"/>
          </p:cNvSpPr>
          <p:nvPr/>
        </p:nvSpPr>
        <p:spPr bwMode="auto">
          <a:xfrm>
            <a:off x="381000" y="6270625"/>
            <a:ext cx="8648700" cy="325438"/>
          </a:xfrm>
          <a:prstGeom prst="rect">
            <a:avLst/>
          </a:prstGeom>
          <a:noFill/>
          <a:ln w="9525">
            <a:noFill/>
            <a:round/>
            <a:headEnd/>
            <a:tailEnd/>
          </a:ln>
        </p:spPr>
        <p:txBody>
          <a:bodyPr lIns="90000" tIns="46800" rIns="90000" bIns="46800">
            <a:spAutoFit/>
          </a:bodyPr>
          <a:lstStyle/>
          <a:p>
            <a:pPr algn="ctr" defTabSz="449263" eaLnBrk="0" hangingPunct="0">
              <a:spcBef>
                <a:spcPts val="1500"/>
              </a:spcBef>
              <a:buClr>
                <a:srgbClr val="FFFF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b="0">
                <a:solidFill>
                  <a:srgbClr val="FFFFFF"/>
                </a:solidFill>
                <a:latin typeface="Tahoma" pitchFamily="34" charset="0"/>
                <a:cs typeface="Tahoma" pitchFamily="34" charset="0"/>
              </a:rPr>
              <a:t>Fonte: Banco Central. Nota: As reservas foram convertidas para Real à taxa de câmbio de R$ 1,80.</a:t>
            </a:r>
          </a:p>
        </p:txBody>
      </p:sp>
      <p:pic>
        <p:nvPicPr>
          <p:cNvPr id="44037" name="Picture 7"/>
          <p:cNvPicPr>
            <a:picLocks noChangeAspect="1" noChangeArrowheads="1"/>
          </p:cNvPicPr>
          <p:nvPr/>
        </p:nvPicPr>
        <p:blipFill>
          <a:blip r:embed="rId3"/>
          <a:srcRect/>
          <a:stretch>
            <a:fillRect/>
          </a:stretch>
        </p:blipFill>
        <p:spPr bwMode="auto">
          <a:xfrm>
            <a:off x="881063" y="857250"/>
            <a:ext cx="7748587" cy="5143500"/>
          </a:xfrm>
          <a:prstGeom prst="rect">
            <a:avLst/>
          </a:prstGeom>
          <a:noFill/>
          <a:ln w="12700" cap="sq" algn="ctr">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38125" y="142875"/>
            <a:ext cx="9440863" cy="4895850"/>
          </a:xfrm>
          <a:prstGeom prst="rect">
            <a:avLst/>
          </a:prstGeom>
          <a:noFill/>
          <a:ln w="9525">
            <a:noFill/>
            <a:round/>
            <a:headEnd/>
            <a:tailEnd/>
          </a:ln>
        </p:spPr>
        <p:txBody>
          <a:bodyPr lIns="90000" tIns="46800" rIns="90000" bIns="46800">
            <a:spAutoFit/>
          </a:bodyPr>
          <a:lstStyle/>
          <a:p>
            <a:r>
              <a:rPr lang="pt-BR" sz="2000" b="0">
                <a:solidFill>
                  <a:srgbClr val="FFFFFF"/>
                </a:solidFill>
                <a:latin typeface="Tahoma" pitchFamily="34" charset="0"/>
                <a:cs typeface="Tahoma" pitchFamily="34" charset="0"/>
              </a:rPr>
              <a:t> </a:t>
            </a:r>
            <a:endParaRPr lang="es-EC" sz="2000" b="0">
              <a:solidFill>
                <a:srgbClr val="FFFFFF"/>
              </a:solidFill>
              <a:latin typeface="Tahoma" pitchFamily="34" charset="0"/>
              <a:cs typeface="Tahoma" pitchFamily="34" charset="0"/>
            </a:endParaRPr>
          </a:p>
          <a:p>
            <a:endParaRPr lang="pt-BR" sz="2000" b="0">
              <a:solidFill>
                <a:srgbClr val="92D050"/>
              </a:solidFill>
              <a:latin typeface="Tahoma" pitchFamily="34" charset="0"/>
              <a:cs typeface="Tahoma" pitchFamily="34" charset="0"/>
            </a:endParaRPr>
          </a:p>
          <a:p>
            <a:endParaRPr lang="pt-BR" sz="2000" b="0">
              <a:solidFill>
                <a:srgbClr val="92D050"/>
              </a:solidFill>
              <a:latin typeface="Tahoma" pitchFamily="34" charset="0"/>
              <a:cs typeface="Tahoma" pitchFamily="34" charset="0"/>
            </a:endParaRPr>
          </a:p>
          <a:p>
            <a:endParaRPr lang="pt-BR" sz="2000" b="0">
              <a:solidFill>
                <a:srgbClr val="92D050"/>
              </a:solidFill>
              <a:latin typeface="Tahoma" pitchFamily="34" charset="0"/>
              <a:cs typeface="Tahoma" pitchFamily="34" charset="0"/>
            </a:endParaRPr>
          </a:p>
          <a:p>
            <a:endParaRPr lang="pt-BR" sz="2000" b="0">
              <a:solidFill>
                <a:srgbClr val="92D050"/>
              </a:solidFill>
              <a:latin typeface="Tahoma" pitchFamily="34" charset="0"/>
              <a:cs typeface="Tahoma" pitchFamily="34" charset="0"/>
            </a:endParaRPr>
          </a:p>
          <a:p>
            <a:endParaRPr lang="pt-BR" sz="2000" b="0">
              <a:solidFill>
                <a:srgbClr val="92D050"/>
              </a:solidFill>
              <a:latin typeface="Tahoma" pitchFamily="34" charset="0"/>
              <a:cs typeface="Tahoma" pitchFamily="34" charset="0"/>
            </a:endParaRPr>
          </a:p>
          <a:p>
            <a:endParaRPr lang="pt-BR" sz="2000" b="0">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Parte III</a:t>
            </a:r>
          </a:p>
          <a:p>
            <a:pPr algn="ctr"/>
            <a:endParaRPr lang="pt-BR">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Contexto atual</a:t>
            </a:r>
            <a:endParaRPr lang="es-EC">
              <a:solidFill>
                <a:srgbClr val="92D050"/>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3.1 Crise ‘financeira’</a:t>
            </a:r>
            <a:endParaRPr lang="es-EC" sz="2000" b="0">
              <a:solidFill>
                <a:srgbClr val="FFFFFF"/>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3.2 Relações entre crise e dívida soberana</a:t>
            </a:r>
            <a:endParaRPr lang="es-EC"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 </a:t>
            </a:r>
            <a:endParaRPr lang="es-EC" sz="2000"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38125" y="142875"/>
            <a:ext cx="9440863" cy="6604000"/>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CONJUNTURA GLOBAL</a:t>
            </a:r>
          </a:p>
          <a:p>
            <a:pP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a:t>
            </a:r>
          </a:p>
          <a:p>
            <a:pPr lvl="2"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financeira </a:t>
            </a:r>
          </a:p>
          <a:p>
            <a:pPr lvl="2"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social</a:t>
            </a:r>
          </a:p>
          <a:p>
            <a:pPr lvl="2"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alimentar</a:t>
            </a:r>
          </a:p>
          <a:p>
            <a:pPr lvl="2"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ambiental</a:t>
            </a:r>
          </a:p>
          <a:p>
            <a:pP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de Valores</a:t>
            </a:r>
          </a:p>
          <a:p>
            <a:pP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FFFFFF"/>
              </a:solidFill>
              <a:latin typeface="Tahoma" pitchFamily="34" charset="0"/>
              <a:cs typeface="Tahoma" pitchFamily="34" charset="0"/>
            </a:endParaRPr>
          </a:p>
          <a:p>
            <a:pP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Exacerbado poder do “mercado” e da grande mídia </a:t>
            </a:r>
            <a:r>
              <a:rPr lang="pt-BR" sz="2800" b="0">
                <a:solidFill>
                  <a:srgbClr val="92D050"/>
                </a:solidFill>
                <a:latin typeface="Tahoma" pitchFamily="34" charset="0"/>
                <a:cs typeface="Tahoma" pitchFamily="34" charset="0"/>
              </a:rPr>
              <a:t>“...</a:t>
            </a:r>
            <a:r>
              <a:rPr lang="pt-BR" sz="2800" b="0" i="1">
                <a:solidFill>
                  <a:srgbClr val="92D050"/>
                </a:solidFill>
                <a:latin typeface="Tahoma" pitchFamily="34" charset="0"/>
                <a:cs typeface="Tahoma" pitchFamily="34" charset="0"/>
              </a:rPr>
              <a:t>incrível massa retórica enganosa e desinformação.”</a:t>
            </a:r>
            <a:r>
              <a:rPr lang="pt-BR" sz="2800" b="0" i="1">
                <a:solidFill>
                  <a:srgbClr val="FFFFFF"/>
                </a:solidFill>
                <a:latin typeface="Tahoma" pitchFamily="34" charset="0"/>
                <a:cs typeface="Tahoma" pitchFamily="34" charset="0"/>
              </a:rPr>
              <a:t> </a:t>
            </a:r>
            <a:endParaRPr lang="pt-BR" sz="500">
              <a:solidFill>
                <a:srgbClr val="FFFFFF"/>
              </a:solidFill>
              <a:latin typeface="Tahoma" pitchFamily="34" charset="0"/>
              <a:cs typeface="Tahoma" pitchFamily="34" charset="0"/>
            </a:endParaRPr>
          </a:p>
          <a:p>
            <a:pPr algn="ctr" defTabSz="449263"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a:p>
            <a:pPr algn="ctr" defTabSz="449263"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ESGOTAMENTO DO MODELO DE ACUMULAÇÃO CAPITALISTA</a:t>
            </a:r>
          </a:p>
        </p:txBody>
      </p:sp>
      <p:pic>
        <p:nvPicPr>
          <p:cNvPr id="46083"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blip>
          <a:srcRect/>
          <a:stretch>
            <a:fillRect/>
          </a:stretch>
        </p:blipFill>
        <p:spPr bwMode="auto">
          <a:xfrm>
            <a:off x="5738813" y="1071563"/>
            <a:ext cx="2357437" cy="25003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38125" y="142875"/>
            <a:ext cx="9440863" cy="6588125"/>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CONJUNTURA GLOBAL</a:t>
            </a:r>
          </a:p>
          <a:p>
            <a:pP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Crise financeira mundial</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 Causas: </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Desregulamentação do mercado financeiro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Derivativos sem lastro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Ativos “Tóxicos”</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 Efeitos:</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Grandes bancos internacionais em risco de quebra</a:t>
            </a:r>
          </a:p>
          <a:p>
            <a:pPr marL="457200" lvl="2"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i="1">
                <a:solidFill>
                  <a:srgbClr val="FFFFFF"/>
                </a:solidFill>
                <a:latin typeface="Tahoma" pitchFamily="34" charset="0"/>
                <a:cs typeface="Tahoma" pitchFamily="34" charset="0"/>
              </a:rPr>
              <a:t>Bad Banks?</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EUA e Europa se endividam para salvar setor bancário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Expansão da crise para outros setores</a:t>
            </a:r>
          </a:p>
        </p:txBody>
      </p:sp>
      <p:pic>
        <p:nvPicPr>
          <p:cNvPr id="47107"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blip>
          <a:srcRect/>
          <a:stretch>
            <a:fillRect/>
          </a:stretch>
        </p:blipFill>
        <p:spPr bwMode="auto">
          <a:xfrm>
            <a:off x="7167563" y="642938"/>
            <a:ext cx="1647825" cy="1647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166813" y="642938"/>
            <a:ext cx="8286750" cy="548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38125" y="142875"/>
            <a:ext cx="9440863" cy="6650038"/>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CONJUNTURA GLOBAL</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do Setor Financeiro é transformada em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DA DÍVIDA</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Instrumento do endividamento público utilizado como um sistema de desvio de recursos públicos</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a:solidFill>
                <a:srgbClr val="92D050"/>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Arcabouço de privilégios: “Sistema da Dívida”</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u="sng">
                <a:solidFill>
                  <a:srgbClr val="FFFFFF"/>
                </a:solidFill>
                <a:latin typeface="Tahoma" pitchFamily="34" charset="0"/>
                <a:cs typeface="Tahoma" pitchFamily="34" charset="0"/>
              </a:rPr>
              <a:t>Auditoria inédita</a:t>
            </a:r>
            <a:r>
              <a:rPr lang="pt-BR" b="0">
                <a:solidFill>
                  <a:srgbClr val="FFFFFF"/>
                </a:solidFill>
                <a:latin typeface="Tahoma" pitchFamily="34" charset="0"/>
                <a:cs typeface="Tahoma" pitchFamily="34" charset="0"/>
              </a:rPr>
              <a:t>: Departamento de Contabilidade Governamental dos EUA revelou que US$ 16 trilhões foram secretamente repassados pelo Banco Central dos Estados Unidos – FED, </a:t>
            </a:r>
            <a:r>
              <a:rPr lang="pt-BR" b="0" i="1">
                <a:solidFill>
                  <a:srgbClr val="FFFFFF"/>
                </a:solidFill>
                <a:latin typeface="Tahoma" pitchFamily="34" charset="0"/>
                <a:cs typeface="Tahoma" pitchFamily="34" charset="0"/>
              </a:rPr>
              <a:t>Federal Reserve Bank</a:t>
            </a:r>
            <a:r>
              <a:rPr lang="pt-BR" b="0">
                <a:solidFill>
                  <a:srgbClr val="FFFFFF"/>
                </a:solidFill>
                <a:latin typeface="Tahoma" pitchFamily="34" charset="0"/>
                <a:cs typeface="Tahoma" pitchFamily="34" charset="0"/>
              </a:rPr>
              <a:t> - para bancos e corporações norte-americanas, bem como para alguns bancos estrangeiros de diversos países a juros próximos de zero, no período de dezembro/2007 e junho/2010. </a:t>
            </a:r>
            <a:endParaRPr lang="es-EC"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38125" y="142875"/>
            <a:ext cx="9440863" cy="6665913"/>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CONJUNTURA GLOBAL</a:t>
            </a:r>
          </a:p>
          <a:p>
            <a:pP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Diante da </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DA DÍVIDA</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Medidas de </a:t>
            </a:r>
            <a:r>
              <a:rPr lang="pt-BR" sz="2800" b="0" u="sng">
                <a:solidFill>
                  <a:srgbClr val="FFFFFF"/>
                </a:solidFill>
                <a:latin typeface="Tahoma" pitchFamily="34" charset="0"/>
                <a:cs typeface="Tahoma" pitchFamily="34" charset="0"/>
              </a:rPr>
              <a:t>austeridade</a:t>
            </a:r>
            <a:r>
              <a:rPr lang="pt-BR" sz="2800" b="0">
                <a:solidFill>
                  <a:srgbClr val="FFFFFF"/>
                </a:solidFill>
                <a:latin typeface="Tahoma" pitchFamily="34" charset="0"/>
                <a:cs typeface="Tahoma" pitchFamily="34" charset="0"/>
              </a:rPr>
              <a:t> para destinar recursos ao  pagamento da dívida: </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Corte de gastos sociais</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Congelamento e redução dos salários</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Demissões </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Reformas da Previdência</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Comprometimento dos Fundos de Pensão</a:t>
            </a:r>
          </a:p>
          <a:p>
            <a:pP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 b="0">
              <a:solidFill>
                <a:srgbClr val="FFFFFF"/>
              </a:solidFill>
              <a:latin typeface="Tahoma" pitchFamily="34" charset="0"/>
              <a:cs typeface="Tahoma" pitchFamily="34" charset="0"/>
            </a:endParaRPr>
          </a:p>
          <a:p>
            <a:pP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 b="0">
              <a:solidFill>
                <a:srgbClr val="FFFFFF"/>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EUROPA: REAÇÃO DA CLASSE TRABALHADORA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Grandes mobilizações e </a:t>
            </a:r>
            <a:r>
              <a:rPr lang="pt-BR" sz="2800" u="sng">
                <a:solidFill>
                  <a:srgbClr val="92D050"/>
                </a:solidFill>
                <a:latin typeface="Tahoma" pitchFamily="34" charset="0"/>
                <a:cs typeface="Tahoma" pitchFamily="34" charset="0"/>
              </a:rPr>
              <a:t>GREVE GERAL</a:t>
            </a:r>
          </a:p>
        </p:txBody>
      </p:sp>
      <p:pic>
        <p:nvPicPr>
          <p:cNvPr id="50179"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blip>
          <a:srcRect/>
          <a:stretch>
            <a:fillRect/>
          </a:stretch>
        </p:blipFill>
        <p:spPr bwMode="auto">
          <a:xfrm>
            <a:off x="7524750" y="0"/>
            <a:ext cx="1647825" cy="1647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ixaDeTexto 5"/>
          <p:cNvSpPr txBox="1">
            <a:spLocks noChangeArrowheads="1"/>
          </p:cNvSpPr>
          <p:nvPr/>
        </p:nvSpPr>
        <p:spPr bwMode="auto">
          <a:xfrm>
            <a:off x="200025" y="3357563"/>
            <a:ext cx="8929688" cy="400050"/>
          </a:xfrm>
          <a:prstGeom prst="rect">
            <a:avLst/>
          </a:prstGeom>
          <a:noFill/>
          <a:ln w="9525">
            <a:noFill/>
            <a:miter lim="800000"/>
            <a:headEnd/>
            <a:tailEnd/>
          </a:ln>
        </p:spPr>
        <p:txBody>
          <a:bodyPr>
            <a:spAutoFit/>
          </a:bodyPr>
          <a:lstStyle/>
          <a:p>
            <a:pPr eaLnBrk="0" hangingPunct="0">
              <a:spcBef>
                <a:spcPct val="50000"/>
              </a:spcBef>
            </a:pPr>
            <a:r>
              <a:rPr lang="pt-BR" sz="2000">
                <a:solidFill>
                  <a:srgbClr val="FFFFFF"/>
                </a:solidFill>
                <a:latin typeface="Tahoma" pitchFamily="34" charset="0"/>
                <a:cs typeface="Tahoma" pitchFamily="34" charset="0"/>
              </a:rPr>
              <a:t>             Grécia                            Irlanda	                      França</a:t>
            </a:r>
          </a:p>
        </p:txBody>
      </p:sp>
      <p:sp>
        <p:nvSpPr>
          <p:cNvPr id="51203" name="CaixaDeTexto 7"/>
          <p:cNvSpPr txBox="1">
            <a:spLocks noChangeArrowheads="1"/>
          </p:cNvSpPr>
          <p:nvPr/>
        </p:nvSpPr>
        <p:spPr bwMode="auto">
          <a:xfrm>
            <a:off x="344488" y="6165850"/>
            <a:ext cx="8929687" cy="400050"/>
          </a:xfrm>
          <a:prstGeom prst="rect">
            <a:avLst/>
          </a:prstGeom>
          <a:noFill/>
          <a:ln w="9525">
            <a:noFill/>
            <a:miter lim="800000"/>
            <a:headEnd/>
            <a:tailEnd/>
          </a:ln>
        </p:spPr>
        <p:txBody>
          <a:bodyPr>
            <a:spAutoFit/>
          </a:bodyPr>
          <a:lstStyle/>
          <a:p>
            <a:pPr eaLnBrk="0" hangingPunct="0">
              <a:spcBef>
                <a:spcPct val="50000"/>
              </a:spcBef>
            </a:pPr>
            <a:r>
              <a:rPr lang="pt-BR" sz="2000">
                <a:solidFill>
                  <a:srgbClr val="FFFFFF"/>
                </a:solidFill>
                <a:latin typeface="Tahoma" pitchFamily="34" charset="0"/>
                <a:cs typeface="Tahoma" pitchFamily="34" charset="0"/>
              </a:rPr>
              <a:t>          Portugal                          Inglaterra	                   Espanha</a:t>
            </a:r>
          </a:p>
        </p:txBody>
      </p:sp>
      <p:sp>
        <p:nvSpPr>
          <p:cNvPr id="51204" name="CaixaDeTexto 12"/>
          <p:cNvSpPr txBox="1">
            <a:spLocks noChangeArrowheads="1"/>
          </p:cNvSpPr>
          <p:nvPr/>
        </p:nvSpPr>
        <p:spPr bwMode="auto">
          <a:xfrm>
            <a:off x="0" y="188913"/>
            <a:ext cx="9906000" cy="1020762"/>
          </a:xfrm>
          <a:prstGeom prst="rect">
            <a:avLst/>
          </a:prstGeom>
          <a:noFill/>
          <a:ln w="9525">
            <a:noFill/>
            <a:miter lim="800000"/>
            <a:headEnd/>
            <a:tailEnd/>
          </a:ln>
        </p:spPr>
        <p:txBody>
          <a:bodyPr>
            <a:spAutoFit/>
          </a:bodyPr>
          <a:lstStyle/>
          <a:p>
            <a:pPr algn="ctr" eaLnBrk="0" hangingPunct="0">
              <a:spcBef>
                <a:spcPct val="50000"/>
              </a:spcBef>
            </a:pPr>
            <a:r>
              <a:rPr lang="pt-BR" sz="2800">
                <a:solidFill>
                  <a:srgbClr val="92D050"/>
                </a:solidFill>
                <a:latin typeface="Tahoma" pitchFamily="34" charset="0"/>
                <a:cs typeface="Tahoma" pitchFamily="34" charset="0"/>
              </a:rPr>
              <a:t>Conjuntura Atual – EUROPA</a:t>
            </a:r>
          </a:p>
          <a:p>
            <a:pPr algn="ctr" eaLnBrk="0" hangingPunct="0">
              <a:lnSpc>
                <a:spcPts val="2200"/>
              </a:lnSpc>
              <a:spcBef>
                <a:spcPct val="50000"/>
              </a:spcBef>
            </a:pPr>
            <a:r>
              <a:rPr lang="pt-BR" sz="2800">
                <a:solidFill>
                  <a:srgbClr val="92D050"/>
                </a:solidFill>
                <a:latin typeface="Tahoma" pitchFamily="34" charset="0"/>
                <a:cs typeface="Tahoma" pitchFamily="34" charset="0"/>
              </a:rPr>
              <a:t>Manifestações  contra </a:t>
            </a:r>
            <a:r>
              <a:rPr lang="pt-BR" sz="2800" i="1">
                <a:solidFill>
                  <a:srgbClr val="92D050"/>
                </a:solidFill>
                <a:latin typeface="Tahoma" pitchFamily="34" charset="0"/>
                <a:cs typeface="Tahoma" pitchFamily="34" charset="0"/>
              </a:rPr>
              <a:t>Troika </a:t>
            </a:r>
            <a:r>
              <a:rPr lang="pt-BR" sz="2800">
                <a:solidFill>
                  <a:srgbClr val="92D050"/>
                </a:solidFill>
                <a:latin typeface="Tahoma" pitchFamily="34" charset="0"/>
                <a:cs typeface="Tahoma" pitchFamily="34" charset="0"/>
              </a:rPr>
              <a:t> </a:t>
            </a:r>
            <a:r>
              <a:rPr lang="pt-BR" b="0">
                <a:solidFill>
                  <a:srgbClr val="92D050"/>
                </a:solidFill>
                <a:latin typeface="Tahoma" pitchFamily="34" charset="0"/>
                <a:cs typeface="Tahoma" pitchFamily="34" charset="0"/>
              </a:rPr>
              <a:t>(FMI, CE, Governos e Bancos)</a:t>
            </a:r>
          </a:p>
        </p:txBody>
      </p:sp>
      <p:pic>
        <p:nvPicPr>
          <p:cNvPr id="51205" name="Picture 22"/>
          <p:cNvPicPr>
            <a:picLocks noChangeAspect="1" noChangeArrowheads="1"/>
          </p:cNvPicPr>
          <p:nvPr/>
        </p:nvPicPr>
        <p:blipFill>
          <a:blip r:embed="rId2"/>
          <a:srcRect/>
          <a:stretch>
            <a:fillRect/>
          </a:stretch>
        </p:blipFill>
        <p:spPr bwMode="auto">
          <a:xfrm>
            <a:off x="6596063" y="1643063"/>
            <a:ext cx="2628900" cy="1760537"/>
          </a:xfrm>
          <a:prstGeom prst="rect">
            <a:avLst/>
          </a:prstGeom>
          <a:noFill/>
          <a:ln w="12700" cap="sq" algn="ctr">
            <a:noFill/>
            <a:miter lim="800000"/>
            <a:headEnd/>
            <a:tailEnd/>
          </a:ln>
        </p:spPr>
      </p:pic>
      <p:pic>
        <p:nvPicPr>
          <p:cNvPr id="51206" name="Picture 23"/>
          <p:cNvPicPr>
            <a:picLocks noChangeAspect="1" noChangeArrowheads="1"/>
          </p:cNvPicPr>
          <p:nvPr/>
        </p:nvPicPr>
        <p:blipFill>
          <a:blip r:embed="rId3"/>
          <a:srcRect/>
          <a:stretch>
            <a:fillRect/>
          </a:stretch>
        </p:blipFill>
        <p:spPr bwMode="auto">
          <a:xfrm>
            <a:off x="3657600" y="1628775"/>
            <a:ext cx="2498725" cy="1646238"/>
          </a:xfrm>
          <a:prstGeom prst="rect">
            <a:avLst/>
          </a:prstGeom>
          <a:noFill/>
          <a:ln w="12700" cap="sq" algn="ctr">
            <a:noFill/>
            <a:miter lim="800000"/>
            <a:headEnd/>
            <a:tailEnd/>
          </a:ln>
        </p:spPr>
      </p:pic>
      <p:pic>
        <p:nvPicPr>
          <p:cNvPr id="51207" name="Picture 24"/>
          <p:cNvPicPr>
            <a:picLocks noChangeAspect="1" noChangeArrowheads="1"/>
          </p:cNvPicPr>
          <p:nvPr/>
        </p:nvPicPr>
        <p:blipFill>
          <a:blip r:embed="rId4"/>
          <a:srcRect/>
          <a:stretch>
            <a:fillRect/>
          </a:stretch>
        </p:blipFill>
        <p:spPr bwMode="auto">
          <a:xfrm>
            <a:off x="523875" y="1643063"/>
            <a:ext cx="2536825" cy="1668462"/>
          </a:xfrm>
          <a:prstGeom prst="rect">
            <a:avLst/>
          </a:prstGeom>
          <a:noFill/>
          <a:ln w="12700" cap="sq" algn="ctr">
            <a:noFill/>
            <a:miter lim="800000"/>
            <a:headEnd/>
            <a:tailEnd/>
          </a:ln>
        </p:spPr>
      </p:pic>
      <p:pic>
        <p:nvPicPr>
          <p:cNvPr id="51208" name="Picture 25"/>
          <p:cNvPicPr>
            <a:picLocks noChangeAspect="1" noChangeArrowheads="1"/>
          </p:cNvPicPr>
          <p:nvPr/>
        </p:nvPicPr>
        <p:blipFill>
          <a:blip r:embed="rId5"/>
          <a:srcRect/>
          <a:stretch>
            <a:fillRect/>
          </a:stretch>
        </p:blipFill>
        <p:spPr bwMode="auto">
          <a:xfrm>
            <a:off x="560388" y="4437063"/>
            <a:ext cx="2530475" cy="1730375"/>
          </a:xfrm>
          <a:prstGeom prst="rect">
            <a:avLst/>
          </a:prstGeom>
          <a:noFill/>
          <a:ln w="12700" cap="sq" algn="ctr">
            <a:noFill/>
            <a:miter lim="800000"/>
            <a:headEnd/>
            <a:tailEnd/>
          </a:ln>
        </p:spPr>
      </p:pic>
      <p:pic>
        <p:nvPicPr>
          <p:cNvPr id="51209" name="Picture 26"/>
          <p:cNvPicPr>
            <a:picLocks noChangeAspect="1" noChangeArrowheads="1"/>
          </p:cNvPicPr>
          <p:nvPr/>
        </p:nvPicPr>
        <p:blipFill>
          <a:blip r:embed="rId6"/>
          <a:srcRect/>
          <a:stretch>
            <a:fillRect/>
          </a:stretch>
        </p:blipFill>
        <p:spPr bwMode="auto">
          <a:xfrm>
            <a:off x="3657600" y="4437063"/>
            <a:ext cx="2568575" cy="1744662"/>
          </a:xfrm>
          <a:prstGeom prst="rect">
            <a:avLst/>
          </a:prstGeom>
          <a:noFill/>
          <a:ln w="12700" cap="sq" algn="ctr">
            <a:noFill/>
            <a:miter lim="800000"/>
            <a:headEnd/>
            <a:tailEnd/>
          </a:ln>
        </p:spPr>
      </p:pic>
      <p:pic>
        <p:nvPicPr>
          <p:cNvPr id="51210" name="Picture 27"/>
          <p:cNvPicPr>
            <a:picLocks noChangeAspect="1" noChangeArrowheads="1"/>
          </p:cNvPicPr>
          <p:nvPr/>
        </p:nvPicPr>
        <p:blipFill>
          <a:blip r:embed="rId7"/>
          <a:srcRect/>
          <a:stretch>
            <a:fillRect/>
          </a:stretch>
        </p:blipFill>
        <p:spPr bwMode="auto">
          <a:xfrm>
            <a:off x="6897688" y="4365625"/>
            <a:ext cx="2019300" cy="1836738"/>
          </a:xfrm>
          <a:prstGeom prst="rect">
            <a:avLst/>
          </a:prstGeom>
          <a:noFill/>
          <a:ln w="12700" cap="sq" algn="ctr">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ChangeArrowheads="1"/>
          </p:cNvSpPr>
          <p:nvPr/>
        </p:nvSpPr>
        <p:spPr bwMode="auto">
          <a:xfrm>
            <a:off x="26988" y="33338"/>
            <a:ext cx="9879012" cy="8302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pt-BR" dirty="0">
                <a:solidFill>
                  <a:srgbClr val="92D050"/>
                </a:solidFill>
                <a:ea typeface="Calibri" pitchFamily="34" charset="0"/>
                <a:cs typeface="Arial" pitchFamily="34" charset="0"/>
              </a:rPr>
              <a:t>BRASIL:</a:t>
            </a:r>
          </a:p>
          <a:p>
            <a:pPr algn="ctr" eaLnBrk="0" hangingPunct="0">
              <a:defRPr/>
            </a:pPr>
            <a:r>
              <a:rPr lang="pt-BR" dirty="0">
                <a:solidFill>
                  <a:srgbClr val="92D050"/>
                </a:solidFill>
                <a:ea typeface="Calibri" pitchFamily="34" charset="0"/>
                <a:cs typeface="Arial" pitchFamily="34" charset="0"/>
              </a:rPr>
              <a:t>Dívida Externa Registrada no Banco Central – US$ milhões – 1969 a 1994</a:t>
            </a:r>
            <a:endParaRPr lang="es-EC" dirty="0">
              <a:solidFill>
                <a:srgbClr val="92D050"/>
              </a:solidFill>
              <a:cs typeface="Arial" pitchFamily="34" charset="0"/>
            </a:endParaRPr>
          </a:p>
        </p:txBody>
      </p:sp>
      <p:pic>
        <p:nvPicPr>
          <p:cNvPr id="6147" name="Imagem 3"/>
          <p:cNvPicPr>
            <a:picLocks noChangeAspect="1" noChangeArrowheads="1"/>
          </p:cNvPicPr>
          <p:nvPr/>
        </p:nvPicPr>
        <p:blipFill>
          <a:blip r:embed="rId2"/>
          <a:srcRect/>
          <a:stretch>
            <a:fillRect/>
          </a:stretch>
        </p:blipFill>
        <p:spPr bwMode="auto">
          <a:xfrm>
            <a:off x="133350" y="1052513"/>
            <a:ext cx="9802813" cy="5472112"/>
          </a:xfrm>
          <a:prstGeom prst="rect">
            <a:avLst/>
          </a:prstGeom>
          <a:noFill/>
          <a:ln w="9525">
            <a:noFill/>
            <a:miter lim="800000"/>
            <a:headEnd/>
            <a:tailEnd/>
          </a:ln>
        </p:spPr>
      </p:pic>
      <p:sp>
        <p:nvSpPr>
          <p:cNvPr id="86021" name="Rectangle 5"/>
          <p:cNvSpPr>
            <a:spLocks noChangeArrowheads="1"/>
          </p:cNvSpPr>
          <p:nvPr/>
        </p:nvSpPr>
        <p:spPr bwMode="auto">
          <a:xfrm>
            <a:off x="30163" y="6742113"/>
            <a:ext cx="9906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just" eaLnBrk="0" hangingPunct="0">
              <a:defRPr/>
            </a:pPr>
            <a:r>
              <a:rPr lang="pt-BR" sz="1000" dirty="0">
                <a:ea typeface="Calibri" pitchFamily="34" charset="0"/>
                <a:cs typeface="Arial" pitchFamily="34" charset="0"/>
              </a:rPr>
              <a:t> Fonte: Relatórios Anuais do Banco Central disponibilizados à CPI da Dívida.</a:t>
            </a:r>
            <a:endParaRPr lang="pt-BR" dirty="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93675" y="188913"/>
            <a:ext cx="9712325" cy="6527800"/>
          </a:xfrm>
          <a:prstGeom prst="rect">
            <a:avLst/>
          </a:prstGeom>
          <a:noFill/>
          <a:ln w="9525">
            <a:noFill/>
            <a:round/>
            <a:headEnd/>
            <a:tailEnd/>
          </a:ln>
        </p:spPr>
        <p:txBody>
          <a:bodyPr lIns="90000" tIns="46800" rIns="90000" bIns="46800">
            <a:spAutoFit/>
          </a:bodyPr>
          <a:lstStyle/>
          <a:p>
            <a:pPr marL="34925" algn="ctr" defTabSz="449263" eaLnBrk="0" hangingPunct="0">
              <a:spcBef>
                <a:spcPts val="24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REAÇÕES POPULARES - Europa</a:t>
            </a:r>
          </a:p>
          <a:p>
            <a:pPr marL="34925"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GRÉCIA: </a:t>
            </a:r>
            <a:r>
              <a:rPr lang="pt-BR" b="0">
                <a:solidFill>
                  <a:srgbClr val="FFFFFF"/>
                </a:solidFill>
                <a:latin typeface="Tahoma" pitchFamily="34" charset="0"/>
                <a:cs typeface="Tahoma" pitchFamily="34" charset="0"/>
              </a:rPr>
              <a:t>Mobilização social pela criação de comissão para auditar a dívida pública</a:t>
            </a:r>
          </a:p>
          <a:p>
            <a:pPr marL="34925"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IRLANDA: </a:t>
            </a:r>
            <a:r>
              <a:rPr lang="pt-BR" b="0">
                <a:solidFill>
                  <a:srgbClr val="FFFFFF"/>
                </a:solidFill>
                <a:latin typeface="Tahoma" pitchFamily="34" charset="0"/>
                <a:cs typeface="Tahoma" pitchFamily="34" charset="0"/>
              </a:rPr>
              <a:t>Criada comissão popular de auditoria da dívida</a:t>
            </a:r>
          </a:p>
          <a:p>
            <a:pPr marL="34925"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ISLÂNDIA:</a:t>
            </a:r>
            <a:r>
              <a:rPr lang="pt-BR" sz="28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Referendo eleitoral decide não pagar dívida feita para salvar bancos</a:t>
            </a:r>
          </a:p>
          <a:p>
            <a:pPr marL="34925"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marL="34925" algn="ctr"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92D050"/>
                </a:solidFill>
                <a:latin typeface="Tahoma" pitchFamily="34" charset="0"/>
                <a:cs typeface="Tahoma" pitchFamily="34" charset="0"/>
              </a:rPr>
              <a:t>PARLAMENTARES EUROPEUS: </a:t>
            </a:r>
            <a:r>
              <a:rPr lang="pt-BR" sz="2000" b="0" i="1">
                <a:solidFill>
                  <a:srgbClr val="FFFFFF"/>
                </a:solidFill>
                <a:latin typeface="Tahoma" pitchFamily="34" charset="0"/>
                <a:cs typeface="Tahoma" pitchFamily="34" charset="0"/>
              </a:rPr>
              <a:t>"[querem] que famílias paguem por erros de bancos. Os islandeses não entendem assim". (Marisa Matias)</a:t>
            </a:r>
            <a:endParaRPr lang="pt-BR" sz="2000" b="0">
              <a:solidFill>
                <a:srgbClr val="FFFFFF"/>
              </a:solidFill>
              <a:latin typeface="Tahoma" pitchFamily="34" charset="0"/>
              <a:cs typeface="Tahoma" pitchFamily="34" charset="0"/>
            </a:endParaRPr>
          </a:p>
          <a:p>
            <a:pPr marL="34925" algn="ctr"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i="1">
                <a:solidFill>
                  <a:srgbClr val="FFFFFF"/>
                </a:solidFill>
                <a:latin typeface="Tahoma" pitchFamily="34" charset="0"/>
                <a:cs typeface="Tahoma" pitchFamily="34" charset="0"/>
              </a:rPr>
              <a:t>"Ninguém debateu se os pagadores de impostos devem resgatar instituições financeiras (...) Espero que o espírito de luta dos islandeses se espalhe.” (Eva Joly) </a:t>
            </a:r>
          </a:p>
          <a:p>
            <a:pPr marL="34925" algn="r"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0">
                <a:solidFill>
                  <a:srgbClr val="FFFFFF"/>
                </a:solidFill>
                <a:latin typeface="Tahoma" pitchFamily="34" charset="0"/>
                <a:cs typeface="Tahoma" pitchFamily="34" charset="0"/>
              </a:rPr>
              <a:t>Folha Online de 23/04/2011</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93675" y="188913"/>
            <a:ext cx="9712325" cy="6542087"/>
          </a:xfrm>
          <a:prstGeom prst="rect">
            <a:avLst/>
          </a:prstGeom>
          <a:noFill/>
          <a:ln w="9525">
            <a:noFill/>
            <a:round/>
            <a:headEnd/>
            <a:tailEnd/>
          </a:ln>
        </p:spPr>
        <p:txBody>
          <a:bodyPr lIns="90000" tIns="46800" rIns="90000" bIns="46800">
            <a:spAutoFit/>
          </a:bodyPr>
          <a:lstStyle/>
          <a:p>
            <a:pPr marL="34925" algn="ctr" defTabSz="449263" eaLnBrk="0" hangingPunct="0">
              <a:spcBef>
                <a:spcPts val="24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800" dirty="0">
                <a:solidFill>
                  <a:srgbClr val="92D050"/>
                </a:solidFill>
                <a:latin typeface="Tahoma" pitchFamily="34" charset="0"/>
                <a:cs typeface="Tahoma" pitchFamily="34" charset="0"/>
              </a:rPr>
              <a:t>Crise da Dívida na Europa: a história se repete</a:t>
            </a:r>
          </a:p>
          <a:p>
            <a:pPr marL="34925" algn="ctr" defTabSz="449263" eaLnBrk="0" hangingPunct="0">
              <a:spcBef>
                <a:spcPts val="24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dirty="0">
                <a:solidFill>
                  <a:srgbClr val="92D050"/>
                </a:solidFill>
                <a:latin typeface="Tahoma" pitchFamily="34" charset="0"/>
                <a:cs typeface="Tahoma" pitchFamily="34" charset="0"/>
              </a:rPr>
              <a:t>“Sistema da Dívida” tem um mesmo padrão de operação:</a:t>
            </a:r>
            <a:endParaRPr lang="es-EC" dirty="0">
              <a:solidFill>
                <a:srgbClr val="92D050"/>
              </a:solidFill>
              <a:latin typeface="Tahoma" pitchFamily="34" charset="0"/>
              <a:cs typeface="Tahoma" pitchFamily="34" charset="0"/>
            </a:endParaRPr>
          </a:p>
          <a:p>
            <a:pPr>
              <a:defRPr/>
            </a:pPr>
            <a:r>
              <a:rPr lang="pt-BR" dirty="0">
                <a:solidFill>
                  <a:srgbClr val="92D050"/>
                </a:solidFill>
                <a:latin typeface="Tahoma" pitchFamily="34" charset="0"/>
                <a:cs typeface="Tahoma" pitchFamily="34" charset="0"/>
              </a:rPr>
              <a:t> </a:t>
            </a:r>
            <a:endParaRPr lang="es-EC" dirty="0">
              <a:solidFill>
                <a:srgbClr val="92D050"/>
              </a:solidFill>
              <a:latin typeface="Tahoma" pitchFamily="34" charset="0"/>
              <a:cs typeface="Tahoma" pitchFamily="34" charset="0"/>
            </a:endParaRPr>
          </a:p>
          <a:p>
            <a:pPr>
              <a:spcAft>
                <a:spcPts val="600"/>
              </a:spcAft>
              <a:defRPr/>
            </a:pPr>
            <a:r>
              <a:rPr lang="pt-BR" b="0" dirty="0">
                <a:solidFill>
                  <a:srgbClr val="FFFFFF"/>
                </a:solidFill>
                <a:latin typeface="Tahoma" pitchFamily="34" charset="0"/>
                <a:cs typeface="Tahoma" pitchFamily="34" charset="0"/>
              </a:rPr>
              <a:t>1º. Crise financeira provocada pelos grandes bancos privados internacionais</a:t>
            </a:r>
            <a:endParaRPr lang="es-EC" b="0" dirty="0">
              <a:solidFill>
                <a:srgbClr val="FFFFFF"/>
              </a:solidFill>
              <a:latin typeface="Tahoma" pitchFamily="34" charset="0"/>
              <a:cs typeface="Tahoma" pitchFamily="34" charset="0"/>
            </a:endParaRPr>
          </a:p>
          <a:p>
            <a:pPr>
              <a:spcAft>
                <a:spcPts val="600"/>
              </a:spcAft>
              <a:defRPr/>
            </a:pPr>
            <a:r>
              <a:rPr lang="pt-BR" b="0" dirty="0">
                <a:solidFill>
                  <a:srgbClr val="FFFFFF"/>
                </a:solidFill>
                <a:latin typeface="Tahoma" pitchFamily="34" charset="0"/>
                <a:cs typeface="Tahoma" pitchFamily="34" charset="0"/>
              </a:rPr>
              <a:t>2º. Articulação dos bancos credores com FMI</a:t>
            </a:r>
            <a:endParaRPr lang="es-EC" b="0" dirty="0">
              <a:solidFill>
                <a:srgbClr val="FFFFFF"/>
              </a:solidFill>
              <a:latin typeface="Tahoma" pitchFamily="34" charset="0"/>
              <a:cs typeface="Tahoma" pitchFamily="34" charset="0"/>
            </a:endParaRPr>
          </a:p>
          <a:p>
            <a:pPr>
              <a:spcAft>
                <a:spcPts val="600"/>
              </a:spcAft>
              <a:defRPr/>
            </a:pPr>
            <a:r>
              <a:rPr lang="pt-BR" b="0" dirty="0">
                <a:solidFill>
                  <a:srgbClr val="FFFFFF"/>
                </a:solidFill>
                <a:latin typeface="Tahoma" pitchFamily="34" charset="0"/>
                <a:cs typeface="Tahoma" pitchFamily="34" charset="0"/>
              </a:rPr>
              <a:t>3º.  Intervenção do FMI em assuntos internos nacionais </a:t>
            </a:r>
            <a:endParaRPr lang="es-EC" b="0" dirty="0">
              <a:solidFill>
                <a:srgbClr val="FFFFFF"/>
              </a:solidFill>
              <a:latin typeface="Tahoma" pitchFamily="34" charset="0"/>
              <a:cs typeface="Tahoma" pitchFamily="34" charset="0"/>
            </a:endParaRPr>
          </a:p>
          <a:p>
            <a:pPr>
              <a:spcAft>
                <a:spcPts val="600"/>
              </a:spcAft>
              <a:defRPr/>
            </a:pPr>
            <a:r>
              <a:rPr lang="pt-BR" b="0" dirty="0">
                <a:solidFill>
                  <a:srgbClr val="FFFFFF"/>
                </a:solidFill>
                <a:latin typeface="Tahoma" pitchFamily="34" charset="0"/>
                <a:cs typeface="Tahoma" pitchFamily="34" charset="0"/>
              </a:rPr>
              <a:t>4º. Negociações que garantiram a transferência de recursos públicos para os mesmos bancos privados que provocaram a crise</a:t>
            </a:r>
            <a:endParaRPr lang="es-EC" b="0" dirty="0">
              <a:solidFill>
                <a:srgbClr val="FFFFFF"/>
              </a:solidFill>
              <a:latin typeface="Tahoma" pitchFamily="34" charset="0"/>
              <a:cs typeface="Tahoma" pitchFamily="34" charset="0"/>
            </a:endParaRPr>
          </a:p>
          <a:p>
            <a:pPr>
              <a:spcAft>
                <a:spcPts val="600"/>
              </a:spcAft>
              <a:defRPr/>
            </a:pPr>
            <a:r>
              <a:rPr lang="pt-BR" b="0" dirty="0">
                <a:solidFill>
                  <a:srgbClr val="FFFFFF"/>
                </a:solidFill>
                <a:latin typeface="Tahoma" pitchFamily="34" charset="0"/>
                <a:cs typeface="Tahoma" pitchFamily="34" charset="0"/>
              </a:rPr>
              <a:t>5º. Geração de dívidas ilegais e ilegítimas; papéis podres</a:t>
            </a:r>
            <a:endParaRPr lang="es-EC" b="0" dirty="0">
              <a:solidFill>
                <a:srgbClr val="FFFFFF"/>
              </a:solidFill>
              <a:latin typeface="Tahoma" pitchFamily="34" charset="0"/>
              <a:cs typeface="Tahoma" pitchFamily="34" charset="0"/>
            </a:endParaRPr>
          </a:p>
          <a:p>
            <a:pPr>
              <a:spcAft>
                <a:spcPts val="600"/>
              </a:spcAft>
              <a:defRPr/>
            </a:pPr>
            <a:r>
              <a:rPr lang="pt-BR" b="0" dirty="0">
                <a:solidFill>
                  <a:srgbClr val="FFFFFF"/>
                </a:solidFill>
                <a:latin typeface="Tahoma" pitchFamily="34" charset="0"/>
                <a:cs typeface="Tahoma" pitchFamily="34" charset="0"/>
              </a:rPr>
              <a:t>6º. Reciclagem de papéis podres mediante sua troca por novas dívidas ou por outros ativos reais no processo de privatizações</a:t>
            </a:r>
            <a:endParaRPr lang="es-EC" b="0" dirty="0">
              <a:solidFill>
                <a:srgbClr val="FFFFFF"/>
              </a:solidFill>
              <a:latin typeface="Tahoma" pitchFamily="34" charset="0"/>
              <a:cs typeface="Tahoma" pitchFamily="34" charset="0"/>
            </a:endParaRPr>
          </a:p>
          <a:p>
            <a:pPr>
              <a:spcAft>
                <a:spcPts val="600"/>
              </a:spcAft>
              <a:defRPr/>
            </a:pPr>
            <a:r>
              <a:rPr lang="pt-BR" b="0" dirty="0">
                <a:solidFill>
                  <a:srgbClr val="FFFFFF"/>
                </a:solidFill>
                <a:latin typeface="Tahoma" pitchFamily="34" charset="0"/>
                <a:cs typeface="Tahoma" pitchFamily="34" charset="0"/>
              </a:rPr>
              <a:t>7º. Profundos custos e danos sociais</a:t>
            </a:r>
            <a:endParaRPr lang="es-EC" b="0" dirty="0">
              <a:solidFill>
                <a:srgbClr val="FFFFFF"/>
              </a:solidFill>
              <a:latin typeface="Tahoma" pitchFamily="34" charset="0"/>
              <a:cs typeface="Tahoma" pitchFamily="34" charset="0"/>
            </a:endParaRPr>
          </a:p>
          <a:p>
            <a:pPr>
              <a:spcAft>
                <a:spcPts val="600"/>
              </a:spcAft>
              <a:defRPr/>
            </a:pPr>
            <a:r>
              <a:rPr lang="pt-BR" b="0" dirty="0">
                <a:solidFill>
                  <a:srgbClr val="FFFFFF"/>
                </a:solidFill>
                <a:latin typeface="Tahoma" pitchFamily="34" charset="0"/>
                <a:cs typeface="Tahoma" pitchFamily="34" charset="0"/>
              </a:rPr>
              <a:t>8º. Ausência de transparência e de acesso a documentos que revelem a verdade das negociações</a:t>
            </a:r>
            <a:endParaRPr lang="es-EC" b="0" dirty="0">
              <a:solidFill>
                <a:srgbClr val="FFFFFF"/>
              </a:solidFill>
              <a:latin typeface="Tahoma" pitchFamily="34" charset="0"/>
              <a:cs typeface="Tahoma"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93675" y="0"/>
            <a:ext cx="9440863" cy="6942138"/>
          </a:xfrm>
          <a:prstGeom prst="rect">
            <a:avLst/>
          </a:prstGeom>
          <a:noFill/>
          <a:ln w="9525">
            <a:noFill/>
            <a:round/>
            <a:headEnd/>
            <a:tailEnd/>
          </a:ln>
        </p:spPr>
        <p:txBody>
          <a:bodyPr lIns="90000" tIns="46800" rIns="90000" bIns="46800">
            <a:spAutoFit/>
          </a:bodyPr>
          <a:lstStyle/>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SITUAÇÃO ATUAL – BRASIL</a:t>
            </a: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Governo não admite crise da dívida, mas qual a razão para:</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Privilégio na destinação recursos para a dívida</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Juros mais elevados do mundo</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Carga tributária elevada e regressiva</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Ausência de retorno em bens e serviços públicos</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Contigenciamento de gastos sociais</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Congelamento salários setor público </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Prioridade para Metas de “Superávit Primário” e “Inflação”</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Reformas neoliberais: Previdência, Privatizações</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Ausência de controle de capitais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93675" y="115888"/>
            <a:ext cx="9402763" cy="6880225"/>
          </a:xfrm>
          <a:prstGeom prst="rect">
            <a:avLst/>
          </a:prstGeom>
          <a:noFill/>
          <a:ln w="9525">
            <a:noFill/>
            <a:round/>
            <a:headEnd/>
            <a:tailEnd/>
          </a:ln>
        </p:spPr>
        <p:txBody>
          <a:bodyPr lIns="90000" tIns="46800" rIns="90000" bIns="46800">
            <a:spAutoFit/>
          </a:bodyPr>
          <a:lstStyle/>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92D050"/>
                </a:solidFill>
                <a:latin typeface="Tahoma" pitchFamily="34" charset="0"/>
                <a:cs typeface="Tahoma" pitchFamily="34" charset="0"/>
              </a:rPr>
              <a:t>PARADOXO BRASIL </a:t>
            </a: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 </a:t>
            </a:r>
            <a:r>
              <a:rPr lang="pt-BR" sz="3200">
                <a:solidFill>
                  <a:srgbClr val="FFFFFF"/>
                </a:solidFill>
                <a:latin typeface="Tahoma" pitchFamily="34" charset="0"/>
                <a:cs typeface="Tahoma" pitchFamily="34" charset="0"/>
              </a:rPr>
              <a:t>7ª Economia Mundial</a:t>
            </a:r>
            <a:endParaRPr lang="pt-BR" sz="3200" b="0">
              <a:solidFill>
                <a:srgbClr val="FFFFFF"/>
              </a:solidFill>
              <a:latin typeface="Tahoma" pitchFamily="34" charset="0"/>
              <a:cs typeface="Tahoma" pitchFamily="34" charset="0"/>
            </a:endParaRP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FFFFFF"/>
                </a:solidFill>
                <a:latin typeface="Tahoma" pitchFamily="34" charset="0"/>
                <a:cs typeface="Tahoma" pitchFamily="34" charset="0"/>
              </a:rPr>
              <a:t> 10ª Pior distribuição de renda do mundo</a:t>
            </a: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FFFFFF"/>
                </a:solidFill>
                <a:latin typeface="Tahoma" pitchFamily="34" charset="0"/>
                <a:cs typeface="Tahoma" pitchFamily="34" charset="0"/>
              </a:rPr>
              <a:t> 73º no ranking de respeito aos Direitos Humanos - IDH</a:t>
            </a: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POR QUÊ?</a:t>
            </a: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latin typeface="Tahoma" pitchFamily="34" charset="0"/>
                <a:cs typeface="Tahoma" pitchFamily="34" charset="0"/>
              </a:rPr>
              <a:t>A DEPENDÊNCIA ECONÔMICA GERADA PELO PROCESSO DE ENDIVIDAMENTO É O NÓ QUE AMARRA O BRASIL </a:t>
            </a:r>
            <a:endParaRPr lang="pt-BR" sz="3200">
              <a:solidFill>
                <a:srgbClr val="92D05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330200" y="1295400"/>
            <a:ext cx="9245600" cy="4800600"/>
          </a:xfrm>
          <a:prstGeom prst="rect">
            <a:avLst/>
          </a:prstGeom>
          <a:noFill/>
          <a:ln w="9525">
            <a:noFill/>
            <a:round/>
            <a:headEnd/>
            <a:tailEnd/>
          </a:ln>
        </p:spPr>
        <p:txBody>
          <a:bodyPr lIns="90000" tIns="46800" rIns="90000" bIns="46800"/>
          <a:lstStyle/>
          <a:p>
            <a:pPr marL="341313" indent="-341313" algn="ctr" defTabSz="449263" eaLnBrk="0" hangingPunct="0">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33795" name="Text Box 9"/>
          <p:cNvSpPr txBox="1">
            <a:spLocks noChangeArrowheads="1"/>
          </p:cNvSpPr>
          <p:nvPr/>
        </p:nvSpPr>
        <p:spPr bwMode="auto">
          <a:xfrm>
            <a:off x="200025" y="214313"/>
            <a:ext cx="9440863" cy="6000750"/>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rgbClr val="92D050"/>
                </a:solidFill>
                <a:latin typeface="Tahoma" pitchFamily="34" charset="0"/>
                <a:ea typeface="Tahoma" pitchFamily="34" charset="0"/>
                <a:cs typeface="Tahoma" pitchFamily="34" charset="0"/>
              </a:rPr>
              <a:t>DESRESPEITO AOS DIREITOS HUMANOS NO BRASIL</a:t>
            </a:r>
          </a:p>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solidFill>
                  <a:srgbClr val="FFFFFF"/>
                </a:solidFill>
                <a:latin typeface="Tahoma" pitchFamily="34" charset="0"/>
                <a:ea typeface="Tahoma" pitchFamily="34" charset="0"/>
                <a:cs typeface="Tahoma" pitchFamily="34" charset="0"/>
              </a:rPr>
              <a:t>Situação</a:t>
            </a:r>
            <a:r>
              <a:rPr lang="en-GB" dirty="0">
                <a:solidFill>
                  <a:srgbClr val="FFFFFF"/>
                </a:solidFill>
                <a:latin typeface="Tahoma" pitchFamily="34" charset="0"/>
                <a:ea typeface="Tahoma" pitchFamily="34" charset="0"/>
                <a:cs typeface="Tahoma" pitchFamily="34" charset="0"/>
              </a:rPr>
              <a:t> </a:t>
            </a:r>
            <a:r>
              <a:rPr lang="en-GB" dirty="0" err="1">
                <a:solidFill>
                  <a:srgbClr val="FFFFFF"/>
                </a:solidFill>
                <a:latin typeface="Tahoma" pitchFamily="34" charset="0"/>
                <a:ea typeface="Tahoma" pitchFamily="34" charset="0"/>
                <a:cs typeface="Tahoma" pitchFamily="34" charset="0"/>
              </a:rPr>
              <a:t>inaceitável</a:t>
            </a:r>
            <a:r>
              <a:rPr lang="en-GB" dirty="0">
                <a:solidFill>
                  <a:srgbClr val="FFFFFF"/>
                </a:solidFill>
                <a:latin typeface="Tahoma" pitchFamily="34" charset="0"/>
                <a:ea typeface="Tahoma" pitchFamily="34" charset="0"/>
                <a:cs typeface="Tahoma" pitchFamily="34" charset="0"/>
              </a:rPr>
              <a:t> </a:t>
            </a:r>
            <a:r>
              <a:rPr lang="en-GB" dirty="0" err="1">
                <a:solidFill>
                  <a:srgbClr val="FFFFFF"/>
                </a:solidFill>
                <a:latin typeface="Tahoma" pitchFamily="34" charset="0"/>
                <a:ea typeface="Tahoma" pitchFamily="34" charset="0"/>
                <a:cs typeface="Tahoma" pitchFamily="34" charset="0"/>
              </a:rPr>
              <a:t>para</a:t>
            </a:r>
            <a:r>
              <a:rPr lang="en-GB" dirty="0">
                <a:solidFill>
                  <a:srgbClr val="FFFFFF"/>
                </a:solidFill>
                <a:latin typeface="Tahoma" pitchFamily="34" charset="0"/>
                <a:ea typeface="Tahoma" pitchFamily="34" charset="0"/>
                <a:cs typeface="Tahoma" pitchFamily="34" charset="0"/>
              </a:rPr>
              <a:t> a 7a. </a:t>
            </a:r>
            <a:r>
              <a:rPr lang="en-GB" dirty="0" err="1">
                <a:solidFill>
                  <a:srgbClr val="FFFFFF"/>
                </a:solidFill>
                <a:latin typeface="Tahoma" pitchFamily="34" charset="0"/>
                <a:ea typeface="Tahoma" pitchFamily="34" charset="0"/>
                <a:cs typeface="Tahoma" pitchFamily="34" charset="0"/>
              </a:rPr>
              <a:t>Maior</a:t>
            </a:r>
            <a:r>
              <a:rPr lang="en-GB" dirty="0">
                <a:solidFill>
                  <a:srgbClr val="FFFFFF"/>
                </a:solidFill>
                <a:latin typeface="Tahoma" pitchFamily="34" charset="0"/>
                <a:ea typeface="Tahoma" pitchFamily="34" charset="0"/>
                <a:cs typeface="Tahoma" pitchFamily="34" charset="0"/>
              </a:rPr>
              <a:t> </a:t>
            </a:r>
            <a:r>
              <a:rPr lang="en-GB" dirty="0" err="1">
                <a:solidFill>
                  <a:srgbClr val="FFFFFF"/>
                </a:solidFill>
                <a:latin typeface="Tahoma" pitchFamily="34" charset="0"/>
                <a:ea typeface="Tahoma" pitchFamily="34" charset="0"/>
                <a:cs typeface="Tahoma" pitchFamily="34" charset="0"/>
              </a:rPr>
              <a:t>economia</a:t>
            </a:r>
            <a:r>
              <a:rPr lang="en-GB" dirty="0">
                <a:solidFill>
                  <a:srgbClr val="FFFFFF"/>
                </a:solidFill>
                <a:latin typeface="Tahoma" pitchFamily="34" charset="0"/>
                <a:ea typeface="Tahoma" pitchFamily="34" charset="0"/>
                <a:cs typeface="Tahoma" pitchFamily="34" charset="0"/>
              </a:rPr>
              <a:t> do </a:t>
            </a:r>
            <a:r>
              <a:rPr lang="en-GB" dirty="0" err="1">
                <a:solidFill>
                  <a:srgbClr val="FFFFFF"/>
                </a:solidFill>
                <a:latin typeface="Tahoma" pitchFamily="34" charset="0"/>
                <a:ea typeface="Tahoma" pitchFamily="34" charset="0"/>
                <a:cs typeface="Tahoma" pitchFamily="34" charset="0"/>
              </a:rPr>
              <a:t>mundo</a:t>
            </a:r>
            <a:endParaRPr lang="en-GB" dirty="0">
              <a:solidFill>
                <a:srgbClr val="FFFFFF"/>
              </a:solidFill>
              <a:latin typeface="Tahoma" pitchFamily="34" charset="0"/>
              <a:ea typeface="Tahoma" pitchFamily="34" charset="0"/>
              <a:cs typeface="Tahoma" pitchFamily="34" charset="0"/>
            </a:endParaRPr>
          </a:p>
          <a:p>
            <a:pPr marL="514350" indent="-514350" eaLnBrk="0" hangingPunct="0">
              <a:spcBef>
                <a:spcPts val="0"/>
              </a:spcBef>
              <a:spcAft>
                <a:spcPts val="1800"/>
              </a:spcAft>
              <a:defRPr/>
            </a:pPr>
            <a:endParaRPr lang="pt-BR" u="sng" dirty="0">
              <a:solidFill>
                <a:srgbClr val="92D050"/>
              </a:solidFill>
              <a:latin typeface="Tahoma" pitchFamily="34" charset="0"/>
              <a:ea typeface="Tahoma" pitchFamily="34" charset="0"/>
              <a:cs typeface="Tahoma" pitchFamily="34" charset="0"/>
            </a:endParaRPr>
          </a:p>
          <a:p>
            <a:pPr marL="514350" indent="-514350" eaLnBrk="0" hangingPunct="0">
              <a:spcBef>
                <a:spcPts val="1200"/>
              </a:spcBef>
              <a:spcAft>
                <a:spcPts val="1800"/>
              </a:spcAft>
              <a:defRPr/>
            </a:pPr>
            <a:r>
              <a:rPr lang="pt-BR" u="sng" dirty="0">
                <a:solidFill>
                  <a:srgbClr val="92D050"/>
                </a:solidFill>
                <a:latin typeface="Tahoma" pitchFamily="34" charset="0"/>
                <a:ea typeface="Tahoma" pitchFamily="34" charset="0"/>
                <a:cs typeface="Tahoma" pitchFamily="34" charset="0"/>
              </a:rPr>
              <a:t>Saúde Pública:</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Filas, Mortes sem atendimento, Insuficiência de leitos e UTI, Falta de médicos e profissionais de saúde, Baixos salários, Condições de trabalho aviltantes, Falta de materialidade</a:t>
            </a:r>
          </a:p>
          <a:p>
            <a:pPr marL="514350" indent="-514350" eaLnBrk="0" hangingPunct="0">
              <a:spcBef>
                <a:spcPts val="1200"/>
              </a:spcBef>
              <a:spcAft>
                <a:spcPts val="1800"/>
              </a:spcAft>
              <a:defRPr/>
            </a:pPr>
            <a:r>
              <a:rPr lang="pt-BR" u="sng" dirty="0">
                <a:solidFill>
                  <a:srgbClr val="92D050"/>
                </a:solidFill>
                <a:latin typeface="Tahoma" pitchFamily="34" charset="0"/>
                <a:ea typeface="Tahoma" pitchFamily="34" charset="0"/>
                <a:cs typeface="Tahoma" pitchFamily="34" charset="0"/>
              </a:rPr>
              <a:t>Educação:</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Ausência de políticas educacionais efetivas; Salários irrisórios para professores, apesar da sobrecarga de trabalho, provocando queda na qualidade do ensino básico; Insuficiência de vagas nas Universidades</a:t>
            </a:r>
          </a:p>
          <a:p>
            <a:pPr marL="514350" indent="-514350" eaLnBrk="0" hangingPunct="0">
              <a:spcBef>
                <a:spcPts val="1200"/>
              </a:spcBef>
              <a:spcAft>
                <a:spcPts val="1800"/>
              </a:spcAft>
              <a:defRPr/>
            </a:pPr>
            <a:r>
              <a:rPr lang="pt-BR" u="sng" dirty="0">
                <a:solidFill>
                  <a:srgbClr val="92D050"/>
                </a:solidFill>
                <a:latin typeface="Tahoma" pitchFamily="34" charset="0"/>
                <a:ea typeface="Tahoma" pitchFamily="34" charset="0"/>
                <a:cs typeface="Tahoma" pitchFamily="34" charset="0"/>
              </a:rPr>
              <a:t>Déficit Habitacional </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de 8 milhões de moradias, além de 11,2 milhões de domicílios inadequados </a:t>
            </a:r>
            <a:r>
              <a:rPr lang="pt-BR" sz="1600" b="0" dirty="0">
                <a:solidFill>
                  <a:srgbClr val="FFFFFF"/>
                </a:solidFill>
                <a:latin typeface="Tahoma" pitchFamily="34" charset="0"/>
                <a:ea typeface="Tahoma" pitchFamily="34" charset="0"/>
                <a:cs typeface="Tahoma" pitchFamily="34" charset="0"/>
              </a:rPr>
              <a:t>(Fonte: Fundação João Pinheiro, 2007)</a:t>
            </a:r>
          </a:p>
        </p:txBody>
      </p:sp>
      <p:sp>
        <p:nvSpPr>
          <p:cNvPr id="56324" name="Rectangle 4"/>
          <p:cNvSpPr>
            <a:spLocks noChangeArrowheads="1"/>
          </p:cNvSpPr>
          <p:nvPr/>
        </p:nvSpPr>
        <p:spPr bwMode="auto">
          <a:xfrm>
            <a:off x="0" y="0"/>
            <a:ext cx="184150" cy="461963"/>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330200" y="1295400"/>
            <a:ext cx="9245600" cy="4800600"/>
          </a:xfrm>
          <a:prstGeom prst="rect">
            <a:avLst/>
          </a:prstGeom>
          <a:noFill/>
          <a:ln w="9525">
            <a:noFill/>
            <a:round/>
            <a:headEnd/>
            <a:tailEnd/>
          </a:ln>
        </p:spPr>
        <p:txBody>
          <a:bodyPr lIns="90000" tIns="46800" rIns="90000" bIns="46800"/>
          <a:lstStyle/>
          <a:p>
            <a:pPr marL="341313" indent="-341313" algn="ctr" defTabSz="449263" eaLnBrk="0" hangingPunct="0">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33795" name="Text Box 9"/>
          <p:cNvSpPr txBox="1">
            <a:spLocks noChangeArrowheads="1"/>
          </p:cNvSpPr>
          <p:nvPr/>
        </p:nvSpPr>
        <p:spPr bwMode="auto">
          <a:xfrm>
            <a:off x="238125" y="571500"/>
            <a:ext cx="9440863" cy="5997575"/>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rgbClr val="92D050"/>
                </a:solidFill>
                <a:latin typeface="Tahoma" pitchFamily="34" charset="0"/>
                <a:ea typeface="Tahoma" pitchFamily="34" charset="0"/>
                <a:cs typeface="Tahoma" pitchFamily="34" charset="0"/>
              </a:rPr>
              <a:t>DESRESPEITO AOS DIREITOS HUMANOS NO BRASIL</a:t>
            </a:r>
          </a:p>
          <a:p>
            <a:pPr marL="514350" indent="-514350" algn="ctr" eaLnBrk="0" hangingPunct="0">
              <a:spcBef>
                <a:spcPct val="20000"/>
              </a:spcBef>
              <a:defRPr/>
            </a:pPr>
            <a:endParaRPr lang="pt-BR" dirty="0">
              <a:solidFill>
                <a:srgbClr val="92D050"/>
              </a:solidFill>
              <a:latin typeface="Tahoma" pitchFamily="34" charset="0"/>
              <a:ea typeface="Tahoma" pitchFamily="34" charset="0"/>
              <a:cs typeface="Tahoma" pitchFamily="34" charset="0"/>
            </a:endParaRPr>
          </a:p>
          <a:p>
            <a:pPr marL="540000" indent="-514350" eaLnBrk="0" hangingPunct="0">
              <a:spcBef>
                <a:spcPts val="1200"/>
              </a:spcBef>
              <a:defRPr/>
            </a:pPr>
            <a:r>
              <a:rPr lang="pt-BR" u="sng" dirty="0">
                <a:solidFill>
                  <a:srgbClr val="92D050"/>
                </a:solidFill>
                <a:latin typeface="Tahoma" pitchFamily="34" charset="0"/>
                <a:ea typeface="Tahoma" pitchFamily="34" charset="0"/>
                <a:cs typeface="Tahoma" pitchFamily="34" charset="0"/>
              </a:rPr>
              <a:t>Pobreza</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40,4 milhões de pobres (2009) – </a:t>
            </a:r>
            <a:r>
              <a:rPr lang="pt-BR" sz="1600" b="0" dirty="0">
                <a:solidFill>
                  <a:srgbClr val="FFFFFF"/>
                </a:solidFill>
                <a:latin typeface="Tahoma" pitchFamily="34" charset="0"/>
                <a:ea typeface="Tahoma" pitchFamily="34" charset="0"/>
                <a:cs typeface="Tahoma" pitchFamily="34" charset="0"/>
              </a:rPr>
              <a:t>Fonte IETS – Instituto de Estudos do Trabalho e Sociedade - </a:t>
            </a:r>
            <a:r>
              <a:rPr lang="pt-BR" sz="1600" b="0" dirty="0">
                <a:solidFill>
                  <a:srgbClr val="FFFFFF"/>
                </a:solidFill>
                <a:latin typeface="Tahoma" pitchFamily="34" charset="0"/>
                <a:ea typeface="Tahoma" pitchFamily="34" charset="0"/>
                <a:cs typeface="Tahoma" pitchFamily="34" charset="0"/>
                <a:hlinkClick r:id="rId3"/>
              </a:rPr>
              <a:t>http://www.iets.org.br/article.php3?</a:t>
            </a:r>
            <a:r>
              <a:rPr lang="pt-BR" sz="1600" b="0" dirty="0" err="1">
                <a:solidFill>
                  <a:srgbClr val="FFFFFF"/>
                </a:solidFill>
                <a:latin typeface="Tahoma" pitchFamily="34" charset="0"/>
                <a:ea typeface="Tahoma" pitchFamily="34" charset="0"/>
                <a:cs typeface="Tahoma" pitchFamily="34" charset="0"/>
                <a:hlinkClick r:id="rId3"/>
              </a:rPr>
              <a:t>id_article</a:t>
            </a:r>
            <a:r>
              <a:rPr lang="pt-BR" sz="1600" b="0" dirty="0">
                <a:solidFill>
                  <a:srgbClr val="FFFFFF"/>
                </a:solidFill>
                <a:latin typeface="Tahoma" pitchFamily="34" charset="0"/>
                <a:ea typeface="Tahoma" pitchFamily="34" charset="0"/>
                <a:cs typeface="Tahoma" pitchFamily="34" charset="0"/>
                <a:hlinkClick r:id="rId3"/>
              </a:rPr>
              <a:t>=915</a:t>
            </a:r>
            <a:r>
              <a:rPr lang="pt-BR" sz="1600" b="0" dirty="0">
                <a:solidFill>
                  <a:srgbClr val="FFFFFF"/>
                </a:solidFill>
                <a:latin typeface="Tahoma" pitchFamily="34" charset="0"/>
                <a:ea typeface="Tahoma" pitchFamily="34" charset="0"/>
                <a:cs typeface="Tahoma" pitchFamily="34" charset="0"/>
              </a:rPr>
              <a:t> </a:t>
            </a:r>
          </a:p>
          <a:p>
            <a:pPr marL="540000" indent="-514350" eaLnBrk="0" hangingPunct="0">
              <a:spcBef>
                <a:spcPts val="1200"/>
              </a:spcBef>
              <a:defRPr/>
            </a:pPr>
            <a:endParaRPr lang="pt-BR" sz="1600" b="0" dirty="0">
              <a:solidFill>
                <a:srgbClr val="FFFFFF"/>
              </a:solidFill>
              <a:latin typeface="Tahoma" pitchFamily="34" charset="0"/>
              <a:ea typeface="Tahoma" pitchFamily="34" charset="0"/>
              <a:cs typeface="Tahoma" pitchFamily="34" charset="0"/>
            </a:endParaRPr>
          </a:p>
          <a:p>
            <a:pPr marL="540000" indent="-514350" eaLnBrk="0" hangingPunct="0">
              <a:spcBef>
                <a:spcPts val="1200"/>
              </a:spcBef>
              <a:defRPr/>
            </a:pPr>
            <a:r>
              <a:rPr lang="pt-BR" u="sng" dirty="0">
                <a:solidFill>
                  <a:srgbClr val="92D050"/>
                </a:solidFill>
                <a:latin typeface="Tahoma" pitchFamily="34" charset="0"/>
                <a:ea typeface="Tahoma" pitchFamily="34" charset="0"/>
                <a:cs typeface="Tahoma" pitchFamily="34" charset="0"/>
              </a:rPr>
              <a:t>Fome</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9,6 milhões de famintos (2009) </a:t>
            </a:r>
            <a:r>
              <a:rPr lang="pt-BR" sz="1600" b="0" dirty="0">
                <a:solidFill>
                  <a:srgbClr val="FFFFFF"/>
                </a:solidFill>
                <a:latin typeface="Tahoma" pitchFamily="34" charset="0"/>
                <a:ea typeface="Tahoma" pitchFamily="34" charset="0"/>
                <a:cs typeface="Tahoma" pitchFamily="34" charset="0"/>
              </a:rPr>
              <a:t>Fonte IETS – Instituto de Estudos do Trabalho e Sociedade - </a:t>
            </a:r>
            <a:r>
              <a:rPr lang="pt-BR" sz="1600" b="0" dirty="0">
                <a:solidFill>
                  <a:srgbClr val="FFFFFF"/>
                </a:solidFill>
                <a:latin typeface="Tahoma" pitchFamily="34" charset="0"/>
                <a:ea typeface="Tahoma" pitchFamily="34" charset="0"/>
                <a:cs typeface="Tahoma" pitchFamily="34" charset="0"/>
                <a:hlinkClick r:id="rId3"/>
              </a:rPr>
              <a:t>http://www.iets.org.br/article.php3?</a:t>
            </a:r>
            <a:r>
              <a:rPr lang="pt-BR" sz="1600" b="0" dirty="0" err="1">
                <a:solidFill>
                  <a:srgbClr val="FFFFFF"/>
                </a:solidFill>
                <a:latin typeface="Tahoma" pitchFamily="34" charset="0"/>
                <a:ea typeface="Tahoma" pitchFamily="34" charset="0"/>
                <a:cs typeface="Tahoma" pitchFamily="34" charset="0"/>
                <a:hlinkClick r:id="rId3"/>
              </a:rPr>
              <a:t>id_article</a:t>
            </a:r>
            <a:r>
              <a:rPr lang="pt-BR" sz="1600" b="0" dirty="0">
                <a:solidFill>
                  <a:srgbClr val="FFFFFF"/>
                </a:solidFill>
                <a:latin typeface="Tahoma" pitchFamily="34" charset="0"/>
                <a:ea typeface="Tahoma" pitchFamily="34" charset="0"/>
                <a:cs typeface="Tahoma" pitchFamily="34" charset="0"/>
                <a:hlinkClick r:id="rId3"/>
              </a:rPr>
              <a:t>=915</a:t>
            </a:r>
            <a:endParaRPr lang="pt-BR" sz="1600" b="0" dirty="0">
              <a:solidFill>
                <a:srgbClr val="FFFFFF"/>
              </a:solidFill>
              <a:latin typeface="Tahoma" pitchFamily="34" charset="0"/>
              <a:ea typeface="Tahoma" pitchFamily="34" charset="0"/>
              <a:cs typeface="Tahoma" pitchFamily="34" charset="0"/>
            </a:endParaRPr>
          </a:p>
          <a:p>
            <a:pPr marL="540000" indent="-514350" eaLnBrk="0" hangingPunct="0">
              <a:spcBef>
                <a:spcPts val="1200"/>
              </a:spcBef>
              <a:defRPr/>
            </a:pPr>
            <a:endParaRPr lang="pt-BR" b="0" dirty="0">
              <a:solidFill>
                <a:srgbClr val="92D050"/>
              </a:solidFill>
              <a:latin typeface="Tahoma" pitchFamily="34" charset="0"/>
              <a:ea typeface="Tahoma" pitchFamily="34" charset="0"/>
              <a:cs typeface="Tahoma" pitchFamily="34" charset="0"/>
            </a:endParaRPr>
          </a:p>
          <a:p>
            <a:pPr marL="540000" indent="-514350" eaLnBrk="0" hangingPunct="0">
              <a:spcBef>
                <a:spcPts val="1200"/>
              </a:spcBef>
              <a:defRPr/>
            </a:pPr>
            <a:r>
              <a:rPr lang="pt-BR" u="sng" dirty="0">
                <a:solidFill>
                  <a:srgbClr val="92D050"/>
                </a:solidFill>
                <a:latin typeface="Tahoma" pitchFamily="34" charset="0"/>
                <a:ea typeface="Tahoma" pitchFamily="34" charset="0"/>
                <a:cs typeface="Tahoma" pitchFamily="34" charset="0"/>
              </a:rPr>
              <a:t>Analfabetismo:</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20,3% da população brasileira com mais de 15 anos são analfabetos funcionais  </a:t>
            </a:r>
            <a:r>
              <a:rPr lang="pt-BR" sz="1600" b="0" dirty="0">
                <a:solidFill>
                  <a:srgbClr val="FFFFFF"/>
                </a:solidFill>
                <a:latin typeface="Tahoma" pitchFamily="34" charset="0"/>
                <a:ea typeface="Tahoma" pitchFamily="34" charset="0"/>
                <a:cs typeface="Tahoma" pitchFamily="34" charset="0"/>
              </a:rPr>
              <a:t>(Fonte: PNAD 2009)</a:t>
            </a:r>
          </a:p>
          <a:p>
            <a:pPr marL="540000" indent="-514350" eaLnBrk="0" hangingPunct="0">
              <a:spcBef>
                <a:spcPts val="1200"/>
              </a:spcBef>
              <a:defRPr/>
            </a:pPr>
            <a:endParaRPr lang="pt-BR" b="0" dirty="0">
              <a:solidFill>
                <a:srgbClr val="92D050"/>
              </a:solidFill>
              <a:latin typeface="Tahoma" pitchFamily="34" charset="0"/>
              <a:ea typeface="Tahoma" pitchFamily="34" charset="0"/>
              <a:cs typeface="Tahoma" pitchFamily="34" charset="0"/>
            </a:endParaRPr>
          </a:p>
          <a:p>
            <a:pPr marL="540000" indent="-514350" eaLnBrk="0" hangingPunct="0">
              <a:spcBef>
                <a:spcPts val="1200"/>
              </a:spcBef>
              <a:defRPr/>
            </a:pPr>
            <a:r>
              <a:rPr lang="pt-BR" u="sng" dirty="0">
                <a:solidFill>
                  <a:srgbClr val="92D050"/>
                </a:solidFill>
                <a:latin typeface="Tahoma" pitchFamily="34" charset="0"/>
                <a:ea typeface="Tahoma" pitchFamily="34" charset="0"/>
                <a:cs typeface="Tahoma" pitchFamily="34" charset="0"/>
              </a:rPr>
              <a:t>Taxa de Desemprego</a:t>
            </a:r>
            <a:r>
              <a:rPr lang="pt-BR" u="sng">
                <a:solidFill>
                  <a:srgbClr val="92D050"/>
                </a:solidFill>
                <a:latin typeface="Tahoma" pitchFamily="34" charset="0"/>
                <a:ea typeface="Tahoma" pitchFamily="34" charset="0"/>
                <a:cs typeface="Tahoma" pitchFamily="34" charset="0"/>
              </a:rPr>
              <a:t>:</a:t>
            </a:r>
            <a:r>
              <a:rPr lang="pt-BR">
                <a:solidFill>
                  <a:srgbClr val="92D050"/>
                </a:solidFill>
                <a:latin typeface="Tahoma" pitchFamily="34" charset="0"/>
                <a:ea typeface="Tahoma" pitchFamily="34" charset="0"/>
                <a:cs typeface="Tahoma" pitchFamily="34" charset="0"/>
              </a:rPr>
              <a:t> </a:t>
            </a:r>
            <a:r>
              <a:rPr lang="pt-BR" b="0">
                <a:solidFill>
                  <a:srgbClr val="FFFFFF"/>
                </a:solidFill>
                <a:latin typeface="Tahoma" pitchFamily="34" charset="0"/>
                <a:ea typeface="Tahoma" pitchFamily="34" charset="0"/>
                <a:cs typeface="Tahoma" pitchFamily="34" charset="0"/>
              </a:rPr>
              <a:t>12% </a:t>
            </a:r>
            <a:r>
              <a:rPr lang="pt-BR" b="0" dirty="0">
                <a:solidFill>
                  <a:srgbClr val="FFFFFF"/>
                </a:solidFill>
                <a:latin typeface="Tahoma" pitchFamily="34" charset="0"/>
                <a:ea typeface="Tahoma" pitchFamily="34" charset="0"/>
                <a:cs typeface="Tahoma" pitchFamily="34" charset="0"/>
              </a:rPr>
              <a:t>nas Regiões Metropolitanas </a:t>
            </a:r>
            <a:r>
              <a:rPr lang="pt-BR" sz="1600" b="0" dirty="0">
                <a:solidFill>
                  <a:srgbClr val="FFFFFF"/>
                </a:solidFill>
                <a:latin typeface="Tahoma" pitchFamily="34" charset="0"/>
                <a:ea typeface="Tahoma" pitchFamily="34" charset="0"/>
                <a:cs typeface="Tahoma" pitchFamily="34" charset="0"/>
              </a:rPr>
              <a:t>(Fonte: DIEESE</a:t>
            </a:r>
            <a:r>
              <a:rPr lang="pt-BR" sz="1600" b="0">
                <a:solidFill>
                  <a:srgbClr val="FFFFFF"/>
                </a:solidFill>
                <a:latin typeface="Tahoma" pitchFamily="34" charset="0"/>
                <a:ea typeface="Tahoma" pitchFamily="34" charset="0"/>
                <a:cs typeface="Tahoma" pitchFamily="34" charset="0"/>
              </a:rPr>
              <a:t>, 2010)</a:t>
            </a:r>
            <a:r>
              <a:rPr lang="pt-BR" sz="1600" b="0">
                <a:solidFill>
                  <a:srgbClr val="92D050"/>
                </a:solidFill>
                <a:latin typeface="Tahoma" pitchFamily="34" charset="0"/>
                <a:ea typeface="Tahoma" pitchFamily="34" charset="0"/>
                <a:cs typeface="Tahoma" pitchFamily="34" charset="0"/>
              </a:rPr>
              <a:t> </a:t>
            </a:r>
            <a:endParaRPr lang="pt-BR" sz="1600" b="0" dirty="0">
              <a:solidFill>
                <a:srgbClr val="92D050"/>
              </a:solidFill>
              <a:latin typeface="Tahoma" pitchFamily="34" charset="0"/>
              <a:ea typeface="Tahoma" pitchFamily="34" charset="0"/>
              <a:cs typeface="Tahoma" pitchFamily="34" charset="0"/>
            </a:endParaRPr>
          </a:p>
          <a:p>
            <a:pPr marL="514350" indent="-514350" eaLnBrk="0" hangingPunct="0">
              <a:spcBef>
                <a:spcPct val="20000"/>
              </a:spcBef>
              <a:defRPr/>
            </a:pPr>
            <a:endParaRPr lang="pt-BR" dirty="0">
              <a:solidFill>
                <a:srgbClr val="92D050"/>
              </a:solidFill>
              <a:latin typeface="Tahoma" pitchFamily="34" charset="0"/>
              <a:ea typeface="Tahoma" pitchFamily="34" charset="0"/>
              <a:cs typeface="Tahoma" pitchFamily="34" charset="0"/>
            </a:endParaRPr>
          </a:p>
        </p:txBody>
      </p:sp>
      <p:sp>
        <p:nvSpPr>
          <p:cNvPr id="57348" name="Rectangle 4"/>
          <p:cNvSpPr>
            <a:spLocks noChangeArrowheads="1"/>
          </p:cNvSpPr>
          <p:nvPr/>
        </p:nvSpPr>
        <p:spPr bwMode="auto">
          <a:xfrm>
            <a:off x="0" y="0"/>
            <a:ext cx="184150" cy="461963"/>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93675" y="188913"/>
            <a:ext cx="9440863" cy="6489700"/>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DIANTE DISSO:</a:t>
            </a:r>
            <a:endParaRPr lang="pt-BR" sz="3000">
              <a:solidFill>
                <a:srgbClr val="92D050"/>
              </a:solidFill>
              <a:latin typeface="Tahoma" pitchFamily="34" charset="0"/>
              <a:cs typeface="Tahoma" pitchFamily="34" charset="0"/>
            </a:endParaRPr>
          </a:p>
          <a:p>
            <a:pPr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000">
                <a:solidFill>
                  <a:srgbClr val="92D050"/>
                </a:solidFill>
                <a:latin typeface="Tahoma" pitchFamily="34" charset="0"/>
                <a:cs typeface="Tahoma" pitchFamily="34" charset="0"/>
              </a:rPr>
              <a:t> NECESSIDADE DE</a:t>
            </a:r>
          </a:p>
          <a:p>
            <a:pPr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Rever a política monetária e fiscal, o modelo econômico que está propiciando a destinação da maior parte dos recursos públicos para o pagamento de uma dívida cuja contrapartida não representa bens e serviços à Nação, mas uma contínua sangria</a:t>
            </a:r>
          </a:p>
          <a:p>
            <a:pPr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Evidenciar que o VERDADEIRO ROMBO DAS CONTAS PÚBLICAS é a Dívida Pública</a:t>
            </a:r>
          </a:p>
          <a:p>
            <a:pPr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FFFFFF"/>
                </a:solidFill>
                <a:latin typeface="Tahoma" pitchFamily="34" charset="0"/>
                <a:cs typeface="Tahoma" pitchFamily="34" charset="0"/>
              </a:rPr>
              <a:t>Juros e Amortizações da Dívida pagos nos últimos 16 anos</a:t>
            </a:r>
          </a:p>
          <a:p>
            <a:pPr lvl="1"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FHC em 8 anos = R$ 2,079 Trilhões</a:t>
            </a:r>
          </a:p>
          <a:p>
            <a:pPr lvl="1"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LULA em 8 anos = R$ 4,763 Trilhões</a:t>
            </a:r>
          </a:p>
          <a:p>
            <a:pPr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sz="4000">
                <a:solidFill>
                  <a:srgbClr val="92D050"/>
                </a:solidFill>
                <a:latin typeface="Tahoma" pitchFamily="34" charset="0"/>
                <a:cs typeface="Tahoma" pitchFamily="34" charset="0"/>
              </a:rPr>
              <a:t>AUDITORIA DA DÍVIDA</a:t>
            </a:r>
          </a:p>
        </p:txBody>
      </p:sp>
      <p:graphicFrame>
        <p:nvGraphicFramePr>
          <p:cNvPr id="28685" name="Group 13"/>
          <p:cNvGraphicFramePr>
            <a:graphicFrameLocks noGrp="1"/>
          </p:cNvGraphicFramePr>
          <p:nvPr/>
        </p:nvGraphicFramePr>
        <p:xfrm>
          <a:off x="920750" y="4581525"/>
          <a:ext cx="8496300" cy="1295400"/>
        </p:xfrm>
        <a:graphic>
          <a:graphicData uri="http://schemas.openxmlformats.org/drawingml/2006/table">
            <a:tbl>
              <a:tblPr/>
              <a:tblGrid>
                <a:gridCol w="8496300"/>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93675" y="188913"/>
            <a:ext cx="9440863" cy="6003925"/>
          </a:xfrm>
          <a:prstGeom prst="rect">
            <a:avLst/>
          </a:prstGeom>
          <a:noFill/>
          <a:ln w="9525">
            <a:noFill/>
            <a:round/>
            <a:headEnd/>
            <a:tailEnd/>
          </a:ln>
        </p:spPr>
        <p:txBody>
          <a:bodyPr lIns="90000" tIns="46800" rIns="90000" bIns="46800">
            <a:spAutoFit/>
          </a:bodyPr>
          <a:lstStyle/>
          <a:p>
            <a:endParaRPr lang="pt-BR" b="0">
              <a:solidFill>
                <a:srgbClr val="92D050"/>
              </a:solidFill>
              <a:latin typeface="Tahoma" pitchFamily="34" charset="0"/>
              <a:cs typeface="Tahoma" pitchFamily="34" charset="0"/>
            </a:endParaRPr>
          </a:p>
          <a:p>
            <a:pPr algn="ctr"/>
            <a:r>
              <a:rPr lang="pt-BR" b="0">
                <a:solidFill>
                  <a:srgbClr val="92D050"/>
                </a:solidFill>
                <a:latin typeface="Tahoma" pitchFamily="34" charset="0"/>
                <a:cs typeface="Tahoma" pitchFamily="34" charset="0"/>
              </a:rPr>
              <a:t>CONCLUSAO: </a:t>
            </a:r>
            <a:r>
              <a:rPr lang="pt-BR" b="0">
                <a:solidFill>
                  <a:srgbClr val="FFFFFF"/>
                </a:solidFill>
                <a:latin typeface="Tahoma" pitchFamily="34" charset="0"/>
                <a:cs typeface="Tahoma" pitchFamily="34" charset="0"/>
              </a:rPr>
              <a:t>a atual crise expôs as entranhas do que batizamos de </a:t>
            </a:r>
          </a:p>
          <a:p>
            <a:pPr algn="ctr"/>
            <a:endParaRPr lang="pt-BR" b="0">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“Sistema da Dívida” </a:t>
            </a:r>
          </a:p>
          <a:p>
            <a:pPr algn="ctr"/>
            <a:endParaRPr lang="pt-BR" b="0">
              <a:solidFill>
                <a:srgbClr val="92D050"/>
              </a:solidFill>
              <a:latin typeface="Tahoma" pitchFamily="34" charset="0"/>
              <a:cs typeface="Tahoma" pitchFamily="34" charset="0"/>
            </a:endParaRPr>
          </a:p>
          <a:p>
            <a:pPr algn="ctr"/>
            <a:r>
              <a:rPr lang="pt-BR" b="0">
                <a:solidFill>
                  <a:srgbClr val="FFFFFF"/>
                </a:solidFill>
                <a:latin typeface="Tahoma" pitchFamily="34" charset="0"/>
                <a:cs typeface="Tahoma" pitchFamily="34" charset="0"/>
              </a:rPr>
              <a:t>utilização do instrumento do endividamento público como um sistema de desvio de recursos públicos. </a:t>
            </a:r>
          </a:p>
          <a:p>
            <a:pPr algn="ctr"/>
            <a:endParaRPr lang="pt-BR" b="0">
              <a:solidFill>
                <a:srgbClr val="FFFFFF"/>
              </a:solidFill>
              <a:latin typeface="Tahoma" pitchFamily="34" charset="0"/>
              <a:cs typeface="Tahoma" pitchFamily="34" charset="0"/>
            </a:endParaRPr>
          </a:p>
          <a:p>
            <a:pPr algn="ctr"/>
            <a:r>
              <a:rPr lang="pt-BR" b="0">
                <a:solidFill>
                  <a:srgbClr val="FFFFFF"/>
                </a:solidFill>
                <a:latin typeface="Tahoma" pitchFamily="34" charset="0"/>
                <a:cs typeface="Tahoma" pitchFamily="34" charset="0"/>
              </a:rPr>
              <a:t>Para operar, esse sistema conta com arcabouço de privilégios de ordem legal, política, financeira e econômica que visam a garantir prioridade absoluta aos pagamentos financeiros, em detrimento de direitos humanos e sociais de toda a Nação.</a:t>
            </a:r>
            <a:endParaRPr lang="es-EC" b="0">
              <a:solidFill>
                <a:srgbClr val="FFFFFF"/>
              </a:solidFill>
              <a:latin typeface="Tahoma" pitchFamily="34" charset="0"/>
              <a:cs typeface="Tahoma" pitchFamily="34" charset="0"/>
            </a:endParaRPr>
          </a:p>
          <a:p>
            <a:pPr algn="ctr" fontAlgn="t"/>
            <a:endParaRPr lang="es-EC" b="0">
              <a:solidFill>
                <a:srgbClr val="FFFFFF"/>
              </a:solidFill>
              <a:latin typeface="Tahoma" pitchFamily="34" charset="0"/>
              <a:cs typeface="Tahoma" pitchFamily="34" charset="0"/>
            </a:endParaRPr>
          </a:p>
          <a:p>
            <a:pPr algn="ctr" fontAlgn="t"/>
            <a:r>
              <a:rPr lang="pt-BR" b="0">
                <a:solidFill>
                  <a:srgbClr val="FFFFFF"/>
                </a:solidFill>
                <a:latin typeface="Tahoma" pitchFamily="34" charset="0"/>
                <a:cs typeface="Tahoma" pitchFamily="34" charset="0"/>
              </a:rPr>
              <a:t>Esse “Sistema da Dívida” deve ser desmascarado para que sejam retomados os direitos soberanos, utilizando-se do antídoto da AUDITORIA DA DÍVIDA PÚBLICA</a:t>
            </a:r>
            <a:endParaRPr lang="es-EC"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38125" y="142875"/>
            <a:ext cx="9440863" cy="4587875"/>
          </a:xfrm>
          <a:prstGeom prst="rect">
            <a:avLst/>
          </a:prstGeom>
          <a:noFill/>
          <a:ln w="9525">
            <a:noFill/>
            <a:round/>
            <a:headEnd/>
            <a:tailEnd/>
          </a:ln>
        </p:spPr>
        <p:txBody>
          <a:bodyPr lIns="90000" tIns="46800" rIns="90000" bIns="46800">
            <a:spAutoFit/>
          </a:bodyPr>
          <a:lstStyle/>
          <a:p>
            <a:endParaRPr lang="pt-BR" sz="2000" b="0">
              <a:solidFill>
                <a:srgbClr val="FFFFFF"/>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 </a:t>
            </a:r>
            <a:endParaRPr lang="es-EC" sz="2000" b="0">
              <a:solidFill>
                <a:srgbClr val="FFFFFF"/>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Parte IV</a:t>
            </a:r>
          </a:p>
          <a:p>
            <a:pPr algn="ctr"/>
            <a:endParaRPr lang="pt-BR">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Iniciativas de auditoria e participação popular</a:t>
            </a:r>
            <a:endParaRPr lang="es-EC">
              <a:solidFill>
                <a:srgbClr val="92D050"/>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4.1 Experiência e resultados da auditoria oficial do Equador</a:t>
            </a:r>
            <a:endParaRPr lang="es-EC" sz="2000" b="0">
              <a:solidFill>
                <a:srgbClr val="FFFFFF"/>
              </a:solidFill>
              <a:latin typeface="Tahoma" pitchFamily="34" charset="0"/>
              <a:cs typeface="Tahoma" pitchFamily="34" charset="0"/>
            </a:endParaRPr>
          </a:p>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4.2 Descobertas da CPI da dívida pública brasileira</a:t>
            </a:r>
          </a:p>
          <a:p>
            <a:endParaRPr lang="pt-BR" sz="2000" b="0">
              <a:solidFill>
                <a:srgbClr val="FFFFFF"/>
              </a:solidFill>
              <a:latin typeface="Tahoma" pitchFamily="34" charset="0"/>
              <a:cs typeface="Tahoma" pitchFamily="34" charset="0"/>
            </a:endParaRPr>
          </a:p>
          <a:p>
            <a:r>
              <a:rPr lang="pt-BR" sz="2000" b="0">
                <a:solidFill>
                  <a:srgbClr val="FFFFFF"/>
                </a:solidFill>
                <a:latin typeface="Tahoma" pitchFamily="34" charset="0"/>
                <a:cs typeface="Tahoma" pitchFamily="34" charset="0"/>
              </a:rPr>
              <a:t>4.3  Auditoria Cidadã da Dívida</a:t>
            </a:r>
            <a:endParaRPr lang="es-EC" sz="2000"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srcRect/>
          <a:stretch>
            <a:fillRect/>
          </a:stretch>
        </p:blipFill>
        <p:spPr bwMode="auto">
          <a:xfrm>
            <a:off x="0" y="-171450"/>
            <a:ext cx="9906000" cy="936625"/>
          </a:xfrm>
          <a:prstGeom prst="rect">
            <a:avLst/>
          </a:prstGeom>
          <a:noFill/>
          <a:ln w="9525">
            <a:noFill/>
            <a:miter lim="800000"/>
            <a:headEnd/>
            <a:tailEnd/>
          </a:ln>
        </p:spPr>
      </p:pic>
      <p:sp>
        <p:nvSpPr>
          <p:cNvPr id="61443" name="Text Box 5"/>
          <p:cNvSpPr txBox="1">
            <a:spLocks noChangeArrowheads="1"/>
          </p:cNvSpPr>
          <p:nvPr/>
        </p:nvSpPr>
        <p:spPr bwMode="auto">
          <a:xfrm>
            <a:off x="3783013" y="115888"/>
            <a:ext cx="5929312" cy="461962"/>
          </a:xfrm>
          <a:prstGeom prst="rect">
            <a:avLst/>
          </a:prstGeom>
          <a:noFill/>
          <a:ln w="9525">
            <a:noFill/>
            <a:miter lim="800000"/>
            <a:headEnd/>
            <a:tailEnd/>
          </a:ln>
        </p:spPr>
        <p:txBody>
          <a:bodyPr>
            <a:spAutoFit/>
          </a:bodyPr>
          <a:lstStyle/>
          <a:p>
            <a:pPr>
              <a:spcBef>
                <a:spcPct val="50000"/>
              </a:spcBef>
            </a:pPr>
            <a:endParaRPr lang="es-EC"/>
          </a:p>
        </p:txBody>
      </p:sp>
      <p:sp>
        <p:nvSpPr>
          <p:cNvPr id="48137" name="Text Box 9"/>
          <p:cNvSpPr txBox="1">
            <a:spLocks noChangeArrowheads="1"/>
          </p:cNvSpPr>
          <p:nvPr/>
        </p:nvSpPr>
        <p:spPr bwMode="auto">
          <a:xfrm>
            <a:off x="3392488" y="0"/>
            <a:ext cx="6242050" cy="274638"/>
          </a:xfrm>
          <a:prstGeom prst="rect">
            <a:avLst/>
          </a:prstGeom>
          <a:noFill/>
          <a:ln w="9525">
            <a:noFill/>
            <a:miter lim="800000"/>
            <a:headEnd/>
            <a:tailEnd/>
          </a:ln>
          <a:effectLst/>
        </p:spPr>
        <p:txBody>
          <a:bodyPr>
            <a:spAutoFit/>
          </a:bodyPr>
          <a:lstStyle/>
          <a:p>
            <a:pPr>
              <a:spcBef>
                <a:spcPct val="50000"/>
              </a:spcBef>
              <a:defRPr/>
            </a:pPr>
            <a:r>
              <a:rPr lang="es-ES" sz="1200">
                <a:solidFill>
                  <a:schemeClr val="accent2"/>
                </a:solidFill>
                <a:effectLst>
                  <a:outerShdw blurRad="38100" dist="38100" dir="2700000" algn="tl">
                    <a:srgbClr val="C0C0C0"/>
                  </a:outerShdw>
                </a:effectLst>
                <a:latin typeface="Bookman Old Style" pitchFamily="18" charset="0"/>
              </a:rPr>
              <a:t>COMISIÓN PARA LA AUDITORÍA INTEGRAL DEL CRÉDITO PÚBLICO</a:t>
            </a:r>
          </a:p>
        </p:txBody>
      </p:sp>
      <p:sp>
        <p:nvSpPr>
          <p:cNvPr id="48138" name="Text Box 10"/>
          <p:cNvSpPr txBox="1">
            <a:spLocks noChangeArrowheads="1"/>
          </p:cNvSpPr>
          <p:nvPr/>
        </p:nvSpPr>
        <p:spPr bwMode="auto">
          <a:xfrm>
            <a:off x="231775" y="1071563"/>
            <a:ext cx="9674225" cy="1016000"/>
          </a:xfrm>
          <a:prstGeom prst="rect">
            <a:avLst/>
          </a:prstGeom>
          <a:noFill/>
          <a:ln w="9525">
            <a:noFill/>
            <a:miter lim="800000"/>
            <a:headEnd/>
            <a:tailEnd/>
          </a:ln>
          <a:effectLst/>
        </p:spPr>
        <p:txBody>
          <a:bodyPr>
            <a:spAutoFit/>
          </a:bodyPr>
          <a:lstStyle/>
          <a:p>
            <a:pPr marL="342900" indent="-342900" algn="ctr">
              <a:spcBef>
                <a:spcPct val="50000"/>
              </a:spcBef>
              <a:defRPr/>
            </a:pPr>
            <a:r>
              <a:rPr lang="es-ES_tradnl" dirty="0" err="1">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Criação</a:t>
            </a:r>
            <a:r>
              <a:rPr lang="es-ES_tradnl"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 da </a:t>
            </a:r>
            <a:r>
              <a:rPr lang="es-ES_tradnl" dirty="0" err="1">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Comissão</a:t>
            </a:r>
            <a:r>
              <a:rPr lang="es-ES_tradnl"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 de Auditoría – CAIC – </a:t>
            </a:r>
            <a:r>
              <a:rPr lang="es-ES"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Decreto 472/2007 </a:t>
            </a:r>
          </a:p>
          <a:p>
            <a:pPr marL="342900" indent="-342900" algn="ctr">
              <a:spcBef>
                <a:spcPct val="50000"/>
              </a:spcBef>
              <a:defRPr/>
            </a:pPr>
            <a:r>
              <a:rPr lang="es-ES"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Auditoria Integral </a:t>
            </a:r>
            <a:r>
              <a:rPr lang="es-ES" dirty="0" err="1">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com</a:t>
            </a:r>
            <a:r>
              <a:rPr lang="es-ES"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 </a:t>
            </a:r>
            <a:r>
              <a:rPr lang="es-ES" dirty="0" err="1">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participação</a:t>
            </a:r>
            <a:r>
              <a:rPr lang="es-ES"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 social</a:t>
            </a:r>
          </a:p>
        </p:txBody>
      </p:sp>
      <p:sp>
        <p:nvSpPr>
          <p:cNvPr id="61446" name="Text Box 14"/>
          <p:cNvSpPr txBox="1">
            <a:spLocks noChangeArrowheads="1"/>
          </p:cNvSpPr>
          <p:nvPr/>
        </p:nvSpPr>
        <p:spPr bwMode="auto">
          <a:xfrm>
            <a:off x="465138" y="2500313"/>
            <a:ext cx="9131300" cy="4246562"/>
          </a:xfrm>
          <a:prstGeom prst="rect">
            <a:avLst/>
          </a:prstGeom>
          <a:noFill/>
          <a:ln w="9525">
            <a:noFill/>
            <a:miter lim="800000"/>
            <a:headEnd/>
            <a:tailEnd/>
          </a:ln>
        </p:spPr>
        <p:txBody>
          <a:bodyPr>
            <a:spAutoFit/>
          </a:bodyPr>
          <a:lstStyle/>
          <a:p>
            <a:pPr marL="342900" indent="-342900" algn="just">
              <a:lnSpc>
                <a:spcPct val="150000"/>
              </a:lnSpc>
              <a:spcBef>
                <a:spcPct val="50000"/>
              </a:spcBef>
            </a:pPr>
            <a:r>
              <a:rPr lang="es-ES" sz="2000" b="0" i="1">
                <a:solidFill>
                  <a:srgbClr val="FFFFFF"/>
                </a:solidFill>
                <a:latin typeface="Tahoma" pitchFamily="34" charset="0"/>
                <a:cs typeface="Tahoma" pitchFamily="34" charset="0"/>
              </a:rPr>
              <a:t>Art 4º - La CAIC está autorizada para auditar y transparentar todos los procesos de endeudamiento de las instituciones del Estado.</a:t>
            </a:r>
          </a:p>
          <a:p>
            <a:pPr marL="342900" indent="-342900" algn="just">
              <a:lnSpc>
                <a:spcPct val="150000"/>
              </a:lnSpc>
              <a:spcBef>
                <a:spcPct val="50000"/>
              </a:spcBef>
            </a:pPr>
            <a:r>
              <a:rPr lang="es-ES" sz="2000" b="0" i="1">
                <a:solidFill>
                  <a:srgbClr val="FFFFFF"/>
                </a:solidFill>
                <a:latin typeface="Tahoma" pitchFamily="34" charset="0"/>
                <a:cs typeface="Tahoma" pitchFamily="34" charset="0"/>
              </a:rPr>
              <a:t>Art 9º - Todas las entidades del Sector Público están en la obligación de proporcionar la información que solicite la Comisión, en los términos y con las sanciones establecidas en la Ley de Transparencia Fiscal.</a:t>
            </a:r>
          </a:p>
          <a:p>
            <a:pPr marL="342900" indent="-342900">
              <a:spcBef>
                <a:spcPct val="50000"/>
              </a:spcBef>
            </a:pPr>
            <a:endParaRPr lang="es-ES" sz="2000" b="0">
              <a:solidFill>
                <a:srgbClr val="FFFFFF"/>
              </a:solidFill>
              <a:latin typeface="Tahoma" pitchFamily="34" charset="0"/>
              <a:cs typeface="Tahoma" pitchFamily="34" charset="0"/>
            </a:endParaRPr>
          </a:p>
          <a:p>
            <a:pPr marL="342900" indent="-342900" algn="ctr">
              <a:spcBef>
                <a:spcPct val="50000"/>
              </a:spcBef>
            </a:pPr>
            <a:r>
              <a:rPr lang="es-ES" sz="2000" b="0">
                <a:solidFill>
                  <a:srgbClr val="92D050"/>
                </a:solidFill>
                <a:latin typeface="Tahoma" pitchFamily="34" charset="0"/>
                <a:cs typeface="Tahoma" pitchFamily="34" charset="0"/>
              </a:rPr>
              <a:t>BASE LEGAL E RESPALDO POLÍTICO IMPRESCINDÍVEL PARA REALIZAÇÃO DA AUDITORIA</a:t>
            </a:r>
          </a:p>
          <a:p>
            <a:pPr marL="342900" indent="-342900" algn="ctr">
              <a:spcBef>
                <a:spcPct val="50000"/>
              </a:spcBef>
            </a:pPr>
            <a:r>
              <a:rPr lang="es-ES" sz="2000" b="0">
                <a:solidFill>
                  <a:srgbClr val="92D050"/>
                </a:solidFill>
                <a:latin typeface="Tahoma" pitchFamily="34" charset="0"/>
                <a:cs typeface="Tahoma" pitchFamily="34" charset="0"/>
              </a:rPr>
              <a:t>PRECEDENTE INÉDITO E HISTÓRICO</a:t>
            </a: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2438" y="571500"/>
            <a:ext cx="9205912" cy="1357313"/>
          </a:xfrm>
          <a:prstGeom prst="rect">
            <a:avLst/>
          </a:prstGeom>
          <a:noFill/>
          <a:ln w="9525">
            <a:noFill/>
            <a:miter lim="800000"/>
            <a:headEnd/>
            <a:tailEnd/>
          </a:ln>
        </p:spPr>
        <p:txBody>
          <a:bodyPr anchor="ctr"/>
          <a:lstStyle/>
          <a:p>
            <a:pPr algn="ctr"/>
            <a:r>
              <a:rPr lang="pt-BR">
                <a:solidFill>
                  <a:srgbClr val="92D050"/>
                </a:solidFill>
                <a:latin typeface="Tahoma" pitchFamily="34" charset="0"/>
                <a:cs typeface="Tahoma" pitchFamily="34" charset="0"/>
              </a:rPr>
              <a:t>QUAL O VERDADEIRO PAPEL DA DÍVIDA ?</a:t>
            </a:r>
          </a:p>
        </p:txBody>
      </p:sp>
      <p:sp>
        <p:nvSpPr>
          <p:cNvPr id="7171" name="Rectangle 3"/>
          <p:cNvSpPr>
            <a:spLocks noChangeArrowheads="1"/>
          </p:cNvSpPr>
          <p:nvPr/>
        </p:nvSpPr>
        <p:spPr bwMode="auto">
          <a:xfrm>
            <a:off x="595313" y="1857375"/>
            <a:ext cx="8497887" cy="4714875"/>
          </a:xfrm>
          <a:prstGeom prst="rect">
            <a:avLst/>
          </a:prstGeom>
          <a:noFill/>
          <a:ln w="9525">
            <a:noFill/>
            <a:miter lim="800000"/>
            <a:headEnd/>
            <a:tailEnd/>
          </a:ln>
        </p:spPr>
        <p:txBody>
          <a:bodyPr/>
          <a:lstStyle/>
          <a:p>
            <a:pPr marL="342900" indent="-342900" algn="just">
              <a:lnSpc>
                <a:spcPct val="150000"/>
              </a:lnSpc>
              <a:spcBef>
                <a:spcPct val="20000"/>
              </a:spcBef>
              <a:buFont typeface="Arial" charset="0"/>
              <a:buChar char="•"/>
            </a:pPr>
            <a:r>
              <a:rPr lang="en-US" b="0">
                <a:solidFill>
                  <a:srgbClr val="FFFFFF"/>
                </a:solidFill>
                <a:latin typeface="Tahoma" pitchFamily="34" charset="0"/>
                <a:cs typeface="Tahoma" pitchFamily="34" charset="0"/>
              </a:rPr>
              <a:t>Instrumento de financiamento do Estado</a:t>
            </a:r>
          </a:p>
          <a:p>
            <a:pPr marL="342900" indent="-342900" algn="just">
              <a:lnSpc>
                <a:spcPct val="150000"/>
              </a:lnSpc>
              <a:spcBef>
                <a:spcPct val="20000"/>
              </a:spcBef>
            </a:pPr>
            <a:endParaRPr lang="en-US" b="0">
              <a:solidFill>
                <a:srgbClr val="FFFFFF"/>
              </a:solidFill>
              <a:latin typeface="Tahoma" pitchFamily="34" charset="0"/>
              <a:cs typeface="Tahoma" pitchFamily="34" charset="0"/>
            </a:endParaRPr>
          </a:p>
          <a:p>
            <a:pPr marL="342900" indent="-342900" algn="just">
              <a:lnSpc>
                <a:spcPct val="150000"/>
              </a:lnSpc>
              <a:spcBef>
                <a:spcPct val="20000"/>
              </a:spcBef>
            </a:pPr>
            <a:r>
              <a:rPr lang="en-US" b="0">
                <a:solidFill>
                  <a:srgbClr val="FFFFFF"/>
                </a:solidFill>
                <a:latin typeface="Tahoma" pitchFamily="34" charset="0"/>
                <a:cs typeface="Tahoma" pitchFamily="34" charset="0"/>
              </a:rPr>
              <a:t>Ou</a:t>
            </a:r>
          </a:p>
          <a:p>
            <a:pPr marL="342900" indent="-342900" algn="just">
              <a:lnSpc>
                <a:spcPct val="150000"/>
              </a:lnSpc>
              <a:spcBef>
                <a:spcPct val="20000"/>
              </a:spcBef>
            </a:pPr>
            <a:endParaRPr lang="en-US" b="0">
              <a:solidFill>
                <a:srgbClr val="FFFFFF"/>
              </a:solidFill>
              <a:latin typeface="Tahoma" pitchFamily="34" charset="0"/>
              <a:cs typeface="Tahoma" pitchFamily="34" charset="0"/>
            </a:endParaRPr>
          </a:p>
          <a:p>
            <a:pPr marL="342900" indent="-342900" algn="just">
              <a:lnSpc>
                <a:spcPct val="150000"/>
              </a:lnSpc>
              <a:spcBef>
                <a:spcPct val="20000"/>
              </a:spcBef>
              <a:buFont typeface="Arial" charset="0"/>
              <a:buChar char="•"/>
            </a:pPr>
            <a:r>
              <a:rPr lang="en-US" b="0">
                <a:solidFill>
                  <a:srgbClr val="FFFFFF"/>
                </a:solidFill>
                <a:latin typeface="Tahoma" pitchFamily="34" charset="0"/>
                <a:cs typeface="Tahoma" pitchFamily="34" charset="0"/>
              </a:rPr>
              <a:t>Instrumento do Poder financeiro que utiliza a dívida como um mecanismo de transferência de recursos do setor público para o setor financeiro privado?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srcRect/>
          <a:stretch>
            <a:fillRect/>
          </a:stretch>
        </p:blipFill>
        <p:spPr bwMode="auto">
          <a:xfrm>
            <a:off x="0" y="-171450"/>
            <a:ext cx="9906000" cy="936625"/>
          </a:xfrm>
          <a:prstGeom prst="rect">
            <a:avLst/>
          </a:prstGeom>
          <a:noFill/>
          <a:ln w="9525">
            <a:noFill/>
            <a:miter lim="800000"/>
            <a:headEnd/>
            <a:tailEnd/>
          </a:ln>
        </p:spPr>
      </p:pic>
      <p:sp>
        <p:nvSpPr>
          <p:cNvPr id="62467" name="Text Box 5"/>
          <p:cNvSpPr txBox="1">
            <a:spLocks noChangeArrowheads="1"/>
          </p:cNvSpPr>
          <p:nvPr/>
        </p:nvSpPr>
        <p:spPr bwMode="auto">
          <a:xfrm>
            <a:off x="3783013" y="115888"/>
            <a:ext cx="5929312" cy="461962"/>
          </a:xfrm>
          <a:prstGeom prst="rect">
            <a:avLst/>
          </a:prstGeom>
          <a:noFill/>
          <a:ln w="9525">
            <a:noFill/>
            <a:miter lim="800000"/>
            <a:headEnd/>
            <a:tailEnd/>
          </a:ln>
        </p:spPr>
        <p:txBody>
          <a:bodyPr>
            <a:spAutoFit/>
          </a:bodyPr>
          <a:lstStyle/>
          <a:p>
            <a:pPr>
              <a:spcBef>
                <a:spcPct val="50000"/>
              </a:spcBef>
            </a:pPr>
            <a:endParaRPr lang="es-EC"/>
          </a:p>
        </p:txBody>
      </p:sp>
      <p:sp>
        <p:nvSpPr>
          <p:cNvPr id="48137" name="Text Box 9"/>
          <p:cNvSpPr txBox="1">
            <a:spLocks noChangeArrowheads="1"/>
          </p:cNvSpPr>
          <p:nvPr/>
        </p:nvSpPr>
        <p:spPr bwMode="auto">
          <a:xfrm>
            <a:off x="3392488" y="0"/>
            <a:ext cx="6242050" cy="274638"/>
          </a:xfrm>
          <a:prstGeom prst="rect">
            <a:avLst/>
          </a:prstGeom>
          <a:noFill/>
          <a:ln w="9525">
            <a:noFill/>
            <a:miter lim="800000"/>
            <a:headEnd/>
            <a:tailEnd/>
          </a:ln>
          <a:effectLst/>
        </p:spPr>
        <p:txBody>
          <a:bodyPr>
            <a:spAutoFit/>
          </a:bodyPr>
          <a:lstStyle/>
          <a:p>
            <a:pPr>
              <a:spcBef>
                <a:spcPct val="50000"/>
              </a:spcBef>
              <a:defRPr/>
            </a:pPr>
            <a:r>
              <a:rPr lang="es-ES" sz="1200">
                <a:solidFill>
                  <a:schemeClr val="accent2"/>
                </a:solidFill>
                <a:effectLst>
                  <a:outerShdw blurRad="38100" dist="38100" dir="2700000" algn="tl">
                    <a:srgbClr val="C0C0C0"/>
                  </a:outerShdw>
                </a:effectLst>
                <a:latin typeface="Bookman Old Style" pitchFamily="18" charset="0"/>
              </a:rPr>
              <a:t>COMISIÓN PARA LA AUDITORÍA INTEGRAL DEL CRÉDITO PÚBLICO</a:t>
            </a:r>
          </a:p>
        </p:txBody>
      </p:sp>
      <p:sp>
        <p:nvSpPr>
          <p:cNvPr id="48138" name="Text Box 10"/>
          <p:cNvSpPr txBox="1">
            <a:spLocks noChangeArrowheads="1"/>
          </p:cNvSpPr>
          <p:nvPr/>
        </p:nvSpPr>
        <p:spPr bwMode="auto">
          <a:xfrm>
            <a:off x="231775" y="785813"/>
            <a:ext cx="9286875" cy="461962"/>
          </a:xfrm>
          <a:prstGeom prst="rect">
            <a:avLst/>
          </a:prstGeom>
          <a:noFill/>
          <a:ln w="9525">
            <a:noFill/>
            <a:miter lim="800000"/>
            <a:headEnd/>
            <a:tailEnd/>
          </a:ln>
          <a:effectLst/>
        </p:spPr>
        <p:txBody>
          <a:bodyPr>
            <a:spAutoFit/>
          </a:bodyPr>
          <a:lstStyle/>
          <a:p>
            <a:pPr marL="342900" indent="-342900" algn="ctr">
              <a:spcBef>
                <a:spcPct val="50000"/>
              </a:spcBef>
              <a:defRPr/>
            </a:pPr>
            <a:r>
              <a:rPr lang="es-ES_tradnl" dirty="0" err="1">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Definição</a:t>
            </a:r>
            <a:r>
              <a:rPr lang="es-ES_tradnl"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 da </a:t>
            </a:r>
            <a:r>
              <a:rPr lang="es-ES"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Auditoria Integral – Decreto Nº 472</a:t>
            </a:r>
          </a:p>
        </p:txBody>
      </p:sp>
      <p:sp>
        <p:nvSpPr>
          <p:cNvPr id="48142" name="Text Box 14"/>
          <p:cNvSpPr txBox="1">
            <a:spLocks noChangeArrowheads="1"/>
          </p:cNvSpPr>
          <p:nvPr/>
        </p:nvSpPr>
        <p:spPr bwMode="auto">
          <a:xfrm>
            <a:off x="465138" y="1643063"/>
            <a:ext cx="9131300" cy="4894262"/>
          </a:xfrm>
          <a:prstGeom prst="rect">
            <a:avLst/>
          </a:prstGeom>
          <a:noFill/>
          <a:ln w="9525">
            <a:noFill/>
            <a:miter lim="800000"/>
            <a:headEnd/>
            <a:tailEnd/>
          </a:ln>
          <a:effectLst/>
        </p:spPr>
        <p:txBody>
          <a:bodyPr>
            <a:spAutoFit/>
          </a:bodyPr>
          <a:lstStyle/>
          <a:p>
            <a:pPr>
              <a:defRPr/>
            </a:pPr>
            <a:r>
              <a:rPr lang="es-ES" b="0" i="1" dirty="0">
                <a:solidFill>
                  <a:srgbClr val="FFFFFF"/>
                </a:solidFill>
                <a:latin typeface="Arial" charset="0"/>
              </a:rPr>
              <a:t>Art. </a:t>
            </a:r>
            <a:r>
              <a:rPr lang="es-ES_tradnl" b="0" i="1" dirty="0">
                <a:solidFill>
                  <a:srgbClr val="FFFFFF"/>
                </a:solidFill>
                <a:latin typeface="Arial" charset="0"/>
              </a:rPr>
              <a:t>2 -  </a:t>
            </a:r>
            <a:r>
              <a:rPr lang="es-ES_tradnl" b="0" dirty="0">
                <a:solidFill>
                  <a:srgbClr val="FFFFFF"/>
                </a:solidFill>
                <a:latin typeface="Arial" charset="0"/>
              </a:rPr>
              <a:t>Auditoria Integral se define por:   </a:t>
            </a:r>
          </a:p>
          <a:p>
            <a:pPr marL="36000">
              <a:lnSpc>
                <a:spcPct val="150000"/>
              </a:lnSpc>
              <a:defRPr/>
            </a:pPr>
            <a:r>
              <a:rPr lang="es-ES_tradnl" b="0" i="1" dirty="0">
                <a:solidFill>
                  <a:srgbClr val="FFFFFF"/>
                </a:solidFill>
                <a:latin typeface="Arial" charset="0"/>
              </a:rPr>
              <a:t>“la </a:t>
            </a:r>
            <a:r>
              <a:rPr lang="es-ES_tradnl" b="0" i="1" u="sng" dirty="0">
                <a:solidFill>
                  <a:srgbClr val="FFFFFF"/>
                </a:solidFill>
                <a:latin typeface="Arial" charset="0"/>
              </a:rPr>
              <a:t>acción fiscalizadora </a:t>
            </a:r>
            <a:r>
              <a:rPr lang="es-ES_tradnl" b="0" i="1" dirty="0">
                <a:solidFill>
                  <a:srgbClr val="FFFFFF"/>
                </a:solidFill>
                <a:latin typeface="Arial" charset="0"/>
              </a:rPr>
              <a:t>dirigida a examinar y evaluar el proceso de </a:t>
            </a:r>
            <a:r>
              <a:rPr lang="es-ES_tradnl" b="0" i="1" u="sng" dirty="0">
                <a:solidFill>
                  <a:srgbClr val="FFFFFF"/>
                </a:solidFill>
                <a:latin typeface="Arial" charset="0"/>
              </a:rPr>
              <a:t>contratación</a:t>
            </a:r>
            <a:r>
              <a:rPr lang="es-ES_tradnl" b="0" i="1" dirty="0">
                <a:solidFill>
                  <a:srgbClr val="FFFFFF"/>
                </a:solidFill>
                <a:latin typeface="Arial" charset="0"/>
              </a:rPr>
              <a:t> y/o </a:t>
            </a:r>
            <a:r>
              <a:rPr lang="es-ES_tradnl" b="0" i="1" u="sng" dirty="0">
                <a:solidFill>
                  <a:srgbClr val="FFFFFF"/>
                </a:solidFill>
                <a:latin typeface="Arial" charset="0"/>
              </a:rPr>
              <a:t>renegociación</a:t>
            </a:r>
            <a:r>
              <a:rPr lang="es-ES_tradnl" b="0" i="1" dirty="0">
                <a:solidFill>
                  <a:srgbClr val="FFFFFF"/>
                </a:solidFill>
                <a:latin typeface="Arial" charset="0"/>
              </a:rPr>
              <a:t> del endeudamiento público, el </a:t>
            </a:r>
            <a:r>
              <a:rPr lang="es-ES_tradnl" b="0" i="1" u="sng" dirty="0">
                <a:solidFill>
                  <a:srgbClr val="FFFFFF"/>
                </a:solidFill>
                <a:latin typeface="Arial" charset="0"/>
              </a:rPr>
              <a:t>origen y destino </a:t>
            </a:r>
            <a:r>
              <a:rPr lang="es-ES_tradnl" b="0" i="1" dirty="0">
                <a:solidFill>
                  <a:srgbClr val="FFFFFF"/>
                </a:solidFill>
                <a:latin typeface="Arial" charset="0"/>
              </a:rPr>
              <a:t>de los recursos, y la ejecución de los programas y proyectos que se financien con deuda interna y externa, con el fin de </a:t>
            </a:r>
            <a:r>
              <a:rPr lang="es-ES_tradnl" b="0" i="1" u="sng" dirty="0">
                <a:solidFill>
                  <a:srgbClr val="FFFFFF"/>
                </a:solidFill>
                <a:latin typeface="Arial" charset="0"/>
              </a:rPr>
              <a:t>determinar su legitimidad, legalidad, transparencia, calidad, eficacia y eficiencia</a:t>
            </a:r>
            <a:r>
              <a:rPr lang="es-ES_tradnl" b="0" i="1" dirty="0">
                <a:solidFill>
                  <a:srgbClr val="FFFFFF"/>
                </a:solidFill>
                <a:latin typeface="Arial" charset="0"/>
              </a:rPr>
              <a:t>, considerando los </a:t>
            </a:r>
            <a:r>
              <a:rPr lang="es-ES_tradnl" b="0" i="1" u="sng" dirty="0">
                <a:solidFill>
                  <a:srgbClr val="FFFFFF"/>
                </a:solidFill>
                <a:latin typeface="Arial" charset="0"/>
              </a:rPr>
              <a:t>aspectos legales </a:t>
            </a:r>
            <a:r>
              <a:rPr lang="es-ES_tradnl" b="0" i="1" dirty="0">
                <a:solidFill>
                  <a:srgbClr val="FFFFFF"/>
                </a:solidFill>
                <a:latin typeface="Arial" charset="0"/>
              </a:rPr>
              <a:t>y </a:t>
            </a:r>
            <a:r>
              <a:rPr lang="es-ES_tradnl" b="0" i="1" u="sng" dirty="0">
                <a:solidFill>
                  <a:srgbClr val="FFFFFF"/>
                </a:solidFill>
                <a:latin typeface="Arial" charset="0"/>
              </a:rPr>
              <a:t>financieros</a:t>
            </a:r>
            <a:r>
              <a:rPr lang="es-ES_tradnl" b="0" i="1" dirty="0">
                <a:solidFill>
                  <a:srgbClr val="FFFFFF"/>
                </a:solidFill>
                <a:latin typeface="Arial" charset="0"/>
              </a:rPr>
              <a:t>, los impactos </a:t>
            </a:r>
            <a:r>
              <a:rPr lang="es-ES_tradnl" b="0" i="1" u="sng" dirty="0">
                <a:solidFill>
                  <a:srgbClr val="FFFFFF"/>
                </a:solidFill>
                <a:latin typeface="Arial" charset="0"/>
              </a:rPr>
              <a:t>económicos</a:t>
            </a:r>
            <a:r>
              <a:rPr lang="es-ES_tradnl" b="0" i="1" dirty="0">
                <a:solidFill>
                  <a:srgbClr val="FFFFFF"/>
                </a:solidFill>
                <a:latin typeface="Arial" charset="0"/>
              </a:rPr>
              <a:t>, </a:t>
            </a:r>
            <a:r>
              <a:rPr lang="es-ES_tradnl" b="0" i="1" u="sng" dirty="0">
                <a:solidFill>
                  <a:srgbClr val="FFFFFF"/>
                </a:solidFill>
                <a:latin typeface="Arial" charset="0"/>
              </a:rPr>
              <a:t>sociales</a:t>
            </a:r>
            <a:r>
              <a:rPr lang="es-ES_tradnl" b="0" i="1" dirty="0">
                <a:solidFill>
                  <a:srgbClr val="FFFFFF"/>
                </a:solidFill>
                <a:latin typeface="Arial" charset="0"/>
              </a:rPr>
              <a:t>, de género; regionales, </a:t>
            </a:r>
            <a:r>
              <a:rPr lang="es-ES_tradnl" b="0" i="1" u="sng" dirty="0">
                <a:solidFill>
                  <a:srgbClr val="FFFFFF"/>
                </a:solidFill>
                <a:latin typeface="Arial" charset="0"/>
              </a:rPr>
              <a:t>ecológicos</a:t>
            </a:r>
            <a:r>
              <a:rPr lang="es-ES_tradnl" b="0" i="1" dirty="0">
                <a:solidFill>
                  <a:srgbClr val="FFFFFF"/>
                </a:solidFill>
                <a:latin typeface="Arial" charset="0"/>
              </a:rPr>
              <a:t> y sobre nacionalidades y pueblos” </a:t>
            </a:r>
            <a:endParaRPr lang="es-ES" b="0" i="1" dirty="0">
              <a:solidFill>
                <a:srgbClr val="FFFFFF"/>
              </a:solidFill>
              <a:latin typeface="Arial" charset="0"/>
            </a:endParaRPr>
          </a:p>
        </p:txBody>
      </p:sp>
    </p:spTree>
  </p:cSld>
  <p:clrMapOvr>
    <a:masterClrMapping/>
  </p:clrMapOvr>
  <p:transition>
    <p:comb/>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srcRect/>
          <a:stretch>
            <a:fillRect/>
          </a:stretch>
        </p:blipFill>
        <p:spPr bwMode="auto">
          <a:xfrm>
            <a:off x="0" y="-171450"/>
            <a:ext cx="9906000" cy="936625"/>
          </a:xfrm>
          <a:prstGeom prst="rect">
            <a:avLst/>
          </a:prstGeom>
          <a:noFill/>
          <a:ln w="9525">
            <a:noFill/>
            <a:miter lim="800000"/>
            <a:headEnd/>
            <a:tailEnd/>
          </a:ln>
        </p:spPr>
      </p:pic>
      <p:sp>
        <p:nvSpPr>
          <p:cNvPr id="63491" name="Text Box 5"/>
          <p:cNvSpPr txBox="1">
            <a:spLocks noChangeArrowheads="1"/>
          </p:cNvSpPr>
          <p:nvPr/>
        </p:nvSpPr>
        <p:spPr bwMode="auto">
          <a:xfrm>
            <a:off x="3783013" y="115888"/>
            <a:ext cx="5929312" cy="461962"/>
          </a:xfrm>
          <a:prstGeom prst="rect">
            <a:avLst/>
          </a:prstGeom>
          <a:noFill/>
          <a:ln w="9525">
            <a:noFill/>
            <a:miter lim="800000"/>
            <a:headEnd/>
            <a:tailEnd/>
          </a:ln>
        </p:spPr>
        <p:txBody>
          <a:bodyPr>
            <a:spAutoFit/>
          </a:bodyPr>
          <a:lstStyle/>
          <a:p>
            <a:pPr>
              <a:spcBef>
                <a:spcPct val="50000"/>
              </a:spcBef>
            </a:pPr>
            <a:endParaRPr lang="es-EC"/>
          </a:p>
        </p:txBody>
      </p:sp>
      <p:sp>
        <p:nvSpPr>
          <p:cNvPr id="48137" name="Text Box 9"/>
          <p:cNvSpPr txBox="1">
            <a:spLocks noChangeArrowheads="1"/>
          </p:cNvSpPr>
          <p:nvPr/>
        </p:nvSpPr>
        <p:spPr bwMode="auto">
          <a:xfrm>
            <a:off x="3392488" y="0"/>
            <a:ext cx="6242050" cy="274638"/>
          </a:xfrm>
          <a:prstGeom prst="rect">
            <a:avLst/>
          </a:prstGeom>
          <a:noFill/>
          <a:ln w="9525">
            <a:noFill/>
            <a:miter lim="800000"/>
            <a:headEnd/>
            <a:tailEnd/>
          </a:ln>
          <a:effectLst/>
        </p:spPr>
        <p:txBody>
          <a:bodyPr>
            <a:spAutoFit/>
          </a:bodyPr>
          <a:lstStyle/>
          <a:p>
            <a:pPr>
              <a:spcBef>
                <a:spcPct val="50000"/>
              </a:spcBef>
              <a:defRPr/>
            </a:pPr>
            <a:r>
              <a:rPr lang="es-ES" sz="1200">
                <a:solidFill>
                  <a:schemeClr val="accent2"/>
                </a:solidFill>
                <a:effectLst>
                  <a:outerShdw blurRad="38100" dist="38100" dir="2700000" algn="tl">
                    <a:srgbClr val="C0C0C0"/>
                  </a:outerShdw>
                </a:effectLst>
                <a:latin typeface="Bookman Old Style" pitchFamily="18" charset="0"/>
              </a:rPr>
              <a:t>COMISIÓN PARA LA AUDITORÍA INTEGRAL DEL CRÉDITO PÚBLICO</a:t>
            </a:r>
          </a:p>
        </p:txBody>
      </p:sp>
      <p:sp>
        <p:nvSpPr>
          <p:cNvPr id="63493" name="Text Box 10"/>
          <p:cNvSpPr txBox="1">
            <a:spLocks noChangeArrowheads="1"/>
          </p:cNvSpPr>
          <p:nvPr/>
        </p:nvSpPr>
        <p:spPr bwMode="auto">
          <a:xfrm>
            <a:off x="231775" y="928688"/>
            <a:ext cx="9286875" cy="1384300"/>
          </a:xfrm>
          <a:prstGeom prst="rect">
            <a:avLst/>
          </a:prstGeom>
          <a:noFill/>
          <a:ln w="9525">
            <a:noFill/>
            <a:miter lim="800000"/>
            <a:headEnd/>
            <a:tailEnd/>
          </a:ln>
        </p:spPr>
        <p:txBody>
          <a:bodyPr>
            <a:spAutoFit/>
          </a:bodyPr>
          <a:lstStyle/>
          <a:p>
            <a:pPr marL="342900" indent="-342900">
              <a:spcBef>
                <a:spcPct val="50000"/>
              </a:spcBef>
            </a:pPr>
            <a:r>
              <a:rPr lang="pt-BR">
                <a:solidFill>
                  <a:srgbClr val="92D050"/>
                </a:solidFill>
                <a:latin typeface="Tahoma" pitchFamily="34" charset="0"/>
                <a:cs typeface="Tahoma" pitchFamily="34" charset="0"/>
              </a:rPr>
              <a:t>Informe Final da CAIC apresentado ao Presidente Rafael Correa em Setembro/2008 </a:t>
            </a:r>
          </a:p>
          <a:p>
            <a:pPr marL="342900" indent="-342900">
              <a:spcBef>
                <a:spcPct val="50000"/>
              </a:spcBef>
            </a:pPr>
            <a:r>
              <a:rPr lang="pt-BR">
                <a:solidFill>
                  <a:srgbClr val="92D050"/>
                </a:solidFill>
                <a:latin typeface="Tahoma" pitchFamily="34" charset="0"/>
                <a:cs typeface="Tahoma" pitchFamily="34" charset="0"/>
              </a:rPr>
              <a:t>Algumas Conclusões Gerais</a:t>
            </a:r>
            <a:endParaRPr lang="es-ES">
              <a:solidFill>
                <a:srgbClr val="92D050"/>
              </a:solidFill>
              <a:latin typeface="Tahoma" pitchFamily="34" charset="0"/>
              <a:cs typeface="Tahoma" pitchFamily="34" charset="0"/>
            </a:endParaRPr>
          </a:p>
        </p:txBody>
      </p:sp>
      <p:sp>
        <p:nvSpPr>
          <p:cNvPr id="48142" name="Text Box 14"/>
          <p:cNvSpPr txBox="1">
            <a:spLocks noChangeArrowheads="1"/>
          </p:cNvSpPr>
          <p:nvPr/>
        </p:nvSpPr>
        <p:spPr bwMode="auto">
          <a:xfrm>
            <a:off x="465138" y="2286000"/>
            <a:ext cx="9440862" cy="4216400"/>
          </a:xfrm>
          <a:prstGeom prst="rect">
            <a:avLst/>
          </a:prstGeom>
          <a:noFill/>
          <a:ln w="9525">
            <a:noFill/>
            <a:miter lim="800000"/>
            <a:headEnd/>
            <a:tailEnd/>
          </a:ln>
          <a:effectLst/>
        </p:spPr>
        <p:txBody>
          <a:bodyPr>
            <a:spAutoFit/>
          </a:bodyPr>
          <a:lstStyle/>
          <a:p>
            <a:pPr algn="just">
              <a:defRPr/>
            </a:pPr>
            <a:r>
              <a:rPr lang="es-EC" sz="2800" i="1" dirty="0">
                <a:latin typeface="Arial" charset="0"/>
              </a:rPr>
              <a:t>	</a:t>
            </a:r>
            <a:r>
              <a:rPr lang="es-EC" b="0" i="1" dirty="0">
                <a:solidFill>
                  <a:srgbClr val="FFFFFF"/>
                </a:solidFill>
                <a:latin typeface="Tahoma" pitchFamily="34" charset="0"/>
                <a:ea typeface="Tahoma" pitchFamily="34" charset="0"/>
                <a:cs typeface="Tahoma" pitchFamily="34" charset="0"/>
              </a:rPr>
              <a:t>El proceso de endeudamiento del Ecuador, durante el período comprendido entre 1976 y 2006, desde la perspectiva de una continuidad estructural, </a:t>
            </a:r>
            <a:r>
              <a:rPr lang="es-EC" b="0" i="1" u="sng" dirty="0">
                <a:solidFill>
                  <a:srgbClr val="FFFFFF"/>
                </a:solidFill>
                <a:latin typeface="Tahoma" pitchFamily="34" charset="0"/>
                <a:ea typeface="Tahoma" pitchFamily="34" charset="0"/>
                <a:cs typeface="Tahoma" pitchFamily="34" charset="0"/>
              </a:rPr>
              <a:t>se desarrolló en beneficio del sector financiero y empresas transnacionales,</a:t>
            </a:r>
            <a:r>
              <a:rPr lang="es-EC" b="0" i="1" dirty="0">
                <a:solidFill>
                  <a:srgbClr val="FFFFFF"/>
                </a:solidFill>
                <a:latin typeface="Tahoma" pitchFamily="34" charset="0"/>
                <a:ea typeface="Tahoma" pitchFamily="34" charset="0"/>
                <a:cs typeface="Tahoma" pitchFamily="34" charset="0"/>
              </a:rPr>
              <a:t> afectando visiblemente los intereses de la Nación.</a:t>
            </a:r>
          </a:p>
          <a:p>
            <a:pPr algn="just">
              <a:defRPr/>
            </a:pPr>
            <a:endParaRPr lang="es-EC" b="0" i="1" dirty="0">
              <a:solidFill>
                <a:srgbClr val="FFFFFF"/>
              </a:solidFill>
              <a:latin typeface="Tahoma" pitchFamily="34" charset="0"/>
              <a:ea typeface="Tahoma" pitchFamily="34" charset="0"/>
              <a:cs typeface="Tahoma" pitchFamily="34" charset="0"/>
            </a:endParaRPr>
          </a:p>
          <a:p>
            <a:pPr algn="just">
              <a:defRPr/>
            </a:pPr>
            <a:r>
              <a:rPr lang="es-EC" b="0" dirty="0" err="1">
                <a:solidFill>
                  <a:srgbClr val="92D050"/>
                </a:solidFill>
                <a:latin typeface="Tahoma" pitchFamily="34" charset="0"/>
                <a:ea typeface="Tahoma" pitchFamily="34" charset="0"/>
                <a:cs typeface="Tahoma" pitchFamily="34" charset="0"/>
              </a:rPr>
              <a:t>Dívida</a:t>
            </a:r>
            <a:r>
              <a:rPr lang="es-EC" b="0" dirty="0">
                <a:solidFill>
                  <a:srgbClr val="92D050"/>
                </a:solidFill>
                <a:latin typeface="Tahoma" pitchFamily="34" charset="0"/>
                <a:ea typeface="Tahoma" pitchFamily="34" charset="0"/>
                <a:cs typeface="Tahoma" pitchFamily="34" charset="0"/>
              </a:rPr>
              <a:t> Comercial: </a:t>
            </a:r>
          </a:p>
          <a:p>
            <a:pPr algn="just">
              <a:buFont typeface="Arial" pitchFamily="34" charset="0"/>
              <a:buChar char="•"/>
              <a:defRPr/>
            </a:pP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Transferência</a:t>
            </a:r>
            <a:r>
              <a:rPr lang="es-EC" b="0" dirty="0">
                <a:solidFill>
                  <a:srgbClr val="FFFFFF"/>
                </a:solidFill>
                <a:latin typeface="Tahoma" pitchFamily="34" charset="0"/>
                <a:ea typeface="Tahoma" pitchFamily="34" charset="0"/>
                <a:cs typeface="Tahoma" pitchFamily="34" charset="0"/>
              </a:rPr>
              <a:t> líquida de recursos de US$ 7,13 </a:t>
            </a:r>
            <a:r>
              <a:rPr lang="es-EC" b="0" dirty="0" err="1">
                <a:solidFill>
                  <a:srgbClr val="FFFFFF"/>
                </a:solidFill>
                <a:latin typeface="Tahoma" pitchFamily="34" charset="0"/>
                <a:ea typeface="Tahoma" pitchFamily="34" charset="0"/>
                <a:cs typeface="Tahoma" pitchFamily="34" charset="0"/>
              </a:rPr>
              <a:t>bilhões</a:t>
            </a: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em</a:t>
            </a:r>
            <a:r>
              <a:rPr lang="es-EC" b="0" dirty="0">
                <a:solidFill>
                  <a:srgbClr val="FFFFFF"/>
                </a:solidFill>
                <a:latin typeface="Tahoma" pitchFamily="34" charset="0"/>
                <a:ea typeface="Tahoma" pitchFamily="34" charset="0"/>
                <a:cs typeface="Tahoma" pitchFamily="34" charset="0"/>
              </a:rPr>
              <a:t> 30 anos</a:t>
            </a:r>
          </a:p>
          <a:p>
            <a:pPr algn="just">
              <a:buFont typeface="Arial" pitchFamily="34" charset="0"/>
              <a:buChar char="•"/>
              <a:defRPr/>
            </a:pP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Dívida</a:t>
            </a: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cresceu</a:t>
            </a:r>
            <a:r>
              <a:rPr lang="es-EC" b="0" dirty="0">
                <a:solidFill>
                  <a:srgbClr val="FFFFFF"/>
                </a:solidFill>
                <a:latin typeface="Tahoma" pitchFamily="34" charset="0"/>
                <a:ea typeface="Tahoma" pitchFamily="34" charset="0"/>
                <a:cs typeface="Tahoma" pitchFamily="34" charset="0"/>
              </a:rPr>
              <a:t> de </a:t>
            </a:r>
            <a:r>
              <a:rPr lang="es-EC" b="0" kern="0" dirty="0">
                <a:solidFill>
                  <a:srgbClr val="FFFFFF"/>
                </a:solidFill>
                <a:latin typeface="Tahoma" pitchFamily="34" charset="0"/>
                <a:ea typeface="Tahoma" pitchFamily="34" charset="0"/>
                <a:cs typeface="Tahoma" pitchFamily="34" charset="0"/>
              </a:rPr>
              <a:t>USD 115,7 para USD 4.200 </a:t>
            </a:r>
            <a:r>
              <a:rPr lang="es-EC" b="0" kern="0" dirty="0" err="1">
                <a:solidFill>
                  <a:srgbClr val="FFFFFF"/>
                </a:solidFill>
                <a:latin typeface="Tahoma" pitchFamily="34" charset="0"/>
                <a:ea typeface="Tahoma" pitchFamily="34" charset="0"/>
                <a:cs typeface="Tahoma" pitchFamily="34" charset="0"/>
              </a:rPr>
              <a:t>milhões</a:t>
            </a:r>
            <a:r>
              <a:rPr lang="es-EC" b="0" kern="0" dirty="0">
                <a:solidFill>
                  <a:srgbClr val="FFFFFF"/>
                </a:solidFill>
                <a:latin typeface="Tahoma" pitchFamily="34" charset="0"/>
                <a:ea typeface="Tahoma" pitchFamily="34" charset="0"/>
                <a:cs typeface="Tahoma" pitchFamily="34" charset="0"/>
              </a:rPr>
              <a:t> (1976-2006)</a:t>
            </a:r>
          </a:p>
          <a:p>
            <a:pPr algn="just">
              <a:buFont typeface="Arial" pitchFamily="34" charset="0"/>
              <a:buChar char="•"/>
              <a:defRPr/>
            </a:pP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Dívida</a:t>
            </a: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não</a:t>
            </a: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foi</a:t>
            </a: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uma</a:t>
            </a: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fonte</a:t>
            </a:r>
            <a:r>
              <a:rPr lang="es-EC" b="0" dirty="0">
                <a:solidFill>
                  <a:srgbClr val="FFFFFF"/>
                </a:solidFill>
                <a:latin typeface="Tahoma" pitchFamily="34" charset="0"/>
                <a:ea typeface="Tahoma" pitchFamily="34" charset="0"/>
                <a:cs typeface="Tahoma" pitchFamily="34" charset="0"/>
              </a:rPr>
              <a:t> de </a:t>
            </a:r>
            <a:r>
              <a:rPr lang="es-EC" b="0" dirty="0" err="1">
                <a:solidFill>
                  <a:srgbClr val="FFFFFF"/>
                </a:solidFill>
                <a:latin typeface="Tahoma" pitchFamily="34" charset="0"/>
                <a:ea typeface="Tahoma" pitchFamily="34" charset="0"/>
                <a:cs typeface="Tahoma" pitchFamily="34" charset="0"/>
              </a:rPr>
              <a:t>financiamento</a:t>
            </a:r>
            <a:r>
              <a:rPr lang="es-EC" b="0" dirty="0">
                <a:solidFill>
                  <a:srgbClr val="FFFFFF"/>
                </a:solidFill>
                <a:latin typeface="Tahoma" pitchFamily="34" charset="0"/>
                <a:ea typeface="Tahoma" pitchFamily="34" charset="0"/>
                <a:cs typeface="Tahoma" pitchFamily="34" charset="0"/>
              </a:rPr>
              <a:t> para o Estado </a:t>
            </a:r>
            <a:r>
              <a:rPr lang="es-EC" b="0" dirty="0" err="1">
                <a:solidFill>
                  <a:srgbClr val="FFFFFF"/>
                </a:solidFill>
                <a:latin typeface="Tahoma" pitchFamily="34" charset="0"/>
                <a:ea typeface="Tahoma" pitchFamily="34" charset="0"/>
                <a:cs typeface="Tahoma" pitchFamily="34" charset="0"/>
              </a:rPr>
              <a:t>equatoriano</a:t>
            </a:r>
            <a:r>
              <a:rPr lang="es-EC" b="0" dirty="0">
                <a:solidFill>
                  <a:srgbClr val="FFFFFF"/>
                </a:solidFill>
                <a:latin typeface="Tahoma" pitchFamily="34" charset="0"/>
                <a:ea typeface="Tahoma" pitchFamily="34" charset="0"/>
                <a:cs typeface="Tahoma" pitchFamily="34" charset="0"/>
              </a:rPr>
              <a:t>, mas </a:t>
            </a:r>
            <a:r>
              <a:rPr lang="es-EC" b="0" dirty="0" err="1">
                <a:solidFill>
                  <a:srgbClr val="FFFFFF"/>
                </a:solidFill>
                <a:latin typeface="Tahoma" pitchFamily="34" charset="0"/>
                <a:ea typeface="Tahoma" pitchFamily="34" charset="0"/>
                <a:cs typeface="Tahoma" pitchFamily="34" charset="0"/>
              </a:rPr>
              <a:t>representou</a:t>
            </a: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uma</a:t>
            </a: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sangria</a:t>
            </a:r>
            <a:r>
              <a:rPr lang="es-EC" b="0" dirty="0">
                <a:solidFill>
                  <a:srgbClr val="FFFFFF"/>
                </a:solidFill>
                <a:latin typeface="Tahoma" pitchFamily="34" charset="0"/>
                <a:ea typeface="Tahoma" pitchFamily="34" charset="0"/>
                <a:cs typeface="Tahoma" pitchFamily="34" charset="0"/>
              </a:rPr>
              <a:t> </a:t>
            </a:r>
            <a:r>
              <a:rPr lang="es-EC" b="0" dirty="0" err="1">
                <a:solidFill>
                  <a:srgbClr val="FFFFFF"/>
                </a:solidFill>
                <a:latin typeface="Tahoma" pitchFamily="34" charset="0"/>
                <a:ea typeface="Tahoma" pitchFamily="34" charset="0"/>
                <a:cs typeface="Tahoma" pitchFamily="34" charset="0"/>
              </a:rPr>
              <a:t>contínua</a:t>
            </a:r>
            <a:r>
              <a:rPr lang="es-EC" b="0" dirty="0">
                <a:solidFill>
                  <a:srgbClr val="FFFFFF"/>
                </a:solidFill>
                <a:latin typeface="Tahoma" pitchFamily="34" charset="0"/>
                <a:ea typeface="Tahoma" pitchFamily="34" charset="0"/>
                <a:cs typeface="Tahoma" pitchFamily="34" charset="0"/>
              </a:rPr>
              <a:t> de recursos</a:t>
            </a:r>
            <a:endParaRPr lang="pt-BR" sz="1600" i="1" dirty="0">
              <a:latin typeface="Arial" charset="0"/>
            </a:endParaRPr>
          </a:p>
        </p:txBody>
      </p:sp>
    </p:spTree>
  </p:cSld>
  <p:clrMapOvr>
    <a:masterClrMapping/>
  </p:clrMapOvr>
  <p:transition>
    <p:comb/>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srcRect/>
          <a:stretch>
            <a:fillRect/>
          </a:stretch>
        </p:blipFill>
        <p:spPr bwMode="auto">
          <a:xfrm>
            <a:off x="39688" y="0"/>
            <a:ext cx="9866312" cy="836613"/>
          </a:xfrm>
          <a:prstGeom prst="rect">
            <a:avLst/>
          </a:prstGeom>
          <a:noFill/>
          <a:ln w="9525">
            <a:noFill/>
            <a:miter lim="800000"/>
            <a:headEnd/>
            <a:tailEnd/>
          </a:ln>
        </p:spPr>
      </p:pic>
      <p:sp>
        <p:nvSpPr>
          <p:cNvPr id="3" name="Rectangle 2"/>
          <p:cNvSpPr txBox="1">
            <a:spLocks noChangeArrowheads="1"/>
          </p:cNvSpPr>
          <p:nvPr/>
        </p:nvSpPr>
        <p:spPr bwMode="auto">
          <a:xfrm>
            <a:off x="0" y="785813"/>
            <a:ext cx="9906000" cy="500062"/>
          </a:xfrm>
          <a:prstGeom prst="rect">
            <a:avLst/>
          </a:prstGeom>
          <a:noFill/>
          <a:ln w="9525">
            <a:noFill/>
            <a:miter lim="800000"/>
            <a:headEnd/>
            <a:tailEnd/>
          </a:ln>
        </p:spPr>
        <p:txBody>
          <a:bodyPr anchor="ctr"/>
          <a:lstStyle/>
          <a:p>
            <a:pPr eaLnBrk="0" hangingPunct="0">
              <a:defRPr/>
            </a:pPr>
            <a:r>
              <a:rPr lang="es-EC" sz="4000" kern="0" dirty="0">
                <a:solidFill>
                  <a:schemeClr val="accent1"/>
                </a:solidFill>
                <a:latin typeface="+mj-lt"/>
                <a:ea typeface="+mj-ea"/>
                <a:cs typeface="+mj-cs"/>
              </a:rPr>
              <a:t/>
            </a:r>
            <a:br>
              <a:rPr lang="es-EC" sz="4000" kern="0" dirty="0">
                <a:solidFill>
                  <a:schemeClr val="accent1"/>
                </a:solidFill>
                <a:latin typeface="+mj-lt"/>
                <a:ea typeface="+mj-ea"/>
                <a:cs typeface="+mj-cs"/>
              </a:rPr>
            </a:br>
            <a:r>
              <a:rPr lang="es-EC" sz="2800" kern="0" dirty="0">
                <a:solidFill>
                  <a:srgbClr val="92D050"/>
                </a:solidFill>
                <a:latin typeface="Tahoma" pitchFamily="34" charset="0"/>
                <a:ea typeface="Tahoma" pitchFamily="34" charset="0"/>
                <a:cs typeface="Tahoma" pitchFamily="34" charset="0"/>
              </a:rPr>
              <a:t>EQUADOR: </a:t>
            </a:r>
            <a:r>
              <a:rPr lang="es-EC" sz="2800" kern="0" dirty="0" err="1">
                <a:solidFill>
                  <a:srgbClr val="92D050"/>
                </a:solidFill>
                <a:latin typeface="Tahoma" pitchFamily="34" charset="0"/>
                <a:ea typeface="Tahoma" pitchFamily="34" charset="0"/>
                <a:cs typeface="Tahoma" pitchFamily="34" charset="0"/>
              </a:rPr>
              <a:t>Acesso</a:t>
            </a:r>
            <a:r>
              <a:rPr lang="es-EC" sz="2800" kern="0" dirty="0">
                <a:solidFill>
                  <a:srgbClr val="92D050"/>
                </a:solidFill>
                <a:latin typeface="Tahoma" pitchFamily="34" charset="0"/>
                <a:ea typeface="Tahoma" pitchFamily="34" charset="0"/>
                <a:cs typeface="Tahoma" pitchFamily="34" charset="0"/>
              </a:rPr>
              <a:t> a documentos que </a:t>
            </a:r>
            <a:r>
              <a:rPr lang="es-EC" sz="2800" kern="0" dirty="0" err="1">
                <a:solidFill>
                  <a:srgbClr val="92D050"/>
                </a:solidFill>
                <a:latin typeface="Tahoma" pitchFamily="34" charset="0"/>
                <a:ea typeface="Tahoma" pitchFamily="34" charset="0"/>
                <a:cs typeface="Tahoma" pitchFamily="34" charset="0"/>
              </a:rPr>
              <a:t>revelaram</a:t>
            </a:r>
            <a:r>
              <a:rPr lang="es-EC" sz="2800" kern="0" dirty="0">
                <a:solidFill>
                  <a:srgbClr val="92D050"/>
                </a:solidFill>
                <a:latin typeface="Tahoma" pitchFamily="34" charset="0"/>
                <a:ea typeface="Tahoma" pitchFamily="34" charset="0"/>
                <a:cs typeface="Tahoma" pitchFamily="34" charset="0"/>
              </a:rPr>
              <a:t>:</a:t>
            </a:r>
          </a:p>
        </p:txBody>
      </p:sp>
      <p:sp>
        <p:nvSpPr>
          <p:cNvPr id="4" name="Rectangle 3"/>
          <p:cNvSpPr txBox="1">
            <a:spLocks noChangeArrowheads="1"/>
          </p:cNvSpPr>
          <p:nvPr/>
        </p:nvSpPr>
        <p:spPr bwMode="auto">
          <a:xfrm>
            <a:off x="330200" y="1928813"/>
            <a:ext cx="9575800" cy="4929187"/>
          </a:xfrm>
          <a:prstGeom prst="rect">
            <a:avLst/>
          </a:prstGeom>
          <a:noFill/>
          <a:ln w="9525">
            <a:noFill/>
            <a:miter lim="800000"/>
            <a:headEnd/>
            <a:tailEnd/>
          </a:ln>
        </p:spPr>
        <p:txBody>
          <a:bodyPr/>
          <a:lstStyle/>
          <a:p>
            <a:pPr marL="342900" indent="-342900" eaLnBrk="0" hangingPunct="0">
              <a:lnSpc>
                <a:spcPct val="90000"/>
              </a:lnSpc>
              <a:spcBef>
                <a:spcPct val="20000"/>
              </a:spcBef>
              <a:defRPr/>
            </a:pPr>
            <a:endParaRPr lang="es-EC" sz="2200" kern="0" dirty="0">
              <a:latin typeface="+mn-lt"/>
            </a:endParaRPr>
          </a:p>
          <a:p>
            <a:pPr marL="342900" indent="-342900" eaLnBrk="0" hangingPunct="0">
              <a:lnSpc>
                <a:spcPct val="90000"/>
              </a:lnSpc>
              <a:spcBef>
                <a:spcPct val="20000"/>
              </a:spcBef>
              <a:buFont typeface="Arial" pitchFamily="34" charset="0"/>
              <a:buChar char="•"/>
              <a:defRPr/>
            </a:pPr>
            <a:r>
              <a:rPr lang="es-EC" b="0" kern="0" dirty="0">
                <a:solidFill>
                  <a:srgbClr val="FFFFFF"/>
                </a:solidFill>
                <a:latin typeface="Tahoma" pitchFamily="34" charset="0"/>
                <a:ea typeface="Tahoma" pitchFamily="34" charset="0"/>
                <a:cs typeface="Tahoma" pitchFamily="34" charset="0"/>
              </a:rPr>
              <a:t>Fatos </a:t>
            </a:r>
            <a:r>
              <a:rPr lang="es-EC" b="0" kern="0" dirty="0" err="1">
                <a:solidFill>
                  <a:srgbClr val="FFFFFF"/>
                </a:solidFill>
                <a:latin typeface="Tahoma" pitchFamily="34" charset="0"/>
                <a:ea typeface="Tahoma" pitchFamily="34" charset="0"/>
                <a:cs typeface="Tahoma" pitchFamily="34" charset="0"/>
              </a:rPr>
              <a:t>comuns</a:t>
            </a:r>
            <a:r>
              <a:rPr lang="es-EC" b="0" kern="0" dirty="0">
                <a:solidFill>
                  <a:srgbClr val="FFFFFF"/>
                </a:solidFill>
                <a:latin typeface="Tahoma" pitchFamily="34" charset="0"/>
                <a:ea typeface="Tahoma" pitchFamily="34" charset="0"/>
                <a:cs typeface="Tahoma" pitchFamily="34" charset="0"/>
              </a:rPr>
              <a:t> a </a:t>
            </a:r>
            <a:r>
              <a:rPr lang="es-EC" b="0" kern="0" dirty="0" err="1">
                <a:solidFill>
                  <a:srgbClr val="FFFFFF"/>
                </a:solidFill>
                <a:latin typeface="Tahoma" pitchFamily="34" charset="0"/>
                <a:ea typeface="Tahoma" pitchFamily="34" charset="0"/>
                <a:cs typeface="Tahoma" pitchFamily="34" charset="0"/>
              </a:rPr>
              <a:t>outros</a:t>
            </a:r>
            <a:r>
              <a:rPr lang="es-EC" b="0" kern="0" dirty="0">
                <a:solidFill>
                  <a:srgbClr val="FFFFFF"/>
                </a:solidFill>
                <a:latin typeface="Tahoma" pitchFamily="34" charset="0"/>
                <a:ea typeface="Tahoma" pitchFamily="34" charset="0"/>
                <a:cs typeface="Tahoma" pitchFamily="34" charset="0"/>
              </a:rPr>
              <a:t> países, os </a:t>
            </a:r>
            <a:r>
              <a:rPr lang="es-EC" b="0" kern="0" dirty="0" err="1">
                <a:solidFill>
                  <a:srgbClr val="FFFFFF"/>
                </a:solidFill>
                <a:latin typeface="Tahoma" pitchFamily="34" charset="0"/>
                <a:ea typeface="Tahoma" pitchFamily="34" charset="0"/>
                <a:cs typeface="Tahoma" pitchFamily="34" charset="0"/>
              </a:rPr>
              <a:t>quais</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devem</a:t>
            </a:r>
            <a:r>
              <a:rPr lang="es-EC" b="0" kern="0" dirty="0">
                <a:solidFill>
                  <a:srgbClr val="FFFFFF"/>
                </a:solidFill>
                <a:latin typeface="Tahoma" pitchFamily="34" charset="0"/>
                <a:ea typeface="Tahoma" pitchFamily="34" charset="0"/>
                <a:cs typeface="Tahoma" pitchFamily="34" charset="0"/>
              </a:rPr>
              <a:t> ser respaldados por auditorias </a:t>
            </a:r>
            <a:r>
              <a:rPr lang="es-EC" b="0" kern="0" dirty="0" err="1">
                <a:solidFill>
                  <a:srgbClr val="FFFFFF"/>
                </a:solidFill>
                <a:latin typeface="Tahoma" pitchFamily="34" charset="0"/>
                <a:ea typeface="Tahoma" pitchFamily="34" charset="0"/>
                <a:cs typeface="Tahoma" pitchFamily="34" charset="0"/>
              </a:rPr>
              <a:t>integrais</a:t>
            </a:r>
            <a:endParaRPr lang="es-EC" b="0" kern="0" dirty="0">
              <a:solidFill>
                <a:srgbClr val="FFFFFF"/>
              </a:solidFill>
              <a:latin typeface="Tahoma" pitchFamily="34" charset="0"/>
              <a:ea typeface="Tahoma" pitchFamily="34" charset="0"/>
              <a:cs typeface="Tahoma" pitchFamily="34" charset="0"/>
            </a:endParaRPr>
          </a:p>
          <a:p>
            <a:pPr marL="342900" indent="-342900" eaLnBrk="0" hangingPunct="0">
              <a:lnSpc>
                <a:spcPct val="90000"/>
              </a:lnSpc>
              <a:spcBef>
                <a:spcPct val="20000"/>
              </a:spcBef>
              <a:buFont typeface="Arial" pitchFamily="34" charset="0"/>
              <a:buChar char="•"/>
              <a:defRPr/>
            </a:pPr>
            <a:endParaRPr lang="es-EC" b="0" kern="0" dirty="0">
              <a:solidFill>
                <a:srgbClr val="FFFFFF"/>
              </a:solidFill>
              <a:latin typeface="Tahoma" pitchFamily="34" charset="0"/>
              <a:ea typeface="Tahoma" pitchFamily="34" charset="0"/>
              <a:cs typeface="Tahoma" pitchFamily="34" charset="0"/>
            </a:endParaRPr>
          </a:p>
          <a:p>
            <a:pPr marL="342900" indent="-342900" eaLnBrk="0" hangingPunct="0">
              <a:lnSpc>
                <a:spcPct val="90000"/>
              </a:lnSpc>
              <a:spcBef>
                <a:spcPct val="20000"/>
              </a:spcBef>
              <a:buFont typeface="Arial" pitchFamily="34" charset="0"/>
              <a:buChar char="•"/>
              <a:defRPr/>
            </a:pPr>
            <a:r>
              <a:rPr lang="es-EC" b="0" kern="0" dirty="0" err="1">
                <a:solidFill>
                  <a:srgbClr val="FFFFFF"/>
                </a:solidFill>
                <a:latin typeface="Tahoma" pitchFamily="34" charset="0"/>
                <a:ea typeface="Tahoma" pitchFamily="34" charset="0"/>
                <a:cs typeface="Tahoma" pitchFamily="34" charset="0"/>
              </a:rPr>
              <a:t>Semelhanças</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impressionantes</a:t>
            </a:r>
            <a:endParaRPr lang="es-EC" b="0" kern="0" dirty="0">
              <a:solidFill>
                <a:srgbClr val="FFFFFF"/>
              </a:solidFill>
              <a:latin typeface="Tahoma" pitchFamily="34" charset="0"/>
              <a:ea typeface="Tahoma" pitchFamily="34" charset="0"/>
              <a:cs typeface="Tahoma" pitchFamily="34" charset="0"/>
            </a:endParaRPr>
          </a:p>
          <a:p>
            <a:pPr marL="342900" indent="-342900" eaLnBrk="0" hangingPunct="0">
              <a:lnSpc>
                <a:spcPct val="90000"/>
              </a:lnSpc>
              <a:spcBef>
                <a:spcPct val="20000"/>
              </a:spcBef>
              <a:defRPr/>
            </a:pPr>
            <a:endParaRPr lang="es-EC" b="0" kern="0" dirty="0">
              <a:solidFill>
                <a:srgbClr val="FFFFFF"/>
              </a:solidFill>
              <a:latin typeface="Tahoma" pitchFamily="34" charset="0"/>
              <a:ea typeface="Tahoma" pitchFamily="34" charset="0"/>
              <a:cs typeface="Tahoma" pitchFamily="34" charset="0"/>
            </a:endParaRPr>
          </a:p>
          <a:p>
            <a:pPr marL="342900" indent="-342900" eaLnBrk="0" hangingPunct="0">
              <a:lnSpc>
                <a:spcPct val="90000"/>
              </a:lnSpc>
              <a:spcBef>
                <a:spcPct val="20000"/>
              </a:spcBef>
              <a:buFont typeface="Arial" pitchFamily="34" charset="0"/>
              <a:buChar char="•"/>
              <a:defRPr/>
            </a:pPr>
            <a:r>
              <a:rPr lang="es-EC" b="0" kern="0" dirty="0" err="1">
                <a:solidFill>
                  <a:srgbClr val="FFFFFF"/>
                </a:solidFill>
                <a:latin typeface="Tahoma" pitchFamily="34" charset="0"/>
                <a:ea typeface="Tahoma" pitchFamily="34" charset="0"/>
                <a:cs typeface="Tahoma" pitchFamily="34" charset="0"/>
              </a:rPr>
              <a:t>Desrespeito</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aos</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direitos</a:t>
            </a:r>
            <a:r>
              <a:rPr lang="es-EC" b="0" kern="0" dirty="0">
                <a:solidFill>
                  <a:srgbClr val="FFFFFF"/>
                </a:solidFill>
                <a:latin typeface="Tahoma" pitchFamily="34" charset="0"/>
                <a:ea typeface="Tahoma" pitchFamily="34" charset="0"/>
                <a:cs typeface="Tahoma" pitchFamily="34" charset="0"/>
              </a:rPr>
              <a:t> humanos </a:t>
            </a:r>
            <a:r>
              <a:rPr lang="es-EC" b="0" kern="0" dirty="0" err="1">
                <a:solidFill>
                  <a:srgbClr val="FFFFFF"/>
                </a:solidFill>
                <a:latin typeface="Tahoma" pitchFamily="34" charset="0"/>
                <a:ea typeface="Tahoma" pitchFamily="34" charset="0"/>
                <a:cs typeface="Tahoma" pitchFamily="34" charset="0"/>
              </a:rPr>
              <a:t>devido</a:t>
            </a:r>
            <a:r>
              <a:rPr lang="es-EC" b="0" kern="0" dirty="0">
                <a:solidFill>
                  <a:srgbClr val="FFFFFF"/>
                </a:solidFill>
                <a:latin typeface="Tahoma" pitchFamily="34" charset="0"/>
                <a:ea typeface="Tahoma" pitchFamily="34" charset="0"/>
                <a:cs typeface="Tahoma" pitchFamily="34" charset="0"/>
              </a:rPr>
              <a:t> à </a:t>
            </a:r>
            <a:r>
              <a:rPr lang="es-EC" b="0" kern="0" dirty="0" err="1">
                <a:solidFill>
                  <a:srgbClr val="FFFFFF"/>
                </a:solidFill>
                <a:latin typeface="Tahoma" pitchFamily="34" charset="0"/>
                <a:ea typeface="Tahoma" pitchFamily="34" charset="0"/>
                <a:cs typeface="Tahoma" pitchFamily="34" charset="0"/>
              </a:rPr>
              <a:t>subtração</a:t>
            </a:r>
            <a:r>
              <a:rPr lang="es-EC" b="0" kern="0" dirty="0">
                <a:solidFill>
                  <a:srgbClr val="FFFFFF"/>
                </a:solidFill>
                <a:latin typeface="Tahoma" pitchFamily="34" charset="0"/>
                <a:ea typeface="Tahoma" pitchFamily="34" charset="0"/>
                <a:cs typeface="Tahoma" pitchFamily="34" charset="0"/>
              </a:rPr>
              <a:t> constante de recursos que </a:t>
            </a:r>
            <a:r>
              <a:rPr lang="es-EC" b="0" kern="0" dirty="0" err="1">
                <a:solidFill>
                  <a:srgbClr val="FFFFFF"/>
                </a:solidFill>
                <a:latin typeface="Tahoma" pitchFamily="34" charset="0"/>
                <a:ea typeface="Tahoma" pitchFamily="34" charset="0"/>
                <a:cs typeface="Tahoma" pitchFamily="34" charset="0"/>
              </a:rPr>
              <a:t>deveriam</a:t>
            </a:r>
            <a:r>
              <a:rPr lang="es-EC" b="0" kern="0" dirty="0">
                <a:solidFill>
                  <a:srgbClr val="FFFFFF"/>
                </a:solidFill>
                <a:latin typeface="Tahoma" pitchFamily="34" charset="0"/>
                <a:ea typeface="Tahoma" pitchFamily="34" charset="0"/>
                <a:cs typeface="Tahoma" pitchFamily="34" charset="0"/>
              </a:rPr>
              <a:t> ser destinados </a:t>
            </a:r>
            <a:r>
              <a:rPr lang="es-EC" b="0" kern="0" dirty="0" err="1">
                <a:solidFill>
                  <a:srgbClr val="FFFFFF"/>
                </a:solidFill>
                <a:latin typeface="Tahoma" pitchFamily="34" charset="0"/>
                <a:ea typeface="Tahoma" pitchFamily="34" charset="0"/>
                <a:cs typeface="Tahoma" pitchFamily="34" charset="0"/>
              </a:rPr>
              <a:t>ao</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atendimento</a:t>
            </a:r>
            <a:r>
              <a:rPr lang="es-EC" b="0" kern="0" dirty="0">
                <a:solidFill>
                  <a:srgbClr val="FFFFFF"/>
                </a:solidFill>
                <a:latin typeface="Tahoma" pitchFamily="34" charset="0"/>
                <a:ea typeface="Tahoma" pitchFamily="34" charset="0"/>
                <a:cs typeface="Tahoma" pitchFamily="34" charset="0"/>
              </a:rPr>
              <a:t> das </a:t>
            </a:r>
            <a:r>
              <a:rPr lang="es-EC" b="0" kern="0" dirty="0" err="1">
                <a:solidFill>
                  <a:srgbClr val="FFFFFF"/>
                </a:solidFill>
                <a:latin typeface="Tahoma" pitchFamily="34" charset="0"/>
                <a:ea typeface="Tahoma" pitchFamily="34" charset="0"/>
                <a:cs typeface="Tahoma" pitchFamily="34" charset="0"/>
              </a:rPr>
              <a:t>necessidades</a:t>
            </a:r>
            <a:r>
              <a:rPr lang="es-EC" b="0" kern="0" dirty="0">
                <a:solidFill>
                  <a:srgbClr val="FFFFFF"/>
                </a:solidFill>
                <a:latin typeface="Tahoma" pitchFamily="34" charset="0"/>
                <a:ea typeface="Tahoma" pitchFamily="34" charset="0"/>
                <a:cs typeface="Tahoma" pitchFamily="34" charset="0"/>
              </a:rPr>
              <a:t> básicas: </a:t>
            </a:r>
            <a:r>
              <a:rPr lang="es-EC" b="0" kern="0" dirty="0" err="1">
                <a:solidFill>
                  <a:srgbClr val="FFFFFF"/>
                </a:solidFill>
                <a:latin typeface="Tahoma" pitchFamily="34" charset="0"/>
                <a:ea typeface="Tahoma" pitchFamily="34" charset="0"/>
                <a:cs typeface="Tahoma" pitchFamily="34" charset="0"/>
              </a:rPr>
              <a:t>Saúde</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Educação</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Assistência</a:t>
            </a:r>
            <a:endParaRPr lang="es-EC" b="0" kern="0" dirty="0">
              <a:solidFill>
                <a:srgbClr val="FFFFFF"/>
              </a:solidFill>
              <a:latin typeface="Tahoma" pitchFamily="34" charset="0"/>
              <a:ea typeface="Tahoma" pitchFamily="34" charset="0"/>
              <a:cs typeface="Tahoma" pitchFamily="34" charset="0"/>
            </a:endParaRPr>
          </a:p>
          <a:p>
            <a:pPr marL="342900" indent="-342900" eaLnBrk="0" hangingPunct="0">
              <a:lnSpc>
                <a:spcPct val="90000"/>
              </a:lnSpc>
              <a:spcBef>
                <a:spcPct val="20000"/>
              </a:spcBef>
              <a:buFont typeface="Arial" pitchFamily="34" charset="0"/>
              <a:buChar char="•"/>
              <a:defRPr/>
            </a:pPr>
            <a:endParaRPr lang="es-EC" b="0" kern="0" dirty="0">
              <a:solidFill>
                <a:srgbClr val="FFFFFF"/>
              </a:solidFill>
              <a:latin typeface="Tahoma" pitchFamily="34" charset="0"/>
              <a:ea typeface="Tahoma" pitchFamily="34" charset="0"/>
              <a:cs typeface="Tahoma" pitchFamily="34" charset="0"/>
            </a:endParaRPr>
          </a:p>
          <a:p>
            <a:pPr marL="342900" indent="-342900" eaLnBrk="0" hangingPunct="0">
              <a:lnSpc>
                <a:spcPct val="90000"/>
              </a:lnSpc>
              <a:spcBef>
                <a:spcPct val="20000"/>
              </a:spcBef>
              <a:buFont typeface="Arial" pitchFamily="34" charset="0"/>
              <a:buChar char="•"/>
              <a:defRPr/>
            </a:pPr>
            <a:r>
              <a:rPr lang="es-EC" b="0" kern="0" dirty="0" err="1">
                <a:solidFill>
                  <a:srgbClr val="FFFFFF"/>
                </a:solidFill>
                <a:latin typeface="Tahoma" pitchFamily="34" charset="0"/>
                <a:ea typeface="Tahoma" pitchFamily="34" charset="0"/>
                <a:cs typeface="Tahoma" pitchFamily="34" charset="0"/>
              </a:rPr>
              <a:t>Possibilidade</a:t>
            </a:r>
            <a:r>
              <a:rPr lang="es-EC" b="0" kern="0" dirty="0">
                <a:solidFill>
                  <a:srgbClr val="FFFFFF"/>
                </a:solidFill>
                <a:latin typeface="Tahoma" pitchFamily="34" charset="0"/>
                <a:ea typeface="Tahoma" pitchFamily="34" charset="0"/>
                <a:cs typeface="Tahoma" pitchFamily="34" charset="0"/>
              </a:rPr>
              <a:t> de </a:t>
            </a:r>
            <a:r>
              <a:rPr lang="es-EC" b="0" kern="0" dirty="0" err="1">
                <a:solidFill>
                  <a:srgbClr val="FFFFFF"/>
                </a:solidFill>
                <a:latin typeface="Tahoma" pitchFamily="34" charset="0"/>
                <a:ea typeface="Tahoma" pitchFamily="34" charset="0"/>
                <a:cs typeface="Tahoma" pitchFamily="34" charset="0"/>
              </a:rPr>
              <a:t>articulação</a:t>
            </a:r>
            <a:r>
              <a:rPr lang="es-EC" b="0" kern="0" dirty="0">
                <a:solidFill>
                  <a:srgbClr val="FFFFFF"/>
                </a:solidFill>
                <a:latin typeface="Tahoma" pitchFamily="34" charset="0"/>
                <a:ea typeface="Tahoma" pitchFamily="34" charset="0"/>
                <a:cs typeface="Tahoma" pitchFamily="34" charset="0"/>
              </a:rPr>
              <a:t> dos países </a:t>
            </a:r>
            <a:r>
              <a:rPr lang="es-EC" b="0" kern="0" dirty="0" err="1">
                <a:solidFill>
                  <a:srgbClr val="FFFFFF"/>
                </a:solidFill>
                <a:latin typeface="Tahoma" pitchFamily="34" charset="0"/>
                <a:ea typeface="Tahoma" pitchFamily="34" charset="0"/>
                <a:cs typeface="Tahoma" pitchFamily="34" charset="0"/>
              </a:rPr>
              <a:t>submetidos</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ao</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mesmo</a:t>
            </a:r>
            <a:r>
              <a:rPr lang="es-EC" b="0" kern="0" dirty="0">
                <a:solidFill>
                  <a:srgbClr val="FFFFFF"/>
                </a:solidFill>
                <a:latin typeface="Tahoma" pitchFamily="34" charset="0"/>
                <a:ea typeface="Tahoma" pitchFamily="34" charset="0"/>
                <a:cs typeface="Tahoma" pitchFamily="34" charset="0"/>
              </a:rPr>
              <a:t> </a:t>
            </a:r>
            <a:r>
              <a:rPr lang="es-EC" b="0" kern="0" dirty="0" err="1">
                <a:solidFill>
                  <a:srgbClr val="FFFFFF"/>
                </a:solidFill>
                <a:latin typeface="Tahoma" pitchFamily="34" charset="0"/>
                <a:ea typeface="Tahoma" pitchFamily="34" charset="0"/>
                <a:cs typeface="Tahoma" pitchFamily="34" charset="0"/>
              </a:rPr>
              <a:t>processo</a:t>
            </a:r>
            <a:r>
              <a:rPr lang="es-EC" b="0" kern="0" dirty="0">
                <a:solidFill>
                  <a:srgbClr val="FFFFFF"/>
                </a:solidFill>
                <a:latin typeface="Tahoma" pitchFamily="34" charset="0"/>
                <a:ea typeface="Tahoma" pitchFamily="34" charset="0"/>
                <a:cs typeface="Tahoma" pitchFamily="34" charset="0"/>
              </a:rPr>
              <a:t> de </a:t>
            </a:r>
            <a:r>
              <a:rPr lang="es-EC" b="0" kern="0" dirty="0" err="1">
                <a:solidFill>
                  <a:srgbClr val="FFFFFF"/>
                </a:solidFill>
                <a:latin typeface="Tahoma" pitchFamily="34" charset="0"/>
                <a:ea typeface="Tahoma" pitchFamily="34" charset="0"/>
                <a:cs typeface="Tahoma" pitchFamily="34" charset="0"/>
              </a:rPr>
              <a:t>endividamento</a:t>
            </a:r>
            <a:endParaRPr lang="es-EC" b="0" kern="0" dirty="0">
              <a:solidFill>
                <a:srgbClr val="FFFFFF"/>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2"/>
          <a:srcRect/>
          <a:stretch>
            <a:fillRect/>
          </a:stretch>
        </p:blipFill>
        <p:spPr bwMode="auto">
          <a:xfrm>
            <a:off x="79375" y="-26988"/>
            <a:ext cx="9866313" cy="692151"/>
          </a:xfrm>
          <a:prstGeom prst="rect">
            <a:avLst/>
          </a:prstGeom>
          <a:noFill/>
          <a:ln w="9525">
            <a:noFill/>
            <a:miter lim="800000"/>
            <a:headEnd/>
            <a:tailEnd/>
          </a:ln>
        </p:spPr>
      </p:pic>
      <p:pic>
        <p:nvPicPr>
          <p:cNvPr id="65539" name="Picture 4"/>
          <p:cNvPicPr>
            <a:picLocks noChangeAspect="1" noChangeArrowheads="1"/>
          </p:cNvPicPr>
          <p:nvPr/>
        </p:nvPicPr>
        <p:blipFill>
          <a:blip r:embed="rId2"/>
          <a:srcRect/>
          <a:stretch>
            <a:fillRect/>
          </a:stretch>
        </p:blipFill>
        <p:spPr bwMode="auto">
          <a:xfrm>
            <a:off x="39688" y="0"/>
            <a:ext cx="9866312" cy="836613"/>
          </a:xfrm>
          <a:prstGeom prst="rect">
            <a:avLst/>
          </a:prstGeom>
          <a:noFill/>
          <a:ln w="9525">
            <a:noFill/>
            <a:miter lim="800000"/>
            <a:headEnd/>
            <a:tailEnd/>
          </a:ln>
        </p:spPr>
      </p:pic>
      <p:sp>
        <p:nvSpPr>
          <p:cNvPr id="52226" name="Rectangle 2"/>
          <p:cNvSpPr>
            <a:spLocks noChangeArrowheads="1"/>
          </p:cNvSpPr>
          <p:nvPr/>
        </p:nvSpPr>
        <p:spPr bwMode="auto">
          <a:xfrm>
            <a:off x="3470275" y="115888"/>
            <a:ext cx="6356350" cy="287337"/>
          </a:xfrm>
          <a:prstGeom prst="rect">
            <a:avLst/>
          </a:prstGeom>
          <a:noFill/>
          <a:ln w="9525">
            <a:noFill/>
            <a:miter lim="800000"/>
            <a:headEnd/>
            <a:tailEnd/>
          </a:ln>
          <a:effectLst/>
        </p:spPr>
        <p:txBody>
          <a:bodyPr lIns="0" tIns="0" rIns="0" bIns="0" anchor="ctr"/>
          <a:lstStyle/>
          <a:p>
            <a:pPr>
              <a:defRPr/>
            </a:pPr>
            <a:r>
              <a:rPr lang="es-ES" sz="1200">
                <a:solidFill>
                  <a:schemeClr val="accent2"/>
                </a:solidFill>
                <a:effectLst>
                  <a:outerShdw blurRad="38100" dist="38100" dir="2700000" algn="tl">
                    <a:srgbClr val="C0C0C0"/>
                  </a:outerShdw>
                </a:effectLst>
                <a:latin typeface="Bookman Old Style" pitchFamily="18" charset="0"/>
              </a:rPr>
              <a:t>COMISIÓN PARA LA AUDITORÍA INTEGRAL DEL CRÉDITO PÚBLICO</a:t>
            </a:r>
          </a:p>
        </p:txBody>
      </p:sp>
      <p:pic>
        <p:nvPicPr>
          <p:cNvPr id="65541" name="Picture 6"/>
          <p:cNvPicPr>
            <a:picLocks noChangeAspect="1" noChangeArrowheads="1"/>
          </p:cNvPicPr>
          <p:nvPr/>
        </p:nvPicPr>
        <p:blipFill>
          <a:blip r:embed="rId3"/>
          <a:srcRect/>
          <a:stretch>
            <a:fillRect/>
          </a:stretch>
        </p:blipFill>
        <p:spPr bwMode="auto">
          <a:xfrm>
            <a:off x="619125" y="893763"/>
            <a:ext cx="8435975" cy="5392737"/>
          </a:xfrm>
          <a:prstGeom prst="rect">
            <a:avLst/>
          </a:prstGeom>
          <a:noFill/>
          <a:ln w="12700">
            <a:solidFill>
              <a:schemeClr val="tx1"/>
            </a:solidFill>
            <a:miter lim="800000"/>
            <a:headEnd/>
            <a:tailEnd/>
          </a:ln>
        </p:spPr>
      </p:pic>
    </p:spTree>
  </p:cSld>
  <p:clrMapOvr>
    <a:masterClrMapping/>
  </p:clrMapOvr>
  <p:transition>
    <p:push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2"/>
          <a:srcRect/>
          <a:stretch>
            <a:fillRect/>
          </a:stretch>
        </p:blipFill>
        <p:spPr bwMode="auto">
          <a:xfrm>
            <a:off x="79375" y="-26988"/>
            <a:ext cx="9866313" cy="692151"/>
          </a:xfrm>
          <a:prstGeom prst="rect">
            <a:avLst/>
          </a:prstGeom>
          <a:noFill/>
          <a:ln w="9525">
            <a:noFill/>
            <a:miter lim="800000"/>
            <a:headEnd/>
            <a:tailEnd/>
          </a:ln>
        </p:spPr>
      </p:pic>
      <p:pic>
        <p:nvPicPr>
          <p:cNvPr id="66563" name="Picture 4"/>
          <p:cNvPicPr>
            <a:picLocks noChangeAspect="1" noChangeArrowheads="1"/>
          </p:cNvPicPr>
          <p:nvPr/>
        </p:nvPicPr>
        <p:blipFill>
          <a:blip r:embed="rId2"/>
          <a:srcRect/>
          <a:stretch>
            <a:fillRect/>
          </a:stretch>
        </p:blipFill>
        <p:spPr bwMode="auto">
          <a:xfrm>
            <a:off x="39688" y="0"/>
            <a:ext cx="9866312" cy="836613"/>
          </a:xfrm>
          <a:prstGeom prst="rect">
            <a:avLst/>
          </a:prstGeom>
          <a:noFill/>
          <a:ln w="9525">
            <a:noFill/>
            <a:miter lim="800000"/>
            <a:headEnd/>
            <a:tailEnd/>
          </a:ln>
        </p:spPr>
      </p:pic>
      <p:sp>
        <p:nvSpPr>
          <p:cNvPr id="52226" name="Rectangle 2"/>
          <p:cNvSpPr>
            <a:spLocks noChangeArrowheads="1"/>
          </p:cNvSpPr>
          <p:nvPr/>
        </p:nvSpPr>
        <p:spPr bwMode="auto">
          <a:xfrm>
            <a:off x="3470275" y="115888"/>
            <a:ext cx="6356350" cy="287337"/>
          </a:xfrm>
          <a:prstGeom prst="rect">
            <a:avLst/>
          </a:prstGeom>
          <a:noFill/>
          <a:ln w="9525">
            <a:noFill/>
            <a:miter lim="800000"/>
            <a:headEnd/>
            <a:tailEnd/>
          </a:ln>
          <a:effectLst/>
        </p:spPr>
        <p:txBody>
          <a:bodyPr lIns="0" tIns="0" rIns="0" bIns="0" anchor="ctr"/>
          <a:lstStyle/>
          <a:p>
            <a:pPr>
              <a:defRPr/>
            </a:pPr>
            <a:r>
              <a:rPr lang="es-ES" sz="1200">
                <a:solidFill>
                  <a:schemeClr val="accent2"/>
                </a:solidFill>
                <a:effectLst>
                  <a:outerShdw blurRad="38100" dist="38100" dir="2700000" algn="tl">
                    <a:srgbClr val="C0C0C0"/>
                  </a:outerShdw>
                </a:effectLst>
                <a:latin typeface="Bookman Old Style" pitchFamily="18" charset="0"/>
              </a:rPr>
              <a:t>COMISIÓN PARA LA AUDITORÍA INTEGRAL DEL CRÉDITO PÚBLICO</a:t>
            </a:r>
          </a:p>
        </p:txBody>
      </p:sp>
      <p:sp>
        <p:nvSpPr>
          <p:cNvPr id="66565" name="Text Box 5"/>
          <p:cNvSpPr txBox="1">
            <a:spLocks noChangeArrowheads="1"/>
          </p:cNvSpPr>
          <p:nvPr/>
        </p:nvSpPr>
        <p:spPr bwMode="auto">
          <a:xfrm>
            <a:off x="271463" y="836613"/>
            <a:ext cx="9283700" cy="779462"/>
          </a:xfrm>
          <a:prstGeom prst="rect">
            <a:avLst/>
          </a:prstGeom>
          <a:noFill/>
          <a:ln w="9525">
            <a:noFill/>
            <a:miter lim="800000"/>
            <a:headEnd/>
            <a:tailEnd/>
          </a:ln>
        </p:spPr>
        <p:txBody>
          <a:bodyPr>
            <a:spAutoFit/>
          </a:bodyPr>
          <a:lstStyle/>
          <a:p>
            <a:pPr marL="342900" indent="-342900" algn="ctr">
              <a:spcBef>
                <a:spcPct val="50000"/>
              </a:spcBef>
            </a:pPr>
            <a:r>
              <a:rPr lang="es-ES" sz="1800">
                <a:solidFill>
                  <a:srgbClr val="92D050"/>
                </a:solidFill>
                <a:latin typeface="Tahoma" pitchFamily="34" charset="0"/>
                <a:cs typeface="Tahoma" pitchFamily="34" charset="0"/>
              </a:rPr>
              <a:t>LA PERPETUACIÓN DE UNA MISMA DEUDA ILEGÍTIMA 1976 AL 2006</a:t>
            </a:r>
          </a:p>
          <a:p>
            <a:pPr marL="342900" indent="-342900" algn="ctr">
              <a:spcBef>
                <a:spcPct val="50000"/>
              </a:spcBef>
            </a:pPr>
            <a:r>
              <a:rPr lang="es-ES" sz="1800">
                <a:solidFill>
                  <a:srgbClr val="92D050"/>
                </a:solidFill>
                <a:latin typeface="Tahoma" pitchFamily="34" charset="0"/>
                <a:cs typeface="Tahoma" pitchFamily="34" charset="0"/>
              </a:rPr>
              <a:t>Deuda Externa Pública del Ecuador con la Banca Privada  (USD MM)</a:t>
            </a:r>
            <a:endParaRPr lang="es-ES_tradnl" sz="1800">
              <a:solidFill>
                <a:srgbClr val="92D050"/>
              </a:solidFill>
              <a:latin typeface="Tahoma" pitchFamily="34" charset="0"/>
              <a:cs typeface="Tahoma" pitchFamily="34" charset="0"/>
            </a:endParaRPr>
          </a:p>
        </p:txBody>
      </p:sp>
      <p:sp>
        <p:nvSpPr>
          <p:cNvPr id="62477" name="Text Box 13"/>
          <p:cNvSpPr txBox="1">
            <a:spLocks noChangeArrowheads="1"/>
          </p:cNvSpPr>
          <p:nvPr/>
        </p:nvSpPr>
        <p:spPr bwMode="auto">
          <a:xfrm>
            <a:off x="115888" y="1643063"/>
            <a:ext cx="3336925" cy="54784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1976 AL 1982: DEUDA ORIGINAL  Endeudamiento  Agresivo,  Refinanciamientos, Emisión de “Pagarés”</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1983 – PAQUETE                                 Sector Público  ERA-83  USD 1.100 MM Sector Privado.Sucretización.US1.600 MM Dinero Fresco USD 431 MM</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Pagos directos en el exterior originaron el Mecanismo Complementario – Artificio  Contable mediante emisión de bonos</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1984 - ERA-84</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1985 – MYRA -85-89                             Dinero Fresco USD 200 MM</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1986 – Convenio de Consolidación (Deuda Privada)</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1986 : Suspensión de Pagos </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1992: TOLLING AGREEMENT – Renuncia Formal a la prescripción de la Deuda Comercial</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1995: Canje para Bonos BRADY</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1999: Plan ADAM - Pacto anticipado para renegociación de Brady a Global y compromiso de ejecución de garantías Colaterales </a:t>
            </a:r>
          </a:p>
          <a:p>
            <a:pPr marL="266700" indent="-174625">
              <a:spcBef>
                <a:spcPct val="50000"/>
              </a:spcBef>
              <a:buClr>
                <a:srgbClr val="FF0000"/>
              </a:buClr>
              <a:buSzPct val="105000"/>
              <a:buFont typeface="Wingdings" pitchFamily="2" charset="2"/>
              <a:buChar char="ü"/>
              <a:defRPr/>
            </a:pPr>
            <a:r>
              <a:rPr lang="es-ES" sz="1100" b="0" dirty="0">
                <a:solidFill>
                  <a:srgbClr val="FFFFFF"/>
                </a:solidFill>
                <a:latin typeface="Tahoma" pitchFamily="34" charset="0"/>
                <a:ea typeface="Tahoma" pitchFamily="34" charset="0"/>
                <a:cs typeface="Tahoma" pitchFamily="34" charset="0"/>
              </a:rPr>
              <a:t>2000: Canje de Brady y Eurobonos a Bonos Global</a:t>
            </a:r>
          </a:p>
        </p:txBody>
      </p:sp>
      <p:pic>
        <p:nvPicPr>
          <p:cNvPr id="66567" name="Picture 14"/>
          <p:cNvPicPr>
            <a:picLocks noChangeAspect="1" noChangeArrowheads="1"/>
          </p:cNvPicPr>
          <p:nvPr/>
        </p:nvPicPr>
        <p:blipFill>
          <a:blip r:embed="rId3"/>
          <a:srcRect/>
          <a:stretch>
            <a:fillRect/>
          </a:stretch>
        </p:blipFill>
        <p:spPr bwMode="auto">
          <a:xfrm>
            <a:off x="3549650" y="1766888"/>
            <a:ext cx="6005513" cy="4541837"/>
          </a:xfrm>
          <a:prstGeom prst="rect">
            <a:avLst/>
          </a:prstGeom>
          <a:noFill/>
          <a:ln w="9525">
            <a:noFill/>
            <a:miter lim="800000"/>
            <a:headEnd/>
            <a:tailEnd/>
          </a:ln>
        </p:spPr>
      </p:pic>
      <p:sp>
        <p:nvSpPr>
          <p:cNvPr id="66568" name="Text Box 17"/>
          <p:cNvSpPr txBox="1">
            <a:spLocks noChangeArrowheads="1"/>
          </p:cNvSpPr>
          <p:nvPr/>
        </p:nvSpPr>
        <p:spPr bwMode="auto">
          <a:xfrm>
            <a:off x="4875213" y="6345238"/>
            <a:ext cx="4606925" cy="396875"/>
          </a:xfrm>
          <a:prstGeom prst="rect">
            <a:avLst/>
          </a:prstGeom>
          <a:noFill/>
          <a:ln w="9525">
            <a:noFill/>
            <a:miter lim="800000"/>
            <a:headEnd/>
            <a:tailEnd/>
          </a:ln>
        </p:spPr>
        <p:txBody>
          <a:bodyPr>
            <a:spAutoFit/>
          </a:bodyPr>
          <a:lstStyle/>
          <a:p>
            <a:pPr algn="just">
              <a:spcBef>
                <a:spcPct val="50000"/>
              </a:spcBef>
            </a:pPr>
            <a:r>
              <a:rPr lang="es-ES_tradnl" sz="1000">
                <a:solidFill>
                  <a:srgbClr val="000099"/>
                </a:solidFill>
              </a:rPr>
              <a:t>Fuente: Estadísticas del Banco Central del Ecuador Elaboración: CAIC/SCDC/ Rodrigo Ávila – Auditoria Ciudadana de  la deuda de Brasil</a:t>
            </a:r>
            <a:r>
              <a:rPr lang="es-ES_tradnl" sz="1000">
                <a:latin typeface="Calibri" pitchFamily="34" charset="0"/>
              </a:rPr>
              <a:t> </a:t>
            </a:r>
            <a:endParaRPr lang="es-ES" sz="1000">
              <a:latin typeface="Calibri"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2"/>
          <a:srcRect/>
          <a:stretch>
            <a:fillRect/>
          </a:stretch>
        </p:blipFill>
        <p:spPr bwMode="auto">
          <a:xfrm>
            <a:off x="79375" y="-26988"/>
            <a:ext cx="9866313" cy="692151"/>
          </a:xfrm>
          <a:prstGeom prst="rect">
            <a:avLst/>
          </a:prstGeom>
          <a:noFill/>
          <a:ln w="9525">
            <a:noFill/>
            <a:miter lim="800000"/>
            <a:headEnd/>
            <a:tailEnd/>
          </a:ln>
        </p:spPr>
      </p:pic>
      <p:pic>
        <p:nvPicPr>
          <p:cNvPr id="67587" name="Picture 4"/>
          <p:cNvPicPr>
            <a:picLocks noChangeAspect="1" noChangeArrowheads="1"/>
          </p:cNvPicPr>
          <p:nvPr/>
        </p:nvPicPr>
        <p:blipFill>
          <a:blip r:embed="rId2"/>
          <a:srcRect/>
          <a:stretch>
            <a:fillRect/>
          </a:stretch>
        </p:blipFill>
        <p:spPr bwMode="auto">
          <a:xfrm>
            <a:off x="39688" y="0"/>
            <a:ext cx="9866312" cy="836613"/>
          </a:xfrm>
          <a:prstGeom prst="rect">
            <a:avLst/>
          </a:prstGeom>
          <a:noFill/>
          <a:ln w="9525">
            <a:noFill/>
            <a:miter lim="800000"/>
            <a:headEnd/>
            <a:tailEnd/>
          </a:ln>
        </p:spPr>
      </p:pic>
      <p:sp>
        <p:nvSpPr>
          <p:cNvPr id="52226" name="Rectangle 2"/>
          <p:cNvSpPr>
            <a:spLocks noChangeArrowheads="1"/>
          </p:cNvSpPr>
          <p:nvPr/>
        </p:nvSpPr>
        <p:spPr bwMode="auto">
          <a:xfrm>
            <a:off x="3470275" y="115888"/>
            <a:ext cx="6356350" cy="287337"/>
          </a:xfrm>
          <a:prstGeom prst="rect">
            <a:avLst/>
          </a:prstGeom>
          <a:noFill/>
          <a:ln w="9525">
            <a:noFill/>
            <a:miter lim="800000"/>
            <a:headEnd/>
            <a:tailEnd/>
          </a:ln>
          <a:effectLst/>
        </p:spPr>
        <p:txBody>
          <a:bodyPr lIns="0" tIns="0" rIns="0" bIns="0" anchor="ctr"/>
          <a:lstStyle/>
          <a:p>
            <a:pPr>
              <a:defRPr/>
            </a:pPr>
            <a:r>
              <a:rPr lang="es-ES" sz="1200">
                <a:solidFill>
                  <a:schemeClr val="accent2"/>
                </a:solidFill>
                <a:effectLst>
                  <a:outerShdw blurRad="38100" dist="38100" dir="2700000" algn="tl">
                    <a:srgbClr val="C0C0C0"/>
                  </a:outerShdw>
                </a:effectLst>
                <a:latin typeface="Bookman Old Style" pitchFamily="18" charset="0"/>
              </a:rPr>
              <a:t>COMISIÓN PARA LA AUDITORÍA INTEGRAL DEL CRÉDITO PÚBLICO</a:t>
            </a:r>
          </a:p>
        </p:txBody>
      </p:sp>
      <p:sp>
        <p:nvSpPr>
          <p:cNvPr id="97285" name="Text Box 5"/>
          <p:cNvSpPr txBox="1">
            <a:spLocks noChangeArrowheads="1"/>
          </p:cNvSpPr>
          <p:nvPr/>
        </p:nvSpPr>
        <p:spPr bwMode="auto">
          <a:xfrm>
            <a:off x="271463" y="1071563"/>
            <a:ext cx="9283700" cy="461962"/>
          </a:xfrm>
          <a:prstGeom prst="rect">
            <a:avLst/>
          </a:prstGeom>
          <a:noFill/>
          <a:ln w="9525">
            <a:noFill/>
            <a:miter lim="800000"/>
            <a:headEnd/>
            <a:tailEnd/>
          </a:ln>
          <a:effectLst/>
        </p:spPr>
        <p:txBody>
          <a:bodyPr>
            <a:spAutoFit/>
          </a:bodyPr>
          <a:lstStyle/>
          <a:p>
            <a:pPr marL="342900" indent="-342900">
              <a:spcBef>
                <a:spcPct val="50000"/>
              </a:spcBef>
              <a:defRPr/>
            </a:pPr>
            <a:r>
              <a:rPr lang="es-ES_tradnl"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CORRESPONSABILIDADE DO FMI</a:t>
            </a:r>
          </a:p>
        </p:txBody>
      </p:sp>
      <p:sp>
        <p:nvSpPr>
          <p:cNvPr id="62477" name="Text Box 13"/>
          <p:cNvSpPr txBox="1">
            <a:spLocks noChangeArrowheads="1"/>
          </p:cNvSpPr>
          <p:nvPr/>
        </p:nvSpPr>
        <p:spPr bwMode="auto">
          <a:xfrm>
            <a:off x="619125" y="1714500"/>
            <a:ext cx="8582025" cy="44624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576000" indent="-349250" algn="just">
              <a:spcBef>
                <a:spcPts val="1200"/>
              </a:spcBef>
              <a:buClr>
                <a:srgbClr val="FF0000"/>
              </a:buClr>
              <a:buSzPct val="105000"/>
              <a:buFont typeface="Wingdings" pitchFamily="2" charset="2"/>
              <a:buChar char="ü"/>
              <a:defRPr/>
            </a:pPr>
            <a:r>
              <a:rPr lang="es-ES" sz="2200" b="0" dirty="0" err="1">
                <a:solidFill>
                  <a:srgbClr val="FFFFFF"/>
                </a:solidFill>
                <a:latin typeface="Arial" charset="0"/>
              </a:rPr>
              <a:t>Obtenção</a:t>
            </a:r>
            <a:r>
              <a:rPr lang="es-ES" sz="2200" b="0" dirty="0">
                <a:solidFill>
                  <a:srgbClr val="FFFFFF"/>
                </a:solidFill>
                <a:latin typeface="Arial" charset="0"/>
              </a:rPr>
              <a:t> de documentos (Contratos, Telegramas, </a:t>
            </a:r>
            <a:r>
              <a:rPr lang="es-ES" sz="2200" b="0" dirty="0" err="1">
                <a:solidFill>
                  <a:srgbClr val="FFFFFF"/>
                </a:solidFill>
                <a:latin typeface="Arial" charset="0"/>
              </a:rPr>
              <a:t>Ofícios</a:t>
            </a:r>
            <a:r>
              <a:rPr lang="es-ES" sz="2200" b="0" dirty="0">
                <a:solidFill>
                  <a:srgbClr val="FFFFFF"/>
                </a:solidFill>
                <a:latin typeface="Arial" charset="0"/>
              </a:rPr>
              <a:t>), que </a:t>
            </a:r>
            <a:r>
              <a:rPr lang="es-ES" sz="2200" b="0" dirty="0" err="1">
                <a:solidFill>
                  <a:srgbClr val="FFFFFF"/>
                </a:solidFill>
                <a:latin typeface="Arial" charset="0"/>
              </a:rPr>
              <a:t>documentam</a:t>
            </a:r>
            <a:r>
              <a:rPr lang="es-ES" sz="2200" b="0" dirty="0">
                <a:solidFill>
                  <a:srgbClr val="FFFFFF"/>
                </a:solidFill>
                <a:latin typeface="Arial" charset="0"/>
              </a:rPr>
              <a:t> e </a:t>
            </a:r>
            <a:r>
              <a:rPr lang="es-ES" sz="2200" b="0" dirty="0" err="1">
                <a:solidFill>
                  <a:srgbClr val="FFFFFF"/>
                </a:solidFill>
                <a:latin typeface="Arial" charset="0"/>
              </a:rPr>
              <a:t>provam</a:t>
            </a:r>
            <a:r>
              <a:rPr lang="es-ES" sz="2200" b="0" dirty="0">
                <a:solidFill>
                  <a:srgbClr val="FFFFFF"/>
                </a:solidFill>
                <a:latin typeface="Arial" charset="0"/>
              </a:rPr>
              <a:t> que o FMI </a:t>
            </a:r>
            <a:r>
              <a:rPr lang="es-ES" sz="2200" b="0" dirty="0" err="1">
                <a:solidFill>
                  <a:srgbClr val="FFFFFF"/>
                </a:solidFill>
                <a:latin typeface="Arial" charset="0"/>
              </a:rPr>
              <a:t>participou</a:t>
            </a:r>
            <a:r>
              <a:rPr lang="es-ES" sz="2200" b="0" dirty="0">
                <a:solidFill>
                  <a:srgbClr val="FFFFFF"/>
                </a:solidFill>
                <a:latin typeface="Arial" charset="0"/>
              </a:rPr>
              <a:t> </a:t>
            </a:r>
            <a:r>
              <a:rPr lang="es-ES" sz="2200" b="0" dirty="0" err="1">
                <a:solidFill>
                  <a:srgbClr val="FFFFFF"/>
                </a:solidFill>
                <a:latin typeface="Arial" charset="0"/>
              </a:rPr>
              <a:t>ativamente</a:t>
            </a:r>
            <a:r>
              <a:rPr lang="es-ES" sz="2200" b="0" dirty="0">
                <a:solidFill>
                  <a:srgbClr val="FFFFFF"/>
                </a:solidFill>
                <a:latin typeface="Arial" charset="0"/>
              </a:rPr>
              <a:t> </a:t>
            </a:r>
            <a:r>
              <a:rPr lang="es-ES" sz="2200" b="0" dirty="0" err="1">
                <a:solidFill>
                  <a:srgbClr val="FFFFFF"/>
                </a:solidFill>
                <a:latin typeface="Arial" charset="0"/>
              </a:rPr>
              <a:t>em</a:t>
            </a:r>
            <a:r>
              <a:rPr lang="es-ES" sz="2200" b="0" dirty="0">
                <a:solidFill>
                  <a:srgbClr val="FFFFFF"/>
                </a:solidFill>
                <a:latin typeface="Arial" charset="0"/>
              </a:rPr>
              <a:t> todos os </a:t>
            </a:r>
            <a:r>
              <a:rPr lang="es-ES" sz="2200" b="0" dirty="0" err="1">
                <a:solidFill>
                  <a:srgbClr val="FFFFFF"/>
                </a:solidFill>
                <a:latin typeface="Arial" charset="0"/>
              </a:rPr>
              <a:t>convênios</a:t>
            </a:r>
            <a:r>
              <a:rPr lang="es-ES" sz="2200" b="0" dirty="0">
                <a:solidFill>
                  <a:srgbClr val="FFFFFF"/>
                </a:solidFill>
                <a:latin typeface="Arial" charset="0"/>
              </a:rPr>
              <a:t> de “</a:t>
            </a:r>
            <a:r>
              <a:rPr lang="es-ES" sz="2200" b="0" dirty="0" err="1">
                <a:solidFill>
                  <a:srgbClr val="FFFFFF"/>
                </a:solidFill>
                <a:latin typeface="Arial" charset="0"/>
              </a:rPr>
              <a:t>refinanciamento</a:t>
            </a:r>
            <a:r>
              <a:rPr lang="es-ES" sz="2200" b="0" dirty="0">
                <a:solidFill>
                  <a:srgbClr val="FFFFFF"/>
                </a:solidFill>
                <a:latin typeface="Arial" charset="0"/>
              </a:rPr>
              <a:t>” do </a:t>
            </a:r>
            <a:r>
              <a:rPr lang="es-ES" sz="2200" b="0" dirty="0" err="1">
                <a:solidFill>
                  <a:srgbClr val="FFFFFF"/>
                </a:solidFill>
                <a:latin typeface="Arial" charset="0"/>
              </a:rPr>
              <a:t>Equador</a:t>
            </a:r>
            <a:r>
              <a:rPr lang="es-ES" sz="2200" b="0" dirty="0">
                <a:solidFill>
                  <a:srgbClr val="FFFFFF"/>
                </a:solidFill>
                <a:latin typeface="Arial" charset="0"/>
              </a:rPr>
              <a:t> </a:t>
            </a:r>
            <a:r>
              <a:rPr lang="es-ES" sz="2200" b="0" dirty="0" err="1">
                <a:solidFill>
                  <a:srgbClr val="FFFFFF"/>
                </a:solidFill>
                <a:latin typeface="Arial" charset="0"/>
              </a:rPr>
              <a:t>com</a:t>
            </a:r>
            <a:r>
              <a:rPr lang="es-ES" sz="2200" b="0" dirty="0">
                <a:solidFill>
                  <a:srgbClr val="FFFFFF"/>
                </a:solidFill>
                <a:latin typeface="Arial" charset="0"/>
              </a:rPr>
              <a:t> a banca privada internacional, </a:t>
            </a:r>
            <a:r>
              <a:rPr lang="es-ES" sz="2200" b="0" dirty="0" err="1">
                <a:solidFill>
                  <a:srgbClr val="FFFFFF"/>
                </a:solidFill>
                <a:latin typeface="Arial" charset="0"/>
              </a:rPr>
              <a:t>intromissão</a:t>
            </a:r>
            <a:r>
              <a:rPr lang="es-ES" sz="2200" b="0" dirty="0">
                <a:solidFill>
                  <a:srgbClr val="FFFFFF"/>
                </a:solidFill>
                <a:latin typeface="Arial" charset="0"/>
              </a:rPr>
              <a:t> </a:t>
            </a:r>
            <a:r>
              <a:rPr lang="es-ES" sz="2200" b="0" dirty="0" err="1">
                <a:solidFill>
                  <a:srgbClr val="FFFFFF"/>
                </a:solidFill>
                <a:latin typeface="Arial" charset="0"/>
              </a:rPr>
              <a:t>inaceitável</a:t>
            </a:r>
            <a:r>
              <a:rPr lang="es-ES" sz="2200" b="0" dirty="0">
                <a:solidFill>
                  <a:srgbClr val="FFFFFF"/>
                </a:solidFill>
                <a:latin typeface="Arial" charset="0"/>
              </a:rPr>
              <a:t> </a:t>
            </a:r>
            <a:r>
              <a:rPr lang="es-ES" sz="2200" b="0" dirty="0" err="1">
                <a:solidFill>
                  <a:srgbClr val="FFFFFF"/>
                </a:solidFill>
                <a:latin typeface="Arial" charset="0"/>
              </a:rPr>
              <a:t>em</a:t>
            </a:r>
            <a:r>
              <a:rPr lang="es-ES" sz="2200" b="0" dirty="0">
                <a:solidFill>
                  <a:srgbClr val="FFFFFF"/>
                </a:solidFill>
                <a:latin typeface="Arial" charset="0"/>
              </a:rPr>
              <a:t> </a:t>
            </a:r>
            <a:r>
              <a:rPr lang="es-ES" sz="2200" b="0" dirty="0" err="1">
                <a:solidFill>
                  <a:srgbClr val="FFFFFF"/>
                </a:solidFill>
                <a:latin typeface="Arial" charset="0"/>
              </a:rPr>
              <a:t>decisões</a:t>
            </a:r>
            <a:r>
              <a:rPr lang="es-ES" sz="2200" b="0" dirty="0">
                <a:solidFill>
                  <a:srgbClr val="FFFFFF"/>
                </a:solidFill>
                <a:latin typeface="Arial" charset="0"/>
              </a:rPr>
              <a:t> soberanas de política </a:t>
            </a:r>
            <a:r>
              <a:rPr lang="es-ES" sz="2200" b="0" dirty="0" err="1">
                <a:solidFill>
                  <a:srgbClr val="FFFFFF"/>
                </a:solidFill>
                <a:latin typeface="Arial" charset="0"/>
              </a:rPr>
              <a:t>econômica</a:t>
            </a:r>
            <a:r>
              <a:rPr lang="es-ES" sz="2200" b="0" dirty="0">
                <a:solidFill>
                  <a:srgbClr val="FFFFFF"/>
                </a:solidFill>
                <a:latin typeface="Arial" charset="0"/>
              </a:rPr>
              <a:t> e social. </a:t>
            </a:r>
          </a:p>
          <a:p>
            <a:pPr marL="576000" indent="-349250" algn="just">
              <a:spcBef>
                <a:spcPts val="1200"/>
              </a:spcBef>
              <a:buClr>
                <a:srgbClr val="FF0000"/>
              </a:buClr>
              <a:buSzPct val="105000"/>
              <a:buFont typeface="Wingdings" pitchFamily="2" charset="2"/>
              <a:buChar char="ü"/>
              <a:defRPr/>
            </a:pPr>
            <a:r>
              <a:rPr lang="es-ES" sz="2200" b="0" dirty="0" err="1">
                <a:solidFill>
                  <a:srgbClr val="FFFFFF"/>
                </a:solidFill>
                <a:latin typeface="Arial" charset="0"/>
              </a:rPr>
              <a:t>Pacotes</a:t>
            </a:r>
            <a:r>
              <a:rPr lang="es-ES" sz="2200" b="0" dirty="0">
                <a:solidFill>
                  <a:srgbClr val="FFFFFF"/>
                </a:solidFill>
                <a:latin typeface="Arial" charset="0"/>
              </a:rPr>
              <a:t> de “Refinanciamiento” condicionados à </a:t>
            </a:r>
            <a:r>
              <a:rPr lang="es-ES" sz="2200" b="0" dirty="0" err="1">
                <a:solidFill>
                  <a:srgbClr val="FFFFFF"/>
                </a:solidFill>
                <a:latin typeface="Arial" charset="0"/>
              </a:rPr>
              <a:t>assinatura</a:t>
            </a:r>
            <a:r>
              <a:rPr lang="es-ES" sz="2200" b="0" dirty="0">
                <a:solidFill>
                  <a:srgbClr val="FFFFFF"/>
                </a:solidFill>
                <a:latin typeface="Arial" charset="0"/>
              </a:rPr>
              <a:t> de </a:t>
            </a:r>
            <a:r>
              <a:rPr lang="es-ES" sz="2200" b="0" dirty="0" err="1">
                <a:solidFill>
                  <a:srgbClr val="FFFFFF"/>
                </a:solidFill>
                <a:latin typeface="Arial" charset="0"/>
              </a:rPr>
              <a:t>acordos</a:t>
            </a:r>
            <a:r>
              <a:rPr lang="es-ES" sz="2200" b="0" dirty="0">
                <a:solidFill>
                  <a:srgbClr val="FFFFFF"/>
                </a:solidFill>
                <a:latin typeface="Arial" charset="0"/>
              </a:rPr>
              <a:t> </a:t>
            </a:r>
            <a:r>
              <a:rPr lang="es-ES" sz="2200" b="0" dirty="0" err="1">
                <a:solidFill>
                  <a:srgbClr val="FFFFFF"/>
                </a:solidFill>
                <a:latin typeface="Arial" charset="0"/>
              </a:rPr>
              <a:t>com</a:t>
            </a:r>
            <a:r>
              <a:rPr lang="es-ES" sz="2200" b="0" dirty="0">
                <a:solidFill>
                  <a:srgbClr val="FFFFFF"/>
                </a:solidFill>
                <a:latin typeface="Arial" charset="0"/>
              </a:rPr>
              <a:t> o FMI ,  </a:t>
            </a:r>
            <a:r>
              <a:rPr lang="es-ES" sz="2200" b="0" dirty="0" err="1">
                <a:solidFill>
                  <a:srgbClr val="FFFFFF"/>
                </a:solidFill>
                <a:latin typeface="Arial" charset="0"/>
              </a:rPr>
              <a:t>com</a:t>
            </a:r>
            <a:r>
              <a:rPr lang="es-ES" sz="2200" b="0" dirty="0">
                <a:solidFill>
                  <a:srgbClr val="FFFFFF"/>
                </a:solidFill>
                <a:latin typeface="Arial" charset="0"/>
              </a:rPr>
              <a:t> medidas anti-</a:t>
            </a:r>
            <a:r>
              <a:rPr lang="es-ES" sz="2200" b="0" dirty="0" err="1">
                <a:solidFill>
                  <a:srgbClr val="FFFFFF"/>
                </a:solidFill>
                <a:latin typeface="Arial" charset="0"/>
              </a:rPr>
              <a:t>sociais</a:t>
            </a:r>
            <a:endParaRPr lang="es-ES" sz="2200" b="0" dirty="0">
              <a:solidFill>
                <a:srgbClr val="FFFFFF"/>
              </a:solidFill>
              <a:latin typeface="Arial" charset="0"/>
            </a:endParaRPr>
          </a:p>
          <a:p>
            <a:pPr marL="576000" indent="-349250" algn="just">
              <a:spcBef>
                <a:spcPts val="1200"/>
              </a:spcBef>
              <a:buClr>
                <a:srgbClr val="FF0000"/>
              </a:buClr>
              <a:buSzPct val="105000"/>
              <a:buFont typeface="Wingdings" pitchFamily="2" charset="2"/>
              <a:buChar char="ü"/>
              <a:defRPr/>
            </a:pPr>
            <a:r>
              <a:rPr lang="es-ES" sz="2200" b="0" dirty="0" err="1">
                <a:solidFill>
                  <a:srgbClr val="FFFFFF"/>
                </a:solidFill>
                <a:latin typeface="Arial" charset="0"/>
              </a:rPr>
              <a:t>Violação</a:t>
            </a:r>
            <a:r>
              <a:rPr lang="es-ES" sz="2200" b="0" dirty="0">
                <a:solidFill>
                  <a:srgbClr val="FFFFFF"/>
                </a:solidFill>
                <a:latin typeface="Arial" charset="0"/>
              </a:rPr>
              <a:t> da </a:t>
            </a:r>
            <a:r>
              <a:rPr lang="es-ES" sz="2200" b="0" dirty="0" err="1">
                <a:solidFill>
                  <a:srgbClr val="FFFFFF"/>
                </a:solidFill>
                <a:latin typeface="Arial" charset="0"/>
              </a:rPr>
              <a:t>Soberania</a:t>
            </a:r>
            <a:r>
              <a:rPr lang="es-ES" sz="2200" b="0" dirty="0">
                <a:solidFill>
                  <a:srgbClr val="FFFFFF"/>
                </a:solidFill>
                <a:latin typeface="Arial" charset="0"/>
              </a:rPr>
              <a:t>, dos Estatutos do FMI, de </a:t>
            </a:r>
            <a:r>
              <a:rPr lang="es-ES" sz="2200" b="0" dirty="0" err="1">
                <a:solidFill>
                  <a:srgbClr val="FFFFFF"/>
                </a:solidFill>
                <a:latin typeface="Arial" charset="0"/>
              </a:rPr>
              <a:t>princípios</a:t>
            </a:r>
            <a:r>
              <a:rPr lang="es-ES" sz="2200" b="0" dirty="0">
                <a:solidFill>
                  <a:srgbClr val="FFFFFF"/>
                </a:solidFill>
                <a:latin typeface="Arial" charset="0"/>
              </a:rPr>
              <a:t> básicos do derecho internacional como igualdad soberana dos Estados, </a:t>
            </a:r>
            <a:r>
              <a:rPr lang="es-ES" sz="2200" b="0" dirty="0" err="1">
                <a:solidFill>
                  <a:srgbClr val="FFFFFF"/>
                </a:solidFill>
                <a:latin typeface="Arial" charset="0"/>
              </a:rPr>
              <a:t>livre</a:t>
            </a:r>
            <a:r>
              <a:rPr lang="es-ES" sz="2200" b="0" dirty="0">
                <a:solidFill>
                  <a:srgbClr val="FFFFFF"/>
                </a:solidFill>
                <a:latin typeface="Arial" charset="0"/>
              </a:rPr>
              <a:t> </a:t>
            </a:r>
            <a:r>
              <a:rPr lang="es-ES" sz="2200" b="0" dirty="0" err="1">
                <a:solidFill>
                  <a:srgbClr val="FFFFFF"/>
                </a:solidFill>
                <a:latin typeface="Arial" charset="0"/>
              </a:rPr>
              <a:t>autodeterminação</a:t>
            </a:r>
            <a:r>
              <a:rPr lang="es-ES" sz="2200" b="0" dirty="0">
                <a:solidFill>
                  <a:srgbClr val="FFFFFF"/>
                </a:solidFill>
                <a:latin typeface="Arial" charset="0"/>
              </a:rPr>
              <a:t> dos </a:t>
            </a:r>
            <a:r>
              <a:rPr lang="es-ES" sz="2200" b="0" dirty="0" err="1">
                <a:solidFill>
                  <a:srgbClr val="FFFFFF"/>
                </a:solidFill>
                <a:latin typeface="Arial" charset="0"/>
              </a:rPr>
              <a:t>povos</a:t>
            </a:r>
            <a:r>
              <a:rPr lang="es-ES" sz="2200" b="0" dirty="0">
                <a:solidFill>
                  <a:srgbClr val="FFFFFF"/>
                </a:solidFill>
                <a:latin typeface="Arial" charset="0"/>
              </a:rPr>
              <a:t>, </a:t>
            </a:r>
            <a:r>
              <a:rPr lang="es-ES" sz="2200" b="0" dirty="0" err="1">
                <a:solidFill>
                  <a:srgbClr val="FFFFFF"/>
                </a:solidFill>
                <a:latin typeface="Arial" charset="0"/>
              </a:rPr>
              <a:t>não</a:t>
            </a:r>
            <a:r>
              <a:rPr lang="es-ES" sz="2200" b="0" dirty="0">
                <a:solidFill>
                  <a:srgbClr val="FFFFFF"/>
                </a:solidFill>
                <a:latin typeface="Arial" charset="0"/>
              </a:rPr>
              <a:t> </a:t>
            </a:r>
            <a:r>
              <a:rPr lang="es-ES" sz="2200" b="0" dirty="0" err="1">
                <a:solidFill>
                  <a:srgbClr val="FFFFFF"/>
                </a:solidFill>
                <a:latin typeface="Arial" charset="0"/>
              </a:rPr>
              <a:t>ingerência</a:t>
            </a:r>
            <a:r>
              <a:rPr lang="es-ES" sz="2200" b="0" dirty="0">
                <a:solidFill>
                  <a:srgbClr val="FFFFFF"/>
                </a:solidFill>
                <a:latin typeface="Arial" charset="0"/>
              </a:rPr>
              <a:t> </a:t>
            </a:r>
            <a:r>
              <a:rPr lang="es-ES" sz="2200" b="0" dirty="0" err="1">
                <a:solidFill>
                  <a:srgbClr val="FFFFFF"/>
                </a:solidFill>
                <a:latin typeface="Arial" charset="0"/>
              </a:rPr>
              <a:t>em</a:t>
            </a:r>
            <a:r>
              <a:rPr lang="es-ES" sz="2200" b="0" dirty="0">
                <a:solidFill>
                  <a:srgbClr val="FFFFFF"/>
                </a:solidFill>
                <a:latin typeface="Arial" charset="0"/>
              </a:rPr>
              <a:t> </a:t>
            </a:r>
            <a:r>
              <a:rPr lang="es-ES" sz="2200" b="0" dirty="0" err="1">
                <a:solidFill>
                  <a:srgbClr val="FFFFFF"/>
                </a:solidFill>
                <a:latin typeface="Arial" charset="0"/>
              </a:rPr>
              <a:t>assuntos</a:t>
            </a:r>
            <a:r>
              <a:rPr lang="es-ES" sz="2200" b="0" dirty="0">
                <a:solidFill>
                  <a:srgbClr val="FFFFFF"/>
                </a:solidFill>
                <a:latin typeface="Arial" charset="0"/>
              </a:rPr>
              <a:t> internos dos Estados, </a:t>
            </a:r>
            <a:r>
              <a:rPr lang="es-ES" sz="2200" b="0" dirty="0" err="1">
                <a:solidFill>
                  <a:srgbClr val="FFFFFF"/>
                </a:solidFill>
                <a:latin typeface="Arial" charset="0"/>
              </a:rPr>
              <a:t>Direito</a:t>
            </a:r>
            <a:r>
              <a:rPr lang="es-ES" sz="2200" b="0" dirty="0">
                <a:solidFill>
                  <a:srgbClr val="FFFFFF"/>
                </a:solidFill>
                <a:latin typeface="Arial" charset="0"/>
              </a:rPr>
              <a:t> </a:t>
            </a:r>
            <a:r>
              <a:rPr lang="es-ES" sz="2200" b="0" dirty="0" err="1">
                <a:solidFill>
                  <a:srgbClr val="FFFFFF"/>
                </a:solidFill>
                <a:latin typeface="Arial" charset="0"/>
              </a:rPr>
              <a:t>ao</a:t>
            </a:r>
            <a:r>
              <a:rPr lang="es-ES" sz="2200" b="0" dirty="0">
                <a:solidFill>
                  <a:srgbClr val="FFFFFF"/>
                </a:solidFill>
                <a:latin typeface="Arial" charset="0"/>
              </a:rPr>
              <a:t> </a:t>
            </a:r>
            <a:r>
              <a:rPr lang="es-ES" sz="2200" b="0" dirty="0" err="1">
                <a:solidFill>
                  <a:srgbClr val="FFFFFF"/>
                </a:solidFill>
                <a:latin typeface="Arial" charset="0"/>
              </a:rPr>
              <a:t>Desenvolvimento</a:t>
            </a:r>
            <a:r>
              <a:rPr lang="es-ES" sz="2200" b="0" dirty="0">
                <a:solidFill>
                  <a:srgbClr val="FFFFFF"/>
                </a:solidFill>
                <a:latin typeface="Arial" charset="0"/>
              </a:rPr>
              <a:t> e </a:t>
            </a:r>
            <a:r>
              <a:rPr lang="es-ES" sz="2200" b="0" dirty="0" err="1">
                <a:solidFill>
                  <a:srgbClr val="FFFFFF"/>
                </a:solidFill>
                <a:latin typeface="Arial" charset="0"/>
              </a:rPr>
              <a:t>respeito</a:t>
            </a:r>
            <a:r>
              <a:rPr lang="es-ES" sz="2200" b="0" dirty="0">
                <a:solidFill>
                  <a:srgbClr val="FFFFFF"/>
                </a:solidFill>
                <a:latin typeface="Arial" charset="0"/>
              </a:rPr>
              <a:t> </a:t>
            </a:r>
            <a:r>
              <a:rPr lang="es-ES" sz="2200" b="0" dirty="0" err="1">
                <a:solidFill>
                  <a:srgbClr val="FFFFFF"/>
                </a:solidFill>
                <a:latin typeface="Arial" charset="0"/>
              </a:rPr>
              <a:t>aos</a:t>
            </a:r>
            <a:r>
              <a:rPr lang="es-ES" sz="2200" b="0" dirty="0">
                <a:solidFill>
                  <a:srgbClr val="FFFFFF"/>
                </a:solidFill>
                <a:latin typeface="Arial" charset="0"/>
              </a:rPr>
              <a:t> </a:t>
            </a:r>
            <a:r>
              <a:rPr lang="es-ES" sz="2200" b="0" dirty="0" err="1">
                <a:solidFill>
                  <a:srgbClr val="FFFFFF"/>
                </a:solidFill>
                <a:latin typeface="Arial" charset="0"/>
              </a:rPr>
              <a:t>direitos</a:t>
            </a:r>
            <a:r>
              <a:rPr lang="es-ES" sz="2200" b="0" dirty="0">
                <a:solidFill>
                  <a:srgbClr val="FFFFFF"/>
                </a:solidFill>
                <a:latin typeface="Arial" charset="0"/>
              </a:rPr>
              <a:t> humanos.</a:t>
            </a:r>
          </a:p>
        </p:txBody>
      </p:sp>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2"/>
          <a:srcRect/>
          <a:stretch>
            <a:fillRect/>
          </a:stretch>
        </p:blipFill>
        <p:spPr bwMode="auto">
          <a:xfrm>
            <a:off x="79375" y="-26988"/>
            <a:ext cx="9866313" cy="692151"/>
          </a:xfrm>
          <a:prstGeom prst="rect">
            <a:avLst/>
          </a:prstGeom>
          <a:noFill/>
          <a:ln w="9525">
            <a:noFill/>
            <a:miter lim="800000"/>
            <a:headEnd/>
            <a:tailEnd/>
          </a:ln>
        </p:spPr>
      </p:pic>
      <p:pic>
        <p:nvPicPr>
          <p:cNvPr id="68611" name="Picture 4"/>
          <p:cNvPicPr>
            <a:picLocks noChangeAspect="1" noChangeArrowheads="1"/>
          </p:cNvPicPr>
          <p:nvPr/>
        </p:nvPicPr>
        <p:blipFill>
          <a:blip r:embed="rId2"/>
          <a:srcRect/>
          <a:stretch>
            <a:fillRect/>
          </a:stretch>
        </p:blipFill>
        <p:spPr bwMode="auto">
          <a:xfrm>
            <a:off x="39688" y="0"/>
            <a:ext cx="9866312" cy="836613"/>
          </a:xfrm>
          <a:prstGeom prst="rect">
            <a:avLst/>
          </a:prstGeom>
          <a:noFill/>
          <a:ln w="9525">
            <a:noFill/>
            <a:miter lim="800000"/>
            <a:headEnd/>
            <a:tailEnd/>
          </a:ln>
        </p:spPr>
      </p:pic>
      <p:sp>
        <p:nvSpPr>
          <p:cNvPr id="52226" name="Rectangle 2"/>
          <p:cNvSpPr>
            <a:spLocks noChangeArrowheads="1"/>
          </p:cNvSpPr>
          <p:nvPr/>
        </p:nvSpPr>
        <p:spPr bwMode="auto">
          <a:xfrm>
            <a:off x="3470275" y="115888"/>
            <a:ext cx="6356350" cy="287337"/>
          </a:xfrm>
          <a:prstGeom prst="rect">
            <a:avLst/>
          </a:prstGeom>
          <a:noFill/>
          <a:ln w="9525">
            <a:noFill/>
            <a:miter lim="800000"/>
            <a:headEnd/>
            <a:tailEnd/>
          </a:ln>
          <a:effectLst/>
        </p:spPr>
        <p:txBody>
          <a:bodyPr lIns="0" tIns="0" rIns="0" bIns="0" anchor="ctr"/>
          <a:lstStyle/>
          <a:p>
            <a:pPr>
              <a:defRPr/>
            </a:pPr>
            <a:r>
              <a:rPr lang="es-ES" sz="1200">
                <a:solidFill>
                  <a:schemeClr val="accent2"/>
                </a:solidFill>
                <a:effectLst>
                  <a:outerShdw blurRad="38100" dist="38100" dir="2700000" algn="tl">
                    <a:srgbClr val="C0C0C0"/>
                  </a:outerShdw>
                </a:effectLst>
                <a:latin typeface="Bookman Old Style" pitchFamily="18" charset="0"/>
              </a:rPr>
              <a:t>COMISIÓN PARA LA AUDITORÍA INTEGRAL DEL CRÉDITO PÚBLICO</a:t>
            </a:r>
          </a:p>
        </p:txBody>
      </p:sp>
      <p:sp>
        <p:nvSpPr>
          <p:cNvPr id="109573" name="Text Box 5"/>
          <p:cNvSpPr txBox="1">
            <a:spLocks noChangeArrowheads="1"/>
          </p:cNvSpPr>
          <p:nvPr/>
        </p:nvSpPr>
        <p:spPr bwMode="auto">
          <a:xfrm>
            <a:off x="0" y="914400"/>
            <a:ext cx="9906000" cy="430213"/>
          </a:xfrm>
          <a:prstGeom prst="rect">
            <a:avLst/>
          </a:prstGeom>
          <a:noFill/>
          <a:ln w="9525">
            <a:noFill/>
            <a:miter lim="800000"/>
            <a:headEnd/>
            <a:tailEnd/>
          </a:ln>
          <a:effectLst/>
        </p:spPr>
        <p:txBody>
          <a:bodyPr>
            <a:spAutoFit/>
          </a:bodyPr>
          <a:lstStyle/>
          <a:p>
            <a:pPr marL="342900" indent="-342900" algn="ctr">
              <a:spcBef>
                <a:spcPct val="50000"/>
              </a:spcBef>
              <a:defRPr/>
            </a:pPr>
            <a:r>
              <a:rPr lang="es-ES_tradnl" sz="2200" dirty="0">
                <a:solidFill>
                  <a:srgbClr val="92D050"/>
                </a:solidFill>
                <a:effectLst>
                  <a:outerShdw blurRad="38100" dist="38100" dir="2700000" algn="tl">
                    <a:srgbClr val="C0C0C0"/>
                  </a:outerShdw>
                </a:effectLst>
                <a:latin typeface="Tahoma" pitchFamily="34" charset="0"/>
                <a:ea typeface="Tahoma" pitchFamily="34" charset="0"/>
                <a:cs typeface="Tahoma" pitchFamily="34" charset="0"/>
              </a:rPr>
              <a:t>CLÁUSULAS ILEGAIS E ILEGÍTIMAS DOS “REFINANCIAMENTOS”</a:t>
            </a:r>
          </a:p>
        </p:txBody>
      </p:sp>
      <p:sp>
        <p:nvSpPr>
          <p:cNvPr id="62477" name="Text Box 13"/>
          <p:cNvSpPr txBox="1">
            <a:spLocks noChangeArrowheads="1"/>
          </p:cNvSpPr>
          <p:nvPr/>
        </p:nvSpPr>
        <p:spPr bwMode="auto">
          <a:xfrm>
            <a:off x="584200" y="1285875"/>
            <a:ext cx="8780463" cy="57546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457200" indent="-457200" algn="just">
              <a:spcBef>
                <a:spcPct val="50000"/>
              </a:spcBef>
              <a:buClr>
                <a:srgbClr val="FF3300"/>
              </a:buClr>
              <a:defRPr/>
            </a:pPr>
            <a:endParaRPr lang="es-EC" sz="1800" dirty="0">
              <a:solidFill>
                <a:schemeClr val="accent2"/>
              </a:solidFill>
              <a:latin typeface="Arial" charset="0"/>
            </a:endParaRPr>
          </a:p>
          <a:p>
            <a:pPr marL="457200" indent="-457200" algn="just">
              <a:spcBef>
                <a:spcPct val="50000"/>
              </a:spcBef>
              <a:buClr>
                <a:srgbClr val="FF3300"/>
              </a:buClr>
              <a:buFont typeface="Wingdings" pitchFamily="2" charset="2"/>
              <a:buChar char="ü"/>
              <a:defRPr/>
            </a:pPr>
            <a:r>
              <a:rPr lang="es-EC" sz="2000" b="0" dirty="0" err="1">
                <a:solidFill>
                  <a:srgbClr val="FFFFFF"/>
                </a:solidFill>
                <a:latin typeface="Arial" charset="0"/>
              </a:rPr>
              <a:t>Renúncia</a:t>
            </a:r>
            <a:r>
              <a:rPr lang="es-EC" sz="2000" b="0" dirty="0">
                <a:solidFill>
                  <a:srgbClr val="FFFFFF"/>
                </a:solidFill>
                <a:latin typeface="Arial" charset="0"/>
              </a:rPr>
              <a:t> à </a:t>
            </a:r>
            <a:r>
              <a:rPr lang="es-EC" sz="2000" b="0" dirty="0" err="1">
                <a:solidFill>
                  <a:srgbClr val="FFFFFF"/>
                </a:solidFill>
                <a:latin typeface="Arial" charset="0"/>
              </a:rPr>
              <a:t>Soberania</a:t>
            </a:r>
            <a:r>
              <a:rPr lang="es-EC" sz="2000" b="0" dirty="0">
                <a:solidFill>
                  <a:srgbClr val="FFFFFF"/>
                </a:solidFill>
                <a:latin typeface="Arial" charset="0"/>
              </a:rPr>
              <a:t> e à i</a:t>
            </a:r>
            <a:r>
              <a:rPr lang="es-ES" sz="2000" b="0" dirty="0" err="1">
                <a:solidFill>
                  <a:srgbClr val="FFFFFF"/>
                </a:solidFill>
                <a:latin typeface="Arial" charset="0"/>
              </a:rPr>
              <a:t>munidade</a:t>
            </a:r>
            <a:r>
              <a:rPr lang="es-EC" sz="2000" b="0" dirty="0">
                <a:solidFill>
                  <a:srgbClr val="FFFFFF"/>
                </a:solidFill>
                <a:latin typeface="Arial" charset="0"/>
              </a:rPr>
              <a:t>; </a:t>
            </a:r>
            <a:r>
              <a:rPr lang="es-EC" sz="2000" b="0" dirty="0" err="1">
                <a:solidFill>
                  <a:srgbClr val="FFFFFF"/>
                </a:solidFill>
                <a:latin typeface="Arial" charset="0"/>
              </a:rPr>
              <a:t>submissão</a:t>
            </a:r>
            <a:r>
              <a:rPr lang="es-EC" sz="2000" b="0" dirty="0">
                <a:solidFill>
                  <a:srgbClr val="FFFFFF"/>
                </a:solidFill>
                <a:latin typeface="Arial" charset="0"/>
              </a:rPr>
              <a:t> a </a:t>
            </a:r>
            <a:r>
              <a:rPr lang="es-EC" sz="2000" b="0" dirty="0" err="1">
                <a:solidFill>
                  <a:srgbClr val="FFFFFF"/>
                </a:solidFill>
                <a:latin typeface="Arial" charset="0"/>
              </a:rPr>
              <a:t>Tribunais</a:t>
            </a:r>
            <a:r>
              <a:rPr lang="es-EC" sz="2000" b="0" dirty="0">
                <a:solidFill>
                  <a:srgbClr val="FFFFFF"/>
                </a:solidFill>
                <a:latin typeface="Arial" charset="0"/>
              </a:rPr>
              <a:t> </a:t>
            </a:r>
            <a:r>
              <a:rPr lang="es-EC" sz="2000" b="0" dirty="0" err="1">
                <a:solidFill>
                  <a:srgbClr val="FFFFFF"/>
                </a:solidFill>
                <a:latin typeface="Arial" charset="0"/>
              </a:rPr>
              <a:t>Internacionais</a:t>
            </a:r>
            <a:endParaRPr lang="es-EC" sz="2000" b="0" dirty="0">
              <a:solidFill>
                <a:srgbClr val="FFFFFF"/>
              </a:solidFill>
              <a:latin typeface="Arial" charset="0"/>
            </a:endParaRPr>
          </a:p>
          <a:p>
            <a:pPr marL="457200" indent="-457200" algn="just">
              <a:spcBef>
                <a:spcPct val="50000"/>
              </a:spcBef>
              <a:buClr>
                <a:srgbClr val="FF3300"/>
              </a:buClr>
              <a:buFont typeface="Wingdings" pitchFamily="2" charset="2"/>
              <a:buChar char="ü"/>
              <a:defRPr/>
            </a:pPr>
            <a:r>
              <a:rPr lang="es-EC" sz="2000" b="0" dirty="0" err="1">
                <a:solidFill>
                  <a:srgbClr val="FFFFFF"/>
                </a:solidFill>
                <a:latin typeface="Arial" charset="0"/>
              </a:rPr>
              <a:t>Exigência</a:t>
            </a:r>
            <a:r>
              <a:rPr lang="en-US" sz="2000" b="0" dirty="0">
                <a:solidFill>
                  <a:srgbClr val="FFFFFF"/>
                </a:solidFill>
                <a:latin typeface="Arial" charset="0"/>
              </a:rPr>
              <a:t> de “</a:t>
            </a:r>
            <a:r>
              <a:rPr lang="es-EC" sz="2000" b="0" dirty="0">
                <a:solidFill>
                  <a:srgbClr val="FFFFFF"/>
                </a:solidFill>
                <a:latin typeface="Arial" charset="0"/>
              </a:rPr>
              <a:t>Reembolso</a:t>
            </a:r>
            <a:r>
              <a:rPr lang="en-US" sz="2000" b="0" dirty="0">
                <a:solidFill>
                  <a:srgbClr val="FFFFFF"/>
                </a:solidFill>
                <a:latin typeface="Arial" charset="0"/>
              </a:rPr>
              <a:t> </a:t>
            </a:r>
            <a:r>
              <a:rPr lang="es-EC" sz="2000" b="0" dirty="0" err="1">
                <a:solidFill>
                  <a:srgbClr val="FFFFFF"/>
                </a:solidFill>
                <a:latin typeface="Arial" charset="0"/>
              </a:rPr>
              <a:t>direto</a:t>
            </a:r>
            <a:r>
              <a:rPr lang="en-US" sz="2000" b="0" dirty="0">
                <a:solidFill>
                  <a:srgbClr val="FFFFFF"/>
                </a:solidFill>
                <a:latin typeface="Arial" charset="0"/>
              </a:rPr>
              <a:t> no Exterior” </a:t>
            </a:r>
            <a:endParaRPr lang="es-EC" sz="2000" b="0" dirty="0">
              <a:solidFill>
                <a:srgbClr val="FFFFFF"/>
              </a:solidFill>
              <a:latin typeface="Arial" charset="0"/>
            </a:endParaRPr>
          </a:p>
          <a:p>
            <a:pPr marL="457200" indent="-457200" algn="just">
              <a:spcBef>
                <a:spcPct val="50000"/>
              </a:spcBef>
              <a:buClr>
                <a:srgbClr val="FF3300"/>
              </a:buClr>
              <a:buFont typeface="Wingdings" pitchFamily="2" charset="2"/>
              <a:buChar char="ü"/>
              <a:defRPr/>
            </a:pPr>
            <a:r>
              <a:rPr lang="es-EC" sz="2000" b="0" dirty="0" err="1">
                <a:solidFill>
                  <a:srgbClr val="FFFFFF"/>
                </a:solidFill>
                <a:latin typeface="Arial" charset="0"/>
              </a:rPr>
              <a:t>Excesso</a:t>
            </a:r>
            <a:r>
              <a:rPr lang="es-EC" sz="2000" b="0" dirty="0">
                <a:solidFill>
                  <a:srgbClr val="FFFFFF"/>
                </a:solidFill>
                <a:latin typeface="Arial" charset="0"/>
              </a:rPr>
              <a:t> de pagamentos por parte do </a:t>
            </a:r>
            <a:r>
              <a:rPr lang="es-EC" sz="2000" b="0" dirty="0" err="1">
                <a:solidFill>
                  <a:srgbClr val="FFFFFF"/>
                </a:solidFill>
                <a:latin typeface="Arial" charset="0"/>
              </a:rPr>
              <a:t>devedor</a:t>
            </a:r>
            <a:r>
              <a:rPr lang="es-EC" sz="2000" b="0" dirty="0">
                <a:solidFill>
                  <a:srgbClr val="FFFFFF"/>
                </a:solidFill>
                <a:latin typeface="Arial" charset="0"/>
              </a:rPr>
              <a:t> </a:t>
            </a:r>
            <a:r>
              <a:rPr lang="es-EC" sz="2000" b="0" dirty="0" err="1">
                <a:solidFill>
                  <a:srgbClr val="FFFFFF"/>
                </a:solidFill>
                <a:latin typeface="Arial" charset="0"/>
              </a:rPr>
              <a:t>não</a:t>
            </a:r>
            <a:r>
              <a:rPr lang="es-EC" sz="2000" b="0" dirty="0">
                <a:solidFill>
                  <a:srgbClr val="FFFFFF"/>
                </a:solidFill>
                <a:latin typeface="Arial" charset="0"/>
              </a:rPr>
              <a:t> </a:t>
            </a:r>
            <a:r>
              <a:rPr lang="es-EC" sz="2000" b="0" dirty="0" err="1">
                <a:solidFill>
                  <a:srgbClr val="FFFFFF"/>
                </a:solidFill>
                <a:latin typeface="Arial" charset="0"/>
              </a:rPr>
              <a:t>seriam</a:t>
            </a:r>
            <a:r>
              <a:rPr lang="es-EC" sz="2000" b="0" dirty="0">
                <a:solidFill>
                  <a:srgbClr val="FFFFFF"/>
                </a:solidFill>
                <a:latin typeface="Arial" charset="0"/>
              </a:rPr>
              <a:t> </a:t>
            </a:r>
            <a:r>
              <a:rPr lang="es-EC" sz="2000" b="0" dirty="0" err="1">
                <a:solidFill>
                  <a:srgbClr val="FFFFFF"/>
                </a:solidFill>
                <a:latin typeface="Arial" charset="0"/>
              </a:rPr>
              <a:t>devolvidos</a:t>
            </a:r>
            <a:r>
              <a:rPr lang="es-EC" sz="2000" b="0" dirty="0">
                <a:solidFill>
                  <a:srgbClr val="FFFFFF"/>
                </a:solidFill>
                <a:latin typeface="Arial" charset="0"/>
              </a:rPr>
              <a:t> pelo </a:t>
            </a:r>
            <a:r>
              <a:rPr lang="es-EC" sz="2000" b="0" dirty="0" err="1">
                <a:solidFill>
                  <a:srgbClr val="FFFFFF"/>
                </a:solidFill>
                <a:latin typeface="Arial" charset="0"/>
              </a:rPr>
              <a:t>emprestador</a:t>
            </a:r>
            <a:r>
              <a:rPr lang="es-EC" sz="2000" b="0" dirty="0">
                <a:solidFill>
                  <a:srgbClr val="FFFFFF"/>
                </a:solidFill>
                <a:latin typeface="Arial" charset="0"/>
              </a:rPr>
              <a:t>.</a:t>
            </a:r>
            <a:endParaRPr lang="es-ES" sz="2000" b="0" dirty="0">
              <a:solidFill>
                <a:srgbClr val="FFFFFF"/>
              </a:solidFill>
              <a:latin typeface="Arial" charset="0"/>
            </a:endParaRPr>
          </a:p>
          <a:p>
            <a:pPr marL="457200" indent="-457200" algn="just">
              <a:spcBef>
                <a:spcPct val="50000"/>
              </a:spcBef>
              <a:buClr>
                <a:srgbClr val="FF3300"/>
              </a:buClr>
              <a:buFont typeface="Wingdings" pitchFamily="2" charset="2"/>
              <a:buChar char="ü"/>
              <a:defRPr/>
            </a:pPr>
            <a:r>
              <a:rPr lang="es-ES" sz="2000" b="0" dirty="0" err="1">
                <a:solidFill>
                  <a:srgbClr val="FFFFFF"/>
                </a:solidFill>
                <a:latin typeface="Arial" charset="0"/>
              </a:rPr>
              <a:t>Em</a:t>
            </a:r>
            <a:r>
              <a:rPr lang="es-ES" sz="2000" b="0" dirty="0">
                <a:solidFill>
                  <a:srgbClr val="FFFFFF"/>
                </a:solidFill>
                <a:latin typeface="Arial" charset="0"/>
              </a:rPr>
              <a:t> caso de </a:t>
            </a:r>
            <a:r>
              <a:rPr lang="es-ES" sz="2000" b="0" dirty="0" err="1">
                <a:solidFill>
                  <a:srgbClr val="FFFFFF"/>
                </a:solidFill>
                <a:latin typeface="Arial" charset="0"/>
              </a:rPr>
              <a:t>discrepância</a:t>
            </a:r>
            <a:r>
              <a:rPr lang="es-ES" sz="2000" b="0" dirty="0">
                <a:solidFill>
                  <a:srgbClr val="FFFFFF"/>
                </a:solidFill>
                <a:latin typeface="Arial" charset="0"/>
              </a:rPr>
              <a:t> entre os registros do valor da </a:t>
            </a:r>
            <a:r>
              <a:rPr lang="es-ES" sz="2000" b="0" dirty="0" err="1">
                <a:solidFill>
                  <a:srgbClr val="FFFFFF"/>
                </a:solidFill>
                <a:latin typeface="Arial" charset="0"/>
              </a:rPr>
              <a:t>dívida</a:t>
            </a:r>
            <a:r>
              <a:rPr lang="es-ES" sz="2000" b="0" dirty="0">
                <a:solidFill>
                  <a:srgbClr val="FFFFFF"/>
                </a:solidFill>
                <a:latin typeface="Arial" charset="0"/>
              </a:rPr>
              <a:t>  prevalece o </a:t>
            </a:r>
            <a:r>
              <a:rPr lang="es-ES" sz="2000" b="0" dirty="0" err="1">
                <a:solidFill>
                  <a:srgbClr val="FFFFFF"/>
                </a:solidFill>
                <a:latin typeface="Arial" charset="0"/>
              </a:rPr>
              <a:t>critério</a:t>
            </a:r>
            <a:r>
              <a:rPr lang="es-ES" sz="2000" b="0" dirty="0">
                <a:solidFill>
                  <a:srgbClr val="FFFFFF"/>
                </a:solidFill>
                <a:latin typeface="Arial" charset="0"/>
              </a:rPr>
              <a:t> do </a:t>
            </a:r>
            <a:r>
              <a:rPr lang="es-ES" sz="2000" b="0" dirty="0" err="1">
                <a:solidFill>
                  <a:srgbClr val="FFFFFF"/>
                </a:solidFill>
                <a:latin typeface="Arial" charset="0"/>
              </a:rPr>
              <a:t>emprestador</a:t>
            </a:r>
            <a:endParaRPr lang="es-ES" sz="2000" b="0" dirty="0">
              <a:solidFill>
                <a:srgbClr val="FFFFFF"/>
              </a:solidFill>
              <a:latin typeface="Arial" charset="0"/>
            </a:endParaRPr>
          </a:p>
          <a:p>
            <a:pPr marL="457200" indent="-457200" algn="just">
              <a:spcBef>
                <a:spcPct val="50000"/>
              </a:spcBef>
              <a:buClr>
                <a:srgbClr val="FF3300"/>
              </a:buClr>
              <a:buFont typeface="Wingdings" pitchFamily="2" charset="2"/>
              <a:buChar char="ü"/>
              <a:defRPr/>
            </a:pPr>
            <a:r>
              <a:rPr lang="es-EC" sz="2000" b="0" dirty="0">
                <a:solidFill>
                  <a:srgbClr val="FFFFFF"/>
                </a:solidFill>
                <a:latin typeface="Arial" charset="0"/>
              </a:rPr>
              <a:t>Os</a:t>
            </a:r>
            <a:r>
              <a:rPr lang="es-ES" sz="2000" b="0" dirty="0">
                <a:solidFill>
                  <a:srgbClr val="FFFFFF"/>
                </a:solidFill>
                <a:latin typeface="Arial" charset="0"/>
              </a:rPr>
              <a:t> Contratos </a:t>
            </a:r>
            <a:r>
              <a:rPr lang="es-ES" sz="2000" b="0" dirty="0" err="1">
                <a:solidFill>
                  <a:srgbClr val="FFFFFF"/>
                </a:solidFill>
                <a:latin typeface="Arial" charset="0"/>
              </a:rPr>
              <a:t>prevalecem</a:t>
            </a:r>
            <a:r>
              <a:rPr lang="es-ES" sz="2000" b="0" dirty="0">
                <a:solidFill>
                  <a:srgbClr val="FFFFFF"/>
                </a:solidFill>
                <a:latin typeface="Arial" charset="0"/>
              </a:rPr>
              <a:t> sobre a </a:t>
            </a:r>
            <a:r>
              <a:rPr lang="es-ES" sz="2000" b="0" dirty="0" err="1">
                <a:solidFill>
                  <a:srgbClr val="FFFFFF"/>
                </a:solidFill>
                <a:latin typeface="Arial" charset="0"/>
              </a:rPr>
              <a:t>Constituição</a:t>
            </a:r>
            <a:r>
              <a:rPr lang="es-ES" sz="2000" b="0" dirty="0">
                <a:solidFill>
                  <a:srgbClr val="FFFFFF"/>
                </a:solidFill>
                <a:latin typeface="Arial" charset="0"/>
              </a:rPr>
              <a:t>, </a:t>
            </a:r>
            <a:r>
              <a:rPr lang="es-ES" sz="2000" b="0" dirty="0" err="1">
                <a:solidFill>
                  <a:srgbClr val="FFFFFF"/>
                </a:solidFill>
                <a:latin typeface="Arial" charset="0"/>
              </a:rPr>
              <a:t>Leis</a:t>
            </a:r>
            <a:r>
              <a:rPr lang="es-ES" sz="2000" b="0" dirty="0">
                <a:solidFill>
                  <a:srgbClr val="FFFFFF"/>
                </a:solidFill>
                <a:latin typeface="Arial" charset="0"/>
              </a:rPr>
              <a:t>, Decretos e normas do País</a:t>
            </a:r>
          </a:p>
          <a:p>
            <a:pPr marL="457200" indent="-457200" algn="just">
              <a:spcBef>
                <a:spcPct val="50000"/>
              </a:spcBef>
              <a:buClr>
                <a:srgbClr val="FF3300"/>
              </a:buClr>
              <a:buFont typeface="Wingdings" pitchFamily="2" charset="2"/>
              <a:buChar char="ü"/>
              <a:defRPr/>
            </a:pPr>
            <a:r>
              <a:rPr lang="es-ES" sz="2000" b="0" dirty="0">
                <a:solidFill>
                  <a:srgbClr val="FFFFFF"/>
                </a:solidFill>
                <a:latin typeface="Arial" charset="0"/>
              </a:rPr>
              <a:t> </a:t>
            </a:r>
            <a:r>
              <a:rPr lang="es-ES" sz="2000" b="0" dirty="0" err="1">
                <a:solidFill>
                  <a:srgbClr val="FFFFFF"/>
                </a:solidFill>
                <a:latin typeface="Arial" charset="0"/>
              </a:rPr>
              <a:t>Equador</a:t>
            </a:r>
            <a:r>
              <a:rPr lang="es-ES" sz="2000" b="0" dirty="0">
                <a:solidFill>
                  <a:srgbClr val="FFFFFF"/>
                </a:solidFill>
                <a:latin typeface="Arial" charset="0"/>
              </a:rPr>
              <a:t> </a:t>
            </a:r>
            <a:r>
              <a:rPr lang="es-ES" sz="2000" b="0" dirty="0" err="1">
                <a:solidFill>
                  <a:srgbClr val="FFFFFF"/>
                </a:solidFill>
                <a:latin typeface="Arial" charset="0"/>
              </a:rPr>
              <a:t>assume</a:t>
            </a:r>
            <a:r>
              <a:rPr lang="es-ES" sz="2000" b="0" dirty="0">
                <a:solidFill>
                  <a:srgbClr val="FFFFFF"/>
                </a:solidFill>
                <a:latin typeface="Arial" charset="0"/>
              </a:rPr>
              <a:t> o pagamento de todos os </a:t>
            </a:r>
            <a:r>
              <a:rPr lang="es-ES" sz="2000" b="0" dirty="0" err="1">
                <a:solidFill>
                  <a:srgbClr val="FFFFFF"/>
                </a:solidFill>
                <a:latin typeface="Arial" charset="0"/>
              </a:rPr>
              <a:t>custos</a:t>
            </a:r>
            <a:r>
              <a:rPr lang="es-ES" sz="2000" b="0" dirty="0">
                <a:solidFill>
                  <a:srgbClr val="FFFFFF"/>
                </a:solidFill>
                <a:latin typeface="Arial" charset="0"/>
              </a:rPr>
              <a:t> e gastos </a:t>
            </a:r>
            <a:r>
              <a:rPr lang="es-ES" sz="2000" b="0" dirty="0" err="1">
                <a:solidFill>
                  <a:srgbClr val="FFFFFF"/>
                </a:solidFill>
                <a:latin typeface="Arial" charset="0"/>
              </a:rPr>
              <a:t>sem</a:t>
            </a:r>
            <a:r>
              <a:rPr lang="es-ES" sz="2000" b="0" dirty="0">
                <a:solidFill>
                  <a:srgbClr val="FFFFFF"/>
                </a:solidFill>
                <a:latin typeface="Arial" charset="0"/>
              </a:rPr>
              <a:t> a </a:t>
            </a:r>
            <a:r>
              <a:rPr lang="es-ES" sz="2000" b="0" dirty="0" err="1">
                <a:solidFill>
                  <a:srgbClr val="FFFFFF"/>
                </a:solidFill>
                <a:latin typeface="Arial" charset="0"/>
              </a:rPr>
              <a:t>obrigação</a:t>
            </a:r>
            <a:r>
              <a:rPr lang="es-ES" sz="2000" b="0" dirty="0">
                <a:solidFill>
                  <a:srgbClr val="FFFFFF"/>
                </a:solidFill>
                <a:latin typeface="Arial" charset="0"/>
              </a:rPr>
              <a:t> de a</a:t>
            </a:r>
            <a:r>
              <a:rPr lang="es-EC" sz="2000" b="0" dirty="0">
                <a:solidFill>
                  <a:srgbClr val="FFFFFF"/>
                </a:solidFill>
                <a:latin typeface="Arial" charset="0"/>
              </a:rPr>
              <a:t>presentar </a:t>
            </a:r>
            <a:r>
              <a:rPr lang="es-EC" sz="2000" b="0" dirty="0" err="1">
                <a:solidFill>
                  <a:srgbClr val="FFFFFF"/>
                </a:solidFill>
                <a:latin typeface="Arial" charset="0"/>
              </a:rPr>
              <a:t>faturas</a:t>
            </a:r>
            <a:r>
              <a:rPr lang="es-EC" sz="2000" b="0" dirty="0">
                <a:solidFill>
                  <a:srgbClr val="FFFFFF"/>
                </a:solidFill>
                <a:latin typeface="Arial" charset="0"/>
              </a:rPr>
              <a:t> por parte do </a:t>
            </a:r>
            <a:r>
              <a:rPr lang="es-EC" sz="2000" b="0" dirty="0" err="1">
                <a:solidFill>
                  <a:srgbClr val="FFFFFF"/>
                </a:solidFill>
                <a:latin typeface="Arial" charset="0"/>
              </a:rPr>
              <a:t>emprestador</a:t>
            </a:r>
            <a:endParaRPr lang="es-EC" sz="2000" b="0" dirty="0">
              <a:solidFill>
                <a:srgbClr val="FFFFFF"/>
              </a:solidFill>
              <a:latin typeface="Arial" charset="0"/>
            </a:endParaRPr>
          </a:p>
          <a:p>
            <a:pPr marL="457200" indent="-457200" algn="just">
              <a:spcBef>
                <a:spcPct val="50000"/>
              </a:spcBef>
              <a:buClr>
                <a:srgbClr val="FF3300"/>
              </a:buClr>
              <a:buFont typeface="Wingdings" pitchFamily="2" charset="2"/>
              <a:buChar char="ü"/>
              <a:defRPr/>
            </a:pPr>
            <a:r>
              <a:rPr lang="es-EC" sz="2000" b="0" dirty="0">
                <a:solidFill>
                  <a:srgbClr val="FFFFFF"/>
                </a:solidFill>
                <a:latin typeface="Arial" charset="0"/>
              </a:rPr>
              <a:t> O </a:t>
            </a:r>
            <a:r>
              <a:rPr lang="es-EC" sz="2000" b="0" dirty="0" err="1">
                <a:solidFill>
                  <a:srgbClr val="FFFFFF"/>
                </a:solidFill>
                <a:latin typeface="Arial" charset="0"/>
              </a:rPr>
              <a:t>conteúdo</a:t>
            </a:r>
            <a:r>
              <a:rPr lang="es-EC" sz="2000" b="0" dirty="0">
                <a:solidFill>
                  <a:srgbClr val="FFFFFF"/>
                </a:solidFill>
                <a:latin typeface="Arial" charset="0"/>
              </a:rPr>
              <a:t> e o formato dos documentos a </a:t>
            </a:r>
            <a:r>
              <a:rPr lang="es-EC" sz="2000" b="0" dirty="0" err="1">
                <a:solidFill>
                  <a:srgbClr val="FFFFFF"/>
                </a:solidFill>
                <a:latin typeface="Arial" charset="0"/>
              </a:rPr>
              <a:t>serem</a:t>
            </a:r>
            <a:r>
              <a:rPr lang="es-EC" sz="2000" b="0" dirty="0">
                <a:solidFill>
                  <a:srgbClr val="FFFFFF"/>
                </a:solidFill>
                <a:latin typeface="Arial" charset="0"/>
              </a:rPr>
              <a:t> </a:t>
            </a:r>
            <a:r>
              <a:rPr lang="es-EC" sz="2000" b="0" dirty="0" err="1">
                <a:solidFill>
                  <a:srgbClr val="FFFFFF"/>
                </a:solidFill>
                <a:latin typeface="Arial" charset="0"/>
              </a:rPr>
              <a:t>assinados</a:t>
            </a:r>
            <a:r>
              <a:rPr lang="es-EC" sz="2000" b="0" dirty="0">
                <a:solidFill>
                  <a:srgbClr val="FFFFFF"/>
                </a:solidFill>
                <a:latin typeface="Arial" charset="0"/>
              </a:rPr>
              <a:t> era preparado pelo </a:t>
            </a:r>
            <a:r>
              <a:rPr lang="es-EC" sz="2000" b="0" dirty="0" err="1">
                <a:solidFill>
                  <a:srgbClr val="FFFFFF"/>
                </a:solidFill>
                <a:latin typeface="Arial" charset="0"/>
              </a:rPr>
              <a:t>emprestador</a:t>
            </a:r>
            <a:r>
              <a:rPr lang="es-EC" sz="2000" b="0" dirty="0">
                <a:solidFill>
                  <a:srgbClr val="FFFFFF"/>
                </a:solidFill>
                <a:latin typeface="Arial" charset="0"/>
              </a:rPr>
              <a:t> (inclusive a </a:t>
            </a:r>
            <a:r>
              <a:rPr lang="es-EC" sz="2000" b="0" dirty="0" err="1">
                <a:solidFill>
                  <a:srgbClr val="FFFFFF"/>
                </a:solidFill>
                <a:latin typeface="Arial" charset="0"/>
              </a:rPr>
              <a:t>Manifestação</a:t>
            </a:r>
            <a:r>
              <a:rPr lang="es-EC" sz="2000" b="0" dirty="0">
                <a:solidFill>
                  <a:srgbClr val="FFFFFF"/>
                </a:solidFill>
                <a:latin typeface="Arial" charset="0"/>
              </a:rPr>
              <a:t> Legal do Procurador </a:t>
            </a:r>
            <a:r>
              <a:rPr lang="es-EC" sz="2000" b="0" dirty="0" err="1">
                <a:solidFill>
                  <a:srgbClr val="FFFFFF"/>
                </a:solidFill>
                <a:latin typeface="Arial" charset="0"/>
              </a:rPr>
              <a:t>Geral</a:t>
            </a:r>
            <a:r>
              <a:rPr lang="es-EC" sz="2000" b="0" dirty="0">
                <a:solidFill>
                  <a:srgbClr val="FFFFFF"/>
                </a:solidFill>
                <a:latin typeface="Arial" charset="0"/>
              </a:rPr>
              <a:t>) do Estado</a:t>
            </a:r>
            <a:r>
              <a:rPr lang="es-ES" sz="2000" b="0" dirty="0">
                <a:solidFill>
                  <a:srgbClr val="FFFFFF"/>
                </a:solidFill>
                <a:latin typeface="Arial" charset="0"/>
              </a:rPr>
              <a:t> </a:t>
            </a:r>
            <a:endParaRPr lang="es-MX" sz="2000" b="0" dirty="0">
              <a:solidFill>
                <a:srgbClr val="FFFFFF"/>
              </a:solidFill>
              <a:latin typeface="Arial" charset="0"/>
            </a:endParaRPr>
          </a:p>
        </p:txBody>
      </p:sp>
    </p:spTree>
  </p:cSld>
  <p:clrMapOvr>
    <a:masterClrMapping/>
  </p:clrMapOvr>
  <p:transition>
    <p:pull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srcRect/>
          <a:stretch>
            <a:fillRect/>
          </a:stretch>
        </p:blipFill>
        <p:spPr bwMode="auto">
          <a:xfrm>
            <a:off x="79375" y="-26988"/>
            <a:ext cx="9866313" cy="692151"/>
          </a:xfrm>
          <a:prstGeom prst="rect">
            <a:avLst/>
          </a:prstGeom>
          <a:noFill/>
          <a:ln w="9525">
            <a:noFill/>
            <a:miter lim="800000"/>
            <a:headEnd/>
            <a:tailEnd/>
          </a:ln>
        </p:spPr>
      </p:pic>
      <p:pic>
        <p:nvPicPr>
          <p:cNvPr id="69635" name="Picture 4"/>
          <p:cNvPicPr>
            <a:picLocks noChangeAspect="1" noChangeArrowheads="1"/>
          </p:cNvPicPr>
          <p:nvPr/>
        </p:nvPicPr>
        <p:blipFill>
          <a:blip r:embed="rId2"/>
          <a:srcRect/>
          <a:stretch>
            <a:fillRect/>
          </a:stretch>
        </p:blipFill>
        <p:spPr bwMode="auto">
          <a:xfrm>
            <a:off x="39688" y="0"/>
            <a:ext cx="9866312" cy="836613"/>
          </a:xfrm>
          <a:prstGeom prst="rect">
            <a:avLst/>
          </a:prstGeom>
          <a:noFill/>
          <a:ln w="9525">
            <a:noFill/>
            <a:miter lim="800000"/>
            <a:headEnd/>
            <a:tailEnd/>
          </a:ln>
        </p:spPr>
      </p:pic>
      <p:sp>
        <p:nvSpPr>
          <p:cNvPr id="52226" name="Rectangle 2"/>
          <p:cNvSpPr>
            <a:spLocks noChangeArrowheads="1"/>
          </p:cNvSpPr>
          <p:nvPr/>
        </p:nvSpPr>
        <p:spPr bwMode="auto">
          <a:xfrm>
            <a:off x="3470275" y="115888"/>
            <a:ext cx="6356350" cy="287337"/>
          </a:xfrm>
          <a:prstGeom prst="rect">
            <a:avLst/>
          </a:prstGeom>
          <a:noFill/>
          <a:ln w="9525">
            <a:noFill/>
            <a:miter lim="800000"/>
            <a:headEnd/>
            <a:tailEnd/>
          </a:ln>
          <a:effectLst/>
        </p:spPr>
        <p:txBody>
          <a:bodyPr lIns="0" tIns="0" rIns="0" bIns="0" anchor="ctr"/>
          <a:lstStyle/>
          <a:p>
            <a:pPr>
              <a:defRPr/>
            </a:pPr>
            <a:r>
              <a:rPr lang="es-ES" sz="1200">
                <a:solidFill>
                  <a:schemeClr val="accent2"/>
                </a:solidFill>
                <a:effectLst>
                  <a:outerShdw blurRad="38100" dist="38100" dir="2700000" algn="tl">
                    <a:srgbClr val="C0C0C0"/>
                  </a:outerShdw>
                </a:effectLst>
                <a:latin typeface="Bookman Old Style" pitchFamily="18" charset="0"/>
              </a:rPr>
              <a:t>COMISIÓN PARA LA AUDITORÍA INTEGRAL DEL CRÉDITO PÚBLICO</a:t>
            </a:r>
          </a:p>
        </p:txBody>
      </p:sp>
      <p:sp>
        <p:nvSpPr>
          <p:cNvPr id="62477" name="Text Box 13"/>
          <p:cNvSpPr txBox="1">
            <a:spLocks noChangeArrowheads="1"/>
          </p:cNvSpPr>
          <p:nvPr/>
        </p:nvSpPr>
        <p:spPr bwMode="auto">
          <a:xfrm>
            <a:off x="1052513" y="1071563"/>
            <a:ext cx="7958137" cy="56022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441325" indent="-349250">
              <a:spcBef>
                <a:spcPct val="50000"/>
              </a:spcBef>
              <a:buClr>
                <a:srgbClr val="FF0000"/>
              </a:buClr>
              <a:buSzPct val="105000"/>
              <a:defRPr/>
            </a:pPr>
            <a:r>
              <a:rPr lang="es-ES" dirty="0">
                <a:solidFill>
                  <a:srgbClr val="92D050"/>
                </a:solidFill>
                <a:latin typeface="Tahoma" pitchFamily="34" charset="0"/>
                <a:ea typeface="Tahoma" pitchFamily="34" charset="0"/>
                <a:cs typeface="Tahoma" pitchFamily="34" charset="0"/>
              </a:rPr>
              <a:t>1992 - TOLLING AGREEMENT - Ato Unilateral de </a:t>
            </a:r>
            <a:r>
              <a:rPr lang="es-ES" dirty="0" err="1">
                <a:solidFill>
                  <a:srgbClr val="92D050"/>
                </a:solidFill>
                <a:latin typeface="Tahoma" pitchFamily="34" charset="0"/>
                <a:ea typeface="Tahoma" pitchFamily="34" charset="0"/>
                <a:cs typeface="Tahoma" pitchFamily="34" charset="0"/>
              </a:rPr>
              <a:t>Renúncia</a:t>
            </a:r>
            <a:r>
              <a:rPr lang="es-ES" dirty="0">
                <a:solidFill>
                  <a:srgbClr val="92D050"/>
                </a:solidFill>
                <a:latin typeface="Tahoma" pitchFamily="34" charset="0"/>
                <a:ea typeface="Tahoma" pitchFamily="34" charset="0"/>
                <a:cs typeface="Tahoma" pitchFamily="34" charset="0"/>
              </a:rPr>
              <a:t> à </a:t>
            </a:r>
            <a:r>
              <a:rPr lang="es-ES" dirty="0" err="1">
                <a:solidFill>
                  <a:srgbClr val="92D050"/>
                </a:solidFill>
                <a:latin typeface="Tahoma" pitchFamily="34" charset="0"/>
                <a:ea typeface="Tahoma" pitchFamily="34" charset="0"/>
                <a:cs typeface="Tahoma" pitchFamily="34" charset="0"/>
              </a:rPr>
              <a:t>Prescrição</a:t>
            </a:r>
            <a:r>
              <a:rPr lang="es-ES" dirty="0">
                <a:solidFill>
                  <a:srgbClr val="92D050"/>
                </a:solidFill>
                <a:latin typeface="Tahoma" pitchFamily="34" charset="0"/>
                <a:ea typeface="Tahoma" pitchFamily="34" charset="0"/>
                <a:cs typeface="Tahoma" pitchFamily="34" charset="0"/>
              </a:rPr>
              <a:t> da </a:t>
            </a:r>
            <a:r>
              <a:rPr lang="es-ES" dirty="0" err="1">
                <a:solidFill>
                  <a:srgbClr val="92D050"/>
                </a:solidFill>
                <a:latin typeface="Tahoma" pitchFamily="34" charset="0"/>
                <a:ea typeface="Tahoma" pitchFamily="34" charset="0"/>
                <a:cs typeface="Tahoma" pitchFamily="34" charset="0"/>
              </a:rPr>
              <a:t>Dívida</a:t>
            </a:r>
            <a:endParaRPr lang="es-ES" dirty="0">
              <a:solidFill>
                <a:srgbClr val="92D050"/>
              </a:solidFill>
              <a:latin typeface="Tahoma" pitchFamily="34" charset="0"/>
              <a:ea typeface="Tahoma" pitchFamily="34" charset="0"/>
              <a:cs typeface="Tahoma" pitchFamily="34" charset="0"/>
            </a:endParaRPr>
          </a:p>
          <a:p>
            <a:pPr marL="441325" indent="-349250" algn="just">
              <a:spcBef>
                <a:spcPct val="50000"/>
              </a:spcBef>
              <a:buClr>
                <a:srgbClr val="FF0000"/>
              </a:buClr>
              <a:buSzPct val="105000"/>
              <a:buFont typeface="Wingdings" pitchFamily="2" charset="2"/>
              <a:buChar char="ü"/>
              <a:defRPr/>
            </a:pPr>
            <a:r>
              <a:rPr lang="es-ES" sz="2000" b="0" dirty="0" err="1">
                <a:solidFill>
                  <a:srgbClr val="FFFFFF"/>
                </a:solidFill>
                <a:latin typeface="Arial" charset="0"/>
              </a:rPr>
              <a:t>Renúncia</a:t>
            </a:r>
            <a:r>
              <a:rPr lang="es-ES" sz="2000" b="0" dirty="0">
                <a:solidFill>
                  <a:srgbClr val="FFFFFF"/>
                </a:solidFill>
                <a:latin typeface="Arial" charset="0"/>
              </a:rPr>
              <a:t> a </a:t>
            </a:r>
            <a:r>
              <a:rPr lang="es-ES" sz="2000" b="0" dirty="0" err="1">
                <a:solidFill>
                  <a:srgbClr val="FFFFFF"/>
                </a:solidFill>
                <a:latin typeface="Arial" charset="0"/>
              </a:rPr>
              <a:t>Direito</a:t>
            </a:r>
            <a:r>
              <a:rPr lang="es-ES" sz="2000" b="0" dirty="0">
                <a:solidFill>
                  <a:srgbClr val="FFFFFF"/>
                </a:solidFill>
                <a:latin typeface="Arial" charset="0"/>
              </a:rPr>
              <a:t> Público </a:t>
            </a:r>
            <a:r>
              <a:rPr lang="es-ES" sz="2000" b="0" dirty="0" err="1">
                <a:solidFill>
                  <a:srgbClr val="FFFFFF"/>
                </a:solidFill>
                <a:latin typeface="Arial" charset="0"/>
              </a:rPr>
              <a:t>público</a:t>
            </a:r>
            <a:r>
              <a:rPr lang="es-ES" sz="2000" b="0" dirty="0">
                <a:solidFill>
                  <a:srgbClr val="FFFFFF"/>
                </a:solidFill>
                <a:latin typeface="Arial" charset="0"/>
              </a:rPr>
              <a:t> </a:t>
            </a:r>
            <a:r>
              <a:rPr lang="es-ES" sz="2000" b="0" dirty="0" err="1">
                <a:solidFill>
                  <a:srgbClr val="FFFFFF"/>
                </a:solidFill>
                <a:latin typeface="Arial" charset="0"/>
              </a:rPr>
              <a:t>indisponível</a:t>
            </a:r>
            <a:endParaRPr lang="es-ES" sz="2000" b="0" dirty="0">
              <a:solidFill>
                <a:srgbClr val="FFFFFF"/>
              </a:solidFill>
              <a:latin typeface="Arial" charset="0"/>
            </a:endParaRPr>
          </a:p>
          <a:p>
            <a:pPr marL="441325" indent="-349250" algn="just">
              <a:spcBef>
                <a:spcPct val="50000"/>
              </a:spcBef>
              <a:buClr>
                <a:srgbClr val="FF0000"/>
              </a:buClr>
              <a:buSzPct val="105000"/>
              <a:buFont typeface="Wingdings" pitchFamily="2" charset="2"/>
              <a:buChar char="ü"/>
              <a:defRPr/>
            </a:pPr>
            <a:r>
              <a:rPr lang="es-ES" sz="2000" b="0" dirty="0">
                <a:solidFill>
                  <a:srgbClr val="FFFFFF"/>
                </a:solidFill>
                <a:latin typeface="Arial" charset="0"/>
              </a:rPr>
              <a:t>Presidente Sixto Duran </a:t>
            </a:r>
            <a:r>
              <a:rPr lang="es-ES" sz="2000" b="0" dirty="0" err="1">
                <a:solidFill>
                  <a:srgbClr val="FFFFFF"/>
                </a:solidFill>
                <a:latin typeface="Arial" charset="0"/>
              </a:rPr>
              <a:t>Ballen</a:t>
            </a:r>
            <a:r>
              <a:rPr lang="es-ES" sz="2000" b="0" dirty="0">
                <a:solidFill>
                  <a:srgbClr val="FFFFFF"/>
                </a:solidFill>
                <a:latin typeface="Arial" charset="0"/>
              </a:rPr>
              <a:t> </a:t>
            </a:r>
            <a:r>
              <a:rPr lang="es-ES" sz="2000" b="0" dirty="0" err="1">
                <a:solidFill>
                  <a:srgbClr val="FFFFFF"/>
                </a:solidFill>
                <a:latin typeface="Arial" charset="0"/>
              </a:rPr>
              <a:t>autorizou</a:t>
            </a:r>
            <a:r>
              <a:rPr lang="es-ES" sz="2000" b="0" dirty="0">
                <a:solidFill>
                  <a:srgbClr val="FFFFFF"/>
                </a:solidFill>
                <a:latin typeface="Arial" charset="0"/>
              </a:rPr>
              <a:t>, mediante Decreto Executivo Nº  333-92, </a:t>
            </a:r>
            <a:r>
              <a:rPr lang="es-ES" sz="2000" b="0" dirty="0" err="1">
                <a:solidFill>
                  <a:srgbClr val="FFFFFF"/>
                </a:solidFill>
                <a:latin typeface="Arial" charset="0"/>
              </a:rPr>
              <a:t>ao</a:t>
            </a:r>
            <a:r>
              <a:rPr lang="es-ES" sz="2000" b="0" dirty="0">
                <a:solidFill>
                  <a:srgbClr val="FFFFFF"/>
                </a:solidFill>
                <a:latin typeface="Arial" charset="0"/>
              </a:rPr>
              <a:t> </a:t>
            </a:r>
            <a:r>
              <a:rPr lang="es-ES" sz="2000" b="0" i="1" dirty="0">
                <a:solidFill>
                  <a:srgbClr val="FFFFFF"/>
                </a:solidFill>
                <a:latin typeface="Arial" charset="0"/>
              </a:rPr>
              <a:t>Ministro de Finanzas y Crédito Público</a:t>
            </a:r>
            <a:r>
              <a:rPr lang="es-ES" sz="2000" b="0" dirty="0">
                <a:solidFill>
                  <a:srgbClr val="FFFFFF"/>
                </a:solidFill>
                <a:latin typeface="Arial" charset="0"/>
              </a:rPr>
              <a:t>, </a:t>
            </a:r>
            <a:r>
              <a:rPr lang="es-ES" sz="2000" b="0" dirty="0" err="1">
                <a:solidFill>
                  <a:srgbClr val="FFFFFF"/>
                </a:solidFill>
                <a:latin typeface="Arial" charset="0"/>
              </a:rPr>
              <a:t>assinar</a:t>
            </a:r>
            <a:r>
              <a:rPr lang="es-ES" sz="2000" b="0" dirty="0">
                <a:solidFill>
                  <a:srgbClr val="FFFFFF"/>
                </a:solidFill>
                <a:latin typeface="Arial" charset="0"/>
              </a:rPr>
              <a:t> </a:t>
            </a:r>
            <a:r>
              <a:rPr lang="es-ES" sz="2000" b="0" dirty="0" err="1">
                <a:solidFill>
                  <a:srgbClr val="FFFFFF"/>
                </a:solidFill>
                <a:latin typeface="Arial" charset="0"/>
              </a:rPr>
              <a:t>um</a:t>
            </a:r>
            <a:r>
              <a:rPr lang="es-ES" sz="2000" b="0" dirty="0">
                <a:solidFill>
                  <a:srgbClr val="FFFFFF"/>
                </a:solidFill>
                <a:latin typeface="Arial" charset="0"/>
              </a:rPr>
              <a:t> “</a:t>
            </a:r>
            <a:r>
              <a:rPr lang="es-ES" sz="2000" b="0" i="1" dirty="0">
                <a:solidFill>
                  <a:srgbClr val="FFFFFF"/>
                </a:solidFill>
                <a:latin typeface="Arial" charset="0"/>
              </a:rPr>
              <a:t>Convenio de Garantía de Derechos</a:t>
            </a:r>
            <a:r>
              <a:rPr lang="es-ES" sz="2000" b="0" dirty="0">
                <a:solidFill>
                  <a:srgbClr val="FFFFFF"/>
                </a:solidFill>
                <a:latin typeface="Arial" charset="0"/>
              </a:rPr>
              <a:t>” </a:t>
            </a:r>
            <a:r>
              <a:rPr lang="es-ES" sz="2000" b="0" u="sng" dirty="0" err="1">
                <a:solidFill>
                  <a:srgbClr val="FFFFFF"/>
                </a:solidFill>
                <a:latin typeface="Arial" charset="0"/>
              </a:rPr>
              <a:t>com</a:t>
            </a:r>
            <a:r>
              <a:rPr lang="es-ES" sz="2000" b="0" dirty="0">
                <a:solidFill>
                  <a:srgbClr val="FFFFFF"/>
                </a:solidFill>
                <a:latin typeface="Arial" charset="0"/>
              </a:rPr>
              <a:t> a banca privada internacional.</a:t>
            </a:r>
          </a:p>
          <a:p>
            <a:pPr marL="441325" indent="-349250" algn="just">
              <a:spcBef>
                <a:spcPct val="50000"/>
              </a:spcBef>
              <a:buClr>
                <a:srgbClr val="FF0000"/>
              </a:buClr>
              <a:buSzPct val="105000"/>
              <a:buFont typeface="Wingdings" pitchFamily="2" charset="2"/>
              <a:buChar char="ü"/>
              <a:defRPr/>
            </a:pPr>
            <a:r>
              <a:rPr lang="es-ES" sz="2000" b="0" dirty="0">
                <a:solidFill>
                  <a:srgbClr val="FFFFFF"/>
                </a:solidFill>
                <a:latin typeface="Arial" charset="0"/>
              </a:rPr>
              <a:t>Mas o que </a:t>
            </a:r>
            <a:r>
              <a:rPr lang="es-ES" sz="2000" b="0" dirty="0" err="1">
                <a:solidFill>
                  <a:srgbClr val="FFFFFF"/>
                </a:solidFill>
                <a:latin typeface="Arial" charset="0"/>
              </a:rPr>
              <a:t>foi</a:t>
            </a:r>
            <a:r>
              <a:rPr lang="es-ES" sz="2000" b="0" dirty="0">
                <a:solidFill>
                  <a:srgbClr val="FFFFFF"/>
                </a:solidFill>
                <a:latin typeface="Arial" charset="0"/>
              </a:rPr>
              <a:t> </a:t>
            </a:r>
            <a:r>
              <a:rPr lang="es-ES" sz="2000" b="0" dirty="0" err="1">
                <a:solidFill>
                  <a:srgbClr val="FFFFFF"/>
                </a:solidFill>
                <a:latin typeface="Arial" charset="0"/>
              </a:rPr>
              <a:t>assinado</a:t>
            </a:r>
            <a:r>
              <a:rPr lang="es-ES" sz="2000" b="0" dirty="0">
                <a:solidFill>
                  <a:srgbClr val="FFFFFF"/>
                </a:solidFill>
                <a:latin typeface="Arial" charset="0"/>
              </a:rPr>
              <a:t> </a:t>
            </a:r>
            <a:r>
              <a:rPr lang="es-ES" sz="2000" b="0" dirty="0" err="1">
                <a:solidFill>
                  <a:srgbClr val="FFFFFF"/>
                </a:solidFill>
                <a:latin typeface="Arial" charset="0"/>
              </a:rPr>
              <a:t>foi</a:t>
            </a:r>
            <a:r>
              <a:rPr lang="es-ES" sz="2000" b="0" dirty="0">
                <a:solidFill>
                  <a:srgbClr val="FFFFFF"/>
                </a:solidFill>
                <a:latin typeface="Arial" charset="0"/>
              </a:rPr>
              <a:t> o denominado “</a:t>
            </a:r>
            <a:r>
              <a:rPr lang="es-ES" sz="2000" b="0" dirty="0" err="1">
                <a:solidFill>
                  <a:srgbClr val="FFFFFF"/>
                </a:solidFill>
                <a:latin typeface="Arial" charset="0"/>
              </a:rPr>
              <a:t>Tolling</a:t>
            </a:r>
            <a:r>
              <a:rPr lang="es-ES" sz="2000" b="0" dirty="0">
                <a:solidFill>
                  <a:srgbClr val="FFFFFF"/>
                </a:solidFill>
                <a:latin typeface="Arial" charset="0"/>
              </a:rPr>
              <a:t> </a:t>
            </a:r>
            <a:r>
              <a:rPr lang="es-ES" sz="2000" b="0" dirty="0" err="1">
                <a:solidFill>
                  <a:srgbClr val="FFFFFF"/>
                </a:solidFill>
                <a:latin typeface="Arial" charset="0"/>
              </a:rPr>
              <a:t>Agreement</a:t>
            </a:r>
            <a:r>
              <a:rPr lang="es-ES" sz="2000" b="0" dirty="0">
                <a:solidFill>
                  <a:srgbClr val="FFFFFF"/>
                </a:solidFill>
                <a:latin typeface="Arial" charset="0"/>
              </a:rPr>
              <a:t>”, </a:t>
            </a:r>
            <a:r>
              <a:rPr lang="es-ES" sz="2000" b="0" dirty="0" err="1">
                <a:solidFill>
                  <a:srgbClr val="FFFFFF"/>
                </a:solidFill>
                <a:latin typeface="Arial" charset="0"/>
              </a:rPr>
              <a:t>unicamente</a:t>
            </a:r>
            <a:r>
              <a:rPr lang="es-ES" sz="2000" b="0" dirty="0">
                <a:solidFill>
                  <a:srgbClr val="FFFFFF"/>
                </a:solidFill>
                <a:latin typeface="Arial" charset="0"/>
              </a:rPr>
              <a:t> por partes </a:t>
            </a:r>
            <a:r>
              <a:rPr lang="es-ES" sz="2000" b="0" dirty="0" err="1">
                <a:solidFill>
                  <a:srgbClr val="FFFFFF"/>
                </a:solidFill>
                <a:latin typeface="Arial" charset="0"/>
              </a:rPr>
              <a:t>equatorianas</a:t>
            </a:r>
            <a:r>
              <a:rPr lang="es-ES" sz="2000" b="0" dirty="0">
                <a:solidFill>
                  <a:srgbClr val="FFFFFF"/>
                </a:solidFill>
                <a:latin typeface="Arial" charset="0"/>
              </a:rPr>
              <a:t>. A banca privada </a:t>
            </a:r>
            <a:r>
              <a:rPr lang="es-ES" sz="2000" b="0" u="sng" dirty="0" err="1">
                <a:solidFill>
                  <a:srgbClr val="FFFFFF"/>
                </a:solidFill>
                <a:latin typeface="Arial" charset="0"/>
              </a:rPr>
              <a:t>não</a:t>
            </a:r>
            <a:r>
              <a:rPr lang="es-ES" sz="2000" b="0" dirty="0">
                <a:solidFill>
                  <a:srgbClr val="FFFFFF"/>
                </a:solidFill>
                <a:latin typeface="Arial" charset="0"/>
              </a:rPr>
              <a:t> </a:t>
            </a:r>
            <a:r>
              <a:rPr lang="es-ES" sz="2000" b="0" dirty="0" err="1">
                <a:solidFill>
                  <a:srgbClr val="FFFFFF"/>
                </a:solidFill>
                <a:latin typeface="Arial" charset="0"/>
              </a:rPr>
              <a:t>subscreve</a:t>
            </a:r>
            <a:r>
              <a:rPr lang="es-ES" sz="2000" b="0" dirty="0">
                <a:solidFill>
                  <a:srgbClr val="FFFFFF"/>
                </a:solidFill>
                <a:latin typeface="Arial" charset="0"/>
              </a:rPr>
              <a:t> este ato. </a:t>
            </a:r>
          </a:p>
          <a:p>
            <a:pPr marL="441325" indent="-349250" algn="just">
              <a:spcBef>
                <a:spcPct val="50000"/>
              </a:spcBef>
              <a:buClr>
                <a:srgbClr val="FF0000"/>
              </a:buClr>
              <a:buSzPct val="105000"/>
              <a:buFont typeface="Wingdings" pitchFamily="2" charset="2"/>
              <a:buChar char="ü"/>
              <a:defRPr/>
            </a:pPr>
            <a:r>
              <a:rPr lang="es-ES" sz="2000" b="0" dirty="0">
                <a:solidFill>
                  <a:srgbClr val="FFFFFF"/>
                </a:solidFill>
                <a:latin typeface="Arial" charset="0"/>
              </a:rPr>
              <a:t>Todos os convenios da </a:t>
            </a:r>
            <a:r>
              <a:rPr lang="es-ES" sz="2000" b="0" dirty="0" err="1">
                <a:solidFill>
                  <a:srgbClr val="FFFFFF"/>
                </a:solidFill>
                <a:latin typeface="Arial" charset="0"/>
              </a:rPr>
              <a:t>dívida</a:t>
            </a:r>
            <a:r>
              <a:rPr lang="es-ES" sz="2000" b="0" dirty="0">
                <a:solidFill>
                  <a:srgbClr val="FFFFFF"/>
                </a:solidFill>
                <a:latin typeface="Arial" charset="0"/>
              </a:rPr>
              <a:t> pública </a:t>
            </a:r>
            <a:r>
              <a:rPr lang="es-ES" sz="2000" b="0" dirty="0" err="1">
                <a:solidFill>
                  <a:srgbClr val="FFFFFF"/>
                </a:solidFill>
                <a:latin typeface="Arial" charset="0"/>
              </a:rPr>
              <a:t>equatoriana</a:t>
            </a:r>
            <a:r>
              <a:rPr lang="es-ES" sz="2000" b="0" dirty="0">
                <a:solidFill>
                  <a:srgbClr val="FFFFFF"/>
                </a:solidFill>
                <a:latin typeface="Arial" charset="0"/>
              </a:rPr>
              <a:t> </a:t>
            </a:r>
            <a:r>
              <a:rPr lang="es-ES" sz="2000" b="0" dirty="0" err="1">
                <a:solidFill>
                  <a:srgbClr val="FFFFFF"/>
                </a:solidFill>
                <a:latin typeface="Arial" charset="0"/>
              </a:rPr>
              <a:t>eram</a:t>
            </a:r>
            <a:r>
              <a:rPr lang="es-ES" sz="2000" b="0" dirty="0">
                <a:solidFill>
                  <a:srgbClr val="FFFFFF"/>
                </a:solidFill>
                <a:latin typeface="Arial" charset="0"/>
              </a:rPr>
              <a:t> regidos pela </a:t>
            </a:r>
            <a:r>
              <a:rPr lang="es-ES" sz="2000" b="0" dirty="0" err="1">
                <a:solidFill>
                  <a:srgbClr val="FFFFFF"/>
                </a:solidFill>
                <a:latin typeface="Arial" charset="0"/>
              </a:rPr>
              <a:t>Lei</a:t>
            </a:r>
            <a:r>
              <a:rPr lang="es-ES" sz="2000" b="0" dirty="0">
                <a:solidFill>
                  <a:srgbClr val="FFFFFF"/>
                </a:solidFill>
                <a:latin typeface="Arial" charset="0"/>
              </a:rPr>
              <a:t> de NY y Londres, que </a:t>
            </a:r>
            <a:r>
              <a:rPr lang="es-ES" sz="2000" b="0" dirty="0" err="1">
                <a:solidFill>
                  <a:srgbClr val="FFFFFF"/>
                </a:solidFill>
                <a:latin typeface="Arial" charset="0"/>
              </a:rPr>
              <a:t>previam</a:t>
            </a:r>
            <a:r>
              <a:rPr lang="es-ES" sz="2000" b="0" dirty="0">
                <a:solidFill>
                  <a:srgbClr val="FFFFFF"/>
                </a:solidFill>
                <a:latin typeface="Arial" charset="0"/>
              </a:rPr>
              <a:t> a </a:t>
            </a:r>
            <a:r>
              <a:rPr lang="es-ES" sz="2000" b="0" dirty="0" err="1">
                <a:solidFill>
                  <a:srgbClr val="FFFFFF"/>
                </a:solidFill>
                <a:latin typeface="Arial" charset="0"/>
              </a:rPr>
              <a:t>prescrição</a:t>
            </a:r>
            <a:r>
              <a:rPr lang="es-ES" sz="2000" b="0" dirty="0">
                <a:solidFill>
                  <a:srgbClr val="FFFFFF"/>
                </a:solidFill>
                <a:latin typeface="Arial" charset="0"/>
              </a:rPr>
              <a:t> de </a:t>
            </a:r>
            <a:r>
              <a:rPr lang="es-ES" sz="2000" b="0" dirty="0" err="1">
                <a:solidFill>
                  <a:srgbClr val="FFFFFF"/>
                </a:solidFill>
                <a:latin typeface="Arial" charset="0"/>
              </a:rPr>
              <a:t>dívidas</a:t>
            </a:r>
            <a:r>
              <a:rPr lang="es-ES" sz="2000" b="0" dirty="0">
                <a:solidFill>
                  <a:srgbClr val="FFFFFF"/>
                </a:solidFill>
                <a:latin typeface="Arial" charset="0"/>
              </a:rPr>
              <a:t> </a:t>
            </a:r>
            <a:r>
              <a:rPr lang="es-ES" sz="2000" b="0" dirty="0" err="1">
                <a:solidFill>
                  <a:srgbClr val="FFFFFF"/>
                </a:solidFill>
                <a:latin typeface="Arial" charset="0"/>
              </a:rPr>
              <a:t>não</a:t>
            </a:r>
            <a:r>
              <a:rPr lang="es-ES" sz="2000" b="0" dirty="0">
                <a:solidFill>
                  <a:srgbClr val="FFFFFF"/>
                </a:solidFill>
                <a:latin typeface="Arial" charset="0"/>
              </a:rPr>
              <a:t> pagas por seis anos.</a:t>
            </a:r>
          </a:p>
          <a:p>
            <a:pPr marL="441325" indent="-349250" algn="just">
              <a:spcBef>
                <a:spcPct val="50000"/>
              </a:spcBef>
              <a:buClr>
                <a:srgbClr val="FF0000"/>
              </a:buClr>
              <a:buSzPct val="105000"/>
              <a:buFont typeface="Wingdings" pitchFamily="2" charset="2"/>
              <a:buChar char="ü"/>
              <a:defRPr/>
            </a:pPr>
            <a:r>
              <a:rPr lang="es-ES" sz="2000" b="0" dirty="0">
                <a:solidFill>
                  <a:srgbClr val="FFFFFF"/>
                </a:solidFill>
                <a:latin typeface="Arial" charset="0"/>
              </a:rPr>
              <a:t>As Cortes Internacionales </a:t>
            </a:r>
            <a:r>
              <a:rPr lang="es-ES" sz="2000" b="0" dirty="0" err="1">
                <a:solidFill>
                  <a:srgbClr val="FFFFFF"/>
                </a:solidFill>
                <a:latin typeface="Arial" charset="0"/>
              </a:rPr>
              <a:t>sequer</a:t>
            </a:r>
            <a:r>
              <a:rPr lang="es-ES" sz="2000" b="0" dirty="0">
                <a:solidFill>
                  <a:srgbClr val="FFFFFF"/>
                </a:solidFill>
                <a:latin typeface="Arial" charset="0"/>
              </a:rPr>
              <a:t> </a:t>
            </a:r>
            <a:r>
              <a:rPr lang="es-ES" sz="2000" b="0" dirty="0" err="1">
                <a:solidFill>
                  <a:srgbClr val="FFFFFF"/>
                </a:solidFill>
                <a:latin typeface="Arial" charset="0"/>
              </a:rPr>
              <a:t>aceitam</a:t>
            </a:r>
            <a:r>
              <a:rPr lang="es-ES" sz="2000" b="0" dirty="0">
                <a:solidFill>
                  <a:srgbClr val="FFFFFF"/>
                </a:solidFill>
                <a:latin typeface="Arial" charset="0"/>
              </a:rPr>
              <a:t> demandas </a:t>
            </a:r>
            <a:r>
              <a:rPr lang="es-ES" sz="2000" b="0" dirty="0" err="1">
                <a:solidFill>
                  <a:srgbClr val="FFFFFF"/>
                </a:solidFill>
                <a:latin typeface="Arial" charset="0"/>
              </a:rPr>
              <a:t>depois</a:t>
            </a:r>
            <a:r>
              <a:rPr lang="es-ES" sz="2000" b="0" dirty="0">
                <a:solidFill>
                  <a:srgbClr val="FFFFFF"/>
                </a:solidFill>
                <a:latin typeface="Arial" charset="0"/>
              </a:rPr>
              <a:t> de completado o período de 6 anos´.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027"/>
          <p:cNvSpPr txBox="1">
            <a:spLocks noChangeArrowheads="1"/>
          </p:cNvSpPr>
          <p:nvPr/>
        </p:nvSpPr>
        <p:spPr bwMode="auto">
          <a:xfrm>
            <a:off x="166688" y="214313"/>
            <a:ext cx="9575800" cy="6570662"/>
          </a:xfrm>
          <a:prstGeom prst="rect">
            <a:avLst/>
          </a:prstGeom>
          <a:noFill/>
          <a:ln w="12700" cap="sq">
            <a:noFill/>
            <a:miter lim="800000"/>
            <a:headEnd type="none" w="sm" len="sm"/>
            <a:tailEnd type="none" w="sm" len="sm"/>
          </a:ln>
        </p:spPr>
        <p:txBody>
          <a:bodyPr>
            <a:spAutoFit/>
          </a:bodyPr>
          <a:lstStyle/>
          <a:p>
            <a:pPr algn="ctr" eaLnBrk="0" hangingPunct="0">
              <a:spcBef>
                <a:spcPts val="1200"/>
              </a:spcBef>
            </a:pPr>
            <a:r>
              <a:rPr lang="pt-BR" sz="2800">
                <a:solidFill>
                  <a:srgbClr val="92D050"/>
                </a:solidFill>
                <a:latin typeface="Tahoma" pitchFamily="34" charset="0"/>
                <a:cs typeface="Tahoma" pitchFamily="34" charset="0"/>
              </a:rPr>
              <a:t>EQUADOR – Lição de Soberania</a:t>
            </a:r>
          </a:p>
          <a:p>
            <a:pPr algn="ctr" eaLnBrk="0" hangingPunct="0">
              <a:spcBef>
                <a:spcPts val="1200"/>
              </a:spcBef>
            </a:pPr>
            <a:endParaRPr lang="pt-BR" sz="500">
              <a:solidFill>
                <a:srgbClr val="92D050"/>
              </a:solidFill>
              <a:latin typeface="Tahoma" pitchFamily="34" charset="0"/>
              <a:cs typeface="Tahoma" pitchFamily="34" charset="0"/>
            </a:endParaRPr>
          </a:p>
          <a:p>
            <a:pPr algn="ctr" eaLnBrk="0" hangingPunct="0">
              <a:spcBef>
                <a:spcPts val="1200"/>
              </a:spcBef>
            </a:pPr>
            <a:r>
              <a:rPr lang="pt-BR" sz="2800">
                <a:solidFill>
                  <a:srgbClr val="92D050"/>
                </a:solidFill>
                <a:latin typeface="Tahoma" pitchFamily="34" charset="0"/>
                <a:cs typeface="Tahoma" pitchFamily="34" charset="0"/>
              </a:rPr>
              <a:t>Comissão de Auditoria Oficial criada por Decreto</a:t>
            </a:r>
          </a:p>
          <a:p>
            <a:pPr algn="just" eaLnBrk="0" hangingPunct="0">
              <a:lnSpc>
                <a:spcPct val="150000"/>
              </a:lnSpc>
              <a:spcBef>
                <a:spcPts val="1200"/>
              </a:spcBef>
              <a:buFont typeface="Wingdings" pitchFamily="2" charset="2"/>
              <a:buChar char="Ø"/>
            </a:pPr>
            <a:r>
              <a:rPr lang="pt-BR" sz="2800">
                <a:solidFill>
                  <a:srgbClr val="92D050"/>
                </a:solidFill>
                <a:latin typeface="Tahoma" pitchFamily="34" charset="0"/>
                <a:cs typeface="Tahoma" pitchFamily="34" charset="0"/>
              </a:rPr>
              <a:t> </a:t>
            </a:r>
            <a:r>
              <a:rPr lang="pt-BR" sz="2800" b="0">
                <a:solidFill>
                  <a:srgbClr val="92D050"/>
                </a:solidFill>
                <a:latin typeface="Tahoma" pitchFamily="34" charset="0"/>
                <a:cs typeface="Tahoma" pitchFamily="34" charset="0"/>
              </a:rPr>
              <a:t>Em 2009:</a:t>
            </a:r>
            <a:r>
              <a:rPr lang="pt-BR" sz="28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Proposta Soberana de reconhecimento de no máximo 30% da dívida externa representada pelos Bônus 2012 e 2030</a:t>
            </a:r>
          </a:p>
          <a:p>
            <a:pPr algn="just" eaLnBrk="0" hangingPunct="0">
              <a:lnSpc>
                <a:spcPct val="150000"/>
              </a:lnSpc>
              <a:spcBef>
                <a:spcPts val="1200"/>
              </a:spcBef>
              <a:buFont typeface="Wingdings" pitchFamily="2" charset="2"/>
              <a:buChar char="Ø"/>
            </a:pP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95 % dos detentores aceitaram a proposta equatoriana, o que significou anulação de 70% dessa dívida com os bancos privados internacionais</a:t>
            </a:r>
          </a:p>
          <a:p>
            <a:pPr algn="just" eaLnBrk="0" hangingPunct="0">
              <a:lnSpc>
                <a:spcPct val="150000"/>
              </a:lnSpc>
              <a:spcBef>
                <a:spcPts val="1200"/>
              </a:spcBef>
              <a:buFont typeface="Wingdings" pitchFamily="2" charset="2"/>
              <a:buChar char="Ø"/>
            </a:pP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Economia de US$ 7,7 bilhões nos próximos 20 anos</a:t>
            </a:r>
          </a:p>
          <a:p>
            <a:pPr algn="just" eaLnBrk="0" hangingPunct="0">
              <a:lnSpc>
                <a:spcPct val="150000"/>
              </a:lnSpc>
              <a:spcBef>
                <a:spcPts val="1200"/>
              </a:spcBef>
              <a:buFont typeface="Wingdings" pitchFamily="2" charset="2"/>
              <a:buChar char="Ø"/>
            </a:pP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Aumento gastos sociais, principalmente Saúde e Educação</a:t>
            </a:r>
          </a:p>
          <a:p>
            <a:pPr algn="ctr" eaLnBrk="0" hangingPunct="0">
              <a:spcBef>
                <a:spcPct val="50000"/>
              </a:spcBef>
            </a:pPr>
            <a:endParaRPr lang="pt-BR" sz="2800">
              <a:solidFill>
                <a:srgbClr val="92D05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523875" y="428625"/>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8125" y="142875"/>
            <a:ext cx="9667875" cy="6142038"/>
          </a:xfrm>
          <a:prstGeom prst="rect">
            <a:avLst/>
          </a:prstGeom>
          <a:noFill/>
          <a:ln w="9525">
            <a:noFill/>
            <a:round/>
            <a:headEnd/>
            <a:tailEnd/>
          </a:ln>
        </p:spPr>
        <p:txBody>
          <a:bodyPr lIns="90000" tIns="46800" rIns="90000" bIns="46800">
            <a:spAutoFit/>
          </a:bodyPr>
          <a:lstStyle/>
          <a:p>
            <a:pPr>
              <a:defRPr/>
            </a:pPr>
            <a:endParaRPr lang="pt-BR" sz="2000" b="0" dirty="0">
              <a:solidFill>
                <a:srgbClr val="FFFFFF"/>
              </a:solidFill>
              <a:latin typeface="Tahoma" pitchFamily="34" charset="0"/>
              <a:cs typeface="Tahoma" pitchFamily="34" charset="0"/>
            </a:endParaRPr>
          </a:p>
          <a:p>
            <a:pPr algn="ctr">
              <a:defRPr/>
            </a:pPr>
            <a:r>
              <a:rPr lang="pt-BR" sz="2000" b="0" dirty="0">
                <a:solidFill>
                  <a:srgbClr val="FFFFFF"/>
                </a:solidFill>
                <a:latin typeface="Tahoma" pitchFamily="34" charset="0"/>
                <a:ea typeface="Tahoma" pitchFamily="34" charset="0"/>
                <a:cs typeface="Tahoma" pitchFamily="34" charset="0"/>
              </a:rPr>
              <a:t> </a:t>
            </a:r>
            <a:r>
              <a:rPr lang="pt-BR" dirty="0">
                <a:solidFill>
                  <a:srgbClr val="92D050"/>
                </a:solidFill>
                <a:latin typeface="Tahoma" pitchFamily="34" charset="0"/>
                <a:ea typeface="Tahoma" pitchFamily="34" charset="0"/>
                <a:cs typeface="Tahoma" pitchFamily="34" charset="0"/>
              </a:rPr>
              <a:t>PAPEL DA DÍVIDA EXTERNA</a:t>
            </a:r>
          </a:p>
          <a:p>
            <a:pPr algn="ctr">
              <a:defRPr/>
            </a:pPr>
            <a:endParaRPr lang="pt-BR" dirty="0">
              <a:solidFill>
                <a:srgbClr val="92D050"/>
              </a:solidFill>
              <a:latin typeface="Tahoma" pitchFamily="34" charset="0"/>
              <a:ea typeface="Tahoma" pitchFamily="34" charset="0"/>
              <a:cs typeface="Tahoma" pitchFamily="34" charset="0"/>
            </a:endParaRPr>
          </a:p>
          <a:p>
            <a:pPr>
              <a:defRPr/>
            </a:pPr>
            <a:endParaRPr lang="pt-BR" sz="500" dirty="0">
              <a:solidFill>
                <a:srgbClr val="92D050"/>
              </a:solidFill>
              <a:latin typeface="Tahoma" pitchFamily="34" charset="0"/>
              <a:ea typeface="Tahoma" pitchFamily="34" charset="0"/>
              <a:cs typeface="Tahoma" pitchFamily="34" charset="0"/>
            </a:endParaRPr>
          </a:p>
          <a:p>
            <a:pPr>
              <a:defRPr/>
            </a:pPr>
            <a:r>
              <a:rPr lang="pt-BR" dirty="0">
                <a:solidFill>
                  <a:srgbClr val="92D050"/>
                </a:solidFill>
                <a:latin typeface="Tahoma" pitchFamily="34" charset="0"/>
                <a:ea typeface="Tahoma" pitchFamily="34" charset="0"/>
                <a:cs typeface="Tahoma" pitchFamily="34" charset="0"/>
              </a:rPr>
              <a:t>Década de 70: </a:t>
            </a:r>
            <a:r>
              <a:rPr lang="pt-BR" b="0" dirty="0">
                <a:solidFill>
                  <a:srgbClr val="92D050"/>
                </a:solidFill>
                <a:latin typeface="Tahoma" pitchFamily="34" charset="0"/>
                <a:ea typeface="Tahoma" pitchFamily="34" charset="0"/>
                <a:cs typeface="Tahoma" pitchFamily="34" charset="0"/>
              </a:rPr>
              <a:t>Dívida absorve excesso de liquidez</a:t>
            </a:r>
            <a:endParaRPr lang="pt-BR" b="0" dirty="0">
              <a:solidFill>
                <a:srgbClr val="FFFFFF"/>
              </a:solidFill>
              <a:latin typeface="Tahoma" pitchFamily="34" charset="0"/>
              <a:ea typeface="Tahoma" pitchFamily="34" charset="0"/>
              <a:cs typeface="Tahoma" pitchFamily="34" charset="0"/>
            </a:endParaRPr>
          </a:p>
          <a:p>
            <a:pPr marL="342900" indent="-342900" algn="just">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Crescimento do endividamento externo em quase todos os países do Terceiro Mundo sob ditaduras militares</a:t>
            </a:r>
          </a:p>
          <a:p>
            <a:pPr marL="342900" indent="-342900" algn="just">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Excesso de liquidez devido ao fim da paridade dólar/ouro e à elevação do preço do petróleo</a:t>
            </a:r>
          </a:p>
          <a:p>
            <a:pPr>
              <a:defRPr/>
            </a:pPr>
            <a:endParaRPr lang="pt-BR" dirty="0">
              <a:solidFill>
                <a:srgbClr val="92D050"/>
              </a:solidFill>
              <a:latin typeface="Tahoma" pitchFamily="34" charset="0"/>
              <a:ea typeface="Tahoma" pitchFamily="34" charset="0"/>
              <a:cs typeface="Tahoma" pitchFamily="34" charset="0"/>
            </a:endParaRPr>
          </a:p>
          <a:p>
            <a:pPr>
              <a:defRPr/>
            </a:pPr>
            <a:endParaRPr lang="pt-BR" sz="800" dirty="0">
              <a:solidFill>
                <a:srgbClr val="92D050"/>
              </a:solidFill>
              <a:latin typeface="Tahoma" pitchFamily="34" charset="0"/>
              <a:ea typeface="Tahoma" pitchFamily="34" charset="0"/>
              <a:cs typeface="Tahoma" pitchFamily="34" charset="0"/>
            </a:endParaRPr>
          </a:p>
          <a:p>
            <a:pPr>
              <a:defRPr/>
            </a:pPr>
            <a:r>
              <a:rPr lang="pt-BR" dirty="0">
                <a:solidFill>
                  <a:srgbClr val="92D050"/>
                </a:solidFill>
                <a:latin typeface="Tahoma" pitchFamily="34" charset="0"/>
                <a:ea typeface="Tahoma" pitchFamily="34" charset="0"/>
                <a:cs typeface="Tahoma" pitchFamily="34" charset="0"/>
              </a:rPr>
              <a:t>Década de 80: </a:t>
            </a:r>
            <a:r>
              <a:rPr lang="pt-BR" b="0" dirty="0">
                <a:solidFill>
                  <a:srgbClr val="92D050"/>
                </a:solidFill>
                <a:latin typeface="Tahoma" pitchFamily="34" charset="0"/>
                <a:ea typeface="Tahoma" pitchFamily="34" charset="0"/>
                <a:cs typeface="Tahoma" pitchFamily="34" charset="0"/>
              </a:rPr>
              <a:t>Crise da Dívida provocada pelos bancos privados internacionais abre espaço para intervenção do FMI: década ‘perdida’</a:t>
            </a:r>
            <a:endParaRPr lang="pt-BR" b="0" dirty="0">
              <a:solidFill>
                <a:srgbClr val="FFFFFF"/>
              </a:solidFill>
              <a:latin typeface="Tahoma" pitchFamily="34" charset="0"/>
              <a:ea typeface="Tahoma" pitchFamily="34" charset="0"/>
              <a:cs typeface="Tahoma" pitchFamily="34" charset="0"/>
            </a:endParaRPr>
          </a:p>
          <a:p>
            <a:pPr marL="342900" indent="-342900" algn="just">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Elevação unilateral das taxas de juros internacionais (Prime e </a:t>
            </a:r>
            <a:r>
              <a:rPr lang="pt-BR" b="0" dirty="0" err="1">
                <a:solidFill>
                  <a:srgbClr val="FFFFFF"/>
                </a:solidFill>
                <a:latin typeface="Tahoma" pitchFamily="34" charset="0"/>
                <a:ea typeface="Tahoma" pitchFamily="34" charset="0"/>
                <a:cs typeface="Tahoma" pitchFamily="34" charset="0"/>
              </a:rPr>
              <a:t>Libor</a:t>
            </a:r>
            <a:r>
              <a:rPr lang="pt-BR" b="0" dirty="0">
                <a:solidFill>
                  <a:srgbClr val="FFFFFF"/>
                </a:solidFill>
                <a:latin typeface="Tahoma" pitchFamily="34" charset="0"/>
                <a:ea typeface="Tahoma" pitchFamily="34" charset="0"/>
                <a:cs typeface="Tahoma" pitchFamily="34" charset="0"/>
              </a:rPr>
              <a:t>)</a:t>
            </a:r>
          </a:p>
          <a:p>
            <a:pPr marL="342900" indent="-342900" algn="just">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Sucessivas negociações; transferência de dívidas para o BC</a:t>
            </a:r>
          </a:p>
          <a:p>
            <a:pPr marL="342900" indent="-342900" algn="just">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Cláusulas ilegais; comissões extorsivas; ausência de conciliação de cifras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523875" y="642938"/>
            <a:ext cx="9382125" cy="578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93675" y="357188"/>
            <a:ext cx="9440863" cy="5913437"/>
          </a:xfrm>
          <a:prstGeom prst="rect">
            <a:avLst/>
          </a:prstGeom>
          <a:noFill/>
          <a:ln w="9525">
            <a:noFill/>
            <a:round/>
            <a:headEnd/>
            <a:tailEnd/>
          </a:ln>
        </p:spPr>
        <p:txBody>
          <a:bodyPr lIns="90000" tIns="46800" rIns="90000" bIns="46800">
            <a:spAutoFit/>
          </a:bodyPr>
          <a:lstStyle/>
          <a:p>
            <a:pPr algn="ctr" defTabSz="449263" eaLnBrk="0" hangingPunct="0">
              <a:spcBef>
                <a:spcPts val="2500"/>
              </a:spcBef>
              <a:spcAft>
                <a:spcPts val="600"/>
              </a:spcAft>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CPI DA DÍVIDA – CÂMARA DOS DEPUTADOS</a:t>
            </a:r>
          </a:p>
          <a:p>
            <a:pPr algn="just" defTabSz="449263" eaLnBrk="0" hangingPunct="0">
              <a:lnSpc>
                <a:spcPts val="3000"/>
              </a:lnSpc>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Criada em Dez/2008 e Instalada em Ago/2009, por iniciativa do Dep. Ivan Valente (PSOL/SP)</a:t>
            </a:r>
          </a:p>
          <a:p>
            <a:pPr algn="just" defTabSz="449263" eaLnBrk="0" hangingPunct="0">
              <a:lnSpc>
                <a:spcPts val="3000"/>
              </a:lnSpc>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Concluída em 11 de maio de 2010 </a:t>
            </a:r>
          </a:p>
          <a:p>
            <a:pPr algn="just" defTabSz="449263" eaLnBrk="0" hangingPunct="0">
              <a:lnSpc>
                <a:spcPts val="3000"/>
              </a:lnSpc>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Identificação de graves indícios de ilegalidade da dívida pública</a:t>
            </a:r>
          </a:p>
          <a:p>
            <a:pPr algn="just" defTabSz="449263" eaLnBrk="0" hangingPunct="0">
              <a:lnSpc>
                <a:spcPts val="3000"/>
              </a:lnSpc>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Momento atual: investigações do Ministério Público</a:t>
            </a:r>
          </a:p>
          <a:p>
            <a:pPr algn="ctr" defTabSz="449263" eaLnBrk="0" hangingPunct="0">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NECESSIDADE DE PARTICIPAÇÃO DA SOCIEDADE CIVIL PARA EXIGIR A COMPLETA INVESTIGAÇÃO DA DÍVIDA PÚBLICA E A AUDITORIA PREVISTA NA CONSTITUIÇÃO FEDERAL </a:t>
            </a:r>
            <a:endParaRPr lang="es-EC">
              <a:solidFill>
                <a:srgbClr val="92D05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9"/>
          <p:cNvSpPr txBox="1">
            <a:spLocks noChangeArrowheads="1"/>
          </p:cNvSpPr>
          <p:nvPr/>
        </p:nvSpPr>
        <p:spPr bwMode="auto">
          <a:xfrm>
            <a:off x="193675" y="188913"/>
            <a:ext cx="9440863" cy="5849937"/>
          </a:xfrm>
          <a:prstGeom prst="rect">
            <a:avLst/>
          </a:prstGeom>
          <a:noFill/>
          <a:ln w="9525">
            <a:noFill/>
            <a:round/>
            <a:headEnd/>
            <a:tailEnd/>
          </a:ln>
        </p:spPr>
        <p:txBody>
          <a:bodyPr lIns="90000" tIns="46800" rIns="90000" bIns="46800">
            <a:spAutoFit/>
          </a:bodyPr>
          <a:lstStyle/>
          <a:p>
            <a:pPr algn="ct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CPI da Dívida: Articulação e participação social</a:t>
            </a: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a:p>
            <a:pPr defTabSz="449263">
              <a:spcBef>
                <a:spcPts val="1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9900"/>
              </a:solidFill>
              <a:ea typeface="Arial Unicode MS" pitchFamily="34" charset="-128"/>
              <a:cs typeface="Arial Unicode MS" pitchFamily="34" charset="-128"/>
            </a:endParaRPr>
          </a:p>
        </p:txBody>
      </p:sp>
      <p:pic>
        <p:nvPicPr>
          <p:cNvPr id="74755" name="Picture 3"/>
          <p:cNvPicPr>
            <a:picLocks noChangeAspect="1" noChangeArrowheads="1"/>
          </p:cNvPicPr>
          <p:nvPr/>
        </p:nvPicPr>
        <p:blipFill>
          <a:blip r:embed="rId3"/>
          <a:srcRect/>
          <a:stretch>
            <a:fillRect/>
          </a:stretch>
        </p:blipFill>
        <p:spPr bwMode="auto">
          <a:xfrm>
            <a:off x="452438" y="1000125"/>
            <a:ext cx="9072562" cy="5643563"/>
          </a:xfrm>
          <a:prstGeom prst="rect">
            <a:avLst/>
          </a:prstGeom>
          <a:noFill/>
          <a:ln w="12700" cap="sq" algn="ctr">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38125" y="357188"/>
            <a:ext cx="9429750" cy="58785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ctr" eaLnBrk="0" hangingPunct="0">
              <a:defRPr/>
            </a:pPr>
            <a:r>
              <a:rPr lang="pt-BR" dirty="0">
                <a:solidFill>
                  <a:srgbClr val="92D050"/>
                </a:solidFill>
                <a:latin typeface="Tahoma" pitchFamily="34" charset="0"/>
                <a:ea typeface="Tahoma" pitchFamily="34" charset="0"/>
                <a:cs typeface="Tahoma" pitchFamily="34" charset="0"/>
              </a:rPr>
              <a:t>ASPECTOS LEGAIS ABORDADOS PELA CPI  </a:t>
            </a:r>
            <a:endParaRPr lang="es-EC" dirty="0">
              <a:solidFill>
                <a:srgbClr val="92D050"/>
              </a:solidFill>
              <a:latin typeface="Tahoma" pitchFamily="34" charset="0"/>
              <a:ea typeface="Tahoma" pitchFamily="34" charset="0"/>
              <a:cs typeface="Tahoma" pitchFamily="34" charset="0"/>
            </a:endParaRPr>
          </a:p>
          <a:p>
            <a:pPr indent="449263" algn="just" eaLnBrk="0" hangingPunct="0">
              <a:defRPr/>
            </a:pPr>
            <a:endParaRPr lang="pt-BR"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1. Graves deficiências de controle e registro do endividamento público;</a:t>
            </a:r>
          </a:p>
          <a:p>
            <a:pPr indent="449263" algn="just" eaLnBrk="0" hangingPunct="0">
              <a:defRPr/>
            </a:pPr>
            <a:r>
              <a:rPr lang="pt-BR" b="0" dirty="0">
                <a:solidFill>
                  <a:srgbClr val="FFFFFF"/>
                </a:solidFill>
                <a:latin typeface="Tahoma" pitchFamily="34" charset="0"/>
                <a:ea typeface="Tahoma" pitchFamily="34" charset="0"/>
                <a:cs typeface="Tahoma" pitchFamily="34" charset="0"/>
              </a:rPr>
              <a:t> descumprimento de normas legais</a:t>
            </a:r>
            <a:endParaRPr lang="es-EC" b="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b="0"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2. Descumprimento de atribuições legais e constitucionais pelos órgãos de controle do endividamento público federal</a:t>
            </a:r>
            <a:endParaRPr lang="es-EC" b="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b="0"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3. Danos patrimoniais às finanças do país</a:t>
            </a:r>
            <a:endParaRPr lang="es-EC" b="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b="0"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4. Ilegalidades</a:t>
            </a:r>
            <a:endParaRPr lang="es-EC" b="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b="0"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5. Desrespeito aos Direitos Humanos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38125" y="214313"/>
            <a:ext cx="9429750" cy="66167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ctr" eaLnBrk="0" hangingPunct="0">
              <a:defRPr/>
            </a:pPr>
            <a:r>
              <a:rPr lang="pt-BR" dirty="0">
                <a:solidFill>
                  <a:srgbClr val="92D050"/>
                </a:solidFill>
                <a:latin typeface="Tahoma" pitchFamily="34" charset="0"/>
                <a:ea typeface="Tahoma" pitchFamily="34" charset="0"/>
                <a:cs typeface="Tahoma" pitchFamily="34" charset="0"/>
              </a:rPr>
              <a:t>DÍVIDA EXTERNA</a:t>
            </a:r>
          </a:p>
          <a:p>
            <a:pPr indent="449263" algn="just" eaLnBrk="0" hangingPunct="0">
              <a:defRPr/>
            </a:pPr>
            <a:endParaRPr lang="pt-BR" sz="2200" dirty="0">
              <a:solidFill>
                <a:srgbClr val="FFFFFF"/>
              </a:solidFill>
              <a:latin typeface="Tahoma" pitchFamily="34" charset="0"/>
              <a:ea typeface="Tahoma" pitchFamily="34" charset="0"/>
              <a:cs typeface="Tahoma" pitchFamily="34" charset="0"/>
            </a:endParaRPr>
          </a:p>
          <a:p>
            <a:pPr indent="449263"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Empréstimos contraídos por ditaduras</a:t>
            </a:r>
          </a:p>
          <a:p>
            <a:pPr indent="449263"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Juros flutuantes (desrespeito ao Art. 62 da Convenção de Viena sobre o Direito dos Tratados)</a:t>
            </a:r>
          </a:p>
          <a:p>
            <a:pPr indent="449263"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Estatização de Dívidas privadas</a:t>
            </a:r>
          </a:p>
          <a:p>
            <a:pPr indent="449263"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Renegociações sem autorização legal</a:t>
            </a:r>
          </a:p>
          <a:p>
            <a:pPr indent="449263"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 Transformação de Dívidas “nulas” em Bônus </a:t>
            </a:r>
            <a:r>
              <a:rPr lang="pt-BR" sz="2200" b="0" dirty="0" err="1">
                <a:solidFill>
                  <a:srgbClr val="FFFFFF"/>
                </a:solidFill>
                <a:latin typeface="Tahoma" pitchFamily="34" charset="0"/>
                <a:ea typeface="Tahoma" pitchFamily="34" charset="0"/>
                <a:cs typeface="Tahoma" pitchFamily="34" charset="0"/>
              </a:rPr>
              <a:t>Brady</a:t>
            </a:r>
            <a:endParaRPr lang="pt-BR" sz="2200" b="0" dirty="0">
              <a:solidFill>
                <a:srgbClr val="FFFFFF"/>
              </a:solidFill>
              <a:latin typeface="Tahoma" pitchFamily="34" charset="0"/>
              <a:ea typeface="Tahoma" pitchFamily="34" charset="0"/>
              <a:cs typeface="Tahoma" pitchFamily="34" charset="0"/>
            </a:endParaRPr>
          </a:p>
          <a:p>
            <a:pPr indent="449263"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 Emissão acelerada de bônus ‘soberanos’ a partir de 1997</a:t>
            </a:r>
          </a:p>
          <a:p>
            <a:pPr indent="449263"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Cláusulas de Ação Coletiva</a:t>
            </a:r>
          </a:p>
          <a:p>
            <a:pPr indent="449263"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Recompras e Pagamentos antecipados com ágio de até 70%</a:t>
            </a:r>
          </a:p>
          <a:p>
            <a:pPr indent="449263" algn="just" eaLnBrk="0" hangingPunct="0">
              <a:defRPr/>
            </a:pPr>
            <a:endParaRPr lang="pt-BR" sz="2200" b="0" dirty="0">
              <a:solidFill>
                <a:srgbClr val="FFFFFF"/>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23838" y="0"/>
            <a:ext cx="9429750" cy="700246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sz="200" dirty="0">
              <a:solidFill>
                <a:srgbClr val="FFFFFF"/>
              </a:solidFill>
              <a:latin typeface="Tahoma" pitchFamily="34" charset="0"/>
              <a:ea typeface="Tahoma" pitchFamily="34" charset="0"/>
              <a:cs typeface="Tahoma" pitchFamily="34" charset="0"/>
            </a:endParaRPr>
          </a:p>
          <a:p>
            <a:pPr indent="449263" algn="ctr" eaLnBrk="0" hangingPunct="0">
              <a:defRPr/>
            </a:pPr>
            <a:r>
              <a:rPr lang="pt-BR" dirty="0">
                <a:solidFill>
                  <a:srgbClr val="92D050"/>
                </a:solidFill>
                <a:latin typeface="Tahoma" pitchFamily="34" charset="0"/>
                <a:ea typeface="Tahoma" pitchFamily="34" charset="0"/>
                <a:cs typeface="Tahoma" pitchFamily="34" charset="0"/>
              </a:rPr>
              <a:t>DÍVIDA INTERNA</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A Dívida Interna não tem contrapartida real</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Juros sobre Juros: Ilegalidade, conforme Súmula 121 do STF: “É vedada a capitalização de juros, ainda que expressamente convencionada.”</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Participação preponderante de </a:t>
            </a:r>
            <a:r>
              <a:rPr lang="pt-BR" sz="2200" b="0" dirty="0" err="1">
                <a:solidFill>
                  <a:srgbClr val="FFFFFF"/>
                </a:solidFill>
                <a:latin typeface="Tahoma" pitchFamily="34" charset="0"/>
                <a:ea typeface="Tahoma" pitchFamily="34" charset="0"/>
                <a:cs typeface="Tahoma" pitchFamily="34" charset="0"/>
              </a:rPr>
              <a:t>rentistas</a:t>
            </a:r>
            <a:r>
              <a:rPr lang="pt-BR" sz="2200" b="0" dirty="0">
                <a:solidFill>
                  <a:srgbClr val="FFFFFF"/>
                </a:solidFill>
                <a:latin typeface="Tahoma" pitchFamily="34" charset="0"/>
                <a:ea typeface="Tahoma" pitchFamily="34" charset="0"/>
                <a:cs typeface="Tahoma" pitchFamily="34" charset="0"/>
              </a:rPr>
              <a:t> em reuniões promovidas pelo Banco Central para a definição de expectativas de inflação, crescimento e juros, que </a:t>
            </a:r>
            <a:r>
              <a:rPr lang="pt-BR" sz="2200" b="0" dirty="0" err="1">
                <a:solidFill>
                  <a:srgbClr val="FFFFFF"/>
                </a:solidFill>
                <a:latin typeface="Tahoma" pitchFamily="34" charset="0"/>
                <a:ea typeface="Tahoma" pitchFamily="34" charset="0"/>
                <a:cs typeface="Tahoma" pitchFamily="34" charset="0"/>
              </a:rPr>
              <a:t>infuenciam</a:t>
            </a:r>
            <a:r>
              <a:rPr lang="pt-BR" sz="2200" b="0" dirty="0">
                <a:solidFill>
                  <a:srgbClr val="FFFFFF"/>
                </a:solidFill>
                <a:latin typeface="Tahoma" pitchFamily="34" charset="0"/>
                <a:ea typeface="Tahoma" pitchFamily="34" charset="0"/>
                <a:cs typeface="Tahoma" pitchFamily="34" charset="0"/>
              </a:rPr>
              <a:t> o COPOM na definição das taxas de juros</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Dívida interna resultante da ausência de controle de capitais e da compra de dólares, pelo Banco Central, mediante a entrega de títulos do Tesouro (com juros mais altos do mundo). Elevado custo das reservas internacionais. Prejuízo brutal do BC. Burla à Lei de Responsabilidade Fiscal, que impediu o BC de emitir títulos.</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Contabilização de parte dos juros como se fossem amortizações</a:t>
            </a:r>
          </a:p>
          <a:p>
            <a:pPr marL="457200" indent="-457200" algn="just" eaLnBrk="0" hangingPunct="0">
              <a:buFontTx/>
              <a:buAutoNum type="arabicPeriod"/>
              <a:defRPr/>
            </a:pPr>
            <a:endParaRPr lang="pt-BR" sz="2000" b="0" dirty="0">
              <a:solidFill>
                <a:srgbClr val="FFFFFF"/>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50825" y="574675"/>
            <a:ext cx="9429750" cy="546258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ctr" eaLnBrk="0" hangingPunct="0">
              <a:defRPr/>
            </a:pPr>
            <a:r>
              <a:rPr lang="pt-BR" dirty="0">
                <a:solidFill>
                  <a:srgbClr val="92D050"/>
                </a:solidFill>
                <a:latin typeface="Tahoma" pitchFamily="34" charset="0"/>
                <a:ea typeface="Tahoma" pitchFamily="34" charset="0"/>
                <a:cs typeface="Tahoma" pitchFamily="34" charset="0"/>
              </a:rPr>
              <a:t>DÍVIDA DOS ESTADOS</a:t>
            </a:r>
          </a:p>
          <a:p>
            <a:pPr marL="457200" indent="-457200" algn="just" eaLnBrk="0" hangingPunct="0">
              <a:defRPr/>
            </a:pPr>
            <a:endParaRPr lang="pt-BR" b="0" dirty="0">
              <a:solidFill>
                <a:srgbClr val="FFFFFF"/>
              </a:solidFill>
              <a:latin typeface="Tahoma" pitchFamily="34" charset="0"/>
              <a:ea typeface="Tahoma" pitchFamily="34" charset="0"/>
              <a:cs typeface="Tahoma" pitchFamily="34" charset="0"/>
            </a:endParaRPr>
          </a:p>
          <a:p>
            <a:pPr marL="457200" indent="-457200" algn="just" eaLnBrk="0" hangingPunct="0">
              <a:buFontTx/>
              <a:buAutoNum type="arabicPeriod"/>
              <a:defRPr/>
            </a:pPr>
            <a:endParaRPr lang="pt-BR" b="0" dirty="0">
              <a:solidFill>
                <a:srgbClr val="FFFFFF"/>
              </a:solidFill>
              <a:latin typeface="Tahoma" pitchFamily="34" charset="0"/>
              <a:ea typeface="Tahoma" pitchFamily="34" charset="0"/>
              <a:cs typeface="Tahoma" pitchFamily="34" charset="0"/>
            </a:endParaRPr>
          </a:p>
          <a:p>
            <a:pPr marL="457200" indent="-457200"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Nos anos 90, a dívida dos estados já explodia devido às altas taxas de juros estabelecidas pela esfera federal.</a:t>
            </a:r>
          </a:p>
          <a:p>
            <a:pPr marL="457200" indent="-457200"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Após a renegociação com a União, em finais dos anos 90, as taxas de juros de 6% a 9% ao ano mais a inflação medida pelo IGP-DI causaram custo excessivo aos estados. O IGP-DI se mostrou um índice volátil.</a:t>
            </a:r>
          </a:p>
          <a:p>
            <a:pPr marL="457200" indent="-457200"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Caso a correção tivesse dado pelo IPCA, tal dívida seria cerca de R$ 100 bilhões menor.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4 Rectángulo"/>
          <p:cNvSpPr>
            <a:spLocks noChangeArrowheads="1"/>
          </p:cNvSpPr>
          <p:nvPr/>
        </p:nvSpPr>
        <p:spPr bwMode="auto">
          <a:xfrm>
            <a:off x="238125" y="6643688"/>
            <a:ext cx="9667875" cy="307975"/>
          </a:xfrm>
          <a:prstGeom prst="rect">
            <a:avLst/>
          </a:prstGeom>
          <a:noFill/>
          <a:ln w="9525">
            <a:noFill/>
            <a:miter lim="800000"/>
            <a:headEnd/>
            <a:tailEnd/>
          </a:ln>
        </p:spPr>
        <p:txBody>
          <a:bodyPr>
            <a:spAutoFit/>
          </a:bodyPr>
          <a:lstStyle/>
          <a:p>
            <a:pPr algn="ctr" defTabSz="449263" eaLnBrk="0" hangingPunct="0">
              <a:spcBef>
                <a:spcPts val="1500"/>
              </a:spcBef>
              <a:buClr>
                <a:srgbClr val="FFFF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0">
                <a:solidFill>
                  <a:srgbClr val="FFFFFF"/>
                </a:solidFill>
                <a:ea typeface="Arial Unicode MS" pitchFamily="34" charset="-128"/>
                <a:cs typeface="Arial Unicode MS" pitchFamily="34" charset="-128"/>
              </a:rPr>
              <a:t>Fonte: Banco Central (abri/2010) e Secretaria de Previdência Complementar (Estatística Mensal– Dez/2009)</a:t>
            </a:r>
          </a:p>
        </p:txBody>
      </p:sp>
      <p:pic>
        <p:nvPicPr>
          <p:cNvPr id="79875" name="Picture 6"/>
          <p:cNvPicPr>
            <a:picLocks noChangeAspect="1" noChangeArrowheads="1"/>
          </p:cNvPicPr>
          <p:nvPr/>
        </p:nvPicPr>
        <p:blipFill>
          <a:blip r:embed="rId3"/>
          <a:srcRect/>
          <a:stretch>
            <a:fillRect/>
          </a:stretch>
        </p:blipFill>
        <p:spPr bwMode="auto">
          <a:xfrm>
            <a:off x="1238250" y="928688"/>
            <a:ext cx="7572375" cy="5500687"/>
          </a:xfrm>
          <a:prstGeom prst="rect">
            <a:avLst/>
          </a:prstGeom>
          <a:noFill/>
          <a:ln w="12700" cap="sq" algn="ctr">
            <a:noFill/>
            <a:miter lim="800000"/>
            <a:headEnd/>
            <a:tailEnd/>
          </a:ln>
        </p:spPr>
      </p:pic>
      <p:sp>
        <p:nvSpPr>
          <p:cNvPr id="79876" name="3 Rectángulo"/>
          <p:cNvSpPr>
            <a:spLocks noChangeArrowheads="1"/>
          </p:cNvSpPr>
          <p:nvPr/>
        </p:nvSpPr>
        <p:spPr bwMode="auto">
          <a:xfrm>
            <a:off x="0" y="214313"/>
            <a:ext cx="9906000" cy="461962"/>
          </a:xfrm>
          <a:prstGeom prst="rect">
            <a:avLst/>
          </a:prstGeom>
          <a:noFill/>
          <a:ln w="9525">
            <a:noFill/>
            <a:miter lim="800000"/>
            <a:headEnd/>
            <a:tailEnd/>
          </a:ln>
        </p:spPr>
        <p:txBody>
          <a:bodyPr>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Dívida Pública Brasileira: Quem detém os títulos?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0" y="285750"/>
            <a:ext cx="9705975" cy="360363"/>
          </a:xfrm>
          <a:prstGeom prst="rect">
            <a:avLst/>
          </a:prstGeom>
          <a:noFill/>
          <a:ln w="9525">
            <a:noFill/>
            <a:miter lim="800000"/>
            <a:headEnd/>
            <a:tailEnd/>
          </a:ln>
        </p:spPr>
        <p:txBody>
          <a:bodyPr anchor="ctr"/>
          <a:lstStyle/>
          <a:p>
            <a:pPr algn="ctr" eaLnBrk="0" hangingPunct="0">
              <a:spcBef>
                <a:spcPct val="50000"/>
              </a:spcBef>
            </a:pPr>
            <a:r>
              <a:rPr lang="pt-BR">
                <a:solidFill>
                  <a:srgbClr val="92D050"/>
                </a:solidFill>
                <a:latin typeface="Tahoma" pitchFamily="34" charset="0"/>
                <a:cs typeface="Tahoma" pitchFamily="34" charset="0"/>
              </a:rPr>
              <a:t>COMO SÃO DEFINIDAS AS TAXAS DE JUROS???</a:t>
            </a:r>
          </a:p>
          <a:p>
            <a:pPr algn="ctr" eaLnBrk="0" hangingPunct="0">
              <a:spcBef>
                <a:spcPct val="50000"/>
              </a:spcBef>
            </a:pPr>
            <a:r>
              <a:rPr lang="pt-BR" sz="2000" b="0">
                <a:solidFill>
                  <a:srgbClr val="92D050"/>
                </a:solidFill>
                <a:latin typeface="Tahoma" pitchFamily="34" charset="0"/>
                <a:cs typeface="Tahoma" pitchFamily="34" charset="0"/>
              </a:rPr>
              <a:t>Convidados à 36ª Reunião do Banco Central com analistas independentes</a:t>
            </a:r>
          </a:p>
        </p:txBody>
      </p:sp>
      <p:sp>
        <p:nvSpPr>
          <p:cNvPr id="80899" name="Rectangle 4"/>
          <p:cNvSpPr>
            <a:spLocks noChangeArrowheads="1"/>
          </p:cNvSpPr>
          <p:nvPr/>
        </p:nvSpPr>
        <p:spPr bwMode="auto">
          <a:xfrm>
            <a:off x="661988" y="1901825"/>
            <a:ext cx="8348662" cy="4699000"/>
          </a:xfrm>
          <a:prstGeom prst="rect">
            <a:avLst/>
          </a:prstGeom>
          <a:noFill/>
          <a:ln w="9525">
            <a:noFill/>
            <a:miter lim="800000"/>
            <a:headEnd/>
            <a:tailEnd/>
          </a:ln>
        </p:spPr>
        <p:txBody>
          <a:bodyPr/>
          <a:lstStyle/>
          <a:p>
            <a:pPr marL="533400" algn="ctr" eaLnBrk="0" hangingPunct="0">
              <a:spcBef>
                <a:spcPct val="20000"/>
              </a:spcBef>
            </a:pPr>
            <a:endParaRPr lang="pt-BR"/>
          </a:p>
        </p:txBody>
      </p:sp>
      <p:sp>
        <p:nvSpPr>
          <p:cNvPr id="80900" name="Text Box 5"/>
          <p:cNvSpPr txBox="1">
            <a:spLocks noChangeArrowheads="1"/>
          </p:cNvSpPr>
          <p:nvPr/>
        </p:nvSpPr>
        <p:spPr bwMode="auto">
          <a:xfrm>
            <a:off x="560388" y="6421438"/>
            <a:ext cx="8785225" cy="307975"/>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pt-BR" sz="1400" b="0">
                <a:solidFill>
                  <a:srgbClr val="FFFFFF"/>
                </a:solidFill>
              </a:rPr>
              <a:t>Fonte: Ofício 969.1/2009-BCB/Diret, de 25/11/2009 (nomes dos convidados) e pesquisas na internet (cargos).</a:t>
            </a:r>
          </a:p>
        </p:txBody>
      </p:sp>
      <p:pic>
        <p:nvPicPr>
          <p:cNvPr id="80901" name="Picture 10"/>
          <p:cNvPicPr>
            <a:picLocks noChangeAspect="1" noChangeArrowheads="1"/>
          </p:cNvPicPr>
          <p:nvPr/>
        </p:nvPicPr>
        <p:blipFill>
          <a:blip r:embed="rId3"/>
          <a:srcRect/>
          <a:stretch>
            <a:fillRect/>
          </a:stretch>
        </p:blipFill>
        <p:spPr bwMode="auto">
          <a:xfrm>
            <a:off x="952500" y="1214438"/>
            <a:ext cx="7874000" cy="504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495300" y="0"/>
            <a:ext cx="9163050" cy="1295400"/>
          </a:xfrm>
          <a:prstGeom prst="rect">
            <a:avLst/>
          </a:prstGeom>
          <a:noFill/>
          <a:ln w="9525">
            <a:noFill/>
            <a:round/>
            <a:headEnd/>
            <a:tailEnd/>
          </a:ln>
        </p:spPr>
        <p:txBody>
          <a:bodyPr lIns="90000" tIns="46800" rIns="90000" bIns="46800" anchor="ctr"/>
          <a:lstStyle/>
          <a:p>
            <a:pPr algn="ctr" eaLnBrk="0" hangingPunct="0">
              <a:spcBef>
                <a:spcPct val="50000"/>
              </a:spcBef>
              <a:buClr>
                <a:srgbClr val="FF9900"/>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92D050"/>
                </a:solidFill>
                <a:latin typeface="Tahoma" pitchFamily="34" charset="0"/>
                <a:cs typeface="Tahoma" pitchFamily="34" charset="0"/>
              </a:rPr>
              <a:t>AUDITORIA DA DÍVIDA</a:t>
            </a:r>
          </a:p>
        </p:txBody>
      </p:sp>
      <p:sp>
        <p:nvSpPr>
          <p:cNvPr id="81923" name="Rectangle 2"/>
          <p:cNvSpPr>
            <a:spLocks noChangeArrowheads="1"/>
          </p:cNvSpPr>
          <p:nvPr/>
        </p:nvSpPr>
        <p:spPr bwMode="auto">
          <a:xfrm>
            <a:off x="381000" y="1143000"/>
            <a:ext cx="9525000" cy="4572000"/>
          </a:xfrm>
          <a:prstGeom prst="rect">
            <a:avLst/>
          </a:prstGeom>
          <a:noFill/>
          <a:ln w="9525">
            <a:noFill/>
            <a:round/>
            <a:headEnd/>
            <a:tailEnd/>
          </a:ln>
        </p:spPr>
        <p:txBody>
          <a:bodyPr lIns="90000" tIns="46800" rIns="90000" bIns="46800"/>
          <a:lstStyle/>
          <a:p>
            <a:pPr marL="338138" indent="-338138" algn="ctr" eaLnBrk="0" hangingPunct="0">
              <a:lnSpc>
                <a:spcPct val="80000"/>
              </a:lnSpc>
              <a:spcBef>
                <a:spcPts val="25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1000">
              <a:solidFill>
                <a:srgbClr val="FFFF00"/>
              </a:solidFill>
            </a:endParaRPr>
          </a:p>
          <a:p>
            <a:pPr marL="338138" indent="-338138" algn="just" eaLnBrk="0" hangingPunct="0">
              <a:lnSpc>
                <a:spcPct val="80000"/>
              </a:lnSpc>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solidFill>
                  <a:srgbClr val="92D050"/>
                </a:solidFill>
                <a:latin typeface="Tahoma" pitchFamily="34" charset="0"/>
                <a:cs typeface="Tahoma" pitchFamily="34" charset="0"/>
              </a:rPr>
              <a:t> </a:t>
            </a:r>
            <a:r>
              <a:rPr lang="en-GB">
                <a:solidFill>
                  <a:srgbClr val="FFFFFF"/>
                </a:solidFill>
                <a:latin typeface="Tahoma" pitchFamily="34" charset="0"/>
                <a:cs typeface="Tahoma" pitchFamily="34" charset="0"/>
              </a:rPr>
              <a:t>Prevista na Constituição Federal de 1988</a:t>
            </a:r>
          </a:p>
          <a:p>
            <a:pPr marL="338138" indent="-338138" algn="just" eaLnBrk="0" hangingPunct="0">
              <a:lnSpc>
                <a:spcPct val="8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solidFill>
                <a:srgbClr val="FFFFFF"/>
              </a:solidFill>
              <a:latin typeface="Tahoma" pitchFamily="34" charset="0"/>
              <a:cs typeface="Tahoma" pitchFamily="34" charset="0"/>
            </a:endParaRPr>
          </a:p>
          <a:p>
            <a:pPr marL="338138" indent="-338138" algn="just"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solidFill>
                  <a:srgbClr val="FFFFFF"/>
                </a:solidFill>
                <a:latin typeface="Tahoma" pitchFamily="34" charset="0"/>
                <a:cs typeface="Tahoma" pitchFamily="34" charset="0"/>
              </a:rPr>
              <a:t> Plebiscito popular ano 2000 realizado no contexto da Terceira Semana Social: mais de seis milhões de votos</a:t>
            </a: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800">
              <a:solidFill>
                <a:srgbClr val="92D050"/>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a:solidFill>
                  <a:srgbClr val="92D050"/>
                </a:solidFill>
                <a:latin typeface="Tahoma" pitchFamily="34" charset="0"/>
                <a:cs typeface="Tahoma" pitchFamily="34" charset="0"/>
              </a:rPr>
              <a:t>AUDITORIA CIDADÃ DA DÍVIDA</a:t>
            </a:r>
          </a:p>
          <a:p>
            <a:pPr marL="338138" indent="-338138" algn="ctr" eaLnBrk="0" hangingPunct="0">
              <a:lnSpc>
                <a:spcPct val="110000"/>
              </a:lnSpc>
              <a:spcBef>
                <a:spcPts val="225"/>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a:solidFill>
                  <a:srgbClr val="92D050"/>
                </a:solidFill>
                <a:latin typeface="Tahoma" pitchFamily="34" charset="0"/>
                <a:cs typeface="Tahoma" pitchFamily="34" charset="0"/>
                <a:hlinkClick r:id="rId3"/>
              </a:rPr>
              <a:t>www.divida-auditoriacidada.org.br</a:t>
            </a:r>
            <a:endParaRPr lang="en-GB" sz="320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90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a:solidFill>
                  <a:srgbClr val="92D050"/>
                </a:solidFill>
                <a:latin typeface="Tahoma" pitchFamily="34" charset="0"/>
                <a:cs typeface="Tahoma" pitchFamily="34" charset="0"/>
              </a:rPr>
              <a:t>CPI da Dívida Pública</a:t>
            </a: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b="0">
                <a:solidFill>
                  <a:srgbClr val="FFFFFF"/>
                </a:solidFill>
                <a:latin typeface="Tahoma" pitchFamily="34" charset="0"/>
                <a:cs typeface="Tahoma" pitchFamily="34" charset="0"/>
              </a:rPr>
              <a:t>Passo importante, mas ainda não significa o cumprimento da Constituição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8125" y="142875"/>
            <a:ext cx="9929813" cy="6607175"/>
          </a:xfrm>
          <a:prstGeom prst="rect">
            <a:avLst/>
          </a:prstGeom>
          <a:noFill/>
          <a:ln w="9525">
            <a:noFill/>
            <a:round/>
            <a:headEnd/>
            <a:tailEnd/>
          </a:ln>
        </p:spPr>
        <p:txBody>
          <a:bodyPr lIns="90000" tIns="46800" rIns="90000" bIns="46800">
            <a:spAutoFit/>
          </a:bodyPr>
          <a:lstStyle/>
          <a:p>
            <a:pPr>
              <a:defRPr/>
            </a:pPr>
            <a:endParaRPr lang="pt-BR" sz="2000" b="0" dirty="0">
              <a:solidFill>
                <a:srgbClr val="FFFFFF"/>
              </a:solidFill>
              <a:latin typeface="Tahoma" pitchFamily="34" charset="0"/>
              <a:cs typeface="Tahoma" pitchFamily="34" charset="0"/>
            </a:endParaRPr>
          </a:p>
          <a:p>
            <a:pPr algn="ctr">
              <a:defRPr/>
            </a:pPr>
            <a:r>
              <a:rPr lang="pt-BR" sz="2000" b="0" dirty="0">
                <a:solidFill>
                  <a:srgbClr val="FFFFFF"/>
                </a:solidFill>
                <a:latin typeface="Tahoma" pitchFamily="34" charset="0"/>
                <a:ea typeface="Tahoma" pitchFamily="34" charset="0"/>
                <a:cs typeface="Tahoma" pitchFamily="34" charset="0"/>
              </a:rPr>
              <a:t> </a:t>
            </a:r>
            <a:r>
              <a:rPr lang="pt-BR" dirty="0">
                <a:solidFill>
                  <a:srgbClr val="92D050"/>
                </a:solidFill>
                <a:latin typeface="Tahoma" pitchFamily="34" charset="0"/>
                <a:ea typeface="Tahoma" pitchFamily="34" charset="0"/>
                <a:cs typeface="Tahoma" pitchFamily="34" charset="0"/>
              </a:rPr>
              <a:t>PAPEL DA DÍVIDA EXTERNA</a:t>
            </a:r>
          </a:p>
          <a:p>
            <a:pPr algn="ctr">
              <a:defRPr/>
            </a:pPr>
            <a:endParaRPr lang="pt-BR" dirty="0">
              <a:solidFill>
                <a:srgbClr val="92D050"/>
              </a:solidFill>
              <a:latin typeface="Tahoma" pitchFamily="34" charset="0"/>
              <a:ea typeface="Tahoma" pitchFamily="34" charset="0"/>
              <a:cs typeface="Tahoma" pitchFamily="34" charset="0"/>
            </a:endParaRPr>
          </a:p>
          <a:p>
            <a:pPr>
              <a:defRPr/>
            </a:pPr>
            <a:r>
              <a:rPr lang="pt-BR" dirty="0">
                <a:solidFill>
                  <a:srgbClr val="92D050"/>
                </a:solidFill>
                <a:latin typeface="Tahoma" pitchFamily="34" charset="0"/>
                <a:ea typeface="Tahoma" pitchFamily="34" charset="0"/>
                <a:cs typeface="Tahoma" pitchFamily="34" charset="0"/>
              </a:rPr>
              <a:t>Década de 90: </a:t>
            </a:r>
            <a:r>
              <a:rPr lang="pt-BR" b="0" dirty="0">
                <a:solidFill>
                  <a:srgbClr val="92D050"/>
                </a:solidFill>
                <a:latin typeface="Tahoma" pitchFamily="34" charset="0"/>
                <a:ea typeface="Tahoma" pitchFamily="34" charset="0"/>
                <a:cs typeface="Tahoma" pitchFamily="34" charset="0"/>
              </a:rPr>
              <a:t>Mecanismos financeiros de transferência de capital do setor público para o setor financeiro privado</a:t>
            </a:r>
          </a:p>
          <a:p>
            <a:pPr>
              <a:defRPr/>
            </a:pPr>
            <a:endParaRPr lang="pt-BR" b="0" dirty="0">
              <a:solidFill>
                <a:srgbClr val="FFFFFF"/>
              </a:solidFill>
              <a:latin typeface="Tahoma" pitchFamily="34" charset="0"/>
              <a:ea typeface="Tahoma" pitchFamily="34" charset="0"/>
              <a:cs typeface="Tahoma" pitchFamily="34" charset="0"/>
            </a:endParaRP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Suspeita de prescrição – “Estatuto de Limitações”</a:t>
            </a: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Plano </a:t>
            </a:r>
            <a:r>
              <a:rPr lang="pt-BR" b="0" dirty="0" err="1">
                <a:solidFill>
                  <a:srgbClr val="FFFFFF"/>
                </a:solidFill>
                <a:latin typeface="Tahoma" pitchFamily="34" charset="0"/>
                <a:ea typeface="Tahoma" pitchFamily="34" charset="0"/>
                <a:cs typeface="Tahoma" pitchFamily="34" charset="0"/>
              </a:rPr>
              <a:t>Brady</a:t>
            </a:r>
            <a:r>
              <a:rPr lang="pt-BR" b="0" dirty="0">
                <a:solidFill>
                  <a:srgbClr val="FFFFFF"/>
                </a:solidFill>
                <a:latin typeface="Tahoma" pitchFamily="34" charset="0"/>
                <a:ea typeface="Tahoma" pitchFamily="34" charset="0"/>
                <a:cs typeface="Tahoma" pitchFamily="34" charset="0"/>
              </a:rPr>
              <a:t>: conversão da dívida contratual em bônus, abrindo mão da recompra no mercado secundário</a:t>
            </a: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Privatizações: Utilização dos bônus </a:t>
            </a:r>
            <a:r>
              <a:rPr lang="pt-BR" b="0" dirty="0" err="1">
                <a:solidFill>
                  <a:srgbClr val="FFFFFF"/>
                </a:solidFill>
                <a:latin typeface="Tahoma" pitchFamily="34" charset="0"/>
                <a:ea typeface="Tahoma" pitchFamily="34" charset="0"/>
                <a:cs typeface="Tahoma" pitchFamily="34" charset="0"/>
              </a:rPr>
              <a:t>Brady</a:t>
            </a:r>
            <a:r>
              <a:rPr lang="pt-BR" b="0" dirty="0">
                <a:solidFill>
                  <a:srgbClr val="FFFFFF"/>
                </a:solidFill>
                <a:latin typeface="Tahoma" pitchFamily="34" charset="0"/>
                <a:ea typeface="Tahoma" pitchFamily="34" charset="0"/>
                <a:cs typeface="Tahoma" pitchFamily="34" charset="0"/>
              </a:rPr>
              <a:t> como moeda</a:t>
            </a: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 Livre fluxo de capitais combinado com as elevadas taxas de juros transformam a face da dívida externa em interna</a:t>
            </a:r>
          </a:p>
          <a:p>
            <a:pPr>
              <a:buFont typeface="Arial" pitchFamily="34" charset="0"/>
              <a:buChar char="•"/>
              <a:defRPr/>
            </a:pPr>
            <a:r>
              <a:rPr lang="pt-BR" b="0" dirty="0">
                <a:solidFill>
                  <a:srgbClr val="FFFFFF"/>
                </a:solidFill>
                <a:latin typeface="Tahoma" pitchFamily="34" charset="0"/>
                <a:ea typeface="Tahoma" pitchFamily="34" charset="0"/>
                <a:cs typeface="Tahoma" pitchFamily="34" charset="0"/>
              </a:rPr>
              <a:t> Acelerada emissão de bônus ‘soberanos’ </a:t>
            </a:r>
            <a:r>
              <a:rPr lang="es-EC" b="0" u="sng" dirty="0">
                <a:hlinkClick r:id="rId3"/>
              </a:rPr>
              <a:t>http://www.stn.fazenda.gov.br/divida_publica/downloads/soberanosinternet.xls</a:t>
            </a:r>
            <a:endParaRPr lang="pt-BR" b="0" dirty="0">
              <a:solidFill>
                <a:srgbClr val="FFFFFF"/>
              </a:solidFill>
              <a:latin typeface="Tahoma" pitchFamily="34" charset="0"/>
              <a:ea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026"/>
          <p:cNvSpPr txBox="1">
            <a:spLocks noChangeArrowheads="1"/>
          </p:cNvSpPr>
          <p:nvPr/>
        </p:nvSpPr>
        <p:spPr bwMode="auto">
          <a:xfrm>
            <a:off x="330200" y="214313"/>
            <a:ext cx="9575800" cy="1077912"/>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pt-BR" sz="3200">
                <a:solidFill>
                  <a:srgbClr val="92D050"/>
                </a:solidFill>
                <a:latin typeface="Tahoma" pitchFamily="34" charset="0"/>
                <a:cs typeface="Tahoma" pitchFamily="34" charset="0"/>
              </a:rPr>
              <a:t>DÍVIDA: impede a vida digna e o atendimento aos direitos humanos</a:t>
            </a:r>
          </a:p>
        </p:txBody>
      </p:sp>
      <p:sp>
        <p:nvSpPr>
          <p:cNvPr id="82947" name="Text Box 1027"/>
          <p:cNvSpPr txBox="1">
            <a:spLocks noChangeArrowheads="1"/>
          </p:cNvSpPr>
          <p:nvPr/>
        </p:nvSpPr>
        <p:spPr bwMode="auto">
          <a:xfrm>
            <a:off x="330200" y="1673225"/>
            <a:ext cx="9575800" cy="4783138"/>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pt-BR" b="0">
                <a:solidFill>
                  <a:srgbClr val="FFFFFF"/>
                </a:solidFill>
                <a:latin typeface="Tahoma" pitchFamily="34" charset="0"/>
                <a:cs typeface="Tahoma" pitchFamily="34" charset="0"/>
              </a:rPr>
              <a:t> De onde veio toda essa dívida pública? </a:t>
            </a:r>
          </a:p>
          <a:p>
            <a:pPr algn="ctr" eaLnBrk="0" hangingPunct="0">
              <a:spcBef>
                <a:spcPct val="50000"/>
              </a:spcBef>
            </a:pPr>
            <a:r>
              <a:rPr lang="pt-BR" b="0">
                <a:solidFill>
                  <a:srgbClr val="FFFFFF"/>
                </a:solidFill>
                <a:latin typeface="Tahoma" pitchFamily="34" charset="0"/>
                <a:cs typeface="Tahoma" pitchFamily="34" charset="0"/>
              </a:rPr>
              <a:t> Quanto tomamos emprestado e quanto já pagamos? </a:t>
            </a:r>
          </a:p>
          <a:p>
            <a:pPr algn="ctr" eaLnBrk="0" hangingPunct="0">
              <a:spcBef>
                <a:spcPct val="50000"/>
              </a:spcBef>
            </a:pPr>
            <a:r>
              <a:rPr lang="pt-BR" b="0">
                <a:solidFill>
                  <a:srgbClr val="FFFFFF"/>
                </a:solidFill>
                <a:latin typeface="Tahoma" pitchFamily="34" charset="0"/>
                <a:cs typeface="Tahoma" pitchFamily="34" charset="0"/>
              </a:rPr>
              <a:t> O que realmente devemos? </a:t>
            </a:r>
          </a:p>
          <a:p>
            <a:pPr algn="ctr" eaLnBrk="0" hangingPunct="0">
              <a:spcBef>
                <a:spcPct val="50000"/>
              </a:spcBef>
            </a:pPr>
            <a:r>
              <a:rPr lang="pt-BR" b="0">
                <a:solidFill>
                  <a:srgbClr val="FFFFFF"/>
                </a:solidFill>
                <a:latin typeface="Tahoma" pitchFamily="34" charset="0"/>
                <a:cs typeface="Tahoma" pitchFamily="34" charset="0"/>
              </a:rPr>
              <a:t> Quem contraiu tantos empréstimos? </a:t>
            </a:r>
          </a:p>
          <a:p>
            <a:pPr algn="ctr" eaLnBrk="0" hangingPunct="0">
              <a:spcBef>
                <a:spcPct val="50000"/>
              </a:spcBef>
            </a:pPr>
            <a:r>
              <a:rPr lang="pt-BR" b="0">
                <a:solidFill>
                  <a:srgbClr val="FFFFFF"/>
                </a:solidFill>
                <a:latin typeface="Tahoma" pitchFamily="34" charset="0"/>
                <a:cs typeface="Tahoma" pitchFamily="34" charset="0"/>
              </a:rPr>
              <a:t> Onde foram aplicados os recursos? </a:t>
            </a:r>
          </a:p>
          <a:p>
            <a:pPr algn="ctr" eaLnBrk="0" hangingPunct="0">
              <a:spcBef>
                <a:spcPct val="50000"/>
              </a:spcBef>
            </a:pPr>
            <a:r>
              <a:rPr lang="pt-BR" b="0">
                <a:solidFill>
                  <a:srgbClr val="FFFFFF"/>
                </a:solidFill>
                <a:latin typeface="Tahoma" pitchFamily="34" charset="0"/>
                <a:cs typeface="Tahoma" pitchFamily="34" charset="0"/>
              </a:rPr>
              <a:t> Quem se beneficiou desse endividamento? </a:t>
            </a:r>
          </a:p>
          <a:p>
            <a:pPr algn="ctr" eaLnBrk="0" hangingPunct="0">
              <a:spcBef>
                <a:spcPct val="50000"/>
              </a:spcBef>
            </a:pPr>
            <a:r>
              <a:rPr lang="pt-BR" b="0">
                <a:solidFill>
                  <a:srgbClr val="FFFFFF"/>
                </a:solidFill>
                <a:latin typeface="Tahoma" pitchFamily="34" charset="0"/>
                <a:cs typeface="Tahoma" pitchFamily="34" charset="0"/>
              </a:rPr>
              <a:t> Qual a responsabilidade dos credores e organismos internacionais nesse processo? </a:t>
            </a:r>
          </a:p>
          <a:p>
            <a:pPr algn="ctr" eaLnBrk="0" hangingPunct="0">
              <a:spcBef>
                <a:spcPct val="70000"/>
              </a:spcBef>
            </a:pPr>
            <a:r>
              <a:rPr lang="pt-BR">
                <a:solidFill>
                  <a:srgbClr val="92D050"/>
                </a:solidFill>
                <a:latin typeface="Tahoma" pitchFamily="34" charset="0"/>
                <a:cs typeface="Tahoma" pitchFamily="34" charset="0"/>
              </a:rPr>
              <a:t>Somente a </a:t>
            </a:r>
            <a:r>
              <a:rPr lang="pt-BR" u="sng">
                <a:solidFill>
                  <a:srgbClr val="92D050"/>
                </a:solidFill>
                <a:latin typeface="Tahoma" pitchFamily="34" charset="0"/>
                <a:cs typeface="Tahoma" pitchFamily="34" charset="0"/>
              </a:rPr>
              <a:t>AUDITORIA</a:t>
            </a:r>
            <a:r>
              <a:rPr lang="pt-BR">
                <a:solidFill>
                  <a:srgbClr val="92D050"/>
                </a:solidFill>
                <a:latin typeface="Tahoma" pitchFamily="34" charset="0"/>
                <a:cs typeface="Tahoma" pitchFamily="34" charset="0"/>
              </a:rPr>
              <a:t> responderá essas questões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38125" y="285750"/>
            <a:ext cx="9667875" cy="6432550"/>
          </a:xfrm>
          <a:prstGeom prst="rect">
            <a:avLst/>
          </a:prstGeom>
          <a:noFill/>
          <a:ln w="12700" cap="sq">
            <a:noFill/>
            <a:miter lim="800000"/>
            <a:headEnd type="none" w="sm" len="sm"/>
            <a:tailEnd type="none" w="sm" len="sm"/>
          </a:ln>
        </p:spPr>
        <p:txBody>
          <a:bodyPr>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CONCLUSÃO</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a:solidFill>
                  <a:srgbClr val="FFFFFF"/>
                </a:solidFill>
                <a:latin typeface="Tahoma" pitchFamily="34" charset="0"/>
                <a:cs typeface="Tahoma" pitchFamily="34" charset="0"/>
              </a:rPr>
              <a:t>Instrumento do endividamento público foi usurpado pelo setor financeiro</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a:solidFill>
                  <a:srgbClr val="FFFFFF"/>
                </a:solidFill>
                <a:latin typeface="Tahoma" pitchFamily="34" charset="0"/>
                <a:cs typeface="Tahoma" pitchFamily="34" charset="0"/>
              </a:rPr>
              <a:t>Nação submissa aos interesses do “Mercado”</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a:solidFill>
                  <a:srgbClr val="FFFFFF"/>
                </a:solidFill>
                <a:latin typeface="Tahoma" pitchFamily="34" charset="0"/>
                <a:cs typeface="Tahoma" pitchFamily="34" charset="0"/>
              </a:rPr>
              <a:t>Metade dos recursos orçamentários da União transferidos para pagamento da dívida pública</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a:solidFill>
                  <a:srgbClr val="FFFFFF"/>
                </a:solidFill>
                <a:latin typeface="Tahoma" pitchFamily="34" charset="0"/>
                <a:cs typeface="Tahoma" pitchFamily="34" charset="0"/>
              </a:rPr>
              <a:t>Consequências: Sacrifício Social, Exclusão, Miséria e Violência</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a:solidFill>
                  <a:srgbClr val="FFFFFF"/>
                </a:solidFill>
                <a:latin typeface="Tahoma" pitchFamily="34" charset="0"/>
                <a:cs typeface="Tahoma" pitchFamily="34" charset="0"/>
              </a:rPr>
              <a:t>Terrorismo: “Não há outro caminho ”</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a:solidFill>
                  <a:srgbClr val="FFFFFF"/>
                </a:solidFill>
                <a:latin typeface="Tahoma" pitchFamily="34" charset="0"/>
                <a:cs typeface="Tahoma" pitchFamily="34" charset="0"/>
              </a:rPr>
              <a:t>Fazem parecer difícil </a:t>
            </a:r>
            <a:r>
              <a:rPr lang="pt-BR" sz="2600" b="0" i="1">
                <a:solidFill>
                  <a:srgbClr val="92D050"/>
                </a:solidFill>
                <a:latin typeface="Tahoma" pitchFamily="34" charset="0"/>
                <a:cs typeface="Tahoma" pitchFamily="34" charset="0"/>
              </a:rPr>
              <a:t>(massa retórica enganosa e desinformação)  </a:t>
            </a:r>
            <a:r>
              <a:rPr lang="pt-BR" sz="2600" b="0">
                <a:solidFill>
                  <a:srgbClr val="FFFFFF"/>
                </a:solidFill>
                <a:latin typeface="Tahoma" pitchFamily="34" charset="0"/>
                <a:cs typeface="Tahoma" pitchFamily="34" charset="0"/>
              </a:rPr>
              <a:t>para que acreditemos que é impossível mudar os rumos</a:t>
            </a:r>
            <a:endParaRPr lang="pt-BR" sz="2800">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81000" y="285750"/>
            <a:ext cx="9525000" cy="6816725"/>
          </a:xfrm>
          <a:prstGeom prst="rect">
            <a:avLst/>
          </a:prstGeom>
          <a:noFill/>
          <a:ln w="12700" cap="sq">
            <a:noFill/>
            <a:miter lim="800000"/>
            <a:headEnd type="none" w="sm" len="sm"/>
            <a:tailEnd type="none" w="sm" len="sm"/>
          </a:ln>
        </p:spPr>
        <p:txBody>
          <a:bodyPr>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92D050"/>
                </a:solidFill>
                <a:latin typeface="Tahoma" pitchFamily="34" charset="0"/>
                <a:cs typeface="Tahoma" pitchFamily="34" charset="0"/>
              </a:rPr>
              <a:t>CONCLUSÃO</a:t>
            </a:r>
          </a:p>
          <a:p>
            <a:pPr lvl="1" algn="ctr"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Instrumento do endividamento público foi usurpado pelo setor financeiro</a:t>
            </a:r>
          </a:p>
          <a:p>
            <a:pPr algn="ctr"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b="0" i="1">
                <a:solidFill>
                  <a:srgbClr val="FFFFFF"/>
                </a:solidFill>
              </a:rPr>
              <a:t>“os credores do Estado, na realidade, não dão nada, pois a soma emprestada é convertida em títulos da dívida, facilmente transferíveis, que continuam a funcionar nas suas mãos como se fossem a mesma quantidade de dinheiro sonante”</a:t>
            </a:r>
          </a:p>
          <a:p>
            <a:pPr algn="ctr"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b="0" i="1">
                <a:solidFill>
                  <a:srgbClr val="FFFFFF"/>
                </a:solidFill>
              </a:rPr>
              <a:t>“a dívida do Estado fez prosperar as sociedades por ações, o comércio com títulos negociáveis de toda espécie, a agiotagem, numa palavra: o jogo da Bolsa e a moderna bancocracia”             </a:t>
            </a:r>
            <a:r>
              <a:rPr lang="pt-BR" sz="3200" b="0">
                <a:solidFill>
                  <a:srgbClr val="92D050"/>
                </a:solidFill>
              </a:rPr>
              <a:t>KARL MARX</a:t>
            </a:r>
            <a:endParaRPr lang="pt-BR" sz="3200">
              <a:solidFill>
                <a:srgbClr val="92D050"/>
              </a:solidFill>
              <a:latin typeface="Verdana"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60400" y="214313"/>
            <a:ext cx="8701088" cy="6502400"/>
          </a:xfrm>
          <a:prstGeom prst="rect">
            <a:avLst/>
          </a:prstGeom>
          <a:noFill/>
          <a:ln w="12700" cap="sq">
            <a:noFill/>
            <a:miter lim="800000"/>
            <a:headEnd type="none" w="sm" len="sm"/>
            <a:tailEnd type="none" w="sm" len="sm"/>
          </a:ln>
        </p:spPr>
        <p:txBody>
          <a:bodyPr>
            <a:spAutoFit/>
          </a:bodyPr>
          <a:lstStyle/>
          <a:p>
            <a:pPr lvl="1" algn="ctr"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Verdana" pitchFamily="34" charset="0"/>
                <a:cs typeface="Tahoma" pitchFamily="34" charset="0"/>
              </a:rPr>
              <a:t>ESTRATÉGIAS DE AÇÃO</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92D050"/>
                </a:solidFill>
                <a:latin typeface="Tahoma" pitchFamily="34" charset="0"/>
                <a:cs typeface="Tahoma" pitchFamily="34" charset="0"/>
              </a:rPr>
              <a:t>CONHECIMENTO DA REALIDADE </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92D050"/>
                </a:solidFill>
                <a:latin typeface="Tahoma" pitchFamily="34" charset="0"/>
                <a:cs typeface="Tahoma" pitchFamily="34" charset="0"/>
              </a:rPr>
              <a:t>MOBILIZAÇÃO SOCIAL CONSCIENTE</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92D050"/>
                </a:solidFill>
                <a:latin typeface="Tahoma" pitchFamily="34" charset="0"/>
                <a:cs typeface="Tahoma" pitchFamily="34" charset="0"/>
              </a:rPr>
              <a:t>AÇOES CONCRETAS</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Auditoria da Dívida Pública para desmascarar o “Sistema da Dívida” e democratizar o conhecimento da realidade financeira</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Investigações pelo Ministério Público</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Rever a política monetária e fiscal para garantir distribuição da renda e justiça social</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Atender Direitos Humanos </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TRANSPARÊNCIA e acesso à VERDADE</a:t>
            </a:r>
            <a:endParaRPr lang="pt-BR">
              <a:solidFill>
                <a:srgbClr val="FFFFFF"/>
              </a:solidFill>
              <a:latin typeface="Verdana"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3886200"/>
            <a:ext cx="9906000" cy="1323975"/>
          </a:xfrm>
          <a:prstGeom prst="rect">
            <a:avLst/>
          </a:prstGeom>
          <a:noFill/>
          <a:ln w="12700" cap="sq">
            <a:noFill/>
            <a:miter lim="800000"/>
            <a:headEnd type="none" w="sm" len="sm"/>
            <a:tailEnd type="none" w="sm" len="sm"/>
          </a:ln>
        </p:spPr>
        <p:txBody>
          <a:bodyPr>
            <a:spAutoFit/>
          </a:bodyPr>
          <a:lstStyle/>
          <a:p>
            <a:pPr eaLnBrk="0" hangingPunct="0"/>
            <a:r>
              <a:rPr lang="pt-BR" sz="2000" b="0">
                <a:solidFill>
                  <a:srgbClr val="92D050"/>
                </a:solidFill>
                <a:latin typeface="Tahoma" pitchFamily="34" charset="0"/>
                <a:cs typeface="Tahoma" pitchFamily="34" charset="0"/>
              </a:rPr>
              <a:t>Daniel Bin			danielbin@unb.br</a:t>
            </a:r>
          </a:p>
          <a:p>
            <a:pPr eaLnBrk="0" hangingPunct="0"/>
            <a:r>
              <a:rPr lang="en-US" sz="2000" b="0">
                <a:solidFill>
                  <a:srgbClr val="92D050"/>
                </a:solidFill>
                <a:latin typeface="Tahoma" pitchFamily="34" charset="0"/>
                <a:cs typeface="Tahoma" pitchFamily="34" charset="0"/>
              </a:rPr>
              <a:t>Maria Lucia Fattorelli		marialuciafattorelli@yahoo.com.br</a:t>
            </a:r>
          </a:p>
          <a:p>
            <a:pPr eaLnBrk="0" hangingPunct="0"/>
            <a:r>
              <a:rPr lang="en-US" sz="2000" b="0">
                <a:solidFill>
                  <a:srgbClr val="92D050"/>
                </a:solidFill>
                <a:latin typeface="Tahoma" pitchFamily="34" charset="0"/>
                <a:cs typeface="Tahoma" pitchFamily="34" charset="0"/>
              </a:rPr>
              <a:t>Myriam Ayala			mayalasilva@hahoo.com</a:t>
            </a:r>
          </a:p>
          <a:p>
            <a:pPr eaLnBrk="0" hangingPunct="0"/>
            <a:r>
              <a:rPr lang="en-US" sz="2000" b="0">
                <a:solidFill>
                  <a:srgbClr val="92D050"/>
                </a:solidFill>
                <a:latin typeface="Tahoma" pitchFamily="34" charset="0"/>
                <a:cs typeface="Tahoma" pitchFamily="34" charset="0"/>
              </a:rPr>
              <a:t>Rodrigo Vieira de Ávila		rodeavila@yahoo.com.br</a:t>
            </a:r>
            <a:endParaRPr lang="pt-BR" sz="2000" b="0">
              <a:solidFill>
                <a:srgbClr val="92D050"/>
              </a:solidFill>
              <a:latin typeface="Tahoma" pitchFamily="34" charset="0"/>
              <a:cs typeface="Tahoma" pitchFamily="34" charset="0"/>
            </a:endParaRPr>
          </a:p>
        </p:txBody>
      </p:sp>
      <p:pic>
        <p:nvPicPr>
          <p:cNvPr id="87043" name="Picture 3"/>
          <p:cNvPicPr>
            <a:picLocks noChangeAspect="1" noChangeArrowheads="1"/>
          </p:cNvPicPr>
          <p:nvPr/>
        </p:nvPicPr>
        <p:blipFill>
          <a:blip r:embed="rId3"/>
          <a:srcRect/>
          <a:stretch>
            <a:fillRect/>
          </a:stretch>
        </p:blipFill>
        <p:spPr bwMode="auto">
          <a:xfrm>
            <a:off x="12700" y="7938"/>
            <a:ext cx="1685925" cy="1800225"/>
          </a:xfrm>
          <a:prstGeom prst="rect">
            <a:avLst/>
          </a:prstGeom>
          <a:noFill/>
          <a:ln w="12700" cap="sq">
            <a:noFill/>
            <a:miter lim="800000"/>
            <a:headEnd/>
            <a:tailEnd/>
          </a:ln>
        </p:spPr>
      </p:pic>
      <p:sp>
        <p:nvSpPr>
          <p:cNvPr id="87044" name="CaixaDeTexto 3"/>
          <p:cNvSpPr txBox="1">
            <a:spLocks noChangeArrowheads="1"/>
          </p:cNvSpPr>
          <p:nvPr/>
        </p:nvSpPr>
        <p:spPr bwMode="auto">
          <a:xfrm>
            <a:off x="0" y="2446338"/>
            <a:ext cx="9906000" cy="830262"/>
          </a:xfrm>
          <a:prstGeom prst="rect">
            <a:avLst/>
          </a:prstGeom>
          <a:noFill/>
          <a:ln w="9525">
            <a:noFill/>
            <a:miter lim="800000"/>
            <a:headEnd/>
            <a:tailEnd/>
          </a:ln>
        </p:spPr>
        <p:txBody>
          <a:bodyPr>
            <a:spAutoFit/>
          </a:bodyPr>
          <a:lstStyle/>
          <a:p>
            <a:pPr algn="ctr" eaLnBrk="0" hangingPunct="0">
              <a:spcBef>
                <a:spcPts val="600"/>
              </a:spcBef>
            </a:pPr>
            <a:r>
              <a:rPr lang="en-US" sz="4800" b="0">
                <a:solidFill>
                  <a:srgbClr val="FFFFFF"/>
                </a:solidFill>
                <a:latin typeface="Tahoma" pitchFamily="34" charset="0"/>
                <a:cs typeface="Tahoma" pitchFamily="34" charset="0"/>
              </a:rPr>
              <a:t>www.divida-auditoriacidada.org.br</a:t>
            </a:r>
          </a:p>
        </p:txBody>
      </p:sp>
      <p:pic>
        <p:nvPicPr>
          <p:cNvPr id="87045" name="Picture 4"/>
          <p:cNvPicPr>
            <a:picLocks noChangeAspect="1"/>
          </p:cNvPicPr>
          <p:nvPr/>
        </p:nvPicPr>
        <p:blipFill>
          <a:blip r:embed="rId4"/>
          <a:srcRect/>
          <a:stretch>
            <a:fillRect/>
          </a:stretch>
        </p:blipFill>
        <p:spPr bwMode="auto">
          <a:xfrm>
            <a:off x="7924800" y="5537200"/>
            <a:ext cx="1981200" cy="132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8125" y="142875"/>
            <a:ext cx="9667875" cy="6016625"/>
          </a:xfrm>
          <a:prstGeom prst="rect">
            <a:avLst/>
          </a:prstGeom>
          <a:noFill/>
          <a:ln w="9525">
            <a:noFill/>
            <a:round/>
            <a:headEnd/>
            <a:tailEnd/>
          </a:ln>
        </p:spPr>
        <p:txBody>
          <a:bodyPr lIns="90000" tIns="46800" rIns="90000" bIns="46800">
            <a:spAutoFit/>
          </a:bodyPr>
          <a:lstStyle/>
          <a:p>
            <a:pPr>
              <a:defRPr/>
            </a:pPr>
            <a:endParaRPr lang="pt-BR" sz="2000" b="0" dirty="0">
              <a:solidFill>
                <a:srgbClr val="FFFFFF"/>
              </a:solidFill>
              <a:latin typeface="Tahoma" pitchFamily="34" charset="0"/>
              <a:cs typeface="Tahoma" pitchFamily="34" charset="0"/>
            </a:endParaRPr>
          </a:p>
          <a:p>
            <a:pPr algn="ctr">
              <a:defRPr/>
            </a:pPr>
            <a:r>
              <a:rPr lang="pt-BR" sz="2000" b="0" dirty="0">
                <a:solidFill>
                  <a:srgbClr val="FFFFFF"/>
                </a:solidFill>
                <a:latin typeface="Tahoma" pitchFamily="34" charset="0"/>
                <a:ea typeface="Tahoma" pitchFamily="34" charset="0"/>
                <a:cs typeface="Tahoma" pitchFamily="34" charset="0"/>
              </a:rPr>
              <a:t> </a:t>
            </a:r>
            <a:r>
              <a:rPr lang="pt-BR" dirty="0">
                <a:solidFill>
                  <a:srgbClr val="92D050"/>
                </a:solidFill>
                <a:latin typeface="Tahoma" pitchFamily="34" charset="0"/>
                <a:ea typeface="Tahoma" pitchFamily="34" charset="0"/>
                <a:cs typeface="Tahoma" pitchFamily="34" charset="0"/>
              </a:rPr>
              <a:t>PAPEL DA DÍVIDA EXTERNA</a:t>
            </a:r>
          </a:p>
          <a:p>
            <a:pPr algn="ctr">
              <a:defRPr/>
            </a:pPr>
            <a:endParaRPr lang="pt-BR" dirty="0">
              <a:solidFill>
                <a:srgbClr val="92D050"/>
              </a:solidFill>
              <a:latin typeface="Tahoma" pitchFamily="34" charset="0"/>
              <a:ea typeface="Tahoma" pitchFamily="34" charset="0"/>
              <a:cs typeface="Tahoma" pitchFamily="34" charset="0"/>
            </a:endParaRPr>
          </a:p>
          <a:p>
            <a:pPr>
              <a:defRPr/>
            </a:pPr>
            <a:r>
              <a:rPr lang="pt-BR" dirty="0">
                <a:solidFill>
                  <a:srgbClr val="92D050"/>
                </a:solidFill>
                <a:latin typeface="Tahoma" pitchFamily="34" charset="0"/>
                <a:ea typeface="Tahoma" pitchFamily="34" charset="0"/>
                <a:cs typeface="Tahoma" pitchFamily="34" charset="0"/>
              </a:rPr>
              <a:t>Anos 2000: </a:t>
            </a:r>
            <a:r>
              <a:rPr lang="pt-BR" b="0" dirty="0">
                <a:solidFill>
                  <a:srgbClr val="92D050"/>
                </a:solidFill>
                <a:latin typeface="Tahoma" pitchFamily="34" charset="0"/>
                <a:ea typeface="Tahoma" pitchFamily="34" charset="0"/>
                <a:cs typeface="Tahoma" pitchFamily="34" charset="0"/>
              </a:rPr>
              <a:t>Mecanismos financeiros de transferência de capital do setor público para o setor financeiro privado</a:t>
            </a:r>
          </a:p>
          <a:p>
            <a:pPr>
              <a:defRPr/>
            </a:pPr>
            <a:endParaRPr lang="pt-BR" b="0" dirty="0">
              <a:solidFill>
                <a:srgbClr val="FFFFFF"/>
              </a:solidFill>
              <a:latin typeface="Tahoma" pitchFamily="34" charset="0"/>
              <a:ea typeface="Tahoma" pitchFamily="34" charset="0"/>
              <a:cs typeface="Tahoma" pitchFamily="34" charset="0"/>
            </a:endParaRP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Aprofundamento do aparato legal de privilégios para dívida</a:t>
            </a: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Cláusulas de ação coletiva</a:t>
            </a: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Recompra de títulos da dívida externa com ágio</a:t>
            </a: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Pagamento antecipado ao FMI com emissão de dívida interna</a:t>
            </a: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Transformação de dívida externa em “interna”</a:t>
            </a:r>
          </a:p>
          <a:p>
            <a:pPr marL="342900" indent="-342900" algn="just">
              <a:lnSpc>
                <a:spcPct val="150000"/>
              </a:lnSpc>
              <a:spcBef>
                <a:spcPct val="20000"/>
              </a:spcBef>
              <a:buFont typeface="Arial" pitchFamily="34" charset="0"/>
              <a:buChar char="•"/>
              <a:defRPr/>
            </a:pPr>
            <a:r>
              <a:rPr lang="pt-BR" b="0" dirty="0">
                <a:solidFill>
                  <a:srgbClr val="FFFFFF"/>
                </a:solidFill>
                <a:latin typeface="Tahoma" pitchFamily="34" charset="0"/>
                <a:ea typeface="Tahoma" pitchFamily="34" charset="0"/>
                <a:cs typeface="Tahoma" pitchFamily="34" charset="0"/>
              </a:rPr>
              <a:t>Elevação da dívida externa ‘privada’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lso">
  <a:themeElements>
    <a:clrScheme name="">
      <a:dk1>
        <a:srgbClr val="000000"/>
      </a:dk1>
      <a:lt1>
        <a:srgbClr val="FFFF00"/>
      </a:lt1>
      <a:dk2>
        <a:srgbClr val="000066"/>
      </a:dk2>
      <a:lt2>
        <a:srgbClr val="FFCC66"/>
      </a:lt2>
      <a:accent1>
        <a:srgbClr val="FF9900"/>
      </a:accent1>
      <a:accent2>
        <a:srgbClr val="000044"/>
      </a:accent2>
      <a:accent3>
        <a:srgbClr val="AAAAB8"/>
      </a:accent3>
      <a:accent4>
        <a:srgbClr val="DADA00"/>
      </a:accent4>
      <a:accent5>
        <a:srgbClr val="FFCAAA"/>
      </a:accent5>
      <a:accent6>
        <a:srgbClr val="00003D"/>
      </a:accent6>
      <a:hlink>
        <a:srgbClr val="3366FF"/>
      </a:hlink>
      <a:folHlink>
        <a:srgbClr val="FFFF00"/>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18152</TotalTime>
  <Words>6053</Words>
  <Application>Microsoft Office PowerPoint</Application>
  <PresentationFormat>A4 (210 x 297 mm)</PresentationFormat>
  <Paragraphs>1220</Paragraphs>
  <Slides>84</Slides>
  <Notes>59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84</vt:i4>
      </vt:variant>
    </vt:vector>
  </HeadingPairs>
  <TitlesOfParts>
    <vt:vector size="93" baseType="lpstr">
      <vt:lpstr>Times New Roman</vt:lpstr>
      <vt:lpstr>Arial</vt:lpstr>
      <vt:lpstr>Tahoma</vt:lpstr>
      <vt:lpstr>Calibri</vt:lpstr>
      <vt:lpstr>Arial Unicode MS</vt:lpstr>
      <vt:lpstr>Verdana</vt:lpstr>
      <vt:lpstr>Bookman Old Style</vt:lpstr>
      <vt:lpstr>Wingdings</vt:lpstr>
      <vt:lpstr>Pulso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Orçamento Geral da União – Gastos Selecionados (R$ milhões) </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vector>
  </TitlesOfParts>
  <Company>Maria Lúcia F. Carneiro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Maria Lucia Fattorelli</dc:creator>
  <cp:lastModifiedBy>User</cp:lastModifiedBy>
  <cp:revision>1317</cp:revision>
  <cp:lastPrinted>2008-11-20T19:12:03Z</cp:lastPrinted>
  <dcterms:created xsi:type="dcterms:W3CDTF">2001-11-19T18:24:28Z</dcterms:created>
  <dcterms:modified xsi:type="dcterms:W3CDTF">2012-08-07T14:47:24Z</dcterms:modified>
</cp:coreProperties>
</file>