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1027" r:id="rId2"/>
    <p:sldId id="1022" r:id="rId3"/>
    <p:sldId id="1025" r:id="rId4"/>
    <p:sldId id="1024" r:id="rId5"/>
    <p:sldId id="1028" r:id="rId6"/>
    <p:sldId id="1029" r:id="rId7"/>
    <p:sldId id="1030" r:id="rId8"/>
    <p:sldId id="1031" r:id="rId9"/>
    <p:sldId id="1032" r:id="rId10"/>
    <p:sldId id="1046" r:id="rId11"/>
    <p:sldId id="1045" r:id="rId12"/>
    <p:sldId id="1034" r:id="rId13"/>
    <p:sldId id="1042" r:id="rId14"/>
    <p:sldId id="1035" r:id="rId15"/>
    <p:sldId id="1033" r:id="rId16"/>
    <p:sldId id="1044" r:id="rId17"/>
    <p:sldId id="1043" r:id="rId18"/>
    <p:sldId id="1037" r:id="rId19"/>
    <p:sldId id="1036" r:id="rId20"/>
    <p:sldId id="1038" r:id="rId21"/>
    <p:sldId id="1039" r:id="rId22"/>
    <p:sldId id="1040" r:id="rId23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rgbClr val="FF0000"/>
        </a:solidFill>
        <a:latin typeface="Times New Roman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rgbClr val="FF0000"/>
        </a:solidFill>
        <a:latin typeface="Times New Roman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rgbClr val="FF0000"/>
        </a:solidFill>
        <a:latin typeface="Times New Roman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rgbClr val="FF0000"/>
        </a:solidFill>
        <a:latin typeface="Times New Roman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92D050"/>
    <a:srgbClr val="334F15"/>
    <a:srgbClr val="FF0000"/>
    <a:srgbClr val="FFFF00"/>
    <a:srgbClr val="CC0000"/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21" autoAdjust="0"/>
    <p:restoredTop sz="94660"/>
  </p:normalViewPr>
  <p:slideViewPr>
    <p:cSldViewPr>
      <p:cViewPr varScale="1">
        <p:scale>
          <a:sx n="74" d="100"/>
          <a:sy n="74" d="100"/>
        </p:scale>
        <p:origin x="-816" y="-90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804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iMacHD:Users:DanielBin:Documents:doutorado:tese%20iMac:TeseDepositadaMay11Char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iMacHD:Users:DanielBin:Documents:pesquisa:em%20avaliacao:Diss_Into_Book:Diss_Into_Book_Char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iMacHD:Users:DanielBin:Documents:doutorado:tese%20iMac:TeseDepositadaMay11Char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iMacHD:Users:DanielBin:Documents:doutorado:tese%20iMac:TeseDepositadaMay11Cha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iMacHD:Users:DanielBin:Documents:doutorado:tese%20iMac:defes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iMacHD:Users:DanielBin:Documents:pesquisa:em%20avaliacao:Diss_Into_Book:Diss_Into_Book_Char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iMacHD:Users:DanielBin:Documents:pesquisa:em%20avaliacao:Diss_Into_Book:Diss_Into_Book_Char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iMacHD:Users:DanielBin:Documents:0Rio:2010%20anpad:2010%20anpad%20char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iMacHD:Users:DanielBin:Documents:0Rio:2010%20anpad:2010%20anpad%20char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iMacHD:Users:DanielBin:Documents:pesquisa:em%20avaliacao:Diss_Into_Book:Diss_Into_Book_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lineChart>
        <c:grouping val="standard"/>
        <c:ser>
          <c:idx val="0"/>
          <c:order val="0"/>
          <c:tx>
            <c:strRef>
              <c:f>grf!$B$86</c:f>
              <c:strCache>
                <c:ptCount val="1"/>
                <c:pt idx="0">
                  <c:v>Alemanha</c:v>
                </c:pt>
              </c:strCache>
            </c:strRef>
          </c:tx>
          <c:marker>
            <c:symbol val="none"/>
          </c:marker>
          <c:cat>
            <c:numRef>
              <c:f>grf!$M$3:$AQ$3</c:f>
              <c:numCache>
                <c:formatCode>General</c:formatCode>
                <c:ptCount val="3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</c:numCache>
            </c:numRef>
          </c:cat>
          <c:val>
            <c:numRef>
              <c:f>grf!$M$86:$AQ$86</c:f>
              <c:numCache>
                <c:formatCode>#,##0.0_ ;\-#,##0.0\ </c:formatCode>
                <c:ptCount val="31"/>
                <c:pt idx="0">
                  <c:v>1.902283811422834</c:v>
                </c:pt>
                <c:pt idx="1">
                  <c:v>1.7993435407490501</c:v>
                </c:pt>
                <c:pt idx="2">
                  <c:v>1.1429445543541079</c:v>
                </c:pt>
                <c:pt idx="3">
                  <c:v>0.15837852515534501</c:v>
                </c:pt>
                <c:pt idx="4">
                  <c:v>0.26076985154623089</c:v>
                </c:pt>
                <c:pt idx="5">
                  <c:v>0.59789150151737425</c:v>
                </c:pt>
                <c:pt idx="6">
                  <c:v>1.1700379911865808</c:v>
                </c:pt>
                <c:pt idx="7">
                  <c:v>1.3680514661345755</c:v>
                </c:pt>
                <c:pt idx="8">
                  <c:v>1.4584370351635731</c:v>
                </c:pt>
                <c:pt idx="9">
                  <c:v>1.8235048942996166</c:v>
                </c:pt>
                <c:pt idx="10">
                  <c:v>2.9895816171414618</c:v>
                </c:pt>
                <c:pt idx="11">
                  <c:v>2.9128129189331546</c:v>
                </c:pt>
                <c:pt idx="12">
                  <c:v>1.5923384758638675</c:v>
                </c:pt>
                <c:pt idx="13">
                  <c:v>0.8993762216308282</c:v>
                </c:pt>
                <c:pt idx="14">
                  <c:v>1.1930562239412625</c:v>
                </c:pt>
                <c:pt idx="15">
                  <c:v>1.0929318648457624</c:v>
                </c:pt>
                <c:pt idx="16">
                  <c:v>-4.1134809084815913E-3</c:v>
                </c:pt>
                <c:pt idx="17">
                  <c:v>-0.45953058169851202</c:v>
                </c:pt>
                <c:pt idx="18">
                  <c:v>0.22261925899514207</c:v>
                </c:pt>
                <c:pt idx="19">
                  <c:v>0.9239195792509608</c:v>
                </c:pt>
                <c:pt idx="20">
                  <c:v>1.9381070611654321</c:v>
                </c:pt>
                <c:pt idx="21">
                  <c:v>3.2716108243398572</c:v>
                </c:pt>
                <c:pt idx="22">
                  <c:v>3.7706864550747161</c:v>
                </c:pt>
                <c:pt idx="23">
                  <c:v>3.2943315286323926</c:v>
                </c:pt>
                <c:pt idx="24">
                  <c:v>2.774534144322605</c:v>
                </c:pt>
                <c:pt idx="25">
                  <c:v>2.7110553200934921</c:v>
                </c:pt>
                <c:pt idx="26">
                  <c:v>3.6124176752123431</c:v>
                </c:pt>
                <c:pt idx="27">
                  <c:v>3.7449688907133569</c:v>
                </c:pt>
                <c:pt idx="28">
                  <c:v>3.6239181119251147</c:v>
                </c:pt>
                <c:pt idx="29">
                  <c:v>3.2897729591235598</c:v>
                </c:pt>
                <c:pt idx="30">
                  <c:v>3.8319435887389579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grf!$B$87</c:f>
              <c:strCache>
                <c:ptCount val="1"/>
                <c:pt idx="0">
                  <c:v>EUA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grf!$M$3:$AQ$3</c:f>
              <c:numCache>
                <c:formatCode>General</c:formatCode>
                <c:ptCount val="3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</c:numCache>
            </c:numRef>
          </c:cat>
          <c:val>
            <c:numRef>
              <c:f>grf!$M$87:$AQ$87</c:f>
              <c:numCache>
                <c:formatCode>#,##0.0_ ;\-#,##0.0\ </c:formatCode>
                <c:ptCount val="31"/>
                <c:pt idx="0">
                  <c:v>0.96932191628648445</c:v>
                </c:pt>
                <c:pt idx="1">
                  <c:v>1.635636719586627</c:v>
                </c:pt>
                <c:pt idx="2">
                  <c:v>1.375222551816176</c:v>
                </c:pt>
                <c:pt idx="3">
                  <c:v>1.4619935665679238</c:v>
                </c:pt>
                <c:pt idx="4">
                  <c:v>1.8915646917083246</c:v>
                </c:pt>
                <c:pt idx="5">
                  <c:v>2.1551303200774958</c:v>
                </c:pt>
                <c:pt idx="6">
                  <c:v>2.1941036364918989</c:v>
                </c:pt>
                <c:pt idx="7">
                  <c:v>1.9428849770364218</c:v>
                </c:pt>
                <c:pt idx="8">
                  <c:v>1.6146550403604911</c:v>
                </c:pt>
                <c:pt idx="9">
                  <c:v>1.8108471257440204</c:v>
                </c:pt>
                <c:pt idx="10">
                  <c:v>1.7469213306622691</c:v>
                </c:pt>
                <c:pt idx="11">
                  <c:v>1.4162615602263999</c:v>
                </c:pt>
                <c:pt idx="12">
                  <c:v>0.89722590091488541</c:v>
                </c:pt>
                <c:pt idx="13">
                  <c:v>1.279411935515218</c:v>
                </c:pt>
                <c:pt idx="14">
                  <c:v>0.9900314943648072</c:v>
                </c:pt>
                <c:pt idx="15">
                  <c:v>-0.38340494474826714</c:v>
                </c:pt>
                <c:pt idx="16">
                  <c:v>-1.388424489897585</c:v>
                </c:pt>
                <c:pt idx="17">
                  <c:v>-1.5255349824266307</c:v>
                </c:pt>
                <c:pt idx="18">
                  <c:v>-0.42750939811161009</c:v>
                </c:pt>
                <c:pt idx="19">
                  <c:v>-0.23081242191345797</c:v>
                </c:pt>
                <c:pt idx="20">
                  <c:v>2.1079873215642204E-2</c:v>
                </c:pt>
                <c:pt idx="21">
                  <c:v>1.7653024694092805</c:v>
                </c:pt>
                <c:pt idx="22">
                  <c:v>3.7013972991764947</c:v>
                </c:pt>
                <c:pt idx="23">
                  <c:v>5.6437177374174228</c:v>
                </c:pt>
                <c:pt idx="24">
                  <c:v>5.6994982423314253</c:v>
                </c:pt>
                <c:pt idx="25">
                  <c:v>5.2460875465639756</c:v>
                </c:pt>
                <c:pt idx="26">
                  <c:v>4.9675788625426067</c:v>
                </c:pt>
                <c:pt idx="27">
                  <c:v>4.0170432931744795</c:v>
                </c:pt>
                <c:pt idx="28">
                  <c:v>3.696530296004334</c:v>
                </c:pt>
                <c:pt idx="29">
                  <c:v>3.473688771349984</c:v>
                </c:pt>
                <c:pt idx="30">
                  <c:v>3.3908135657837581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grf!$B$88</c:f>
              <c:strCache>
                <c:ptCount val="1"/>
                <c:pt idx="0">
                  <c:v>Japão</c:v>
                </c:pt>
              </c:strCache>
            </c:strRef>
          </c:tx>
          <c:marker>
            <c:symbol val="none"/>
          </c:marker>
          <c:cat>
            <c:numRef>
              <c:f>grf!$M$3:$AQ$3</c:f>
              <c:numCache>
                <c:formatCode>General</c:formatCode>
                <c:ptCount val="3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</c:numCache>
            </c:numRef>
          </c:cat>
          <c:val>
            <c:numRef>
              <c:f>grf!$M$88:$AQ$88</c:f>
              <c:numCache>
                <c:formatCode>#,##0.0_ ;\-#,##0.0\ </c:formatCode>
                <c:ptCount val="31"/>
                <c:pt idx="0">
                  <c:v>7.3476198776660722</c:v>
                </c:pt>
                <c:pt idx="1">
                  <c:v>4.8674402848923997</c:v>
                </c:pt>
                <c:pt idx="2">
                  <c:v>3.1035735076713373</c:v>
                </c:pt>
                <c:pt idx="3">
                  <c:v>1.520916805371112</c:v>
                </c:pt>
                <c:pt idx="4">
                  <c:v>2.593986530242403</c:v>
                </c:pt>
                <c:pt idx="5">
                  <c:v>2.066497689502615</c:v>
                </c:pt>
                <c:pt idx="6">
                  <c:v>2.3439804914510511</c:v>
                </c:pt>
                <c:pt idx="7">
                  <c:v>1.131461044766062</c:v>
                </c:pt>
                <c:pt idx="8">
                  <c:v>1.808663515352205</c:v>
                </c:pt>
                <c:pt idx="9">
                  <c:v>2.3457373626901852</c:v>
                </c:pt>
                <c:pt idx="10">
                  <c:v>1.7615572007549041</c:v>
                </c:pt>
                <c:pt idx="11">
                  <c:v>1.0108926404371366</c:v>
                </c:pt>
                <c:pt idx="12">
                  <c:v>0.15564211725180105</c:v>
                </c:pt>
                <c:pt idx="13">
                  <c:v>-1.3648286688780231</c:v>
                </c:pt>
                <c:pt idx="14">
                  <c:v>-4.2889266389785776</c:v>
                </c:pt>
                <c:pt idx="15">
                  <c:v>-4.5307997930822435</c:v>
                </c:pt>
                <c:pt idx="16">
                  <c:v>-3.9423979484027116</c:v>
                </c:pt>
                <c:pt idx="17">
                  <c:v>-1.8204058762107704</c:v>
                </c:pt>
                <c:pt idx="18">
                  <c:v>-1.4452528798327675</c:v>
                </c:pt>
                <c:pt idx="19">
                  <c:v>-1.6128182303754006E-2</c:v>
                </c:pt>
                <c:pt idx="20">
                  <c:v>1.707652253762274</c:v>
                </c:pt>
                <c:pt idx="21">
                  <c:v>2.4527642335350182</c:v>
                </c:pt>
                <c:pt idx="22">
                  <c:v>3.1281426810075108</c:v>
                </c:pt>
                <c:pt idx="23">
                  <c:v>3.6355078248273482</c:v>
                </c:pt>
                <c:pt idx="24">
                  <c:v>4.0888121735485505</c:v>
                </c:pt>
                <c:pt idx="25">
                  <c:v>4.4480527439996127</c:v>
                </c:pt>
                <c:pt idx="26">
                  <c:v>4.4154368172648955</c:v>
                </c:pt>
                <c:pt idx="27">
                  <c:v>4.3414242980893896</c:v>
                </c:pt>
                <c:pt idx="28">
                  <c:v>3.6760476725576927</c:v>
                </c:pt>
                <c:pt idx="29">
                  <c:v>3.1586594280634221</c:v>
                </c:pt>
                <c:pt idx="30">
                  <c:v>3.3791008605517088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grf!$B$89</c:f>
              <c:strCache>
                <c:ptCount val="1"/>
                <c:pt idx="0">
                  <c:v>Reino Unido</c:v>
                </c:pt>
              </c:strCache>
            </c:strRef>
          </c:tx>
          <c:marker>
            <c:symbol val="none"/>
          </c:marker>
          <c:cat>
            <c:numRef>
              <c:f>grf!$M$3:$AQ$3</c:f>
              <c:numCache>
                <c:formatCode>General</c:formatCode>
                <c:ptCount val="31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</c:numCache>
            </c:numRef>
          </c:cat>
          <c:val>
            <c:numRef>
              <c:f>grf!$M$89:$AQ$89</c:f>
              <c:numCache>
                <c:formatCode>#,##0.0_ ;\-#,##0.0\ </c:formatCode>
                <c:ptCount val="31"/>
                <c:pt idx="0">
                  <c:v>2.7250428396290487</c:v>
                </c:pt>
                <c:pt idx="1">
                  <c:v>2.6713038827007969</c:v>
                </c:pt>
                <c:pt idx="2">
                  <c:v>1.8059741821863238</c:v>
                </c:pt>
                <c:pt idx="3">
                  <c:v>1.0411647919177518</c:v>
                </c:pt>
                <c:pt idx="4">
                  <c:v>0.99384437270422998</c:v>
                </c:pt>
                <c:pt idx="5">
                  <c:v>1.320801599599323</c:v>
                </c:pt>
                <c:pt idx="6">
                  <c:v>1.5062125759196601</c:v>
                </c:pt>
                <c:pt idx="7">
                  <c:v>2.160010293599631</c:v>
                </c:pt>
                <c:pt idx="8">
                  <c:v>2.5591828182101408</c:v>
                </c:pt>
                <c:pt idx="9">
                  <c:v>2.5445317400060858</c:v>
                </c:pt>
                <c:pt idx="10">
                  <c:v>1.6450203461864099</c:v>
                </c:pt>
                <c:pt idx="11">
                  <c:v>-0.27193879396860721</c:v>
                </c:pt>
                <c:pt idx="12">
                  <c:v>-1.4531855878853859</c:v>
                </c:pt>
                <c:pt idx="13">
                  <c:v>-1.6337072635853154</c:v>
                </c:pt>
                <c:pt idx="14">
                  <c:v>-1.7705569194714526</c:v>
                </c:pt>
                <c:pt idx="15">
                  <c:v>-5.0500331389496322</c:v>
                </c:pt>
                <c:pt idx="16">
                  <c:v>-6.6134865261409832</c:v>
                </c:pt>
                <c:pt idx="17">
                  <c:v>-7.6762729321592529</c:v>
                </c:pt>
                <c:pt idx="18">
                  <c:v>-3.814729418160633</c:v>
                </c:pt>
                <c:pt idx="19">
                  <c:v>-2.4134757463182721</c:v>
                </c:pt>
                <c:pt idx="20">
                  <c:v>-0.85314851605167541</c:v>
                </c:pt>
                <c:pt idx="21">
                  <c:v>-0.61222994587268498</c:v>
                </c:pt>
                <c:pt idx="22">
                  <c:v>0.38024996459243809</c:v>
                </c:pt>
                <c:pt idx="23">
                  <c:v>2.7735329054219209</c:v>
                </c:pt>
                <c:pt idx="24">
                  <c:v>3.8238497794613751</c:v>
                </c:pt>
                <c:pt idx="25">
                  <c:v>4.7074760406020353</c:v>
                </c:pt>
                <c:pt idx="26">
                  <c:v>5.3465632275154027</c:v>
                </c:pt>
                <c:pt idx="27">
                  <c:v>5.5925432475886456</c:v>
                </c:pt>
                <c:pt idx="28">
                  <c:v>5.4067738378006087</c:v>
                </c:pt>
                <c:pt idx="29">
                  <c:v>4.875952036568024</c:v>
                </c:pt>
                <c:pt idx="30">
                  <c:v>4.6554840397222712</c:v>
                </c:pt>
              </c:numCache>
            </c:numRef>
          </c:val>
          <c:smooth val="1"/>
        </c:ser>
        <c:marker val="1"/>
        <c:axId val="68488192"/>
        <c:axId val="69617152"/>
      </c:lineChart>
      <c:catAx>
        <c:axId val="68488192"/>
        <c:scaling>
          <c:orientation val="minMax"/>
        </c:scaling>
        <c:axPos val="b"/>
        <c:numFmt formatCode="General" sourceLinked="1"/>
        <c:majorTickMark val="none"/>
        <c:minorTickMark val="out"/>
        <c:tickLblPos val="low"/>
        <c:txPr>
          <a:bodyPr/>
          <a:lstStyle/>
          <a:p>
            <a:pPr>
              <a:defRPr lang="pt-BR"/>
            </a:pPr>
            <a:endParaRPr lang="es-EC"/>
          </a:p>
        </c:txPr>
        <c:crossAx val="69617152"/>
        <c:crossesAt val="0"/>
        <c:auto val="1"/>
        <c:lblAlgn val="ctr"/>
        <c:lblOffset val="100"/>
        <c:tickLblSkip val="3"/>
        <c:tickMarkSkip val="1"/>
      </c:catAx>
      <c:valAx>
        <c:axId val="69617152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68488192"/>
        <c:crosses val="autoZero"/>
        <c:crossBetween val="between"/>
        <c:majorUnit val="3"/>
      </c:valAx>
    </c:plotArea>
    <c:legend>
      <c:legendPos val="b"/>
      <c:txPr>
        <a:bodyPr/>
        <a:lstStyle/>
        <a:p>
          <a:pPr>
            <a:defRPr lang="pt-BR"/>
          </a:pPr>
          <a:endParaRPr lang="es-EC"/>
        </a:p>
      </c:txPr>
    </c:legend>
    <c:plotVisOnly val="1"/>
  </c:chart>
  <c:txPr>
    <a:bodyPr/>
    <a:lstStyle/>
    <a:p>
      <a:pPr>
        <a:defRPr sz="1600">
          <a:solidFill>
            <a:srgbClr val="FFFFFF"/>
          </a:solidFill>
          <a:latin typeface="Tahoma"/>
          <a:cs typeface="Tahoma"/>
        </a:defRPr>
      </a:pPr>
      <a:endParaRPr lang="es-EC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lineChart>
        <c:grouping val="standard"/>
        <c:ser>
          <c:idx val="0"/>
          <c:order val="0"/>
          <c:tx>
            <c:strRef>
              <c:f>grf!$B$636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grf!$AW$3:$BL$3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grf!$AW$636:$BL$636</c:f>
              <c:numCache>
                <c:formatCode>#,##0.0</c:formatCode>
                <c:ptCount val="16"/>
                <c:pt idx="0">
                  <c:v>11.082906317143816</c:v>
                </c:pt>
                <c:pt idx="1">
                  <c:v>10.477007467975699</c:v>
                </c:pt>
                <c:pt idx="2">
                  <c:v>11.059074404646413</c:v>
                </c:pt>
                <c:pt idx="3">
                  <c:v>11.697131484529978</c:v>
                </c:pt>
                <c:pt idx="4">
                  <c:v>12.99188750241672</c:v>
                </c:pt>
                <c:pt idx="5">
                  <c:v>13.642287290692019</c:v>
                </c:pt>
                <c:pt idx="6">
                  <c:v>13.94529622113205</c:v>
                </c:pt>
                <c:pt idx="7">
                  <c:v>15.15382390761539</c:v>
                </c:pt>
                <c:pt idx="8">
                  <c:v>14.692705876591519</c:v>
                </c:pt>
                <c:pt idx="9">
                  <c:v>15.16339019133679</c:v>
                </c:pt>
                <c:pt idx="10">
                  <c:v>15.801087217409547</c:v>
                </c:pt>
                <c:pt idx="11">
                  <c:v>15.396372399426214</c:v>
                </c:pt>
                <c:pt idx="12">
                  <c:v>15.996710742036427</c:v>
                </c:pt>
                <c:pt idx="13">
                  <c:v>15.591653064944213</c:v>
                </c:pt>
                <c:pt idx="14">
                  <c:v>14.352658339907567</c:v>
                </c:pt>
                <c:pt idx="15">
                  <c:v>14.434460849888604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grf!$B$637</c:f>
              <c:strCache>
                <c:ptCount val="1"/>
                <c:pt idx="0">
                  <c:v>Líquida</c:v>
                </c:pt>
              </c:strCache>
            </c:strRef>
          </c:tx>
          <c:spPr>
            <a:ln>
              <a:solidFill>
                <a:schemeClr val="accent1"/>
              </a:solidFill>
              <a:prstDash val="dash"/>
            </a:ln>
          </c:spPr>
          <c:marker>
            <c:symbol val="none"/>
          </c:marker>
          <c:cat>
            <c:numRef>
              <c:f>grf!$AW$3:$BL$3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grf!$AW$637:$BL$637</c:f>
              <c:numCache>
                <c:formatCode>#,##0.0</c:formatCode>
                <c:ptCount val="16"/>
                <c:pt idx="0">
                  <c:v>8.4288934601959173</c:v>
                </c:pt>
                <c:pt idx="1">
                  <c:v>7.7691827471649306</c:v>
                </c:pt>
                <c:pt idx="2">
                  <c:v>8.8722827333383041</c:v>
                </c:pt>
                <c:pt idx="3">
                  <c:v>6.1417728368728284</c:v>
                </c:pt>
                <c:pt idx="4">
                  <c:v>4.6462138824817574</c:v>
                </c:pt>
                <c:pt idx="5">
                  <c:v>8.9854718411980858</c:v>
                </c:pt>
                <c:pt idx="6">
                  <c:v>8.8433191619001388</c:v>
                </c:pt>
                <c:pt idx="7">
                  <c:v>7.1278275426945799</c:v>
                </c:pt>
                <c:pt idx="8">
                  <c:v>10.093642846428256</c:v>
                </c:pt>
                <c:pt idx="9">
                  <c:v>11.24458522733476</c:v>
                </c:pt>
                <c:pt idx="10">
                  <c:v>10.004292822374799</c:v>
                </c:pt>
                <c:pt idx="11">
                  <c:v>10.179870409963518</c:v>
                </c:pt>
                <c:pt idx="12">
                  <c:v>11.614960769090423</c:v>
                </c:pt>
                <c:pt idx="13">
                  <c:v>12.313842450747803</c:v>
                </c:pt>
                <c:pt idx="14">
                  <c:v>9.7565281082752229</c:v>
                </c:pt>
                <c:pt idx="15">
                  <c:v>11.046435019217684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grf!$B$638</c:f>
              <c:strCache>
                <c:ptCount val="1"/>
                <c:pt idx="0">
                  <c:v>Renda e patrimônio</c:v>
                </c:pt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grf!$AW$3:$BL$3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grf!$AW$638:$BL$638</c:f>
              <c:numCache>
                <c:formatCode>#,##0.0</c:formatCode>
                <c:ptCount val="16"/>
                <c:pt idx="0">
                  <c:v>4.9494772844673545</c:v>
                </c:pt>
                <c:pt idx="1">
                  <c:v>4.8050670837218519</c:v>
                </c:pt>
                <c:pt idx="2">
                  <c:v>4.7369137081368056</c:v>
                </c:pt>
                <c:pt idx="3">
                  <c:v>5.4883756306930334</c:v>
                </c:pt>
                <c:pt idx="4">
                  <c:v>5.5485279952026492</c:v>
                </c:pt>
                <c:pt idx="5">
                  <c:v>5.5907243316133703</c:v>
                </c:pt>
                <c:pt idx="6">
                  <c:v>5.7215182375727256</c:v>
                </c:pt>
                <c:pt idx="7">
                  <c:v>6.7268293345883334</c:v>
                </c:pt>
                <c:pt idx="8">
                  <c:v>6.4741598128295701</c:v>
                </c:pt>
                <c:pt idx="9">
                  <c:v>6.3711640865632679</c:v>
                </c:pt>
                <c:pt idx="10">
                  <c:v>7.0321585660549646</c:v>
                </c:pt>
                <c:pt idx="11">
                  <c:v>6.9557290939322707</c:v>
                </c:pt>
                <c:pt idx="12">
                  <c:v>7.3804066426048704</c:v>
                </c:pt>
                <c:pt idx="13">
                  <c:v>7.7904029572662186</c:v>
                </c:pt>
                <c:pt idx="14">
                  <c:v>7.4191047178080476</c:v>
                </c:pt>
                <c:pt idx="15">
                  <c:v>6.9294821178106334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grf!$B$639</c:f>
              <c:strCache>
                <c:ptCount val="1"/>
                <c:pt idx="0">
                  <c:v>Renda e patrimônio, líquida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numRef>
              <c:f>grf!$AW$3:$BL$3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grf!$AW$639:$BL$639</c:f>
              <c:numCache>
                <c:formatCode>#,##0.0</c:formatCode>
                <c:ptCount val="16"/>
                <c:pt idx="0">
                  <c:v>2.295464427519474</c:v>
                </c:pt>
                <c:pt idx="1">
                  <c:v>2.0972423629110781</c:v>
                </c:pt>
                <c:pt idx="2">
                  <c:v>2.5501220368286939</c:v>
                </c:pt>
                <c:pt idx="3">
                  <c:v>-6.6983016964116501E-2</c:v>
                </c:pt>
                <c:pt idx="4">
                  <c:v>-2.7971456247323139</c:v>
                </c:pt>
                <c:pt idx="5">
                  <c:v>0.93390888211943923</c:v>
                </c:pt>
                <c:pt idx="6">
                  <c:v>0.61954117834081923</c:v>
                </c:pt>
                <c:pt idx="7">
                  <c:v>-1.2991670303324758</c:v>
                </c:pt>
                <c:pt idx="8">
                  <c:v>1.8750967826662939</c:v>
                </c:pt>
                <c:pt idx="9">
                  <c:v>2.4523591225612407</c:v>
                </c:pt>
                <c:pt idx="10">
                  <c:v>1.2353641710202259</c:v>
                </c:pt>
                <c:pt idx="11">
                  <c:v>1.73922710446958</c:v>
                </c:pt>
                <c:pt idx="12">
                  <c:v>2.9986566696588652</c:v>
                </c:pt>
                <c:pt idx="13">
                  <c:v>4.5125923430698069</c:v>
                </c:pt>
                <c:pt idx="14">
                  <c:v>2.822974486175712</c:v>
                </c:pt>
                <c:pt idx="15">
                  <c:v>3.5414562871397228</c:v>
                </c:pt>
              </c:numCache>
            </c:numRef>
          </c:val>
          <c:smooth val="1"/>
        </c:ser>
        <c:marker val="1"/>
        <c:axId val="90652672"/>
        <c:axId val="90654208"/>
      </c:lineChart>
      <c:catAx>
        <c:axId val="90652672"/>
        <c:scaling>
          <c:orientation val="minMax"/>
        </c:scaling>
        <c:axPos val="b"/>
        <c:numFmt formatCode="General" sourceLinked="1"/>
        <c:majorTickMark val="none"/>
        <c:minorTickMark val="out"/>
        <c:tickLblPos val="low"/>
        <c:txPr>
          <a:bodyPr rot="-2700000"/>
          <a:lstStyle/>
          <a:p>
            <a:pPr>
              <a:defRPr lang="pt-BR"/>
            </a:pPr>
            <a:endParaRPr lang="es-EC"/>
          </a:p>
        </c:txPr>
        <c:crossAx val="90654208"/>
        <c:crossesAt val="0"/>
        <c:auto val="1"/>
        <c:lblAlgn val="ctr"/>
        <c:lblOffset val="100"/>
        <c:tickLblSkip val="1"/>
        <c:tickMarkSkip val="1"/>
      </c:catAx>
      <c:valAx>
        <c:axId val="90654208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90652672"/>
        <c:crosses val="autoZero"/>
        <c:crossBetween val="between"/>
      </c:valAx>
    </c:plotArea>
    <c:legend>
      <c:legendPos val="b"/>
      <c:txPr>
        <a:bodyPr/>
        <a:lstStyle/>
        <a:p>
          <a:pPr>
            <a:defRPr lang="pt-BR"/>
          </a:pPr>
          <a:endParaRPr lang="es-EC"/>
        </a:p>
      </c:txPr>
    </c:legend>
    <c:plotVisOnly val="1"/>
    <c:dispBlanksAs val="gap"/>
  </c:chart>
  <c:txPr>
    <a:bodyPr/>
    <a:lstStyle/>
    <a:p>
      <a:pPr>
        <a:defRPr sz="1600">
          <a:solidFill>
            <a:srgbClr val="FFFFFF"/>
          </a:solidFill>
          <a:latin typeface="Tahoma"/>
          <a:cs typeface="Tahoma"/>
        </a:defRPr>
      </a:pPr>
      <a:endParaRPr lang="es-EC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lineChart>
        <c:grouping val="standard"/>
        <c:ser>
          <c:idx val="0"/>
          <c:order val="0"/>
          <c:tx>
            <c:strRef>
              <c:f>grf!$B$508</c:f>
              <c:strCache>
                <c:ptCount val="1"/>
                <c:pt idx="0">
                  <c:v>Coréia</c:v>
                </c:pt>
              </c:strCache>
            </c:strRef>
          </c:tx>
          <c:marker>
            <c:symbol val="none"/>
          </c:marker>
          <c:cat>
            <c:numRef>
              <c:f>grf!$W$3:$BI$3</c:f>
              <c:numCache>
                <c:formatCode>General</c:formatCode>
                <c:ptCount val="3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</c:numCache>
            </c:numRef>
          </c:cat>
          <c:val>
            <c:numRef>
              <c:f>grf!$W$508:$BI$508</c:f>
              <c:numCache>
                <c:formatCode>#,##0</c:formatCode>
                <c:ptCount val="39"/>
                <c:pt idx="0">
                  <c:v>95.631500000000003</c:v>
                </c:pt>
                <c:pt idx="1">
                  <c:v>93.759110000000007</c:v>
                </c:pt>
                <c:pt idx="2">
                  <c:v>93.244180000000028</c:v>
                </c:pt>
                <c:pt idx="3">
                  <c:v>95.651719999999983</c:v>
                </c:pt>
                <c:pt idx="4">
                  <c:v>89.236630000000005</c:v>
                </c:pt>
                <c:pt idx="5">
                  <c:v>87.155979999999843</c:v>
                </c:pt>
                <c:pt idx="6">
                  <c:v>88.73554</c:v>
                </c:pt>
                <c:pt idx="7">
                  <c:v>86.776240000000001</c:v>
                </c:pt>
                <c:pt idx="8">
                  <c:v>88.12060000000001</c:v>
                </c:pt>
                <c:pt idx="9">
                  <c:v>89.567830000000001</c:v>
                </c:pt>
                <c:pt idx="10">
                  <c:v>93.488079999999982</c:v>
                </c:pt>
                <c:pt idx="11">
                  <c:v>92.275819999999982</c:v>
                </c:pt>
                <c:pt idx="12">
                  <c:v>92.991630000000029</c:v>
                </c:pt>
                <c:pt idx="13">
                  <c:v>92.673799999999858</c:v>
                </c:pt>
                <c:pt idx="14">
                  <c:v>85.920420000000007</c:v>
                </c:pt>
                <c:pt idx="15">
                  <c:v>83.228290000000001</c:v>
                </c:pt>
                <c:pt idx="16">
                  <c:v>82.209120000000027</c:v>
                </c:pt>
                <c:pt idx="17">
                  <c:v>80.837980000000002</c:v>
                </c:pt>
                <c:pt idx="18">
                  <c:v>82.303120000000007</c:v>
                </c:pt>
                <c:pt idx="19">
                  <c:v>83.203090000000003</c:v>
                </c:pt>
                <c:pt idx="20">
                  <c:v>83.179119999999998</c:v>
                </c:pt>
                <c:pt idx="21">
                  <c:v>81.852479999999858</c:v>
                </c:pt>
                <c:pt idx="22">
                  <c:v>81.960560000000029</c:v>
                </c:pt>
                <c:pt idx="23">
                  <c:v>83.433900000000023</c:v>
                </c:pt>
                <c:pt idx="24">
                  <c:v>82.751360000000005</c:v>
                </c:pt>
                <c:pt idx="25">
                  <c:v>83.429630000000003</c:v>
                </c:pt>
                <c:pt idx="26">
                  <c:v>85.684110000000004</c:v>
                </c:pt>
                <c:pt idx="27">
                  <c:v>83.316429999999997</c:v>
                </c:pt>
                <c:pt idx="28">
                  <c:v>81.6952</c:v>
                </c:pt>
                <c:pt idx="29">
                  <c:v>77.447550000000035</c:v>
                </c:pt>
                <c:pt idx="30">
                  <c:v>76.589270000000013</c:v>
                </c:pt>
                <c:pt idx="31">
                  <c:v>78.101600000000005</c:v>
                </c:pt>
                <c:pt idx="32">
                  <c:v>76.920550000000006</c:v>
                </c:pt>
                <c:pt idx="33">
                  <c:v>78.020160000000004</c:v>
                </c:pt>
                <c:pt idx="34">
                  <c:v>76.084379999999982</c:v>
                </c:pt>
                <c:pt idx="35">
                  <c:v>77.450360000000003</c:v>
                </c:pt>
                <c:pt idx="36">
                  <c:v>77.695099999999982</c:v>
                </c:pt>
                <c:pt idx="37">
                  <c:v>76.747390000000024</c:v>
                </c:pt>
                <c:pt idx="38">
                  <c:v>75.866720000000001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grf!$B$509</c:f>
              <c:strCache>
                <c:ptCount val="1"/>
                <c:pt idx="0">
                  <c:v>EUA</c:v>
                </c:pt>
              </c:strCache>
            </c:strRef>
          </c:tx>
          <c:spPr>
            <a:ln>
              <a:solidFill>
                <a:srgbClr val="CCFFCC"/>
              </a:solidFill>
              <a:prstDash val="solid"/>
            </a:ln>
          </c:spPr>
          <c:marker>
            <c:symbol val="none"/>
          </c:marker>
          <c:cat>
            <c:numRef>
              <c:f>grf!$W$3:$BI$3</c:f>
              <c:numCache>
                <c:formatCode>General</c:formatCode>
                <c:ptCount val="3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</c:numCache>
            </c:numRef>
          </c:cat>
          <c:val>
            <c:numRef>
              <c:f>grf!$W$509:$BI$509</c:f>
              <c:numCache>
                <c:formatCode>#,##0</c:formatCode>
                <c:ptCount val="39"/>
                <c:pt idx="0">
                  <c:v>69.479860000000002</c:v>
                </c:pt>
                <c:pt idx="1">
                  <c:v>68.566800000000001</c:v>
                </c:pt>
                <c:pt idx="2">
                  <c:v>68.330579999999998</c:v>
                </c:pt>
                <c:pt idx="3">
                  <c:v>68.160589999999999</c:v>
                </c:pt>
                <c:pt idx="4">
                  <c:v>69.349310000000003</c:v>
                </c:pt>
                <c:pt idx="5">
                  <c:v>68.379679999999979</c:v>
                </c:pt>
                <c:pt idx="6">
                  <c:v>68.280290000000022</c:v>
                </c:pt>
                <c:pt idx="7">
                  <c:v>68.160399999999981</c:v>
                </c:pt>
                <c:pt idx="8">
                  <c:v>68.257210000000029</c:v>
                </c:pt>
                <c:pt idx="9">
                  <c:v>68.871049999999983</c:v>
                </c:pt>
                <c:pt idx="10">
                  <c:v>69.597790000000003</c:v>
                </c:pt>
                <c:pt idx="11">
                  <c:v>68.159599999999998</c:v>
                </c:pt>
                <c:pt idx="12">
                  <c:v>68.95371999999999</c:v>
                </c:pt>
                <c:pt idx="13">
                  <c:v>68.596310000000003</c:v>
                </c:pt>
                <c:pt idx="14">
                  <c:v>67.466980000000007</c:v>
                </c:pt>
                <c:pt idx="15">
                  <c:v>67.533729999999991</c:v>
                </c:pt>
                <c:pt idx="16">
                  <c:v>68.204680000000025</c:v>
                </c:pt>
                <c:pt idx="17">
                  <c:v>68.191400000000002</c:v>
                </c:pt>
                <c:pt idx="18">
                  <c:v>67.761990000000026</c:v>
                </c:pt>
                <c:pt idx="19">
                  <c:v>67.656069999999985</c:v>
                </c:pt>
                <c:pt idx="20">
                  <c:v>68.184600000000003</c:v>
                </c:pt>
                <c:pt idx="21">
                  <c:v>68.62012</c:v>
                </c:pt>
                <c:pt idx="22">
                  <c:v>68.673769999999962</c:v>
                </c:pt>
                <c:pt idx="23">
                  <c:v>68.679379999999796</c:v>
                </c:pt>
                <c:pt idx="24">
                  <c:v>67.986760000000004</c:v>
                </c:pt>
                <c:pt idx="25">
                  <c:v>67.46593</c:v>
                </c:pt>
                <c:pt idx="26">
                  <c:v>66.723889999999983</c:v>
                </c:pt>
                <c:pt idx="27">
                  <c:v>66.328279999999978</c:v>
                </c:pt>
                <c:pt idx="28">
                  <c:v>67.353709999999992</c:v>
                </c:pt>
                <c:pt idx="29">
                  <c:v>67.442920000000029</c:v>
                </c:pt>
                <c:pt idx="30">
                  <c:v>68.715850000000003</c:v>
                </c:pt>
                <c:pt idx="31">
                  <c:v>68.643360000000001</c:v>
                </c:pt>
                <c:pt idx="32">
                  <c:v>67.979169999999996</c:v>
                </c:pt>
                <c:pt idx="33">
                  <c:v>67.941050000000047</c:v>
                </c:pt>
                <c:pt idx="34">
                  <c:v>66.894110000000026</c:v>
                </c:pt>
                <c:pt idx="35">
                  <c:v>66.332759999999993</c:v>
                </c:pt>
                <c:pt idx="36">
                  <c:v>66.167580000000001</c:v>
                </c:pt>
                <c:pt idx="37">
                  <c:v>66.188529999999986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grf!$B$510</c:f>
              <c:strCache>
                <c:ptCount val="1"/>
                <c:pt idx="0">
                  <c:v>Reino Unido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grf!$W$3:$BI$3</c:f>
              <c:numCache>
                <c:formatCode>General</c:formatCode>
                <c:ptCount val="3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</c:numCache>
            </c:numRef>
          </c:cat>
          <c:val>
            <c:numRef>
              <c:f>grf!$W$510:$BI$510</c:f>
              <c:numCache>
                <c:formatCode>#,##0</c:formatCode>
                <c:ptCount val="39"/>
                <c:pt idx="0">
                  <c:v>71.633670000000009</c:v>
                </c:pt>
                <c:pt idx="1">
                  <c:v>70.322159999999982</c:v>
                </c:pt>
                <c:pt idx="2">
                  <c:v>70.136830000000003</c:v>
                </c:pt>
                <c:pt idx="3">
                  <c:v>69.712920000000025</c:v>
                </c:pt>
                <c:pt idx="4">
                  <c:v>72.413790000000006</c:v>
                </c:pt>
                <c:pt idx="5">
                  <c:v>75.64506999999999</c:v>
                </c:pt>
                <c:pt idx="6">
                  <c:v>72.771230000000003</c:v>
                </c:pt>
                <c:pt idx="7">
                  <c:v>69.665999999999983</c:v>
                </c:pt>
                <c:pt idx="8">
                  <c:v>68.998750000000001</c:v>
                </c:pt>
                <c:pt idx="9">
                  <c:v>69.228009999999998</c:v>
                </c:pt>
                <c:pt idx="10">
                  <c:v>71.179719999999932</c:v>
                </c:pt>
                <c:pt idx="11">
                  <c:v>70.770339999999962</c:v>
                </c:pt>
                <c:pt idx="12">
                  <c:v>69.470569999999995</c:v>
                </c:pt>
                <c:pt idx="13">
                  <c:v>68.304540000000003</c:v>
                </c:pt>
                <c:pt idx="14">
                  <c:v>68.871459999999999</c:v>
                </c:pt>
                <c:pt idx="15">
                  <c:v>68.416730000000001</c:v>
                </c:pt>
                <c:pt idx="16">
                  <c:v>69.267380000000003</c:v>
                </c:pt>
                <c:pt idx="17">
                  <c:v>68.56510999999999</c:v>
                </c:pt>
                <c:pt idx="18">
                  <c:v>68.967880000000022</c:v>
                </c:pt>
                <c:pt idx="19">
                  <c:v>70.183339999999859</c:v>
                </c:pt>
                <c:pt idx="20">
                  <c:v>71.217170000000024</c:v>
                </c:pt>
                <c:pt idx="21">
                  <c:v>72.471150000000023</c:v>
                </c:pt>
                <c:pt idx="22">
                  <c:v>72.149850000000001</c:v>
                </c:pt>
                <c:pt idx="23">
                  <c:v>70.419720000000027</c:v>
                </c:pt>
                <c:pt idx="24">
                  <c:v>69.257190000000023</c:v>
                </c:pt>
                <c:pt idx="25">
                  <c:v>68.753150000000005</c:v>
                </c:pt>
                <c:pt idx="26">
                  <c:v>67.130679999999998</c:v>
                </c:pt>
                <c:pt idx="27">
                  <c:v>67.114680000000007</c:v>
                </c:pt>
                <c:pt idx="28">
                  <c:v>68.358399999999932</c:v>
                </c:pt>
                <c:pt idx="29">
                  <c:v>68.791750000000022</c:v>
                </c:pt>
                <c:pt idx="30">
                  <c:v>69.956280000000007</c:v>
                </c:pt>
                <c:pt idx="31">
                  <c:v>70.632729999999981</c:v>
                </c:pt>
                <c:pt idx="32">
                  <c:v>69.881650000000022</c:v>
                </c:pt>
                <c:pt idx="33">
                  <c:v>69.725020000000001</c:v>
                </c:pt>
                <c:pt idx="34">
                  <c:v>69.253320000000002</c:v>
                </c:pt>
                <c:pt idx="35">
                  <c:v>69.539280000000005</c:v>
                </c:pt>
                <c:pt idx="36">
                  <c:v>69.00827000000001</c:v>
                </c:pt>
                <c:pt idx="37">
                  <c:v>69.069650000000024</c:v>
                </c:pt>
                <c:pt idx="38">
                  <c:v>68.466170000000005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grf!$B$511</c:f>
              <c:strCache>
                <c:ptCount val="1"/>
                <c:pt idx="0">
                  <c:v>México</c:v>
                </c:pt>
              </c:strCache>
            </c:strRef>
          </c:tx>
          <c:spPr>
            <a:ln w="28575" cap="rnd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ymbol val="none"/>
          </c:marker>
          <c:cat>
            <c:numRef>
              <c:f>grf!$W$3:$BI$3</c:f>
              <c:numCache>
                <c:formatCode>General</c:formatCode>
                <c:ptCount val="39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</c:numCache>
            </c:numRef>
          </c:cat>
          <c:val>
            <c:numRef>
              <c:f>grf!$W$511:$BI$511</c:f>
              <c:numCache>
                <c:formatCode>#,##0</c:formatCode>
                <c:ptCount val="39"/>
                <c:pt idx="0">
                  <c:v>58.181440000000002</c:v>
                </c:pt>
                <c:pt idx="1">
                  <c:v>57.920540000000003</c:v>
                </c:pt>
                <c:pt idx="2">
                  <c:v>60.256810000000002</c:v>
                </c:pt>
                <c:pt idx="3">
                  <c:v>58.591260000000005</c:v>
                </c:pt>
                <c:pt idx="4">
                  <c:v>60.084800000000001</c:v>
                </c:pt>
                <c:pt idx="5">
                  <c:v>62.244310000000013</c:v>
                </c:pt>
                <c:pt idx="6">
                  <c:v>65.75933999999998</c:v>
                </c:pt>
                <c:pt idx="7">
                  <c:v>63.50732</c:v>
                </c:pt>
                <c:pt idx="8">
                  <c:v>61.929670000000002</c:v>
                </c:pt>
                <c:pt idx="9">
                  <c:v>61.657629999999997</c:v>
                </c:pt>
                <c:pt idx="10">
                  <c:v>58.930990000000008</c:v>
                </c:pt>
                <c:pt idx="11">
                  <c:v>61.258600000000001</c:v>
                </c:pt>
                <c:pt idx="12">
                  <c:v>57.694890000000001</c:v>
                </c:pt>
                <c:pt idx="13">
                  <c:v>48.121930000000013</c:v>
                </c:pt>
                <c:pt idx="14">
                  <c:v>46.796860000000002</c:v>
                </c:pt>
                <c:pt idx="15">
                  <c:v>46.849459999999993</c:v>
                </c:pt>
                <c:pt idx="16">
                  <c:v>46.577740000000006</c:v>
                </c:pt>
                <c:pt idx="17">
                  <c:v>43.784620000000004</c:v>
                </c:pt>
                <c:pt idx="18">
                  <c:v>42.628640000000011</c:v>
                </c:pt>
                <c:pt idx="19">
                  <c:v>42.742550000000016</c:v>
                </c:pt>
                <c:pt idx="20">
                  <c:v>42.615230000000011</c:v>
                </c:pt>
                <c:pt idx="21">
                  <c:v>44.505800000000001</c:v>
                </c:pt>
                <c:pt idx="22">
                  <c:v>46.946980000000003</c:v>
                </c:pt>
                <c:pt idx="23">
                  <c:v>49.03304</c:v>
                </c:pt>
                <c:pt idx="24">
                  <c:v>49.69571000000002</c:v>
                </c:pt>
                <c:pt idx="25">
                  <c:v>43.10145</c:v>
                </c:pt>
                <c:pt idx="26">
                  <c:v>41.274630000000002</c:v>
                </c:pt>
                <c:pt idx="27">
                  <c:v>43.356940000000002</c:v>
                </c:pt>
                <c:pt idx="28">
                  <c:v>43.758540000000011</c:v>
                </c:pt>
                <c:pt idx="29">
                  <c:v>44.514609999999998</c:v>
                </c:pt>
                <c:pt idx="30">
                  <c:v>44.575410000000012</c:v>
                </c:pt>
                <c:pt idx="31">
                  <c:v>46.462760000000003</c:v>
                </c:pt>
                <c:pt idx="32">
                  <c:v>46.171110000000013</c:v>
                </c:pt>
                <c:pt idx="33">
                  <c:v>45.806400000000004</c:v>
                </c:pt>
                <c:pt idx="34">
                  <c:v>42.993850000000002</c:v>
                </c:pt>
                <c:pt idx="35">
                  <c:v>42.432350000000014</c:v>
                </c:pt>
                <c:pt idx="36">
                  <c:v>40.551979999999993</c:v>
                </c:pt>
              </c:numCache>
            </c:numRef>
          </c:val>
          <c:smooth val="1"/>
        </c:ser>
        <c:marker val="1"/>
        <c:axId val="69778048"/>
        <c:axId val="69804416"/>
      </c:lineChart>
      <c:catAx>
        <c:axId val="69778048"/>
        <c:scaling>
          <c:orientation val="minMax"/>
        </c:scaling>
        <c:axPos val="b"/>
        <c:numFmt formatCode="General" sourceLinked="0"/>
        <c:majorTickMark val="none"/>
        <c:minorTickMark val="out"/>
        <c:tickLblPos val="low"/>
        <c:txPr>
          <a:bodyPr rot="0"/>
          <a:lstStyle/>
          <a:p>
            <a:pPr>
              <a:defRPr lang="pt-BR"/>
            </a:pPr>
            <a:endParaRPr lang="es-EC"/>
          </a:p>
        </c:txPr>
        <c:crossAx val="69804416"/>
        <c:crossesAt val="0"/>
        <c:auto val="1"/>
        <c:lblAlgn val="ctr"/>
        <c:lblOffset val="100"/>
        <c:tickLblSkip val="3"/>
        <c:tickMarkSkip val="1"/>
      </c:catAx>
      <c:valAx>
        <c:axId val="69804416"/>
        <c:scaling>
          <c:orientation val="minMax"/>
          <c:max val="100"/>
          <c:min val="35"/>
        </c:scaling>
        <c:axPos val="l"/>
        <c:numFmt formatCode="#,##0" sourceLinked="1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69778048"/>
        <c:crosses val="autoZero"/>
        <c:crossBetween val="between"/>
      </c:valAx>
    </c:plotArea>
    <c:legend>
      <c:legendPos val="b"/>
      <c:txPr>
        <a:bodyPr/>
        <a:lstStyle/>
        <a:p>
          <a:pPr>
            <a:defRPr lang="pt-BR"/>
          </a:pPr>
          <a:endParaRPr lang="es-EC"/>
        </a:p>
      </c:txPr>
    </c:legend>
    <c:plotVisOnly val="1"/>
  </c:chart>
  <c:txPr>
    <a:bodyPr/>
    <a:lstStyle/>
    <a:p>
      <a:pPr>
        <a:defRPr sz="1600">
          <a:solidFill>
            <a:srgbClr val="FFFFFF"/>
          </a:solidFill>
          <a:latin typeface="Tahoma"/>
          <a:cs typeface="Tahoma"/>
        </a:defRPr>
      </a:pPr>
      <a:endParaRPr lang="es-EC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lineChart>
        <c:grouping val="standard"/>
        <c:ser>
          <c:idx val="0"/>
          <c:order val="0"/>
          <c:tx>
            <c:strRef>
              <c:f>grf!$B$157</c:f>
              <c:strCache>
                <c:ptCount val="1"/>
                <c:pt idx="0">
                  <c:v>Brasil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grf!$AP$3:$BJ$3</c:f>
              <c:numCache>
                <c:formatCode>General</c:formatCod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</c:numCache>
            </c:numRef>
          </c:cat>
          <c:val>
            <c:numRef>
              <c:f>grf!$AP$157:$BJ$157</c:f>
              <c:numCache>
                <c:formatCode>_-* #,##0.00_-;\-* #,##0.00_-;_-* "-"??_-;_-@_-</c:formatCode>
                <c:ptCount val="21"/>
                <c:pt idx="0">
                  <c:v>8.6175509781614377</c:v>
                </c:pt>
                <c:pt idx="1">
                  <c:v>0.31094794972732109</c:v>
                </c:pt>
                <c:pt idx="2">
                  <c:v>1.6540226600152761</c:v>
                </c:pt>
                <c:pt idx="3">
                  <c:v>6.4344899319781463</c:v>
                </c:pt>
                <c:pt idx="4">
                  <c:v>23.02991399186271</c:v>
                </c:pt>
                <c:pt idx="5">
                  <c:v>27.072259711438871</c:v>
                </c:pt>
                <c:pt idx="6">
                  <c:v>23.667784327865828</c:v>
                </c:pt>
                <c:pt idx="7">
                  <c:v>21.561707857648955</c:v>
                </c:pt>
                <c:pt idx="8">
                  <c:v>19.981358591049581</c:v>
                </c:pt>
                <c:pt idx="9">
                  <c:v>20.52416095017638</c:v>
                </c:pt>
                <c:pt idx="10">
                  <c:v>20.188030026861433</c:v>
                </c:pt>
                <c:pt idx="11">
                  <c:v>17.594866599313981</c:v>
                </c:pt>
                <c:pt idx="12">
                  <c:v>11.683609420017019</c:v>
                </c:pt>
                <c:pt idx="13">
                  <c:v>8.5573785599150956</c:v>
                </c:pt>
                <c:pt idx="14">
                  <c:v>9.2367701785783982</c:v>
                </c:pt>
                <c:pt idx="15">
                  <c:v>8.9294687340287346</c:v>
                </c:pt>
                <c:pt idx="16">
                  <c:v>11.17540142033597</c:v>
                </c:pt>
                <c:pt idx="17">
                  <c:v>10.749086901075913</c:v>
                </c:pt>
                <c:pt idx="18">
                  <c:v>10.438104848271808</c:v>
                </c:pt>
                <c:pt idx="19">
                  <c:v>8.2952780155832677</c:v>
                </c:pt>
                <c:pt idx="20">
                  <c:v>6.2341350636007427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grf!$B$158</c:f>
              <c:strCache>
                <c:ptCount val="1"/>
                <c:pt idx="0">
                  <c:v>Coréia do Sul</c:v>
                </c:pt>
              </c:strCache>
            </c:strRef>
          </c:tx>
          <c:marker>
            <c:symbol val="none"/>
          </c:marker>
          <c:cat>
            <c:numRef>
              <c:f>grf!$AP$3:$BJ$3</c:f>
              <c:numCache>
                <c:formatCode>General</c:formatCod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</c:numCache>
            </c:numRef>
          </c:cat>
          <c:val>
            <c:numRef>
              <c:f>grf!$AP$158:$BJ$158</c:f>
              <c:numCache>
                <c:formatCode>_-* #,##0.00_-;\-* #,##0.00_-;_-* "-"??_-;_-@_-</c:formatCode>
                <c:ptCount val="21"/>
                <c:pt idx="0">
                  <c:v>5.057964660660863</c:v>
                </c:pt>
                <c:pt idx="1">
                  <c:v>4.8297226797962729</c:v>
                </c:pt>
                <c:pt idx="2">
                  <c:v>6.4170547200902446</c:v>
                </c:pt>
                <c:pt idx="3">
                  <c:v>6.5399292086411798</c:v>
                </c:pt>
                <c:pt idx="4">
                  <c:v>7.2145466978115556</c:v>
                </c:pt>
                <c:pt idx="5">
                  <c:v>6.80156952042692</c:v>
                </c:pt>
                <c:pt idx="6">
                  <c:v>6.8699262660907134</c:v>
                </c:pt>
                <c:pt idx="7">
                  <c:v>6.9101267883772284</c:v>
                </c:pt>
                <c:pt idx="8">
                  <c:v>7.7745341763667621</c:v>
                </c:pt>
                <c:pt idx="9">
                  <c:v>7.5120084756899947</c:v>
                </c:pt>
                <c:pt idx="10">
                  <c:v>6.5106040701009587</c:v>
                </c:pt>
                <c:pt idx="11">
                  <c:v>4.6451832339497052</c:v>
                </c:pt>
                <c:pt idx="12">
                  <c:v>2.529159140953892</c:v>
                </c:pt>
                <c:pt idx="13">
                  <c:v>1.6136840209207841</c:v>
                </c:pt>
                <c:pt idx="14">
                  <c:v>0.82778464187294876</c:v>
                </c:pt>
                <c:pt idx="15">
                  <c:v>0.64573035786357946</c:v>
                </c:pt>
                <c:pt idx="16">
                  <c:v>0.3637211790235681</c:v>
                </c:pt>
                <c:pt idx="17">
                  <c:v>0.85705997867793204</c:v>
                </c:pt>
                <c:pt idx="18">
                  <c:v>1.5603650337989354</c:v>
                </c:pt>
                <c:pt idx="19">
                  <c:v>1.3988058056591939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grf!$B$159</c:f>
              <c:strCache>
                <c:ptCount val="1"/>
                <c:pt idx="0">
                  <c:v>México</c:v>
                </c:pt>
              </c:strCache>
            </c:strRef>
          </c:tx>
          <c:marker>
            <c:symbol val="none"/>
          </c:marker>
          <c:cat>
            <c:numRef>
              <c:f>grf!$AP$3:$BJ$3</c:f>
              <c:numCache>
                <c:formatCode>General</c:formatCod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</c:numCache>
            </c:numRef>
          </c:cat>
          <c:val>
            <c:numRef>
              <c:f>grf!$AP$159:$BJ$159</c:f>
              <c:numCache>
                <c:formatCode>_-* #,##0.00_-;\-* #,##0.00_-;_-* "-"??_-;_-@_-</c:formatCode>
                <c:ptCount val="21"/>
                <c:pt idx="0">
                  <c:v>-4.6219954361625861</c:v>
                </c:pt>
                <c:pt idx="1">
                  <c:v>3.4071720604336799</c:v>
                </c:pt>
                <c:pt idx="2">
                  <c:v>10.683913577748433</c:v>
                </c:pt>
                <c:pt idx="3">
                  <c:v>4.0367295024770433</c:v>
                </c:pt>
                <c:pt idx="4">
                  <c:v>3.536175068141278</c:v>
                </c:pt>
                <c:pt idx="5">
                  <c:v>6.2480986540280234</c:v>
                </c:pt>
                <c:pt idx="6">
                  <c:v>11.680459384929023</c:v>
                </c:pt>
                <c:pt idx="7">
                  <c:v>9.1706634291441986</c:v>
                </c:pt>
                <c:pt idx="8">
                  <c:v>6.5642076826467086</c:v>
                </c:pt>
                <c:pt idx="9">
                  <c:v>3.3151688705420961</c:v>
                </c:pt>
                <c:pt idx="10">
                  <c:v>5.6548758801426287</c:v>
                </c:pt>
                <c:pt idx="11">
                  <c:v>7.5727224896954572</c:v>
                </c:pt>
                <c:pt idx="12">
                  <c:v>6.4648753347136712</c:v>
                </c:pt>
                <c:pt idx="13">
                  <c:v>5.3117275165131659</c:v>
                </c:pt>
                <c:pt idx="14">
                  <c:v>3.7673160716254457</c:v>
                </c:pt>
                <c:pt idx="15">
                  <c:v>2.5054844669733032</c:v>
                </c:pt>
                <c:pt idx="16">
                  <c:v>3.3063075096307828</c:v>
                </c:pt>
                <c:pt idx="17">
                  <c:v>3.8261714070815609</c:v>
                </c:pt>
                <c:pt idx="18">
                  <c:v>4.2271583017833754</c:v>
                </c:pt>
                <c:pt idx="19">
                  <c:v>3.4300170906661629</c:v>
                </c:pt>
                <c:pt idx="20">
                  <c:v>2.3837534974480894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grf!$B$160</c:f>
              <c:strCache>
                <c:ptCount val="1"/>
                <c:pt idx="0">
                  <c:v>Turquia</c:v>
                </c:pt>
              </c:strCache>
            </c:strRef>
          </c:tx>
          <c:marker>
            <c:symbol val="none"/>
          </c:marker>
          <c:cat>
            <c:numRef>
              <c:f>grf!$AP$3:$BJ$3</c:f>
              <c:numCache>
                <c:formatCode>General</c:formatCod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</c:numCache>
            </c:numRef>
          </c:cat>
          <c:val>
            <c:numRef>
              <c:f>grf!$AP$160:$BJ$160</c:f>
              <c:numCache>
                <c:formatCode>_-* #,##0.00_-;\-* #,##0.00_-;_-* "-"??_-;_-@_-</c:formatCode>
                <c:ptCount val="21"/>
                <c:pt idx="0">
                  <c:v>-6.8860728705242806</c:v>
                </c:pt>
                <c:pt idx="1">
                  <c:v>-8.8676499968585887</c:v>
                </c:pt>
                <c:pt idx="2">
                  <c:v>-5.0033201324689767</c:v>
                </c:pt>
                <c:pt idx="3">
                  <c:v>-1.3122287574678995</c:v>
                </c:pt>
                <c:pt idx="4">
                  <c:v>-0.2198213322404961</c:v>
                </c:pt>
                <c:pt idx="5">
                  <c:v>3.3014224118256648</c:v>
                </c:pt>
                <c:pt idx="6">
                  <c:v>1.425017919560108</c:v>
                </c:pt>
                <c:pt idx="7">
                  <c:v>1.3216160690836014</c:v>
                </c:pt>
                <c:pt idx="8">
                  <c:v>-6.3258630456474556</c:v>
                </c:pt>
                <c:pt idx="9">
                  <c:v>-5.3379630747931417</c:v>
                </c:pt>
                <c:pt idx="10">
                  <c:v>-2.8279857426901809</c:v>
                </c:pt>
                <c:pt idx="11">
                  <c:v>0.326765542409583</c:v>
                </c:pt>
                <c:pt idx="12">
                  <c:v>10.247481492978698</c:v>
                </c:pt>
                <c:pt idx="13">
                  <c:v>9.5406952956560502</c:v>
                </c:pt>
                <c:pt idx="14">
                  <c:v>12.040827822281837</c:v>
                </c:pt>
                <c:pt idx="15">
                  <c:v>7.1980825023936976</c:v>
                </c:pt>
                <c:pt idx="16">
                  <c:v>7.5433534106811422</c:v>
                </c:pt>
                <c:pt idx="17">
                  <c:v>6.1860869943331416</c:v>
                </c:pt>
                <c:pt idx="18">
                  <c:v>5.5207486823837417</c:v>
                </c:pt>
                <c:pt idx="19">
                  <c:v>5.8068013858903722</c:v>
                </c:pt>
                <c:pt idx="20">
                  <c:v>5.2116568656574955</c:v>
                </c:pt>
              </c:numCache>
            </c:numRef>
          </c:val>
          <c:smooth val="1"/>
        </c:ser>
        <c:marker val="1"/>
        <c:axId val="70409216"/>
        <c:axId val="70473600"/>
      </c:lineChart>
      <c:catAx>
        <c:axId val="70409216"/>
        <c:scaling>
          <c:orientation val="minMax"/>
        </c:scaling>
        <c:axPos val="b"/>
        <c:numFmt formatCode="General" sourceLinked="0"/>
        <c:majorTickMark val="none"/>
        <c:minorTickMark val="out"/>
        <c:tickLblPos val="low"/>
        <c:txPr>
          <a:bodyPr/>
          <a:lstStyle/>
          <a:p>
            <a:pPr>
              <a:defRPr lang="pt-BR"/>
            </a:pPr>
            <a:endParaRPr lang="es-EC"/>
          </a:p>
        </c:txPr>
        <c:crossAx val="70473600"/>
        <c:crossesAt val="0"/>
        <c:auto val="1"/>
        <c:lblAlgn val="ctr"/>
        <c:lblOffset val="100"/>
        <c:tickLblSkip val="2"/>
        <c:tickMarkSkip val="1"/>
      </c:catAx>
      <c:valAx>
        <c:axId val="70473600"/>
        <c:scaling>
          <c:orientation val="minMax"/>
          <c:min val="-10"/>
        </c:scaling>
        <c:axPos val="l"/>
        <c:majorGridlines>
          <c:spPr>
            <a:ln>
              <a:noFill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70409216"/>
        <c:crosses val="autoZero"/>
        <c:crossBetween val="between"/>
      </c:valAx>
    </c:plotArea>
    <c:legend>
      <c:legendPos val="b"/>
      <c:txPr>
        <a:bodyPr/>
        <a:lstStyle/>
        <a:p>
          <a:pPr>
            <a:defRPr lang="pt-BR"/>
          </a:pPr>
          <a:endParaRPr lang="es-EC"/>
        </a:p>
      </c:txPr>
    </c:legend>
    <c:plotVisOnly val="1"/>
  </c:chart>
  <c:txPr>
    <a:bodyPr/>
    <a:lstStyle/>
    <a:p>
      <a:pPr>
        <a:defRPr sz="1600">
          <a:solidFill>
            <a:srgbClr val="FFFFFF"/>
          </a:solidFill>
          <a:latin typeface="Tahoma"/>
          <a:cs typeface="Tahoma"/>
        </a:defRPr>
      </a:pPr>
      <a:endParaRPr lang="es-EC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>
        <c:manualLayout>
          <c:layoutTarget val="inner"/>
          <c:xMode val="edge"/>
          <c:yMode val="edge"/>
          <c:x val="3.523544444444441E-2"/>
          <c:y val="6.3500000000000001E-2"/>
          <c:w val="0.90836244444444381"/>
          <c:h val="0.69686055555555504"/>
        </c:manualLayout>
      </c:layout>
      <c:lineChart>
        <c:grouping val="standard"/>
        <c:ser>
          <c:idx val="1"/>
          <c:order val="1"/>
          <c:tx>
            <c:strRef>
              <c:f>grf!$B$226</c:f>
              <c:strCache>
                <c:ptCount val="1"/>
                <c:pt idx="0">
                  <c:v>Formação bruta de capital fixo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grf!$AQ$3:$BJ$3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grf!$AQ$226:$BJ$226</c:f>
              <c:numCache>
                <c:formatCode>#,##0.0</c:formatCode>
                <c:ptCount val="20"/>
                <c:pt idx="0">
                  <c:v>20.66358440873098</c:v>
                </c:pt>
                <c:pt idx="1">
                  <c:v>18.109079063845186</c:v>
                </c:pt>
                <c:pt idx="2">
                  <c:v>18.42326069783428</c:v>
                </c:pt>
                <c:pt idx="3">
                  <c:v>19.283116204002422</c:v>
                </c:pt>
                <c:pt idx="4">
                  <c:v>20.748084535259043</c:v>
                </c:pt>
                <c:pt idx="5">
                  <c:v>18.323301051586451</c:v>
                </c:pt>
                <c:pt idx="6">
                  <c:v>16.870571587752586</c:v>
                </c:pt>
                <c:pt idx="7">
                  <c:v>17.370434907728015</c:v>
                </c:pt>
                <c:pt idx="8">
                  <c:v>16.969077009716059</c:v>
                </c:pt>
                <c:pt idx="9">
                  <c:v>15.656939629915072</c:v>
                </c:pt>
                <c:pt idx="10">
                  <c:v>16.799832468829539</c:v>
                </c:pt>
                <c:pt idx="11">
                  <c:v>17.031400713903921</c:v>
                </c:pt>
                <c:pt idx="12">
                  <c:v>16.386411895343272</c:v>
                </c:pt>
                <c:pt idx="13">
                  <c:v>15.277761437408669</c:v>
                </c:pt>
                <c:pt idx="14">
                  <c:v>16.096642901512112</c:v>
                </c:pt>
                <c:pt idx="15">
                  <c:v>15.93846795815463</c:v>
                </c:pt>
                <c:pt idx="16">
                  <c:v>16.430919136824727</c:v>
                </c:pt>
                <c:pt idx="17">
                  <c:v>17.439947635480426</c:v>
                </c:pt>
                <c:pt idx="18">
                  <c:v>18.666049982024273</c:v>
                </c:pt>
                <c:pt idx="19">
                  <c:v>16.730341094740645</c:v>
                </c:pt>
              </c:numCache>
            </c:numRef>
          </c:val>
          <c:smooth val="1"/>
        </c:ser>
        <c:marker val="1"/>
        <c:axId val="70633344"/>
        <c:axId val="70647808"/>
      </c:lineChart>
      <c:lineChart>
        <c:grouping val="standard"/>
        <c:ser>
          <c:idx val="0"/>
          <c:order val="0"/>
          <c:tx>
            <c:strRef>
              <c:f>grf!$B$225</c:f>
              <c:strCache>
                <c:ptCount val="1"/>
                <c:pt idx="0">
                  <c:v>Capital fictício (à direita)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grf!$AQ$3:$BJ$3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grf!$AQ$225:$BJ$225</c:f>
              <c:numCache>
                <c:formatCode>#,##0.0</c:formatCode>
                <c:ptCount val="20"/>
                <c:pt idx="0">
                  <c:v>22.429948612110245</c:v>
                </c:pt>
                <c:pt idx="1">
                  <c:v>28.200410601927796</c:v>
                </c:pt>
                <c:pt idx="2">
                  <c:v>63.497007533350896</c:v>
                </c:pt>
                <c:pt idx="3">
                  <c:v>98.107604616505299</c:v>
                </c:pt>
                <c:pt idx="4">
                  <c:v>57.01571283297163</c:v>
                </c:pt>
                <c:pt idx="5">
                  <c:v>36.021440038603998</c:v>
                </c:pt>
                <c:pt idx="6">
                  <c:v>47.594955011183373</c:v>
                </c:pt>
                <c:pt idx="7">
                  <c:v>57.568009225310547</c:v>
                </c:pt>
                <c:pt idx="8">
                  <c:v>52.922693088804202</c:v>
                </c:pt>
                <c:pt idx="9">
                  <c:v>77.347596891677028</c:v>
                </c:pt>
                <c:pt idx="10">
                  <c:v>80.687531714455176</c:v>
                </c:pt>
                <c:pt idx="11">
                  <c:v>80.973628311808838</c:v>
                </c:pt>
                <c:pt idx="12">
                  <c:v>71.826555056404459</c:v>
                </c:pt>
                <c:pt idx="13">
                  <c:v>82.859186759309878</c:v>
                </c:pt>
                <c:pt idx="14">
                  <c:v>88.34448045641895</c:v>
                </c:pt>
                <c:pt idx="15">
                  <c:v>98.179730428381447</c:v>
                </c:pt>
                <c:pt idx="16">
                  <c:v>111.3510070923775</c:v>
                </c:pt>
                <c:pt idx="17">
                  <c:v>139.11864003339375</c:v>
                </c:pt>
                <c:pt idx="18">
                  <c:v>87.860225570802029</c:v>
                </c:pt>
                <c:pt idx="19">
                  <c:v>118.77562963894403</c:v>
                </c:pt>
              </c:numCache>
            </c:numRef>
          </c:val>
          <c:smooth val="1"/>
        </c:ser>
        <c:marker val="1"/>
        <c:axId val="70651264"/>
        <c:axId val="70649344"/>
      </c:lineChart>
      <c:catAx>
        <c:axId val="70633344"/>
        <c:scaling>
          <c:orientation val="minMax"/>
        </c:scaling>
        <c:axPos val="b"/>
        <c:numFmt formatCode="General" sourceLinked="1"/>
        <c:majorTickMark val="none"/>
        <c:minorTickMark val="out"/>
        <c:tickLblPos val="low"/>
        <c:txPr>
          <a:bodyPr/>
          <a:lstStyle/>
          <a:p>
            <a:pPr>
              <a:defRPr lang="pt-BR"/>
            </a:pPr>
            <a:endParaRPr lang="es-EC"/>
          </a:p>
        </c:txPr>
        <c:crossAx val="70647808"/>
        <c:crossesAt val="0"/>
        <c:auto val="1"/>
        <c:lblAlgn val="ctr"/>
        <c:lblOffset val="100"/>
        <c:tickLblSkip val="2"/>
        <c:tickMarkSkip val="1"/>
      </c:catAx>
      <c:valAx>
        <c:axId val="70647808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70633344"/>
        <c:crosses val="autoZero"/>
        <c:crossBetween val="between"/>
      </c:valAx>
      <c:valAx>
        <c:axId val="70649344"/>
        <c:scaling>
          <c:orientation val="minMax"/>
          <c:max val="150"/>
        </c:scaling>
        <c:axPos val="r"/>
        <c:numFmt formatCode="0" sourceLinked="0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70651264"/>
        <c:crosses val="max"/>
        <c:crossBetween val="between"/>
        <c:majorUnit val="25"/>
      </c:valAx>
      <c:catAx>
        <c:axId val="70651264"/>
        <c:scaling>
          <c:orientation val="minMax"/>
        </c:scaling>
        <c:delete val="1"/>
        <c:axPos val="b"/>
        <c:numFmt formatCode="General" sourceLinked="1"/>
        <c:tickLblPos val="none"/>
        <c:crossAx val="70649344"/>
        <c:crosses val="autoZero"/>
        <c:auto val="1"/>
        <c:lblAlgn val="ctr"/>
        <c:lblOffset val="100"/>
      </c:catAx>
    </c:plotArea>
    <c:legend>
      <c:legendPos val="b"/>
      <c:txPr>
        <a:bodyPr/>
        <a:lstStyle/>
        <a:p>
          <a:pPr>
            <a:defRPr lang="pt-BR"/>
          </a:pPr>
          <a:endParaRPr lang="es-EC"/>
        </a:p>
      </c:txPr>
    </c:legend>
    <c:plotVisOnly val="1"/>
  </c:chart>
  <c:txPr>
    <a:bodyPr/>
    <a:lstStyle/>
    <a:p>
      <a:pPr>
        <a:defRPr sz="1600">
          <a:solidFill>
            <a:srgbClr val="FFFFFF"/>
          </a:solidFill>
          <a:latin typeface="Tahoma"/>
          <a:cs typeface="Tahoma"/>
        </a:defRPr>
      </a:pPr>
      <a:endParaRPr lang="es-EC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lineChart>
        <c:grouping val="standard"/>
        <c:ser>
          <c:idx val="0"/>
          <c:order val="0"/>
          <c:tx>
            <c:strRef>
              <c:f>grf!$B$703</c:f>
              <c:strCache>
                <c:ptCount val="1"/>
                <c:pt idx="0">
                  <c:v>Horas trabalhadas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grf!$AT$3:$BL$3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grf!$AT$703:$BL$703</c:f>
              <c:numCache>
                <c:formatCode>#,##0.0</c:formatCode>
                <c:ptCount val="19"/>
                <c:pt idx="0">
                  <c:v>100</c:v>
                </c:pt>
                <c:pt idx="1">
                  <c:v>98.443306604616069</c:v>
                </c:pt>
                <c:pt idx="2">
                  <c:v>98.628988622930436</c:v>
                </c:pt>
                <c:pt idx="3">
                  <c:v>98.319668919928901</c:v>
                </c:pt>
                <c:pt idx="4">
                  <c:v>89.219491612673878</c:v>
                </c:pt>
                <c:pt idx="5">
                  <c:v>86.155804833507048</c:v>
                </c:pt>
                <c:pt idx="6">
                  <c:v>80.051232045620552</c:v>
                </c:pt>
                <c:pt idx="7">
                  <c:v>73.034158339135899</c:v>
                </c:pt>
                <c:pt idx="8">
                  <c:v>75.976615053930331</c:v>
                </c:pt>
                <c:pt idx="9">
                  <c:v>77.397204188720465</c:v>
                </c:pt>
                <c:pt idx="10">
                  <c:v>77.973156267979476</c:v>
                </c:pt>
                <c:pt idx="11">
                  <c:v>76.662741723477808</c:v>
                </c:pt>
                <c:pt idx="12">
                  <c:v>80.140212716952746</c:v>
                </c:pt>
                <c:pt idx="13">
                  <c:v>82.419505585943341</c:v>
                </c:pt>
                <c:pt idx="14">
                  <c:v>82.646746264724797</c:v>
                </c:pt>
                <c:pt idx="15">
                  <c:v>85.717938468863096</c:v>
                </c:pt>
                <c:pt idx="16">
                  <c:v>89.594802170499435</c:v>
                </c:pt>
                <c:pt idx="17">
                  <c:v>82.984164242309546</c:v>
                </c:pt>
                <c:pt idx="18">
                  <c:v>88.844219322402907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grf!$B$704</c:f>
              <c:strCache>
                <c:ptCount val="1"/>
                <c:pt idx="0">
                  <c:v>Faturamento real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grf!$AT$3:$BL$3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grf!$AT$704:$BL$704</c:f>
              <c:numCache>
                <c:formatCode>#,##0.0</c:formatCode>
                <c:ptCount val="19"/>
                <c:pt idx="0">
                  <c:v>100</c:v>
                </c:pt>
                <c:pt idx="1">
                  <c:v>106.6325344902159</c:v>
                </c:pt>
                <c:pt idx="2">
                  <c:v>116.04442691121795</c:v>
                </c:pt>
                <c:pt idx="3">
                  <c:v>127.96898002971203</c:v>
                </c:pt>
                <c:pt idx="4">
                  <c:v>134.36912783287457</c:v>
                </c:pt>
                <c:pt idx="5">
                  <c:v>146.51808334940611</c:v>
                </c:pt>
                <c:pt idx="6">
                  <c:v>144.7892717128361</c:v>
                </c:pt>
                <c:pt idx="7">
                  <c:v>145.96010960398701</c:v>
                </c:pt>
                <c:pt idx="8">
                  <c:v>162.10453505446253</c:v>
                </c:pt>
                <c:pt idx="9">
                  <c:v>178.12134149245855</c:v>
                </c:pt>
                <c:pt idx="10">
                  <c:v>172.43007069016642</c:v>
                </c:pt>
                <c:pt idx="11">
                  <c:v>155.38469611048666</c:v>
                </c:pt>
                <c:pt idx="12">
                  <c:v>164.95134331843957</c:v>
                </c:pt>
                <c:pt idx="13">
                  <c:v>165.63567282674541</c:v>
                </c:pt>
                <c:pt idx="14">
                  <c:v>167.49313863500501</c:v>
                </c:pt>
                <c:pt idx="15">
                  <c:v>176.96202448462844</c:v>
                </c:pt>
                <c:pt idx="16">
                  <c:v>185.59295583428511</c:v>
                </c:pt>
                <c:pt idx="17">
                  <c:v>178.3027516845751</c:v>
                </c:pt>
                <c:pt idx="18">
                  <c:v>195.48081893389195</c:v>
                </c:pt>
              </c:numCache>
            </c:numRef>
          </c:val>
          <c:smooth val="1"/>
        </c:ser>
        <c:marker val="1"/>
        <c:axId val="71038848"/>
        <c:axId val="71041408"/>
      </c:lineChart>
      <c:catAx>
        <c:axId val="71038848"/>
        <c:scaling>
          <c:orientation val="minMax"/>
        </c:scaling>
        <c:axPos val="b"/>
        <c:numFmt formatCode="General" sourceLinked="1"/>
        <c:majorTickMark val="none"/>
        <c:minorTickMark val="out"/>
        <c:tickLblPos val="low"/>
        <c:txPr>
          <a:bodyPr rot="-2700000"/>
          <a:lstStyle/>
          <a:p>
            <a:pPr>
              <a:defRPr lang="pt-BR"/>
            </a:pPr>
            <a:endParaRPr lang="es-EC"/>
          </a:p>
        </c:txPr>
        <c:crossAx val="71041408"/>
        <c:crossesAt val="0"/>
        <c:auto val="1"/>
        <c:lblAlgn val="ctr"/>
        <c:lblOffset val="100"/>
        <c:tickLblSkip val="1"/>
        <c:tickMarkSkip val="1"/>
      </c:catAx>
      <c:valAx>
        <c:axId val="71041408"/>
        <c:scaling>
          <c:orientation val="minMax"/>
          <c:max val="200"/>
          <c:min val="70"/>
        </c:scaling>
        <c:axPos val="l"/>
        <c:majorGridlines>
          <c:spPr>
            <a:ln>
              <a:noFill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71038848"/>
        <c:crosses val="autoZero"/>
        <c:crossBetween val="between"/>
      </c:valAx>
    </c:plotArea>
    <c:legend>
      <c:legendPos val="b"/>
      <c:txPr>
        <a:bodyPr/>
        <a:lstStyle/>
        <a:p>
          <a:pPr>
            <a:defRPr lang="pt-BR"/>
          </a:pPr>
          <a:endParaRPr lang="es-EC"/>
        </a:p>
      </c:txPr>
    </c:legend>
    <c:plotVisOnly val="1"/>
    <c:dispBlanksAs val="gap"/>
  </c:chart>
  <c:txPr>
    <a:bodyPr/>
    <a:lstStyle/>
    <a:p>
      <a:pPr>
        <a:defRPr sz="1600">
          <a:solidFill>
            <a:srgbClr val="FFFFFF"/>
          </a:solidFill>
          <a:latin typeface="Tahoma"/>
          <a:cs typeface="Tahoma"/>
        </a:defRPr>
      </a:pPr>
      <a:endParaRPr lang="es-EC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lineChart>
        <c:grouping val="standard"/>
        <c:ser>
          <c:idx val="0"/>
          <c:order val="0"/>
          <c:tx>
            <c:strRef>
              <c:f>grf!$B$674</c:f>
              <c:strCache>
                <c:ptCount val="1"/>
                <c:pt idx="0">
                  <c:v>Trabalho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grf!$AR$3:$BJ$3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grf!$AR$674:$BJ$674</c:f>
              <c:numCache>
                <c:formatCode>#,##0.0</c:formatCode>
                <c:ptCount val="19"/>
                <c:pt idx="0">
                  <c:v>45.373440785712837</c:v>
                </c:pt>
                <c:pt idx="1">
                  <c:v>41.648822933698753</c:v>
                </c:pt>
                <c:pt idx="2">
                  <c:v>43.538171578350372</c:v>
                </c:pt>
                <c:pt idx="3">
                  <c:v>45.136995421525633</c:v>
                </c:pt>
                <c:pt idx="4">
                  <c:v>40.113794350558003</c:v>
                </c:pt>
                <c:pt idx="5">
                  <c:v>42.568555888279931</c:v>
                </c:pt>
                <c:pt idx="6">
                  <c:v>42.504826118231975</c:v>
                </c:pt>
                <c:pt idx="7">
                  <c:v>41.282038584172433</c:v>
                </c:pt>
                <c:pt idx="8">
                  <c:v>41.97029526518601</c:v>
                </c:pt>
                <c:pt idx="9">
                  <c:v>41.173857120302721</c:v>
                </c:pt>
                <c:pt idx="10">
                  <c:v>40.46979945433673</c:v>
                </c:pt>
                <c:pt idx="11">
                  <c:v>40.578633875417005</c:v>
                </c:pt>
                <c:pt idx="12">
                  <c:v>39.820357255474605</c:v>
                </c:pt>
                <c:pt idx="13">
                  <c:v>39.523091294557254</c:v>
                </c:pt>
                <c:pt idx="14">
                  <c:v>39.311758240286615</c:v>
                </c:pt>
                <c:pt idx="15">
                  <c:v>40.092695782816911</c:v>
                </c:pt>
                <c:pt idx="16">
                  <c:v>40.911481149482292</c:v>
                </c:pt>
                <c:pt idx="17">
                  <c:v>41.328854894369158</c:v>
                </c:pt>
                <c:pt idx="18">
                  <c:v>41.85158041389716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grf!$B$675</c:f>
              <c:strCache>
                <c:ptCount val="1"/>
                <c:pt idx="0">
                  <c:v>Proprietários e autônomos/mistos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grf!$AR$3:$BJ$3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grf!$AR$675:$BJ$675</c:f>
              <c:numCache>
                <c:formatCode>#,##0.0</c:formatCode>
                <c:ptCount val="19"/>
                <c:pt idx="0">
                  <c:v>39.479536392385391</c:v>
                </c:pt>
                <c:pt idx="1">
                  <c:v>45.499287885313777</c:v>
                </c:pt>
                <c:pt idx="2">
                  <c:v>44.285062793354179</c:v>
                </c:pt>
                <c:pt idx="3">
                  <c:v>41.682709925245305</c:v>
                </c:pt>
                <c:pt idx="4">
                  <c:v>44.105016323922037</c:v>
                </c:pt>
                <c:pt idx="5">
                  <c:v>44.016908548155662</c:v>
                </c:pt>
                <c:pt idx="6">
                  <c:v>44.685811028269498</c:v>
                </c:pt>
                <c:pt idx="7">
                  <c:v>46.331650375321075</c:v>
                </c:pt>
                <c:pt idx="8">
                  <c:v>45.483938854113873</c:v>
                </c:pt>
                <c:pt idx="9">
                  <c:v>45.125406439399121</c:v>
                </c:pt>
                <c:pt idx="10">
                  <c:v>45.373986207504636</c:v>
                </c:pt>
                <c:pt idx="11">
                  <c:v>44.466323026166243</c:v>
                </c:pt>
                <c:pt idx="12">
                  <c:v>45.293140851875265</c:v>
                </c:pt>
                <c:pt idx="13">
                  <c:v>45.921169353415493</c:v>
                </c:pt>
                <c:pt idx="14">
                  <c:v>45.322941357652688</c:v>
                </c:pt>
                <c:pt idx="15">
                  <c:v>44.519543469543891</c:v>
                </c:pt>
                <c:pt idx="16">
                  <c:v>43.803503209981578</c:v>
                </c:pt>
                <c:pt idx="17">
                  <c:v>43.422796902617627</c:v>
                </c:pt>
                <c:pt idx="18">
                  <c:v>41.967251829237711</c:v>
                </c:pt>
              </c:numCache>
            </c:numRef>
          </c:val>
          <c:smooth val="1"/>
        </c:ser>
        <c:marker val="1"/>
        <c:axId val="86656512"/>
        <c:axId val="86658048"/>
      </c:lineChart>
      <c:catAx>
        <c:axId val="86656512"/>
        <c:scaling>
          <c:orientation val="minMax"/>
        </c:scaling>
        <c:axPos val="b"/>
        <c:numFmt formatCode="General" sourceLinked="1"/>
        <c:majorTickMark val="none"/>
        <c:minorTickMark val="out"/>
        <c:tickLblPos val="low"/>
        <c:txPr>
          <a:bodyPr rot="-2700000"/>
          <a:lstStyle/>
          <a:p>
            <a:pPr>
              <a:defRPr lang="pt-BR"/>
            </a:pPr>
            <a:endParaRPr lang="es-EC"/>
          </a:p>
        </c:txPr>
        <c:crossAx val="86658048"/>
        <c:crossesAt val="0"/>
        <c:auto val="1"/>
        <c:lblAlgn val="ctr"/>
        <c:lblOffset val="100"/>
        <c:tickLblSkip val="1"/>
        <c:tickMarkSkip val="1"/>
      </c:catAx>
      <c:valAx>
        <c:axId val="86658048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86656512"/>
        <c:crosses val="autoZero"/>
        <c:crossBetween val="between"/>
      </c:valAx>
    </c:plotArea>
    <c:legend>
      <c:legendPos val="b"/>
      <c:txPr>
        <a:bodyPr/>
        <a:lstStyle/>
        <a:p>
          <a:pPr>
            <a:defRPr lang="pt-BR"/>
          </a:pPr>
          <a:endParaRPr lang="es-EC"/>
        </a:p>
      </c:txPr>
    </c:legend>
    <c:plotVisOnly val="1"/>
    <c:dispBlanksAs val="gap"/>
  </c:chart>
  <c:txPr>
    <a:bodyPr/>
    <a:lstStyle/>
    <a:p>
      <a:pPr>
        <a:defRPr sz="1600">
          <a:solidFill>
            <a:srgbClr val="FFFFFF"/>
          </a:solidFill>
          <a:latin typeface="Tahoma"/>
          <a:cs typeface="Tahoma"/>
        </a:defRPr>
      </a:pPr>
      <a:endParaRPr lang="es-EC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lineChart>
        <c:grouping val="standard"/>
        <c:ser>
          <c:idx val="0"/>
          <c:order val="0"/>
          <c:tx>
            <c:strRef>
              <c:f>grf!$B$379</c:f>
              <c:strCache>
                <c:ptCount val="1"/>
                <c:pt idx="0">
                  <c:v>DRU</c:v>
                </c:pt>
              </c:strCache>
            </c:strRef>
          </c:tx>
          <c:marker>
            <c:symbol val="none"/>
          </c:marker>
          <c:cat>
            <c:numRef>
              <c:f>grf!$AV$3:$BJ$3</c:f>
              <c:numCache>
                <c:formatCode>General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grf!$AV$379:$BJ$379</c:f>
              <c:numCache>
                <c:formatCode>#,##0.0</c:formatCode>
                <c:ptCount val="15"/>
                <c:pt idx="0">
                  <c:v>9.338004353937885</c:v>
                </c:pt>
                <c:pt idx="1">
                  <c:v>9.5129311629159616</c:v>
                </c:pt>
                <c:pt idx="2">
                  <c:v>10.123939570033633</c:v>
                </c:pt>
                <c:pt idx="3">
                  <c:v>9.6295358915895708</c:v>
                </c:pt>
                <c:pt idx="4">
                  <c:v>10.389060724308973</c:v>
                </c:pt>
                <c:pt idx="5">
                  <c:v>11.118623739045088</c:v>
                </c:pt>
                <c:pt idx="6">
                  <c:v>11.215623848638662</c:v>
                </c:pt>
                <c:pt idx="7">
                  <c:v>11.370495897416774</c:v>
                </c:pt>
                <c:pt idx="8">
                  <c:v>11.75456699427078</c:v>
                </c:pt>
                <c:pt idx="9">
                  <c:v>12.16490166489829</c:v>
                </c:pt>
                <c:pt idx="10">
                  <c:v>11.960903709179178</c:v>
                </c:pt>
                <c:pt idx="11">
                  <c:v>11.826634742223803</c:v>
                </c:pt>
                <c:pt idx="12">
                  <c:v>11.678240216384614</c:v>
                </c:pt>
                <c:pt idx="13">
                  <c:v>10.6583422023095</c:v>
                </c:pt>
                <c:pt idx="14">
                  <c:v>9.9763355334782169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grf!$B$380</c:f>
              <c:strCache>
                <c:ptCount val="1"/>
                <c:pt idx="0">
                  <c:v>Resultado primário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grf!$AV$3:$BJ$3</c:f>
              <c:numCache>
                <c:formatCode>General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grf!$AV$380:$BJ$380</c:f>
              <c:numCache>
                <c:formatCode>#,##0.0</c:formatCode>
                <c:ptCount val="15"/>
                <c:pt idx="0">
                  <c:v>4.2653767181624067</c:v>
                </c:pt>
                <c:pt idx="1">
                  <c:v>3.288275255988645</c:v>
                </c:pt>
                <c:pt idx="2">
                  <c:v>-2.2862881711144021</c:v>
                </c:pt>
                <c:pt idx="3">
                  <c:v>4.4012435352910435</c:v>
                </c:pt>
                <c:pt idx="4">
                  <c:v>16.385896163351639</c:v>
                </c:pt>
                <c:pt idx="5">
                  <c:v>12.697037431858313</c:v>
                </c:pt>
                <c:pt idx="6">
                  <c:v>12.10430460402314</c:v>
                </c:pt>
                <c:pt idx="7">
                  <c:v>14.252999619598317</c:v>
                </c:pt>
                <c:pt idx="8">
                  <c:v>15.511928751628657</c:v>
                </c:pt>
                <c:pt idx="9">
                  <c:v>17.794065400199717</c:v>
                </c:pt>
                <c:pt idx="10">
                  <c:v>16.42896792253666</c:v>
                </c:pt>
                <c:pt idx="11">
                  <c:v>14.07607391066451</c:v>
                </c:pt>
                <c:pt idx="12">
                  <c:v>13.961679662768002</c:v>
                </c:pt>
                <c:pt idx="13">
                  <c:v>15.084674752833068</c:v>
                </c:pt>
                <c:pt idx="14">
                  <c:v>9.284303831949412</c:v>
                </c:pt>
              </c:numCache>
            </c:numRef>
          </c:val>
          <c:smooth val="1"/>
        </c:ser>
        <c:marker val="1"/>
        <c:axId val="86694528"/>
        <c:axId val="86696320"/>
      </c:lineChart>
      <c:catAx>
        <c:axId val="86694528"/>
        <c:scaling>
          <c:orientation val="minMax"/>
        </c:scaling>
        <c:axPos val="b"/>
        <c:numFmt formatCode="General" sourceLinked="1"/>
        <c:majorTickMark val="none"/>
        <c:minorTickMark val="out"/>
        <c:tickLblPos val="low"/>
        <c:txPr>
          <a:bodyPr rot="0"/>
          <a:lstStyle/>
          <a:p>
            <a:pPr>
              <a:defRPr lang="pt-BR"/>
            </a:pPr>
            <a:endParaRPr lang="es-EC"/>
          </a:p>
        </c:txPr>
        <c:crossAx val="86696320"/>
        <c:crossesAt val="0"/>
        <c:auto val="1"/>
        <c:lblAlgn val="ctr"/>
        <c:lblOffset val="100"/>
        <c:tickLblSkip val="2"/>
        <c:tickMarkSkip val="1"/>
      </c:catAx>
      <c:valAx>
        <c:axId val="86696320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86694528"/>
        <c:crosses val="autoZero"/>
        <c:crossBetween val="between"/>
      </c:valAx>
    </c:plotArea>
    <c:legend>
      <c:legendPos val="b"/>
      <c:txPr>
        <a:bodyPr/>
        <a:lstStyle/>
        <a:p>
          <a:pPr>
            <a:defRPr lang="pt-BR"/>
          </a:pPr>
          <a:endParaRPr lang="es-EC"/>
        </a:p>
      </c:txPr>
    </c:legend>
    <c:plotVisOnly val="1"/>
  </c:chart>
  <c:txPr>
    <a:bodyPr/>
    <a:lstStyle/>
    <a:p>
      <a:pPr>
        <a:defRPr sz="1600">
          <a:solidFill>
            <a:srgbClr val="FFFFFF"/>
          </a:solidFill>
          <a:latin typeface="Tahoma"/>
          <a:cs typeface="Tahoma"/>
        </a:defRPr>
      </a:pPr>
      <a:endParaRPr lang="es-EC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barChart>
        <c:barDir val="col"/>
        <c:grouping val="clustered"/>
        <c:ser>
          <c:idx val="0"/>
          <c:order val="0"/>
          <c:tx>
            <c:strRef>
              <c:f>grf!$B$441</c:f>
              <c:strCache>
                <c:ptCount val="1"/>
                <c:pt idx="0">
                  <c:v>Resultado primário</c:v>
                </c:pt>
              </c:strCache>
            </c:strRef>
          </c:tx>
          <c:cat>
            <c:numRef>
              <c:f>grf!$AV$3:$BJ$3</c:f>
              <c:numCache>
                <c:formatCode>General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grf!$AV$441:$BJ$441</c:f>
              <c:numCache>
                <c:formatCode>#,##0.00</c:formatCode>
                <c:ptCount val="15"/>
                <c:pt idx="0">
                  <c:v>0.47272770574720313</c:v>
                </c:pt>
                <c:pt idx="1">
                  <c:v>0.34451284413752709</c:v>
                </c:pt>
                <c:pt idx="2">
                  <c:v>-0.25284230994817108</c:v>
                </c:pt>
                <c:pt idx="3">
                  <c:v>0.51481924327736783</c:v>
                </c:pt>
                <c:pt idx="4">
                  <c:v>2.1288371958054628</c:v>
                </c:pt>
                <c:pt idx="5">
                  <c:v>1.7321663238608134</c:v>
                </c:pt>
                <c:pt idx="6">
                  <c:v>1.6879811325391507</c:v>
                </c:pt>
                <c:pt idx="7">
                  <c:v>2.1598744639070198</c:v>
                </c:pt>
                <c:pt idx="8">
                  <c:v>2.2791220672632342</c:v>
                </c:pt>
                <c:pt idx="9">
                  <c:v>2.6981835675339361</c:v>
                </c:pt>
                <c:pt idx="10">
                  <c:v>2.5959555503602529</c:v>
                </c:pt>
                <c:pt idx="11">
                  <c:v>2.1672047585043859</c:v>
                </c:pt>
                <c:pt idx="12">
                  <c:v>2.2334095103827241</c:v>
                </c:pt>
                <c:pt idx="13">
                  <c:v>2.3730699700703655</c:v>
                </c:pt>
                <c:pt idx="14">
                  <c:v>1.3503980769585961</c:v>
                </c:pt>
              </c:numCache>
            </c:numRef>
          </c:val>
        </c:ser>
        <c:ser>
          <c:idx val="1"/>
          <c:order val="1"/>
          <c:tx>
            <c:strRef>
              <c:f>grf!$B$442</c:f>
              <c:strCache>
                <c:ptCount val="1"/>
                <c:pt idx="0">
                  <c:v>Juros nominais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grf!$AV$3:$BJ$3</c:f>
              <c:numCache>
                <c:formatCode>General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grf!$AV$442:$BJ$442</c:f>
              <c:numCache>
                <c:formatCode>#,##0.00</c:formatCode>
                <c:ptCount val="15"/>
                <c:pt idx="0">
                  <c:v>-2.65401285694788</c:v>
                </c:pt>
                <c:pt idx="1">
                  <c:v>-2.7078247208107689</c:v>
                </c:pt>
                <c:pt idx="2">
                  <c:v>-2.1867916713081108</c:v>
                </c:pt>
                <c:pt idx="3">
                  <c:v>-5.555358647657143</c:v>
                </c:pt>
                <c:pt idx="4">
                  <c:v>-8.3456736199349635</c:v>
                </c:pt>
                <c:pt idx="5">
                  <c:v>-4.6568154494939247</c:v>
                </c:pt>
                <c:pt idx="6">
                  <c:v>-5.1019770592319027</c:v>
                </c:pt>
                <c:pt idx="7">
                  <c:v>-8.0259963649208128</c:v>
                </c:pt>
                <c:pt idx="8">
                  <c:v>-4.5990630301632818</c:v>
                </c:pt>
                <c:pt idx="9">
                  <c:v>-3.9188049640020228</c:v>
                </c:pt>
                <c:pt idx="10">
                  <c:v>-5.796794395034742</c:v>
                </c:pt>
                <c:pt idx="11">
                  <c:v>-5.2165019894626878</c:v>
                </c:pt>
                <c:pt idx="12">
                  <c:v>-4.3817499729460003</c:v>
                </c:pt>
                <c:pt idx="13">
                  <c:v>-3.3072443838831114</c:v>
                </c:pt>
                <c:pt idx="14">
                  <c:v>-4.6577100079174292</c:v>
                </c:pt>
              </c:numCache>
            </c:numRef>
          </c:val>
        </c:ser>
        <c:ser>
          <c:idx val="2"/>
          <c:order val="2"/>
          <c:tx>
            <c:strRef>
              <c:f>grf!$B$443</c:f>
              <c:strCache>
                <c:ptCount val="1"/>
                <c:pt idx="0">
                  <c:v>Resultado nominal</c:v>
                </c:pt>
              </c:strCache>
            </c:strRef>
          </c:tx>
          <c:spPr>
            <a:solidFill>
              <a:srgbClr val="008000"/>
            </a:solidFill>
          </c:spPr>
          <c:cat>
            <c:numRef>
              <c:f>grf!$AV$3:$BJ$3</c:f>
              <c:numCache>
                <c:formatCode>General</c:formatCode>
                <c:ptCount val="1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</c:numCache>
            </c:numRef>
          </c:cat>
          <c:val>
            <c:numRef>
              <c:f>grf!$AV$443:$BJ$443</c:f>
              <c:numCache>
                <c:formatCode>#,##0.00</c:formatCode>
                <c:ptCount val="15"/>
                <c:pt idx="0">
                  <c:v>-2.181286568352109</c:v>
                </c:pt>
                <c:pt idx="1">
                  <c:v>-2.3633118766732411</c:v>
                </c:pt>
                <c:pt idx="2">
                  <c:v>-2.4396339812562813</c:v>
                </c:pt>
                <c:pt idx="3">
                  <c:v>-5.0405394043797775</c:v>
                </c:pt>
                <c:pt idx="4">
                  <c:v>-6.2168364241294967</c:v>
                </c:pt>
                <c:pt idx="5">
                  <c:v>-2.9246491256331053</c:v>
                </c:pt>
                <c:pt idx="6">
                  <c:v>-3.413995926692758</c:v>
                </c:pt>
                <c:pt idx="7">
                  <c:v>-5.8661225776852506</c:v>
                </c:pt>
                <c:pt idx="8">
                  <c:v>-2.3199409629000414</c:v>
                </c:pt>
                <c:pt idx="9">
                  <c:v>-1.2206213964680874</c:v>
                </c:pt>
                <c:pt idx="10">
                  <c:v>-3.2008388446744878</c:v>
                </c:pt>
                <c:pt idx="11">
                  <c:v>-3.0492972309583029</c:v>
                </c:pt>
                <c:pt idx="12">
                  <c:v>-2.1483404625632772</c:v>
                </c:pt>
                <c:pt idx="13">
                  <c:v>-0.93417474660462119</c:v>
                </c:pt>
                <c:pt idx="14">
                  <c:v>-3.3073119309588548</c:v>
                </c:pt>
              </c:numCache>
            </c:numRef>
          </c:val>
        </c:ser>
        <c:axId val="87398272"/>
        <c:axId val="87399808"/>
      </c:barChart>
      <c:catAx>
        <c:axId val="87398272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/>
          <a:lstStyle/>
          <a:p>
            <a:pPr>
              <a:defRPr lang="pt-BR"/>
            </a:pPr>
            <a:endParaRPr lang="es-EC"/>
          </a:p>
        </c:txPr>
        <c:crossAx val="87399808"/>
        <c:crossesAt val="0"/>
        <c:auto val="1"/>
        <c:lblAlgn val="ctr"/>
        <c:lblOffset val="100"/>
        <c:tickLblSkip val="2"/>
        <c:tickMarkSkip val="1"/>
      </c:catAx>
      <c:valAx>
        <c:axId val="87399808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0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87398272"/>
        <c:crosses val="autoZero"/>
        <c:crossBetween val="between"/>
      </c:valAx>
    </c:plotArea>
    <c:legend>
      <c:legendPos val="b"/>
      <c:txPr>
        <a:bodyPr/>
        <a:lstStyle/>
        <a:p>
          <a:pPr>
            <a:defRPr lang="pt-BR"/>
          </a:pPr>
          <a:endParaRPr lang="es-EC"/>
        </a:p>
      </c:txPr>
    </c:legend>
    <c:plotVisOnly val="1"/>
  </c:chart>
  <c:txPr>
    <a:bodyPr/>
    <a:lstStyle/>
    <a:p>
      <a:pPr>
        <a:defRPr sz="1600">
          <a:solidFill>
            <a:srgbClr val="FFFFFF"/>
          </a:solidFill>
          <a:latin typeface="Tahoma"/>
          <a:cs typeface="Tahoma"/>
        </a:defRPr>
      </a:pPr>
      <a:endParaRPr lang="es-EC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hart>
    <c:plotArea>
      <c:layout/>
      <c:barChart>
        <c:barDir val="col"/>
        <c:grouping val="clustered"/>
        <c:ser>
          <c:idx val="0"/>
          <c:order val="0"/>
          <c:tx>
            <c:strRef>
              <c:f>grf!$B$606</c:f>
              <c:strCache>
                <c:ptCount val="1"/>
                <c:pt idx="0">
                  <c:v>DPMFi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grf!$AW$3:$BL$3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grf!$AW$606:$BL$606</c:f>
              <c:numCache>
                <c:formatCode>#,##0.0</c:formatCode>
                <c:ptCount val="16"/>
                <c:pt idx="0">
                  <c:v>5.0568062113224554</c:v>
                </c:pt>
                <c:pt idx="1">
                  <c:v>8.3888480231105795</c:v>
                </c:pt>
                <c:pt idx="2">
                  <c:v>5.1718032549446846</c:v>
                </c:pt>
                <c:pt idx="3">
                  <c:v>9.8281879482114185</c:v>
                </c:pt>
                <c:pt idx="4">
                  <c:v>8.5620150893679234</c:v>
                </c:pt>
                <c:pt idx="5">
                  <c:v>7.628712988036364</c:v>
                </c:pt>
                <c:pt idx="6">
                  <c:v>7.8919392518953755</c:v>
                </c:pt>
                <c:pt idx="7">
                  <c:v>3.887446730505038</c:v>
                </c:pt>
                <c:pt idx="8">
                  <c:v>2.5265614355155428</c:v>
                </c:pt>
                <c:pt idx="9">
                  <c:v>4.2961454687519218</c:v>
                </c:pt>
                <c:pt idx="10">
                  <c:v>6.5224262469487426</c:v>
                </c:pt>
                <c:pt idx="11">
                  <c:v>5.374426778326546</c:v>
                </c:pt>
                <c:pt idx="12">
                  <c:v>5.2987663137624903</c:v>
                </c:pt>
                <c:pt idx="13">
                  <c:v>1.9516318774085071</c:v>
                </c:pt>
                <c:pt idx="14">
                  <c:v>2.8791965621178552</c:v>
                </c:pt>
                <c:pt idx="15">
                  <c:v>4.7447209085445481</c:v>
                </c:pt>
              </c:numCache>
            </c:numRef>
          </c:val>
        </c:ser>
        <c:ser>
          <c:idx val="1"/>
          <c:order val="1"/>
          <c:tx>
            <c:strRef>
              <c:f>grf!$B$607</c:f>
              <c:strCache>
                <c:ptCount val="1"/>
                <c:pt idx="0">
                  <c:v>Tributos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grf!$AW$3:$BL$3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grf!$AW$607:$BL$607</c:f>
              <c:numCache>
                <c:formatCode>#,##0.0</c:formatCode>
                <c:ptCount val="16"/>
                <c:pt idx="0">
                  <c:v>4.7609199191785097</c:v>
                </c:pt>
                <c:pt idx="1">
                  <c:v>1.2105733735227671</c:v>
                </c:pt>
                <c:pt idx="2">
                  <c:v>1.6438946416413758</c:v>
                </c:pt>
                <c:pt idx="3">
                  <c:v>1.0912400130591846</c:v>
                </c:pt>
                <c:pt idx="4">
                  <c:v>2.236281592486753</c:v>
                </c:pt>
                <c:pt idx="5">
                  <c:v>1.9114118336693571</c:v>
                </c:pt>
                <c:pt idx="6">
                  <c:v>1.5880368425417934</c:v>
                </c:pt>
                <c:pt idx="7">
                  <c:v>2.8663682869790779</c:v>
                </c:pt>
                <c:pt idx="8">
                  <c:v>1.5189768244087505</c:v>
                </c:pt>
                <c:pt idx="9">
                  <c:v>2.2986661640650592</c:v>
                </c:pt>
                <c:pt idx="10">
                  <c:v>2.0906005274323229</c:v>
                </c:pt>
                <c:pt idx="11">
                  <c:v>1.0773431442705501</c:v>
                </c:pt>
                <c:pt idx="12">
                  <c:v>2.2888029862250789</c:v>
                </c:pt>
                <c:pt idx="13">
                  <c:v>1.5498787132403695</c:v>
                </c:pt>
                <c:pt idx="14">
                  <c:v>-0.48875797863923809</c:v>
                </c:pt>
                <c:pt idx="15">
                  <c:v>1.9948800977753274</c:v>
                </c:pt>
              </c:numCache>
            </c:numRef>
          </c:val>
        </c:ser>
        <c:axId val="89239936"/>
        <c:axId val="89241472"/>
      </c:barChart>
      <c:catAx>
        <c:axId val="89239936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-2700000"/>
          <a:lstStyle/>
          <a:p>
            <a:pPr>
              <a:defRPr lang="pt-BR"/>
            </a:pPr>
            <a:endParaRPr lang="es-EC"/>
          </a:p>
        </c:txPr>
        <c:crossAx val="89241472"/>
        <c:crossesAt val="0"/>
        <c:auto val="1"/>
        <c:lblAlgn val="ctr"/>
        <c:lblOffset val="100"/>
        <c:tickLblSkip val="1"/>
        <c:tickMarkSkip val="1"/>
      </c:catAx>
      <c:valAx>
        <c:axId val="89241472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pt-BR"/>
            </a:pPr>
            <a:endParaRPr lang="es-EC"/>
          </a:p>
        </c:txPr>
        <c:crossAx val="89239936"/>
        <c:crosses val="autoZero"/>
        <c:crossBetween val="between"/>
      </c:valAx>
    </c:plotArea>
    <c:legend>
      <c:legendPos val="b"/>
      <c:txPr>
        <a:bodyPr/>
        <a:lstStyle/>
        <a:p>
          <a:pPr>
            <a:defRPr lang="pt-BR"/>
          </a:pPr>
          <a:endParaRPr lang="es-EC"/>
        </a:p>
      </c:txPr>
    </c:legend>
    <c:plotVisOnly val="1"/>
  </c:chart>
  <c:txPr>
    <a:bodyPr/>
    <a:lstStyle/>
    <a:p>
      <a:pPr>
        <a:defRPr sz="1600">
          <a:solidFill>
            <a:srgbClr val="FFFFFF"/>
          </a:solidFill>
          <a:latin typeface="Tahoma"/>
          <a:cs typeface="Tahoma"/>
        </a:defRPr>
      </a:pPr>
      <a:endParaRPr lang="es-EC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0.39078</cdr:x>
      <cdr:y>0.49437</cdr:y>
    </cdr:from>
    <cdr:to>
      <cdr:x>0.42055</cdr:x>
      <cdr:y>0.63219</cdr:y>
    </cdr:to>
    <cdr:sp macro="" textlink="">
      <cdr:nvSpPr>
        <cdr:cNvPr id="4" name="Straight Arrow Connector 3"/>
        <cdr:cNvSpPr/>
      </cdr:nvSpPr>
      <cdr:spPr>
        <a:xfrm xmlns:a="http://schemas.openxmlformats.org/drawingml/2006/main" rot="5400000">
          <a:off x="3499516" y="2291684"/>
          <a:ext cx="594803" cy="27863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thickThin" algn="ctr">
          <a:solidFill>
            <a:schemeClr val="tx1"/>
          </a:solidFill>
          <a:prstDash val="solid"/>
          <a:tailEnd type="arrow"/>
        </a:ln>
        <a:effectLst xmlns:a="http://schemas.openxmlformats.org/drawingml/2006/main">
          <a:outerShdw blurRad="50800" dist="381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67E034-0C6D-EA4C-AD96-CB72DDFA01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863A90-D6FA-F446-AA7E-DD1C06B58B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04" y="977901"/>
            <a:ext cx="9661790" cy="4926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9304" y="1"/>
            <a:ext cx="9661790" cy="866775"/>
          </a:xfrm>
          <a:prstGeom prst="rect">
            <a:avLst/>
          </a:prstGeom>
        </p:spPr>
        <p:txBody>
          <a:bodyPr rtlCol="0"/>
          <a:lstStyle/>
          <a:p>
            <a:r>
              <a:rPr lang="pt-BR" dirty="0" err="1" smtClean="0"/>
              <a:t>Click</a:t>
            </a:r>
            <a:r>
              <a:rPr lang="pt-BR" dirty="0" smtClean="0"/>
              <a:t> to </a:t>
            </a:r>
            <a:r>
              <a:rPr lang="pt-BR" dirty="0" err="1" smtClean="0"/>
              <a:t>edit</a:t>
            </a:r>
            <a:r>
              <a:rPr lang="pt-BR" dirty="0" smtClean="0"/>
              <a:t> </a:t>
            </a:r>
            <a:r>
              <a:rPr lang="pt-BR" dirty="0" err="1" smtClean="0"/>
              <a:t>Master</a:t>
            </a:r>
            <a:r>
              <a:rPr lang="pt-BR" dirty="0" smtClean="0"/>
              <a:t> </a:t>
            </a:r>
            <a:r>
              <a:rPr lang="pt-BR" dirty="0" err="1" smtClean="0"/>
              <a:t>title</a:t>
            </a:r>
            <a:r>
              <a:rPr lang="pt-BR" dirty="0" smtClean="0"/>
              <a:t> style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0"/>
          </p:nvPr>
        </p:nvSpPr>
        <p:spPr>
          <a:xfrm>
            <a:off x="1" y="6492876"/>
            <a:ext cx="39555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24409-6745-5544-9433-E31506E6AA6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NÚCLEO DA TEORIA MARXISTA DO VALOR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762000" y="114300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 valor de troca de uma mercadoria é determinado pela quantidade de trabalho socialmente necessário para a sua produção, sendo que o trabalho qualificado um múltiplo de trabalho simples.</a:t>
            </a:r>
          </a:p>
          <a:p>
            <a:pPr>
              <a:spcAft>
                <a:spcPts val="1200"/>
              </a:spcAft>
            </a:pPr>
            <a:endParaRPr lang="en-US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algn="r">
              <a:spcAft>
                <a:spcPts val="1200"/>
              </a:spcAft>
            </a:pPr>
            <a:r>
              <a:rPr lang="en-US" sz="1600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Ernest Mandel, </a:t>
            </a:r>
            <a:r>
              <a:rPr lang="en-US" sz="1600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An introduction to Marxist economic theory</a:t>
            </a:r>
            <a:endParaRPr lang="en-US" sz="1600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Expansão financeira como reorganização estrutural dos mecanismos de acumulação</a:t>
            </a:r>
          </a:p>
          <a:p>
            <a:pPr eaLnBrk="1" hangingPunct="1">
              <a:lnSpc>
                <a:spcPct val="150000"/>
              </a:lnSpc>
              <a:spcAft>
                <a:spcPts val="1200"/>
              </a:spcAft>
            </a:pPr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Troca de ideologias: renda dos que consomem </a:t>
            </a:r>
            <a:r>
              <a:rPr lang="pt-BR" sz="2800" i="1" dirty="0" smtClean="0">
                <a:solidFill>
                  <a:srgbClr val="FFFFFF"/>
                </a:solidFill>
                <a:latin typeface="Tahoma"/>
                <a:cs typeface="Tahoma"/>
              </a:rPr>
              <a:t>vs.</a:t>
            </a:r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 renda dos que poupam</a:t>
            </a:r>
          </a:p>
          <a:p>
            <a:pPr eaLnBrk="1" hangingPunct="1">
              <a:lnSpc>
                <a:spcPct val="150000"/>
              </a:lnSpc>
              <a:spcAft>
                <a:spcPts val="1200"/>
              </a:spcAft>
            </a:pPr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Armas políticas e mudanças de padrões de partilha</a:t>
            </a:r>
          </a:p>
          <a:p>
            <a:pPr eaLnBrk="1" hangingPunct="1">
              <a:lnSpc>
                <a:spcPct val="150000"/>
              </a:lnSpc>
              <a:spcAft>
                <a:spcPts val="1200"/>
              </a:spcAft>
            </a:pPr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Neoliberalismo restabeleceu poder econômico do capital contido pelas políticas </a:t>
            </a:r>
            <a:r>
              <a:rPr lang="pt-BR" sz="2800" dirty="0" err="1" smtClean="0">
                <a:solidFill>
                  <a:srgbClr val="FFFFFF"/>
                </a:solidFill>
                <a:latin typeface="Tahoma"/>
                <a:cs typeface="Tahoma"/>
              </a:rPr>
              <a:t>keynesianas</a:t>
            </a:r>
            <a:endParaRPr lang="pt-BR" sz="2800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1735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NEOLIBERALISMO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0" y="1201738"/>
            <a:ext cx="9677400" cy="4805362"/>
          </a:xfrm>
        </p:spPr>
        <p:txBody>
          <a:bodyPr/>
          <a:lstStyle/>
          <a:p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Redução de rigidez</a:t>
            </a:r>
          </a:p>
          <a:p>
            <a:pPr lvl="1"/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Liquidez</a:t>
            </a:r>
          </a:p>
          <a:p>
            <a:pPr lvl="1"/>
            <a:r>
              <a:rPr lang="pt-BR" sz="2400" dirty="0" err="1" smtClean="0">
                <a:solidFill>
                  <a:srgbClr val="FFFFFF"/>
                </a:solidFill>
                <a:latin typeface="Tahoma"/>
                <a:cs typeface="Tahoma"/>
              </a:rPr>
              <a:t>Desregulação</a:t>
            </a: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 estatal</a:t>
            </a:r>
          </a:p>
          <a:p>
            <a:pPr lvl="1"/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Instrumentos financeiros</a:t>
            </a:r>
          </a:p>
          <a:p>
            <a:pPr lvl="1"/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Tecnologia e comunicações</a:t>
            </a:r>
          </a:p>
          <a:p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Mas o financeiro (</a:t>
            </a:r>
            <a:r>
              <a:rPr lang="pt-BR" sz="1800" dirty="0" smtClean="0">
                <a:solidFill>
                  <a:srgbClr val="FFFFFF"/>
                </a:solidFill>
                <a:latin typeface="Tahoma"/>
                <a:cs typeface="Tahoma"/>
              </a:rPr>
              <a:t>preço</a:t>
            </a:r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) depara-se com o real (</a:t>
            </a:r>
            <a:r>
              <a:rPr lang="pt-BR" sz="1800" dirty="0" smtClean="0">
                <a:solidFill>
                  <a:srgbClr val="FFFFFF"/>
                </a:solidFill>
                <a:latin typeface="Tahoma"/>
                <a:cs typeface="Tahoma"/>
              </a:rPr>
              <a:t>valor</a:t>
            </a:r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)</a:t>
            </a:r>
          </a:p>
          <a:p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Crise</a:t>
            </a:r>
          </a:p>
          <a:p>
            <a:pPr lvl="1"/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Modera a distância entre finança e realidade</a:t>
            </a:r>
          </a:p>
          <a:p>
            <a:pPr lvl="1"/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Redução de investimentos; deflação; recessão</a:t>
            </a:r>
          </a:p>
          <a:p>
            <a:pPr lvl="1"/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Poder da finança para impor taxas de juros (</a:t>
            </a:r>
            <a:r>
              <a:rPr lang="pt-BR" sz="1800" dirty="0" smtClean="0">
                <a:solidFill>
                  <a:srgbClr val="FFFFFF"/>
                </a:solidFill>
                <a:latin typeface="Tahoma"/>
                <a:cs typeface="Tahoma"/>
              </a:rPr>
              <a:t>mais-valia</a:t>
            </a: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)</a:t>
            </a:r>
          </a:p>
          <a:p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Caráter de classe das crise e das respostas a ela</a:t>
            </a:r>
          </a:p>
          <a:p>
            <a:pPr lvl="1"/>
            <a:endParaRPr lang="pt-BR" sz="2400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endParaRPr lang="pt-BR" sz="2800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endParaRPr lang="pt-BR" sz="2800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EXPANSÃO FINANCEIRA E CRISE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28600" y="1447800"/>
          <a:ext cx="9360000" cy="43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76200"/>
            <a:ext cx="990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EXPANSÃO FINANCEIRA DA ECONOMIA MUNDIAL</a:t>
            </a:r>
            <a:b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600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TAXAS DE JUROS REAIS DE CURTO PRAZO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RENDA DO TRABALHO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28600" y="1219200"/>
          <a:ext cx="9359642" cy="431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traight Arrow Connector 5"/>
          <p:cNvSpPr/>
          <p:nvPr/>
        </p:nvSpPr>
        <p:spPr>
          <a:xfrm rot="5400000">
            <a:off x="6584832" y="3702168"/>
            <a:ext cx="525094" cy="283559"/>
          </a:xfrm>
          <a:prstGeom prst="straightConnector1">
            <a:avLst/>
          </a:prstGeom>
          <a:noFill/>
          <a:ln w="38100" cap="flat" cmpd="thickThin" algn="ctr">
            <a:solidFill>
              <a:schemeClr val="tx1"/>
            </a:solidFill>
            <a:prstDash val="solid"/>
            <a:tailEnd type="arrow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04800" y="1371600"/>
          <a:ext cx="93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76200"/>
            <a:ext cx="990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EXPANSÃO FINANCEIRA DA ECONOMIA BRASILEIRA</a:t>
            </a:r>
          </a:p>
          <a:p>
            <a:pPr algn="ctr"/>
            <a:r>
              <a:rPr lang="en-US" sz="1600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TAXAS DE JUROS REAIS DE CURTO PRAZO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78000" y="1530000"/>
          <a:ext cx="93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76200"/>
            <a:ext cx="990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EXPANSÃO FINANCEIRA DA ECONOMIA BRASILEIRA</a:t>
            </a:r>
          </a:p>
          <a:p>
            <a:pPr algn="ctr"/>
            <a:r>
              <a:rPr lang="en-US" sz="1600" dirty="0" err="1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DPMFi</a:t>
            </a:r>
            <a:r>
              <a:rPr lang="en-US" sz="1600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 + </a:t>
            </a:r>
            <a:r>
              <a:rPr lang="en-US" sz="1600" dirty="0" err="1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ações</a:t>
            </a:r>
            <a:r>
              <a:rPr lang="en-US" sz="1600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 – % s/ PIB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PRODUTIVIDADE DO TRABALHO NA INDÚSTRIA – BRASIL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143000"/>
          <a:ext cx="93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DISTRIBUIÇÃO FUNCIONAL DA RENDA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219200"/>
          <a:ext cx="93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139304" y="852489"/>
            <a:ext cx="9661790" cy="287972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DRU e resultado primário</a:t>
            </a:r>
          </a:p>
          <a:p>
            <a:pPr lvl="1" eaLnBrk="1" hangingPunct="1">
              <a:spcAft>
                <a:spcPts val="600"/>
              </a:spcAft>
            </a:pP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&lt; fungibilidade para uma classe, &gt; para outra</a:t>
            </a:r>
          </a:p>
          <a:p>
            <a:pPr lvl="1" eaLnBrk="1" hangingPunct="1">
              <a:spcAft>
                <a:spcPts val="600"/>
              </a:spcAft>
            </a:pP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Regras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  <a:cs typeface="Tahoma"/>
              </a:rPr>
              <a:t>vis-à-vis</a:t>
            </a: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 discricionariedade</a:t>
            </a:r>
          </a:p>
          <a:p>
            <a:pPr eaLnBrk="1" hangingPunct="1">
              <a:spcAft>
                <a:spcPts val="600"/>
              </a:spcAft>
            </a:pPr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Controle inflacionário e regime de metas</a:t>
            </a:r>
          </a:p>
          <a:p>
            <a:pPr lvl="1" eaLnBrk="1" hangingPunct="1">
              <a:spcAft>
                <a:spcPts val="600"/>
              </a:spcAft>
            </a:pP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Representação social: o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  <a:cs typeface="Tahoma"/>
              </a:rPr>
              <a:t>dragão</a:t>
            </a: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 da inflação</a:t>
            </a:r>
          </a:p>
          <a:p>
            <a:pPr lvl="1" eaLnBrk="1" hangingPunct="1">
              <a:spcAft>
                <a:spcPts val="600"/>
              </a:spcAft>
            </a:pP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Política monetária sustentada por restrições fiscais</a:t>
            </a:r>
          </a:p>
          <a:p>
            <a:pPr eaLnBrk="1" hangingPunct="1">
              <a:spcAft>
                <a:spcPts val="600"/>
              </a:spcAft>
            </a:pPr>
            <a:r>
              <a:rPr lang="pt-BR" sz="2800" dirty="0" smtClean="0">
                <a:solidFill>
                  <a:srgbClr val="FFFFFF"/>
                </a:solidFill>
                <a:latin typeface="Tahoma"/>
                <a:cs typeface="Tahoma"/>
              </a:rPr>
              <a:t>“Responsabilidade” fiscal e superávit primário</a:t>
            </a:r>
          </a:p>
          <a:p>
            <a:pPr lvl="1" eaLnBrk="1" hangingPunct="1">
              <a:spcAft>
                <a:spcPts val="600"/>
              </a:spcAft>
            </a:pP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Discurso: seletivo: não se ocupa com </a:t>
            </a:r>
            <a:r>
              <a:rPr lang="pt-BR" sz="2400" i="1" dirty="0" smtClean="0">
                <a:solidFill>
                  <a:srgbClr val="FFFFFF"/>
                </a:solidFill>
                <a:latin typeface="Tahoma"/>
                <a:cs typeface="Tahoma"/>
              </a:rPr>
              <a:t>quem</a:t>
            </a: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 se gasta</a:t>
            </a:r>
          </a:p>
          <a:p>
            <a:pPr lvl="1" eaLnBrk="1" hangingPunct="1">
              <a:spcAft>
                <a:spcPts val="600"/>
              </a:spcAft>
            </a:pPr>
            <a:r>
              <a:rPr lang="pt-BR" sz="2400" dirty="0" smtClean="0">
                <a:solidFill>
                  <a:srgbClr val="FFFFFF"/>
                </a:solidFill>
                <a:latin typeface="Tahoma"/>
                <a:cs typeface="Tahoma"/>
              </a:rPr>
              <a:t>Caráter de classes do conceito de resultado primário, pois retira o juro da disputa orçamentária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DÍVIDA E SUPERESTRUTURA LEGAL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381000" y="1143000"/>
          <a:ext cx="9032472" cy="3501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297525" y="6299284"/>
            <a:ext cx="22294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b"/>
            <a:r>
              <a:rPr lang="en-US" sz="1000" dirty="0">
                <a:solidFill>
                  <a:srgbClr val="FFFFFF"/>
                </a:solidFill>
                <a:latin typeface="Tahoma"/>
                <a:cs typeface="Tahoma"/>
              </a:rPr>
              <a:t>Nota: % </a:t>
            </a:r>
            <a:r>
              <a:rPr lang="en-US" sz="1000" dirty="0" err="1">
                <a:solidFill>
                  <a:srgbClr val="FFFFFF"/>
                </a:solidFill>
                <a:latin typeface="Tahoma"/>
                <a:cs typeface="Tahoma"/>
              </a:rPr>
              <a:t>sobre</a:t>
            </a:r>
            <a:r>
              <a:rPr lang="en-US" sz="1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Tahoma"/>
                <a:cs typeface="Tahoma"/>
              </a:rPr>
              <a:t>tributos</a:t>
            </a:r>
            <a:r>
              <a:rPr lang="en-US" sz="10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00" dirty="0" err="1">
                <a:solidFill>
                  <a:srgbClr val="FFFFFF"/>
                </a:solidFill>
                <a:latin typeface="Tahoma"/>
                <a:cs typeface="Tahoma"/>
              </a:rPr>
              <a:t>federais</a:t>
            </a:r>
            <a:endParaRPr lang="en-US" sz="10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95552" y="5100722"/>
          <a:ext cx="9032347" cy="1220789"/>
        </p:xfrm>
        <a:graphic>
          <a:graphicData uri="http://schemas.openxmlformats.org/drawingml/2006/table">
            <a:tbl>
              <a:tblPr/>
              <a:tblGrid>
                <a:gridCol w="3965840"/>
                <a:gridCol w="626004"/>
                <a:gridCol w="612246"/>
                <a:gridCol w="663840"/>
                <a:gridCol w="624285"/>
                <a:gridCol w="663840"/>
                <a:gridCol w="626004"/>
                <a:gridCol w="588169"/>
                <a:gridCol w="662119"/>
              </a:tblGrid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Indicadores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 /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Ano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/>
                        <a:ea typeface="ＭＳ Ｐゴシック" charset="-128"/>
                        <a:cs typeface="Tahoma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1995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1997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1999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2001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2003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2005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2007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2009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DRU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9,3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10,1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10,4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11,2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11,8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12,0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11,7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10,0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Resultado primário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4,3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-2,3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16,4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12,1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15,5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16,4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14,0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9,3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Diferença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 entre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resultado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primário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 e DRU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-5,1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-12,4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6,0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0,9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3,8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4,5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2,3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/>
                          <a:ea typeface="ＭＳ Ｐゴシック" charset="-128"/>
                          <a:cs typeface="Tahoma"/>
                        </a:rPr>
                        <a:t>-0,7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DESVINCULAÇÃO DE RECEITAS DA UNIÃO (DRU)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MERCADORIA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9296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30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Artigo produzido para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troca 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no mercado, não para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consumo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próprio</a:t>
            </a:r>
            <a:endParaRPr lang="pt-BR" b="0" i="1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>
              <a:spcAft>
                <a:spcPts val="3000"/>
              </a:spcAft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spcAft>
                <a:spcPts val="30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Satisfaz necessidade humana, seja do estômago ou do espírito</a:t>
            </a:r>
          </a:p>
          <a:p>
            <a:pPr>
              <a:spcAft>
                <a:spcPts val="3000"/>
              </a:spcAft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spcAft>
                <a:spcPts val="30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Toda mercadoria deve ter valor de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uso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e valor de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troca</a:t>
            </a:r>
            <a:r>
              <a:rPr lang="en-US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206375" y="6459379"/>
            <a:ext cx="11799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b"/>
            <a:r>
              <a:rPr lang="en-US" sz="1000" dirty="0">
                <a:solidFill>
                  <a:srgbClr val="FFFFFF"/>
                </a:solidFill>
                <a:latin typeface="Tahoma"/>
                <a:cs typeface="Tahoma"/>
              </a:rPr>
              <a:t>Nota: % s/ PIB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381000" y="1371600"/>
          <a:ext cx="9143746" cy="3464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97525" y="5511642"/>
          <a:ext cx="9242487" cy="977227"/>
        </p:xfrm>
        <a:graphic>
          <a:graphicData uri="http://schemas.openxmlformats.org/drawingml/2006/table">
            <a:tbl>
              <a:tblPr/>
              <a:tblGrid>
                <a:gridCol w="4057989"/>
                <a:gridCol w="640062"/>
                <a:gridCol w="627260"/>
                <a:gridCol w="678465"/>
                <a:gridCol w="640062"/>
                <a:gridCol w="678465"/>
                <a:gridCol w="640062"/>
                <a:gridCol w="601657"/>
                <a:gridCol w="678465"/>
              </a:tblGrid>
              <a:tr h="242803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Indicadores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/ </a:t>
                      </a:r>
                      <a:r>
                        <a:rPr lang="en-US" sz="1400" b="0" i="0" u="none" strike="noStrike" dirty="0" err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1995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1997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1999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Resultado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primário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-0,3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Juros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nominais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-8,4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-5,1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-4,6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-5,8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-4,4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-4,7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Resultado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nominal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-2,4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-6,2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-3,4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-2,3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-3,2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EFEITO DA POLÍTICA MONETÁRIA NA POLÍTICA FISCAL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EXPANSÕES DA </a:t>
            </a:r>
            <a:r>
              <a:rPr lang="en-US" dirty="0" err="1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DPMFi</a:t>
            </a:r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 E DOS TRIBUTOS FEDERAIS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066800"/>
          <a:ext cx="8991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TRIBUTAÇÕES BRUTAS E LÍQUIDAS DE JUROS DA DÍVIDA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609600" y="1143000"/>
          <a:ext cx="8763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Valor de </a:t>
            </a:r>
            <a:r>
              <a:rPr lang="pt-BR" i="1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USO</a:t>
            </a:r>
            <a:endParaRPr lang="pt-BR" i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143000"/>
            <a:ext cx="4572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12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Conteúdo material</a:t>
            </a:r>
            <a:endParaRPr lang="pt-BR" b="0" i="1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>
              <a:spcAft>
                <a:spcPts val="1200"/>
              </a:spcAft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spcAft>
                <a:spcPts val="12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Mercadorias diferenciam-se qualitativamente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spcAft>
                <a:spcPts val="12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Trabalho concreto</a:t>
            </a:r>
          </a:p>
          <a:p>
            <a:pPr marL="176213" indent="-176213">
              <a:spcAft>
                <a:spcPts val="1200"/>
              </a:spcAft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spcAft>
                <a:spcPts val="12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Valor independe da quantidade de trabalho	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376535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Valor de </a:t>
            </a:r>
            <a:r>
              <a:rPr lang="pt-BR" i="1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TROCA</a:t>
            </a:r>
            <a:endParaRPr lang="pt-BR" i="1" dirty="0"/>
          </a:p>
        </p:txBody>
      </p:sp>
      <p:sp>
        <p:nvSpPr>
          <p:cNvPr id="6" name="Rectangle 5"/>
          <p:cNvSpPr/>
          <p:nvPr/>
        </p:nvSpPr>
        <p:spPr>
          <a:xfrm>
            <a:off x="5334000" y="1143000"/>
            <a:ext cx="4572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12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Conteúdo social</a:t>
            </a:r>
            <a:endParaRPr lang="pt-BR" b="0" i="1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>
              <a:spcAft>
                <a:spcPts val="1200"/>
              </a:spcAft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spcAft>
                <a:spcPts val="12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Mercadorias diferenciam-se quantitativamente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spcAft>
                <a:spcPts val="12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Trabalho abstrato</a:t>
            </a:r>
          </a:p>
          <a:p>
            <a:pPr marL="176213" indent="-176213">
              <a:spcAft>
                <a:spcPts val="1200"/>
              </a:spcAft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spcAft>
                <a:spcPts val="12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Valor depende da quantidade de 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PROCESSO DE VALORIZAÇÃO</a:t>
            </a: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304800" y="1143000"/>
            <a:ext cx="929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Trabalhador produz sob o controle do capitalista, a quem pertence o produto</a:t>
            </a:r>
            <a:endParaRPr lang="pt-BR" b="0" i="1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Capitalista visa a:</a:t>
            </a:r>
          </a:p>
          <a:p>
            <a:pPr marL="633413" lvl="1" indent="-176213"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produzir valor de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uso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que tenha valor de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troca</a:t>
            </a:r>
          </a:p>
          <a:p>
            <a:pPr marL="633413" lvl="1" indent="-176213"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produzir mais valor do que foi investido</a:t>
            </a:r>
          </a:p>
          <a:p>
            <a:pPr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Valor da força de trabalho = </a:t>
            </a:r>
            <a:r>
              <a:rPr lang="pt-BR" b="0" u="sng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custo de subsistência do trabalhador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	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20076" y="4124801"/>
            <a:ext cx="9220200" cy="2199799"/>
            <a:chOff x="420076" y="4124801"/>
            <a:chExt cx="9220200" cy="2199799"/>
          </a:xfrm>
        </p:grpSpPr>
        <p:sp>
          <p:nvSpPr>
            <p:cNvPr id="14" name="Freeform 13"/>
            <p:cNvSpPr/>
            <p:nvPr/>
          </p:nvSpPr>
          <p:spPr bwMode="auto">
            <a:xfrm>
              <a:off x="3429001" y="4124801"/>
              <a:ext cx="3240832" cy="1285399"/>
            </a:xfrm>
            <a:custGeom>
              <a:avLst/>
              <a:gdLst>
                <a:gd name="connsiteX0" fmla="*/ 3059923 w 3059923"/>
                <a:gd name="connsiteY0" fmla="*/ 0 h 1150083"/>
                <a:gd name="connsiteX1" fmla="*/ 3059923 w 3059923"/>
                <a:gd name="connsiteY1" fmla="*/ 510037 h 1150083"/>
                <a:gd name="connsiteX2" fmla="*/ 0 w 3059923"/>
                <a:gd name="connsiteY2" fmla="*/ 510037 h 1150083"/>
                <a:gd name="connsiteX3" fmla="*/ 10000 w 3059923"/>
                <a:gd name="connsiteY3" fmla="*/ 1150083 h 115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9923" h="1150083">
                  <a:moveTo>
                    <a:pt x="3059923" y="0"/>
                  </a:moveTo>
                  <a:lnTo>
                    <a:pt x="3059923" y="510037"/>
                  </a:lnTo>
                  <a:lnTo>
                    <a:pt x="0" y="510037"/>
                  </a:lnTo>
                  <a:lnTo>
                    <a:pt x="10000" y="1150083"/>
                  </a:lnTo>
                </a:path>
              </a:pathLst>
            </a:custGeom>
            <a:noFill/>
            <a:ln w="38100" cap="sq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20076" y="5410200"/>
              <a:ext cx="9220200" cy="914400"/>
              <a:chOff x="420076" y="5410200"/>
              <a:chExt cx="9220200" cy="91440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609600" y="5410200"/>
                <a:ext cx="5562600" cy="46166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rgbClr val="92D050"/>
                    </a:solidFill>
                    <a:latin typeface="Tahoma"/>
                    <a:cs typeface="Tahoma"/>
                  </a:rPr>
                  <a:t>Trabalho necessário</a:t>
                </a:r>
                <a:endParaRPr lang="pt-BR" dirty="0">
                  <a:solidFill>
                    <a:srgbClr val="92D050"/>
                  </a:solidFill>
                  <a:latin typeface="Tahoma"/>
                  <a:cs typeface="Tahoma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162431" y="5410200"/>
                <a:ext cx="3276600" cy="46166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rgbClr val="92D050"/>
                    </a:solidFill>
                    <a:latin typeface="Tahoma"/>
                    <a:cs typeface="Tahoma"/>
                  </a:rPr>
                  <a:t>Trabalho excedente</a:t>
                </a:r>
                <a:endParaRPr lang="pt-BR" dirty="0">
                  <a:solidFill>
                    <a:srgbClr val="92D050"/>
                  </a:solidFill>
                  <a:latin typeface="Tahoma"/>
                  <a:cs typeface="Tahoma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20076" y="5862935"/>
                <a:ext cx="922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>
                    <a:solidFill>
                      <a:srgbClr val="92D050"/>
                    </a:solidFill>
                    <a:latin typeface="Tahoma"/>
                    <a:cs typeface="Tahoma"/>
                  </a:rPr>
                  <a:t>A       –     –     –     –     –     –     –       B       –      –      –         C</a:t>
                </a:r>
                <a:endParaRPr lang="pt-BR" dirty="0">
                  <a:solidFill>
                    <a:srgbClr val="92D050"/>
                  </a:solidFill>
                  <a:latin typeface="Tahoma"/>
                  <a:cs typeface="Tahoma"/>
                </a:endParaRPr>
              </a:p>
            </p:txBody>
          </p:sp>
          <p:sp>
            <p:nvSpPr>
              <p:cNvPr id="18" name="Left-Right Arrow Callout 17"/>
              <p:cNvSpPr/>
              <p:nvPr/>
            </p:nvSpPr>
            <p:spPr bwMode="auto">
              <a:xfrm>
                <a:off x="5943600" y="5410200"/>
                <a:ext cx="304800" cy="457200"/>
              </a:xfrm>
              <a:prstGeom prst="leftRightArrowCallout">
                <a:avLst>
                  <a:gd name="adj1" fmla="val 25916"/>
                  <a:gd name="adj2" fmla="val 25000"/>
                  <a:gd name="adj3" fmla="val 25000"/>
                  <a:gd name="adj4" fmla="val 29808"/>
                </a:avLst>
              </a:prstGeom>
              <a:solidFill>
                <a:srgbClr val="FF0000"/>
              </a:solidFill>
              <a:ln w="12700" cap="sq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PROCESSO DE VALORIZAÇÃO II</a:t>
            </a:r>
            <a:endParaRPr lang="pt-BR" dirty="0"/>
          </a:p>
        </p:txBody>
      </p:sp>
      <p:grpSp>
        <p:nvGrpSpPr>
          <p:cNvPr id="23" name="Group 22"/>
          <p:cNvGrpSpPr/>
          <p:nvPr/>
        </p:nvGrpSpPr>
        <p:grpSpPr>
          <a:xfrm>
            <a:off x="420076" y="909935"/>
            <a:ext cx="9220200" cy="918865"/>
            <a:chOff x="420076" y="838200"/>
            <a:chExt cx="9220200" cy="918865"/>
          </a:xfrm>
        </p:grpSpPr>
        <p:sp>
          <p:nvSpPr>
            <p:cNvPr id="7" name="TextBox 6"/>
            <p:cNvSpPr txBox="1"/>
            <p:nvPr/>
          </p:nvSpPr>
          <p:spPr>
            <a:xfrm>
              <a:off x="609600" y="838200"/>
              <a:ext cx="5562600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rgbClr val="92D050"/>
                  </a:solidFill>
                  <a:latin typeface="Tahoma"/>
                  <a:cs typeface="Tahoma"/>
                </a:rPr>
                <a:t>Trabalho necessário</a:t>
              </a:r>
              <a:endParaRPr lang="pt-BR" dirty="0">
                <a:solidFill>
                  <a:srgbClr val="92D050"/>
                </a:solidFill>
                <a:latin typeface="Tahoma"/>
                <a:cs typeface="Tahoma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62431" y="838200"/>
              <a:ext cx="3276600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rgbClr val="92D050"/>
                  </a:solidFill>
                  <a:latin typeface="Tahoma"/>
                  <a:cs typeface="Tahoma"/>
                </a:rPr>
                <a:t>Trabalho excedente</a:t>
              </a:r>
              <a:endParaRPr lang="pt-BR" dirty="0">
                <a:solidFill>
                  <a:srgbClr val="92D050"/>
                </a:solidFill>
                <a:latin typeface="Tahoma"/>
                <a:cs typeface="Tahom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0076" y="1295400"/>
              <a:ext cx="922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92D050"/>
                  </a:solidFill>
                  <a:latin typeface="Tahoma"/>
                  <a:cs typeface="Tahoma"/>
                </a:rPr>
                <a:t>A       –     –     –     –     –     –     –       B       –      –      –         C</a:t>
              </a:r>
              <a:endParaRPr lang="pt-BR" dirty="0">
                <a:solidFill>
                  <a:srgbClr val="92D050"/>
                </a:solidFill>
                <a:latin typeface="Tahoma"/>
                <a:cs typeface="Tahoma"/>
              </a:endParaRPr>
            </a:p>
          </p:txBody>
        </p:sp>
        <p:sp>
          <p:nvSpPr>
            <p:cNvPr id="18" name="Left-Right Arrow Callout 17"/>
            <p:cNvSpPr/>
            <p:nvPr/>
          </p:nvSpPr>
          <p:spPr bwMode="auto">
            <a:xfrm>
              <a:off x="5943600" y="838200"/>
              <a:ext cx="304800" cy="457200"/>
            </a:xfrm>
            <a:prstGeom prst="leftRightArrowCallout">
              <a:avLst>
                <a:gd name="adj1" fmla="val 25916"/>
                <a:gd name="adj2" fmla="val 25000"/>
                <a:gd name="adj3" fmla="val 25000"/>
                <a:gd name="adj4" fmla="val 29808"/>
              </a:avLst>
            </a:prstGeom>
            <a:solidFill>
              <a:srgbClr val="FF0000"/>
            </a:soli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28600" y="2246531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A – B</a:t>
            </a:r>
            <a:endParaRPr lang="pt-BR" i="1" dirty="0"/>
          </a:p>
        </p:txBody>
      </p:sp>
      <p:sp>
        <p:nvSpPr>
          <p:cNvPr id="11" name="Rectangle 10"/>
          <p:cNvSpPr/>
          <p:nvPr/>
        </p:nvSpPr>
        <p:spPr>
          <a:xfrm>
            <a:off x="228600" y="2797076"/>
            <a:ext cx="4572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Processo de criação de valor</a:t>
            </a:r>
            <a:endParaRPr lang="pt-BR" b="0" i="1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Processo (geral) de produção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0" y="224206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B – C</a:t>
            </a:r>
            <a:endParaRPr lang="pt-BR" i="1" dirty="0"/>
          </a:p>
        </p:txBody>
      </p:sp>
      <p:sp>
        <p:nvSpPr>
          <p:cNvPr id="13" name="Rectangle 12"/>
          <p:cNvSpPr/>
          <p:nvPr/>
        </p:nvSpPr>
        <p:spPr>
          <a:xfrm>
            <a:off x="5334000" y="2797076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Processo de valorização do K</a:t>
            </a:r>
            <a:endParaRPr lang="pt-BR" b="0" i="1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Processo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capitalista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de produção</a:t>
            </a:r>
          </a:p>
          <a:p>
            <a:pPr marL="176213" indent="-176213">
              <a:buFont typeface="Arial"/>
              <a:buChar char="•"/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 marL="176213" indent="-176213">
              <a:buFont typeface="Arial"/>
              <a:buChar char="•"/>
            </a:pPr>
            <a:r>
              <a:rPr lang="pt-BR" b="0" dirty="0" err="1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Mais-valia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-&gt; lucro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1000" y="5638800"/>
            <a:ext cx="9220200" cy="914400"/>
            <a:chOff x="381000" y="5410200"/>
            <a:chExt cx="9220200" cy="914400"/>
          </a:xfrm>
        </p:grpSpPr>
        <p:sp>
          <p:nvSpPr>
            <p:cNvPr id="16" name="TextBox 15"/>
            <p:cNvSpPr txBox="1"/>
            <p:nvPr/>
          </p:nvSpPr>
          <p:spPr>
            <a:xfrm>
              <a:off x="381000" y="5862935"/>
              <a:ext cx="922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92D050"/>
                  </a:solidFill>
                  <a:latin typeface="Tahoma"/>
                  <a:cs typeface="Tahoma"/>
                </a:rPr>
                <a:t>A      –     –     –      –    </a:t>
              </a:r>
              <a:r>
                <a:rPr lang="pt-BR" dirty="0" smtClean="0">
                  <a:solidFill>
                    <a:schemeClr val="tx1"/>
                  </a:solidFill>
                  <a:latin typeface="Tahoma"/>
                  <a:cs typeface="Tahoma"/>
                </a:rPr>
                <a:t>B’</a:t>
              </a:r>
              <a:r>
                <a:rPr lang="pt-BR" dirty="0" smtClean="0">
                  <a:solidFill>
                    <a:srgbClr val="92D050"/>
                  </a:solidFill>
                  <a:latin typeface="Tahoma"/>
                  <a:cs typeface="Tahoma"/>
                </a:rPr>
                <a:t>    –     –        B       –      –     –         C</a:t>
              </a:r>
              <a:endParaRPr lang="pt-BR" dirty="0">
                <a:solidFill>
                  <a:srgbClr val="92D050"/>
                </a:solidFill>
                <a:latin typeface="Tahoma"/>
                <a:cs typeface="Tahoma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00231" y="5410200"/>
              <a:ext cx="5562600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rgbClr val="92D050"/>
                  </a:solidFill>
                  <a:latin typeface="Tahoma"/>
                  <a:cs typeface="Tahoma"/>
                </a:rPr>
                <a:t>Trabalho excedente</a:t>
              </a:r>
              <a:endParaRPr lang="pt-BR" dirty="0">
                <a:solidFill>
                  <a:srgbClr val="92D050"/>
                </a:solidFill>
                <a:latin typeface="Tahoma"/>
                <a:cs typeface="Tahoma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3400" y="5410200"/>
              <a:ext cx="3276600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rgbClr val="92D050"/>
                  </a:solidFill>
                  <a:latin typeface="Tahoma"/>
                  <a:cs typeface="Tahoma"/>
                </a:rPr>
                <a:t>Trabalho necessário</a:t>
              </a:r>
              <a:endParaRPr lang="pt-BR" dirty="0">
                <a:solidFill>
                  <a:srgbClr val="92D050"/>
                </a:solidFill>
                <a:latin typeface="Tahoma"/>
                <a:cs typeface="Tahoma"/>
              </a:endParaRPr>
            </a:p>
          </p:txBody>
        </p:sp>
        <p:sp>
          <p:nvSpPr>
            <p:cNvPr id="21" name="Left-Right Arrow Callout 20"/>
            <p:cNvSpPr/>
            <p:nvPr/>
          </p:nvSpPr>
          <p:spPr bwMode="auto">
            <a:xfrm>
              <a:off x="3733800" y="5410200"/>
              <a:ext cx="304800" cy="457200"/>
            </a:xfrm>
            <a:prstGeom prst="leftRightArrowCallout">
              <a:avLst>
                <a:gd name="adj1" fmla="val 25916"/>
                <a:gd name="adj2" fmla="val 25000"/>
                <a:gd name="adj3" fmla="val 25000"/>
                <a:gd name="adj4" fmla="val 29808"/>
              </a:avLst>
            </a:prstGeom>
            <a:solidFill>
              <a:srgbClr val="FF0000"/>
            </a:solidFill>
            <a:ln w="12700" cap="sq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EXPLORAÇÃO CAPITALISTA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762000" y="838200"/>
            <a:ext cx="83058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 despeito das conotações pejorativas do termo, exploração capitalista se refere à apropriação do sobre-trabalho de uma classe por outra.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826603"/>
            <a:ext cx="8305800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pt-BR" u="sng" dirty="0" smtClean="0">
                <a:solidFill>
                  <a:srgbClr val="92D050"/>
                </a:solidFill>
                <a:latin typeface="Tahoma"/>
                <a:cs typeface="Tahoma"/>
              </a:rPr>
              <a:t>Trabalho excedente</a:t>
            </a:r>
            <a:r>
              <a:rPr lang="pt-BR" dirty="0" smtClean="0">
                <a:solidFill>
                  <a:srgbClr val="92D050"/>
                </a:solidFill>
                <a:latin typeface="Tahoma"/>
                <a:cs typeface="Tahoma"/>
              </a:rPr>
              <a:t>	</a:t>
            </a:r>
            <a:r>
              <a:rPr lang="pt-BR" u="sng" dirty="0" smtClean="0">
                <a:solidFill>
                  <a:srgbClr val="92D050"/>
                </a:solidFill>
                <a:latin typeface="Tahoma"/>
                <a:cs typeface="Tahoma"/>
              </a:rPr>
              <a:t>      mais-valia ou lucro     </a:t>
            </a:r>
            <a:r>
              <a:rPr lang="pt-BR" u="sng" dirty="0" smtClean="0">
                <a:solidFill>
                  <a:srgbClr val="FFFFFF"/>
                </a:solidFill>
                <a:latin typeface="Tahoma"/>
                <a:cs typeface="Tahoma"/>
              </a:rPr>
              <a:t>o</a:t>
            </a:r>
          </a:p>
          <a:p>
            <a:r>
              <a:rPr lang="pt-BR" dirty="0" smtClean="0">
                <a:solidFill>
                  <a:srgbClr val="92D050"/>
                </a:solidFill>
                <a:latin typeface="Tahoma"/>
                <a:cs typeface="Tahoma"/>
              </a:rPr>
              <a:t>Trabalho necessário	capital-variável ou salário</a:t>
            </a:r>
            <a:endParaRPr lang="pt-BR" dirty="0">
              <a:solidFill>
                <a:srgbClr val="92D050"/>
              </a:solidFill>
              <a:latin typeface="Tahoma"/>
              <a:cs typeface="Tahom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951744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Acumulação de capital pressupõe mais-valia;</a:t>
            </a:r>
          </a:p>
          <a:p>
            <a:pPr marL="177800" indent="-177800">
              <a:spcAft>
                <a:spcPts val="0"/>
              </a:spcAft>
              <a:buFont typeface="Arial"/>
              <a:buChar char="•"/>
            </a:pPr>
            <a:r>
              <a:rPr lang="pt-BR" b="0" dirty="0" err="1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Mais-valia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pressupõe produção capitalista;</a:t>
            </a:r>
          </a:p>
          <a:p>
            <a:pPr marL="177800" indent="-177800">
              <a:spcAft>
                <a:spcPts val="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Produção capitalista pressupõe disponibilidade de capital e de força de trabalho nas mãos dos capitalistas;</a:t>
            </a:r>
          </a:p>
          <a:p>
            <a:pPr>
              <a:spcAft>
                <a:spcPts val="0"/>
              </a:spcAft>
            </a:pPr>
            <a:endParaRPr lang="pt-BR" b="0" dirty="0" smtClean="0">
              <a:solidFill>
                <a:srgbClr val="FFFFFF"/>
              </a:solidFill>
              <a:latin typeface="Tahoma" charset="0"/>
              <a:ea typeface="Tahoma" charset="0"/>
              <a:cs typeface="Tahoma" charset="0"/>
            </a:endParaRPr>
          </a:p>
          <a:p>
            <a:pPr>
              <a:spcAft>
                <a:spcPts val="0"/>
              </a:spcAft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Esse é um processo “circular”, que, contudo, pressupõem um ponto de partida. Qual é esse ponto?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ACUMULAÇÃO PRIMITIVA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9296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4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Processo histórico de separação dos produtores dos meios de produção</a:t>
            </a:r>
          </a:p>
          <a:p>
            <a:pPr marL="633413" lvl="1" indent="-176213">
              <a:spcAft>
                <a:spcPts val="4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Thomas More: “ovelhas comeram homens”</a:t>
            </a:r>
          </a:p>
          <a:p>
            <a:pPr marL="633413" lvl="1" indent="-176213">
              <a:spcAft>
                <a:spcPts val="4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Rosa Luxemburgo: colonialismo, guerras, empréstimos</a:t>
            </a:r>
          </a:p>
          <a:p>
            <a:pPr marL="176213" indent="-176213">
              <a:spcAft>
                <a:spcPts val="4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David Harvey: O problema dessas abordagens é que colocam esses processos ou na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origem 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do capitalismo (Marx) ou no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exterior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dele (Luxemburgo), como não mais relevantes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ACUMULAÇÃO POR ESPOLIAÇÃO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9296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1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“Todas as características de acumulação primitiva que Marx mencionou permanecem fortemente presentes na geografia histórica do capitalismo até os nosso dias” (D. Harvey)</a:t>
            </a:r>
          </a:p>
          <a:p>
            <a:pPr marL="633413" lvl="1" indent="-176213">
              <a:spcAft>
                <a:spcPts val="1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Expulsões de camponeses; privatização da água</a:t>
            </a:r>
          </a:p>
          <a:p>
            <a:pPr marL="633413" lvl="1" indent="-176213">
              <a:spcAft>
                <a:spcPts val="1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Privatizações de empresas</a:t>
            </a:r>
          </a:p>
          <a:p>
            <a:pPr marL="633413" lvl="1" indent="-176213">
              <a:spcAft>
                <a:spcPts val="1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Agronegócio substituindo agricultura familiar</a:t>
            </a:r>
          </a:p>
          <a:p>
            <a:pPr marL="633413" lvl="1" indent="-176213">
              <a:spcAft>
                <a:spcPts val="1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Escravidão não desapareceu</a:t>
            </a:r>
          </a:p>
          <a:p>
            <a:pPr marL="633413" lvl="1" indent="-176213">
              <a:spcAft>
                <a:spcPts val="1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Patentes de material genético</a:t>
            </a:r>
          </a:p>
          <a:p>
            <a:pPr marL="176213" indent="-176213">
              <a:spcAft>
                <a:spcPts val="18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O sistema de crédito e o capital financeiro colocaram os fundos de investimento/derivativos e outras </a:t>
            </a:r>
            <a:r>
              <a:rPr lang="pt-BR" b="0" dirty="0" err="1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IFs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 na vanguarda da acumulação por espoliação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620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92D050"/>
                </a:solidFill>
                <a:latin typeface="Tahoma" charset="0"/>
                <a:ea typeface="Tahoma" charset="0"/>
                <a:cs typeface="Tahoma" charset="0"/>
              </a:rPr>
              <a:t>CAPITAIS FICTÍCIO E PORTADOR DE JUROS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304800" y="609600"/>
            <a:ext cx="9296400" cy="590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36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Economia fictícia: contratos independentes do processo de valorização do K que representam tão só expectativas de transferência de capital-dinheiro</a:t>
            </a:r>
          </a:p>
          <a:p>
            <a:pPr marL="176213" indent="-176213">
              <a:spcAft>
                <a:spcPts val="36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Derivativo: contrato baseado em expectativas opostas acerca do preço futuro de um objeto (US$ 90 mil/pessoa em 2009)</a:t>
            </a:r>
          </a:p>
          <a:p>
            <a:pPr marL="176213" indent="-176213">
              <a:spcAft>
                <a:spcPts val="36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Título da dívida pública: é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capital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, pois retornará ao emprestador aumentado; é </a:t>
            </a:r>
            <a:r>
              <a:rPr lang="pt-BR" b="0" i="1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fictício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, pois não passa de parte da arrecadação tributária a advir da produção futura (Marx, </a:t>
            </a:r>
            <a:r>
              <a:rPr lang="pt-BR" b="0" dirty="0" err="1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Hilferding</a:t>
            </a: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  <a:p>
            <a:pPr marL="176213" indent="-176213">
              <a:spcAft>
                <a:spcPts val="3600"/>
              </a:spcAft>
              <a:buFont typeface="Arial"/>
              <a:buChar char="•"/>
            </a:pPr>
            <a:r>
              <a:rPr lang="pt-BR" b="0" dirty="0" smtClean="0"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rPr>
              <a:t>Capital portador de juros: “aparenta dinheiro produzindo dinheiro”; seu “retorno não aparece como consequência e resultado de uma clara série de processos econômicos, mas como consequência de um contrato legal” (Marx)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o">
  <a:themeElements>
    <a:clrScheme name="">
      <a:dk1>
        <a:srgbClr val="000000"/>
      </a:dk1>
      <a:lt1>
        <a:srgbClr val="FFFF00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00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18859</TotalTime>
  <Words>944</Words>
  <Application>Microsoft Office PowerPoint</Application>
  <PresentationFormat>A4 (210 x 297 mm)</PresentationFormat>
  <Paragraphs>195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Pulso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Maria Lúcia F. Carneiro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User</cp:lastModifiedBy>
  <cp:revision>1422</cp:revision>
  <cp:lastPrinted>2008-11-20T19:12:03Z</cp:lastPrinted>
  <dcterms:created xsi:type="dcterms:W3CDTF">2011-10-06T23:00:16Z</dcterms:created>
  <dcterms:modified xsi:type="dcterms:W3CDTF">2012-08-07T14:47:50Z</dcterms:modified>
</cp:coreProperties>
</file>