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9"/>
  </p:notesMasterIdLst>
  <p:handoutMasterIdLst>
    <p:handoutMasterId r:id="rId50"/>
  </p:handoutMasterIdLst>
  <p:sldIdLst>
    <p:sldId id="1021" r:id="rId2"/>
    <p:sldId id="925" r:id="rId3"/>
    <p:sldId id="1058" r:id="rId4"/>
    <p:sldId id="1128" r:id="rId5"/>
    <p:sldId id="1129" r:id="rId6"/>
    <p:sldId id="1130" r:id="rId7"/>
    <p:sldId id="1131" r:id="rId8"/>
    <p:sldId id="1132" r:id="rId9"/>
    <p:sldId id="1133" r:id="rId10"/>
    <p:sldId id="1134" r:id="rId11"/>
    <p:sldId id="1135" r:id="rId12"/>
    <p:sldId id="1140" r:id="rId13"/>
    <p:sldId id="1141" r:id="rId14"/>
    <p:sldId id="1142" r:id="rId15"/>
    <p:sldId id="1143" r:id="rId16"/>
    <p:sldId id="1144" r:id="rId17"/>
    <p:sldId id="1145" r:id="rId18"/>
    <p:sldId id="1146" r:id="rId19"/>
    <p:sldId id="1147" r:id="rId20"/>
    <p:sldId id="1082" r:id="rId21"/>
    <p:sldId id="1110" r:id="rId22"/>
    <p:sldId id="1124" r:id="rId23"/>
    <p:sldId id="1112" r:id="rId24"/>
    <p:sldId id="1113" r:id="rId25"/>
    <p:sldId id="1114" r:id="rId26"/>
    <p:sldId id="1122" r:id="rId27"/>
    <p:sldId id="1108" r:id="rId28"/>
    <p:sldId id="1101" r:id="rId29"/>
    <p:sldId id="1136" r:id="rId30"/>
    <p:sldId id="1148" r:id="rId31"/>
    <p:sldId id="1127" r:id="rId32"/>
    <p:sldId id="1098" r:id="rId33"/>
    <p:sldId id="1099" r:id="rId34"/>
    <p:sldId id="1109" r:id="rId35"/>
    <p:sldId id="1116" r:id="rId36"/>
    <p:sldId id="1125" r:id="rId37"/>
    <p:sldId id="924" r:id="rId38"/>
    <p:sldId id="1126" r:id="rId39"/>
    <p:sldId id="1042" r:id="rId40"/>
    <p:sldId id="877" r:id="rId41"/>
    <p:sldId id="940" r:id="rId42"/>
    <p:sldId id="928" r:id="rId43"/>
    <p:sldId id="1086" r:id="rId44"/>
    <p:sldId id="1138" r:id="rId45"/>
    <p:sldId id="1139" r:id="rId46"/>
    <p:sldId id="1137" r:id="rId47"/>
    <p:sldId id="1032" r:id="rId48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5" d="100"/>
          <a:sy n="85" d="100"/>
        </p:scale>
        <p:origin x="-504" y="10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5944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49A471B6-CA72-0E45-9F7B-05A75A5578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650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EF66BBA7-7013-D945-9006-0BB2B5D978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835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B30DBD-0CBA-3F4D-8598-398F79E29C23}" type="slidenum">
              <a:rPr lang="pt-BR" sz="1200" b="0">
                <a:solidFill>
                  <a:schemeClr val="tx1"/>
                </a:solidFill>
              </a:rPr>
              <a:pPr/>
              <a:t>1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5123" name="Notes Placeholder 1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277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3796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6868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BBA7-7013-D945-9006-0BB2B5D97884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1102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BBA7-7013-D945-9006-0BB2B5D97884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1102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BBA7-7013-D945-9006-0BB2B5D97884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1102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BBA7-7013-D945-9006-0BB2B5D97884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2601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839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CC9638-73FD-8540-864B-9AA0BF81F300}" type="slidenum">
              <a:rPr lang="pt-BR" sz="1200" b="0">
                <a:solidFill>
                  <a:schemeClr val="tx1"/>
                </a:solidFill>
              </a:rPr>
              <a:pPr/>
              <a:t>37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466330DF-40BA-3F4B-A984-8A906B0A1C9D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44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425818D6-388A-BE41-A660-05AD0CD101D6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45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47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1433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D33EB62-2EBB-1747-A828-F10ACE1BF34A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6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8601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802E03B-F981-DB4E-86D8-35AA7C0A68DC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12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081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94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87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\\localhost\Users\marialuciafattorelli\Documents\PALESTRAS\Macintosh%20HD:Users:marialuciafattorelli:Documents:NU&#769;CLEOS:Informativo-ESTADOS-III.docx!OLE_LINK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file:///\\localhost\Users\marialuciafattorelli\Documents\PALESTRAS\Macintosh%20HD:Users:marialuciafattorelli:Documents:Livro-Di&#769;vida-dos-Estados:Livro%20DI&#769;VIDA%20DOS%20ESTADOS%20-%2001.07.2012.docx!OLE_LINK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s.org.br/article.php3?id_article=915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0" y="4714875"/>
            <a:ext cx="99060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en-US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CORECON/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Piauí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– </a:t>
            </a:r>
            <a:r>
              <a:rPr lang="en-US" b="0" i="1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Semana</a:t>
            </a:r>
            <a:r>
              <a:rPr lang="en-US" b="0" i="1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do </a:t>
            </a:r>
            <a:r>
              <a:rPr lang="en-US" b="0" i="1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Economista</a:t>
            </a:r>
            <a:endParaRPr lang="en-US" b="0" i="1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Teresina, 13 </a:t>
            </a:r>
            <a:r>
              <a:rPr lang="en-US" b="0" dirty="0">
                <a:solidFill>
                  <a:srgbClr val="92D050"/>
                </a:solidFill>
                <a:latin typeface="Tahoma" charset="0"/>
                <a:cs typeface="Tahoma" charset="0"/>
              </a:rPr>
              <a:t>de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agosto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de </a:t>
            </a:r>
            <a:r>
              <a:rPr lang="en-US" b="0" dirty="0">
                <a:solidFill>
                  <a:srgbClr val="92D050"/>
                </a:solidFill>
                <a:latin typeface="Tahoma" charset="0"/>
                <a:cs typeface="Tahoma" charset="0"/>
              </a:rPr>
              <a:t>2012</a:t>
            </a:r>
          </a:p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272480" y="2924175"/>
            <a:ext cx="9865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3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Crise Internacional e Dívida Pública</a:t>
            </a:r>
            <a:endParaRPr lang="pt-BR" sz="3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SITUAÇÃO ATUAL – BRASIL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Governo não admite crise da dívida, mas qual a razão para: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Privilégio na destinação recursos para a dívida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Juros mais elevados do mundo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Carga tributária elevada e regressiva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retorno em bens e serviços públicos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Contigenciamento de gastos sociais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Congelamento salários setor público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Metas de “Superávit Primário” e “Inflação”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neoliberais: Previdência, Privatizações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controle de capitais</a:t>
            </a:r>
          </a:p>
        </p:txBody>
      </p:sp>
    </p:spTree>
    <p:extLst>
      <p:ext uri="{BB962C8B-B14F-4D97-AF65-F5344CB8AC3E}">
        <p14:creationId xmlns:p14="http://schemas.microsoft.com/office/powerpoint/2010/main" xmlns="" val="3775496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606425"/>
            <a:ext cx="9545637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</a:rPr>
              <a:t>Nota: Inclui o “refinanciamento” ou “rolagem”</a:t>
            </a:r>
          </a:p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</a:rPr>
              <a:t>Fonte: SIAFI - Banco de Dados Access p/ download (execução do Orçamento da União) – Disponível em http://www.camara.gov.br/internet/orcament/bd/exe2010mdb.EXE. Elaboração: Auditoria Cidadã da Dívida</a:t>
            </a:r>
          </a:p>
        </p:txBody>
      </p:sp>
      <p:sp>
        <p:nvSpPr>
          <p:cNvPr id="20484" name="CaixaDeTexto 5"/>
          <p:cNvSpPr txBox="1">
            <a:spLocks noChangeArrowheads="1"/>
          </p:cNvSpPr>
          <p:nvPr/>
        </p:nvSpPr>
        <p:spPr bwMode="auto">
          <a:xfrm>
            <a:off x="360363" y="3713163"/>
            <a:ext cx="1639887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/>
              <a:t>R$ 708 bilhões (17% do PIB)</a:t>
            </a:r>
          </a:p>
        </p:txBody>
      </p:sp>
      <p:cxnSp>
        <p:nvCxnSpPr>
          <p:cNvPr id="20485" name="Conector de seta reta 7"/>
          <p:cNvCxnSpPr>
            <a:cxnSpLocks noChangeShapeType="1"/>
          </p:cNvCxnSpPr>
          <p:nvPr/>
        </p:nvCxnSpPr>
        <p:spPr bwMode="auto">
          <a:xfrm flipH="1">
            <a:off x="2006600" y="4037013"/>
            <a:ext cx="665163" cy="0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486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000">
                <a:solidFill>
                  <a:srgbClr val="92D050"/>
                </a:solidFill>
                <a:latin typeface="Tahoma" charset="0"/>
              </a:rPr>
              <a:t>ORÇAMENTO GERAL DA UNIÃO Executado em 2011 Total: R$ 1,571 trilhão</a:t>
            </a: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3824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026"/>
          <p:cNvSpPr txBox="1">
            <a:spLocks noChangeArrowheads="1"/>
          </p:cNvSpPr>
          <p:nvPr/>
        </p:nvSpPr>
        <p:spPr bwMode="auto">
          <a:xfrm>
            <a:off x="330200" y="0"/>
            <a:ext cx="957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DÍVIDA: impede a vida digna e o atendimento aos direitos humanos</a:t>
            </a:r>
          </a:p>
        </p:txBody>
      </p:sp>
      <p:sp>
        <p:nvSpPr>
          <p:cNvPr id="72706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xmlns="" val="25147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82563"/>
            <a:ext cx="14906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438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6838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238" y="31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038" y="617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63" b="4747"/>
          <a:stretch>
            <a:fillRect/>
          </a:stretch>
        </p:blipFill>
        <p:spPr bwMode="auto">
          <a:xfrm>
            <a:off x="920750" y="1919288"/>
            <a:ext cx="1933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4800" y="2416175"/>
            <a:ext cx="1443038" cy="28130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TRIBUTOS</a:t>
            </a:r>
          </a:p>
        </p:txBody>
      </p:sp>
      <p:grpSp>
        <p:nvGrpSpPr>
          <p:cNvPr id="52" name="Grupo 51"/>
          <p:cNvGrpSpPr>
            <a:grpSpLocks/>
          </p:cNvGrpSpPr>
          <p:nvPr/>
        </p:nvGrpSpPr>
        <p:grpSpPr bwMode="auto">
          <a:xfrm>
            <a:off x="2525713" y="4171950"/>
            <a:ext cx="4413250" cy="1633538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7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422" y="5479802"/>
              <a:ext cx="3013755" cy="30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Compra de títulos públicos</a:t>
              </a: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263" y="1989138"/>
            <a:ext cx="1897062" cy="2906712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049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1824038" y="1052513"/>
            <a:ext cx="4945062" cy="1343025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131" y="1052736"/>
              <a:ext cx="4257928" cy="5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SUPERENDIVIDAMENTO e INADIMPLÊNCIA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(Maior </a:t>
              </a:r>
              <a:r>
                <a:rPr lang="pt-BR" sz="1800" i="1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SPREAD </a:t>
              </a: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do mundo)</a:t>
              </a:r>
            </a:p>
          </p:txBody>
        </p:sp>
      </p:grpSp>
      <p:grpSp>
        <p:nvGrpSpPr>
          <p:cNvPr id="51" name="Grupo 50"/>
          <p:cNvGrpSpPr>
            <a:grpSpLocks/>
          </p:cNvGrpSpPr>
          <p:nvPr/>
        </p:nvGrpSpPr>
        <p:grpSpPr bwMode="auto">
          <a:xfrm>
            <a:off x="1243013" y="115888"/>
            <a:ext cx="5526087" cy="250031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1082"/>
              <a:ext cx="5527335" cy="2455911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14" y="116631"/>
              <a:ext cx="4426950" cy="44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Crédito fácil, sobre o qual são feitas apostas</a:t>
              </a: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6838" y="4176713"/>
            <a:ext cx="609600" cy="10525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92188" y="5373688"/>
            <a:ext cx="1462087" cy="5524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Especulação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 Prejuízos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519238" y="5926138"/>
            <a:ext cx="5419725" cy="887412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663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742" y="6508846"/>
              <a:ext cx="3014158" cy="30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Salvamento bancário</a:t>
              </a:r>
            </a:p>
          </p:txBody>
        </p:sp>
      </p:grpSp>
      <p:grpSp>
        <p:nvGrpSpPr>
          <p:cNvPr id="50" name="Grupo 49"/>
          <p:cNvGrpSpPr>
            <a:grpSpLocks/>
          </p:cNvGrpSpPr>
          <p:nvPr/>
        </p:nvGrpSpPr>
        <p:grpSpPr bwMode="auto">
          <a:xfrm>
            <a:off x="5983288" y="3822700"/>
            <a:ext cx="1911350" cy="1406525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27216" y="3933454"/>
              <a:ext cx="1104743" cy="460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DÍVIDA</a:t>
              </a:r>
              <a:endParaRPr lang="pt-BR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638" y="465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Serviços Públicos</a:t>
            </a:r>
          </a:p>
        </p:txBody>
      </p:sp>
      <p:pic>
        <p:nvPicPr>
          <p:cNvPr id="73747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75275"/>
            <a:ext cx="18780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36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2530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253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8" y="214313"/>
            <a:ext cx="8799512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5714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Banco Central - Nota para a Imprensa - Política Fiscal - Quadro 35.</a:t>
            </a: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63" y="692150"/>
            <a:ext cx="93789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2886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990600" y="428625"/>
            <a:ext cx="806608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 RECENTE QUEDA DA TAXA SELIC </a:t>
            </a: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Nacional</a:t>
            </a: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33600"/>
            <a:ext cx="868838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82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</a:rPr>
              <a:t>Números da Dívida</a:t>
            </a:r>
          </a:p>
          <a:p>
            <a:pPr algn="just" eaLnBrk="1" hangingPunct="1">
              <a:spcAft>
                <a:spcPts val="600"/>
              </a:spcAft>
            </a:pPr>
            <a:endParaRPr lang="pt-BR" sz="300">
              <a:solidFill>
                <a:schemeClr val="tx1"/>
              </a:solidFill>
              <a:latin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Em 31/12/2011: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>
                <a:solidFill>
                  <a:srgbClr val="92D050"/>
                </a:solidFill>
                <a:latin typeface="Tahoma" charset="0"/>
              </a:rPr>
              <a:t>Dívida Externa </a:t>
            </a:r>
            <a:r>
              <a:rPr lang="pt-BR">
                <a:solidFill>
                  <a:srgbClr val="FFFFFF"/>
                </a:solidFill>
                <a:latin typeface="Tahoma" charset="0"/>
              </a:rPr>
              <a:t>= US$ 402 bilhões </a:t>
            </a:r>
            <a:r>
              <a:rPr lang="pt-BR" b="0">
                <a:solidFill>
                  <a:srgbClr val="FFFFFF"/>
                </a:solidFill>
                <a:latin typeface="Tahoma" charset="0"/>
              </a:rPr>
              <a:t>(R$ 692 bilhões a 1,72)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>
                <a:solidFill>
                  <a:srgbClr val="92D050"/>
                </a:solidFill>
                <a:latin typeface="Tahoma" charset="0"/>
              </a:rPr>
              <a:t>Dívida Interna </a:t>
            </a:r>
            <a:r>
              <a:rPr lang="pt-BR">
                <a:solidFill>
                  <a:srgbClr val="FFFFFF"/>
                </a:solidFill>
                <a:latin typeface="Tahoma" charset="0"/>
              </a:rPr>
              <a:t>= R$ 2,5 trilhões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>
                <a:solidFill>
                  <a:srgbClr val="92D050"/>
                </a:solidFill>
                <a:latin typeface="Tahoma" charset="0"/>
              </a:rPr>
              <a:t>Dívida Brasileira = R$ 3,2 trilhões ou 78% do PIB</a:t>
            </a:r>
            <a:endParaRPr lang="pt-BR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Artifícios utilizados para “aliviar” o peso dos números: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Dívida “Líquida” 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Juros “reais”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Atualização contabilizada como se fosse Amortização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Exclusão da Dívida Externa “Privada”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 Comparação Dívida Líquida/PIB</a:t>
            </a:r>
          </a:p>
        </p:txBody>
      </p:sp>
    </p:spTree>
    <p:extLst>
      <p:ext uri="{BB962C8B-B14F-4D97-AF65-F5344CB8AC3E}">
        <p14:creationId xmlns:p14="http://schemas.microsoft.com/office/powerpoint/2010/main" xmlns="" val="3447811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just" eaLnBrk="1" hangingPunct="1">
              <a:spcAft>
                <a:spcPts val="600"/>
              </a:spcAft>
            </a:pPr>
            <a:endParaRPr lang="pt-BR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Modelo Econômico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Sistema Legal 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Sistema Político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Corrupção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Grande Mídia</a:t>
            </a:r>
          </a:p>
          <a:p>
            <a:pPr algn="ctr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</p:spTree>
    <p:extLst>
      <p:ext uri="{BB962C8B-B14F-4D97-AF65-F5344CB8AC3E}">
        <p14:creationId xmlns:p14="http://schemas.microsoft.com/office/powerpoint/2010/main" xmlns="" val="234696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 estratégia de manutenção do Poder e da Acumulação Capitalista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Lucros crescentes para setor financeiro/empresarial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e corrupção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Extremo poder da mídia ligada ao grande capital 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Ilusória distribuição de riqueza 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Pequenos ganhos para os pobres: Bolsa Família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Pífios reajustes para trabalhadores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Acesso a produtos baratos: sensação de melhoria de vida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Acesso a crédito/financiamentos</a:t>
            </a:r>
          </a:p>
        </p:txBody>
      </p:sp>
    </p:spTree>
    <p:extLst>
      <p:ext uri="{BB962C8B-B14F-4D97-AF65-F5344CB8AC3E}">
        <p14:creationId xmlns:p14="http://schemas.microsoft.com/office/powerpoint/2010/main" xmlns="" val="4218818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9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RISCO DE IMPORTAÇÃO DA CRISE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Crise financeira mundial</a:t>
            </a:r>
          </a:p>
          <a:p>
            <a:pPr algn="just">
              <a:spcBef>
                <a:spcPts val="600"/>
              </a:spcBef>
            </a:pPr>
            <a:endParaRPr lang="pt-BR" sz="50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 Causas: </a:t>
            </a:r>
          </a:p>
          <a:p>
            <a:pPr lvl="1" algn="just">
              <a:spcBef>
                <a:spcPts val="600"/>
              </a:spcBef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Desregulamentação do mercado financeiro</a:t>
            </a:r>
          </a:p>
          <a:p>
            <a:pPr lvl="1" algn="just">
              <a:spcBef>
                <a:spcPts val="600"/>
              </a:spcBef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Derivativos sem lastro</a:t>
            </a:r>
          </a:p>
          <a:p>
            <a:pPr lvl="1" algn="just">
              <a:spcBef>
                <a:spcPts val="600"/>
              </a:spcBef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Ativos “Tóxicos”</a:t>
            </a:r>
          </a:p>
          <a:p>
            <a:pPr algn="just">
              <a:spcBef>
                <a:spcPts val="600"/>
              </a:spcBef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 Efeitos:</a:t>
            </a:r>
          </a:p>
          <a:p>
            <a:pPr lvl="1" algn="just">
              <a:spcBef>
                <a:spcPts val="600"/>
              </a:spcBef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Grandes bancos internacionais em risco de quebra</a:t>
            </a:r>
          </a:p>
          <a:p>
            <a:pPr lvl="2" algn="just">
              <a:spcBef>
                <a:spcPts val="600"/>
              </a:spcBef>
            </a:pPr>
            <a:r>
              <a:rPr lang="pt-BR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Bad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Banks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 Mercado Bancário Paralelo</a:t>
            </a:r>
            <a:endParaRPr lang="pt-BR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>
              <a:spcBef>
                <a:spcPts val="600"/>
              </a:spcBef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EUA e Europa se endividam para salvar setor bancário</a:t>
            </a:r>
          </a:p>
          <a:p>
            <a:pPr lvl="1" algn="just">
              <a:spcBef>
                <a:spcPts val="600"/>
              </a:spcBef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Expansão da crise para outros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setores</a:t>
            </a:r>
          </a:p>
          <a:p>
            <a:pPr lvl="1"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>
              <a:spcBef>
                <a:spcPts val="600"/>
              </a:spcBef>
            </a:pP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99330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7563" y="642938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3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“Sistema da Dívida”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J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ustificativa para: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dívidas de bancos 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</p:spTree>
    <p:extLst>
      <p:ext uri="{BB962C8B-B14F-4D97-AF65-F5344CB8AC3E}">
        <p14:creationId xmlns:p14="http://schemas.microsoft.com/office/powerpoint/2010/main" xmlns="" val="2964989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2438" y="142875"/>
            <a:ext cx="9453562" cy="672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SITUAÇÃO DOS ESTADOS DA FEDERAÇÃO</a:t>
            </a:r>
          </a:p>
          <a:p>
            <a:pPr algn="ctr">
              <a:spcBef>
                <a:spcPts val="1800"/>
              </a:spcBef>
            </a:pPr>
            <a:endParaRPr lang="pt-BR" sz="500" u="sng" dirty="0">
              <a:solidFill>
                <a:srgbClr val="FFFF00"/>
              </a:solidFill>
              <a:latin typeface="Tahoma" charset="0"/>
            </a:endParaRP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Concentração da arrecadação tributária na esfera federal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 Reduzidas transferências legais para Estados e Municípios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 Subtração de receitas dos entes federativos para o pagamento de dívidas renegociadas pela União a partir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1997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Exigência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de Privatização do patrimônio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estadual</a:t>
            </a:r>
          </a:p>
          <a:p>
            <a:pPr marL="0" lvl="1">
              <a:spcBef>
                <a:spcPts val="1200"/>
              </a:spcBef>
              <a:buFont typeface="Arial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Transferência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de responsabilidades para os estados (saúde, educação, segurança, entre outros)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“Ajustes Fiscais” e Insuficiência de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recursos para investimentos sociais 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Desindustrialização, favelização, precariedade dos serviços de educação e saúde, violência, deterioração do tecido social 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algn="ctr">
              <a:spcBef>
                <a:spcPts val="1200"/>
              </a:spcBef>
            </a:pPr>
            <a:endParaRPr lang="pt-BR" sz="100" dirty="0">
              <a:solidFill>
                <a:srgbClr val="92D050"/>
              </a:solidFill>
              <a:latin typeface="Tahoma" charset="0"/>
            </a:endParaRPr>
          </a:p>
          <a:p>
            <a:pPr algn="ctr">
              <a:spcBef>
                <a:spcPts val="12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</a:rPr>
              <a:t>DADOS OFICIAIS COMPROVAM ESSES ASPECTOS</a:t>
            </a:r>
            <a:endParaRPr lang="pt-BR" sz="2200" b="0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831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42875"/>
            <a:ext cx="10137775" cy="204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O GOVERNO FEDERAL CONCENTRA A ARRECADAÇÃO</a:t>
            </a:r>
          </a:p>
          <a:p>
            <a:pPr algn="ctr">
              <a:spcBef>
                <a:spcPts val="1800"/>
              </a:spcBef>
            </a:pPr>
            <a:r>
              <a:rPr lang="pt-BR" sz="1800" dirty="0">
                <a:solidFill>
                  <a:srgbClr val="FFFFFF"/>
                </a:solidFill>
                <a:latin typeface="Tahoma" charset="0"/>
                <a:cs typeface="Tahoma" charset="0"/>
              </a:rPr>
              <a:t>Estados </a:t>
            </a:r>
            <a:r>
              <a:rPr lang="pt-BR" sz="1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reféns: Governo Federal </a:t>
            </a:r>
            <a:r>
              <a:rPr lang="pt-BR" sz="1800" u="sng" dirty="0">
                <a:solidFill>
                  <a:srgbClr val="FFFFFF"/>
                </a:solidFill>
                <a:latin typeface="Tahoma" charset="0"/>
                <a:cs typeface="Tahoma" charset="0"/>
              </a:rPr>
              <a:t>pode reter </a:t>
            </a:r>
            <a:r>
              <a:rPr lang="pt-BR" sz="1800" u="sng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 FPE caso não seja paga a </a:t>
            </a:r>
            <a:r>
              <a:rPr lang="pt-BR" sz="1800" u="sng" dirty="0">
                <a:solidFill>
                  <a:srgbClr val="FFFFFF"/>
                </a:solidFill>
                <a:latin typeface="Tahoma" charset="0"/>
                <a:cs typeface="Tahoma" charset="0"/>
              </a:rPr>
              <a:t>dívida</a:t>
            </a:r>
          </a:p>
          <a:p>
            <a:pPr algn="just">
              <a:spcBef>
                <a:spcPts val="600"/>
              </a:spcBef>
            </a:pPr>
            <a:endParaRPr lang="pt-BR" sz="2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7172" name="CaixaDeTexto 4"/>
          <p:cNvSpPr txBox="1">
            <a:spLocks noChangeArrowheads="1"/>
          </p:cNvSpPr>
          <p:nvPr/>
        </p:nvSpPr>
        <p:spPr bwMode="auto">
          <a:xfrm>
            <a:off x="488950" y="6524625"/>
            <a:ext cx="941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1800" b="0">
                <a:solidFill>
                  <a:srgbClr val="FFFFFF"/>
                </a:solidFill>
              </a:rPr>
              <a:t>Fonte: Secretaria da Receita Federal e CONFAZ. Elaboração: Auditoria Cidadã da Dívida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24609" y="1412776"/>
            <a:ext cx="7344816" cy="4998665"/>
            <a:chOff x="1424609" y="1412776"/>
            <a:chExt cx="7344816" cy="4998665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609" y="1412776"/>
              <a:ext cx="7344816" cy="4998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4592960" y="3501008"/>
              <a:ext cx="3456384" cy="2046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União</a:t>
              </a:r>
            </a:p>
            <a:p>
              <a:endParaRPr lang="pt-BR" sz="3900" dirty="0"/>
            </a:p>
            <a:p>
              <a:endParaRPr lang="pt-BR" sz="1000" dirty="0" smtClean="0"/>
            </a:p>
            <a:p>
              <a:r>
                <a:rPr lang="pt-BR" sz="2000" dirty="0" smtClean="0">
                  <a:solidFill>
                    <a:srgbClr val="FFFFFF"/>
                  </a:solidFill>
                </a:rPr>
                <a:t>Municípios</a:t>
              </a:r>
            </a:p>
            <a:p>
              <a:endParaRPr lang="pt-BR" sz="1000" dirty="0" smtClean="0"/>
            </a:p>
            <a:p>
              <a:r>
                <a:rPr lang="pt-BR" dirty="0" smtClean="0">
                  <a:solidFill>
                    <a:schemeClr val="bg2"/>
                  </a:solidFill>
                </a:rPr>
                <a:t>Estados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7242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55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SURGIMENTO DA DÍVIDA DOS ESTADOS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ORIGEM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: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 algn="just">
              <a:buFont typeface="Arial" charset="0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Governo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militar centralizou a gestão tributária na União e esvaziou governos </a:t>
            </a:r>
            <a:r>
              <a:rPr lang="pt-BR" sz="22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sub-nacionais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  <a:p>
            <a:pPr lvl="2" algn="just">
              <a:buFont typeface="Arial" charset="0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Endividamento dos Estados: Incentivado pela União para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financiar o déficit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público gerado pela política tributária (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Lei 7.614/87 autorizou operações de crédito interno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à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conta e risco do Tesouro Nacional,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mediante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suprimento específico adiantado pelo Banco Central)</a:t>
            </a:r>
          </a:p>
          <a:p>
            <a:pPr lvl="2" algn="just">
              <a:buFont typeface="Arial" charset="0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Estados sofrem impacto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das políticas impostas pelo FMI a partir de 1983 </a:t>
            </a:r>
          </a:p>
          <a:p>
            <a:pPr lvl="2" algn="just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 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NECESSIDADE DE AUDITORIA: </a:t>
            </a:r>
            <a:endParaRPr lang="pt-BR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Maioria das Resoluções do Senado das décadas de 70 e 80 - que autorizaram endividamento dos estados - sequer mencionam o Agente Credor </a:t>
            </a: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Diversas sequer mencionam a finalidade do empréstimo</a:t>
            </a:r>
          </a:p>
          <a:p>
            <a:pPr algn="ctr">
              <a:spcBef>
                <a:spcPts val="6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FINANCIAMENTO DA DITADURA?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197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92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EVOLUÇÃO 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ctr">
              <a:lnSpc>
                <a:spcPct val="13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Impacto da política monetária federal, principalmente juros altos</a:t>
            </a:r>
          </a:p>
          <a:p>
            <a:pPr lvl="1" algn="ctr">
              <a:lnSpc>
                <a:spcPct val="130000"/>
              </a:lnSpc>
              <a:spcBef>
                <a:spcPts val="600"/>
              </a:spcBef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Relatório Final da CPI da Dívida Pública – Maio / 2010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(aprovado pela base do governo e pelo PSDB)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pt-BR" sz="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“30. O comportamento das dívidas estaduais, antes de sua assunção pelo governo federal, foi afetado de maneira decisiva pela política de juros reais elevados implantada após o Plano Real e tornou inevitável um novo programa de refinanciamento, desta vez em caráter definitivo.</a:t>
            </a:r>
            <a:r>
              <a:rPr lang="pt-BR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pt-BR" sz="10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NECESSIDADE DE AUDITORIA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pt-BR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087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562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GÊNESE DO REFINANCIAMENTO: ACORDO FMI</a:t>
            </a:r>
            <a:endParaRPr lang="pt-BR" sz="2800" dirty="0">
              <a:solidFill>
                <a:srgbClr val="92D050"/>
              </a:solidFill>
              <a:latin typeface="Tahoma" charset="0"/>
            </a:endParaRPr>
          </a:p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pt-BR" sz="2000" dirty="0">
                <a:solidFill>
                  <a:srgbClr val="FFFFFF"/>
                </a:solidFill>
                <a:latin typeface="Tahoma" charset="0"/>
              </a:rPr>
              <a:t>Carta de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Intenções de dezembro/1991, itens 24 e 26:</a:t>
            </a:r>
          </a:p>
          <a:p>
            <a:pPr algn="just" eaLnBrk="1" hangingPunct="1">
              <a:lnSpc>
                <a:spcPct val="110000"/>
              </a:lnSpc>
            </a:pPr>
            <a:endParaRPr lang="pt-BR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	26.	Para facilitar um maior fortalecimento das finanças públicas, em outubro o Executivo submeteu ao Congresso propostas de mudanças institucionais que procuram fazer modificações na distribuição de receitas tributárias entre os governos federal, estadual e municipal para 1992 e 1993, a </a:t>
            </a:r>
            <a:r>
              <a:rPr lang="pt-BR" i="1" u="sng" dirty="0">
                <a:solidFill>
                  <a:srgbClr val="FFFFFF"/>
                </a:solidFill>
                <a:latin typeface="Tahoma" charset="0"/>
                <a:cs typeface="Tahoma" charset="0"/>
              </a:rPr>
              <a:t>proibição de novas emissões de títulos de dívida pelos estados</a:t>
            </a:r>
            <a:r>
              <a:rPr lang="pt-BR" i="1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e um programa de reestruturação de dívida no qual </a:t>
            </a:r>
            <a:r>
              <a:rPr lang="pt-BR" i="1" u="sng" dirty="0">
                <a:solidFill>
                  <a:srgbClr val="FFFFFF"/>
                </a:solidFill>
                <a:latin typeface="Tahoma" charset="0"/>
                <a:cs typeface="Tahoma" charset="0"/>
              </a:rPr>
              <a:t>o governo federal vai assumir as dívidas dos estados em troca de um programa de ajuste de 2 anos que vai facilitar a reestruturação dos gastos dos estados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;  </a:t>
            </a:r>
            <a:endParaRPr lang="pt-BR" b="0" i="1" dirty="0">
              <a:solidFill>
                <a:srgbClr val="FFFF0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62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5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Ilegalidades e Ilegitimidades </a:t>
            </a: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sobre Juros = Anatocismo. Ilegal. Súmula 121 do STF</a:t>
            </a: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autorização pelo Senado: Relatório Final da CPI dos Precatórios: </a:t>
            </a:r>
            <a:r>
              <a:rPr lang="pt-BR" sz="2100" b="0" dirty="0" smtClean="0">
                <a:solidFill>
                  <a:srgbClr val="FFFFFF"/>
                </a:solidFill>
              </a:rPr>
              <a:t>“</a:t>
            </a:r>
            <a:r>
              <a:rPr lang="pt-BR" sz="2100" b="0" dirty="0">
                <a:solidFill>
                  <a:srgbClr val="FFFFFF"/>
                </a:solidFill>
              </a:rPr>
              <a:t>apenas o Estado e o Município de São Paulo haviam pedido </a:t>
            </a:r>
            <a:r>
              <a:rPr lang="pt-BR" sz="2100" b="0" dirty="0" smtClean="0">
                <a:solidFill>
                  <a:srgbClr val="FFFFFF"/>
                </a:solidFill>
              </a:rPr>
              <a:t>autorização para emissão de títulos destinados ao pagamento dos </a:t>
            </a:r>
            <a:r>
              <a:rPr lang="pt-BR" sz="2100" b="0" dirty="0">
                <a:solidFill>
                  <a:srgbClr val="FFFFFF"/>
                </a:solidFill>
              </a:rPr>
              <a:t>precatórios judiciais, com fundamento no dispositivo constitucional do art. 33 do ADCT .</a:t>
            </a:r>
            <a:r>
              <a:rPr lang="pt-BR" sz="2100" b="0" dirty="0" smtClean="0">
                <a:solidFill>
                  <a:srgbClr val="FFFFFF"/>
                </a:solidFill>
              </a:rPr>
              <a:t>..”</a:t>
            </a: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TCE de Minas Gerais confirmou que não audita a dívida: </a:t>
            </a:r>
            <a:r>
              <a:rPr lang="pt-BR" sz="2100" b="0" dirty="0">
                <a:solidFill>
                  <a:srgbClr val="FFFFFF"/>
                </a:solidFill>
              </a:rPr>
              <a:t>TCE </a:t>
            </a:r>
            <a:r>
              <a:rPr lang="pt-BR" sz="2100" b="0" dirty="0" smtClean="0">
                <a:solidFill>
                  <a:srgbClr val="FFFFFF"/>
                </a:solidFill>
              </a:rPr>
              <a:t>apenas </a:t>
            </a:r>
            <a:r>
              <a:rPr lang="pt-BR" sz="2100" b="0" dirty="0">
                <a:solidFill>
                  <a:srgbClr val="FFFFFF"/>
                </a:solidFill>
              </a:rPr>
              <a:t>fez análises dos valores pagos e projeções para o </a:t>
            </a:r>
            <a:r>
              <a:rPr lang="pt-BR" sz="2100" b="0" dirty="0" smtClean="0">
                <a:solidFill>
                  <a:srgbClr val="FFFFFF"/>
                </a:solidFill>
              </a:rPr>
              <a:t>futuro; não </a:t>
            </a:r>
            <a:r>
              <a:rPr lang="pt-BR" sz="2100" b="0" dirty="0">
                <a:solidFill>
                  <a:srgbClr val="FFFFFF"/>
                </a:solidFill>
              </a:rPr>
              <a:t>auditou as dívidas que deram origem à renegociação de 1998, e nem faz análise dos fatores que motivaram a evolução da dívida (atualização monetária, juros, amortizações), conforme Ofício 4214/2012/SP, de 20/4/</a:t>
            </a:r>
            <a:r>
              <a:rPr lang="pt-BR" sz="2100" b="0" dirty="0" smtClean="0">
                <a:solidFill>
                  <a:srgbClr val="FFFFFF"/>
                </a:solidFill>
              </a:rPr>
              <a:t>2012</a:t>
            </a:r>
            <a:endParaRPr lang="pt-BR" sz="2100" b="0" dirty="0">
              <a:solidFill>
                <a:srgbClr val="FFFFFF"/>
              </a:solidFill>
            </a:endParaRP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alternativa: </a:t>
            </a:r>
            <a:r>
              <a:rPr lang="pt-BR" sz="2100" b="0" dirty="0">
                <a:solidFill>
                  <a:srgbClr val="FFFFFF"/>
                </a:solidFill>
              </a:rPr>
              <a:t>Decreto no 2.372/97 proibiu a realização de operações de crédito com instituições financeiras federais</a:t>
            </a: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Dano Financeiro e Patrimonial: Custo excessivo</a:t>
            </a:r>
          </a:p>
        </p:txBody>
      </p:sp>
    </p:spTree>
    <p:extLst>
      <p:ext uri="{BB962C8B-B14F-4D97-AF65-F5344CB8AC3E}">
        <p14:creationId xmlns:p14="http://schemas.microsoft.com/office/powerpoint/2010/main" xmlns="" val="157454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128464" y="-99392"/>
            <a:ext cx="9865096" cy="661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REFINANCIAMENTO PELA UNIÃO </a:t>
            </a:r>
            <a:r>
              <a:rPr lang="en-US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–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Lei 9.496/97</a:t>
            </a:r>
          </a:p>
          <a:p>
            <a:pPr marL="342900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Condicionado a Programa de Ajuste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iscal (PAF)</a:t>
            </a:r>
          </a:p>
          <a:p>
            <a:pPr marL="342900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Condicionado à Privatização do patrimônio dos estados (PED)</a:t>
            </a:r>
          </a:p>
          <a:p>
            <a:pPr marL="342900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Condicionado ao “saneamento” de Bancos que seriam privatizados (PROES). Dívida do PROES correspondeu a 55% do valor refinanciado</a:t>
            </a:r>
          </a:p>
          <a:p>
            <a:pPr marL="342900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Dívidas Mobiliárias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corresponderam a 59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% do montante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refinanciado:</a:t>
            </a:r>
          </a:p>
          <a:p>
            <a:pPr marL="1085850" lvl="1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IGNORADAS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 denúncias de fraudes comprovadas pela CPI dos Precatórios, que revelou o envolvimento de 161 instituições financeiras em processos de emissão fraudulenta de dívidas mobiliárias por estados e municípios	</a:t>
            </a:r>
          </a:p>
          <a:p>
            <a:pPr marL="1085850" lvl="1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IGNORADO O BAIXÍSSIMO VALOR DE MERCADOS DAS DÍVIDAS MOBILIÁRIAS REFINANCIADAS POR 100% DO VALOR NOMINAL</a:t>
            </a:r>
          </a:p>
        </p:txBody>
      </p:sp>
    </p:spTree>
    <p:extLst>
      <p:ext uri="{BB962C8B-B14F-4D97-AF65-F5344CB8AC3E}">
        <p14:creationId xmlns:p14="http://schemas.microsoft.com/office/powerpoint/2010/main" xmlns="" val="55957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512" y="4046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Tahoma"/>
                <a:cs typeface="Tahoma"/>
              </a:rPr>
              <a:t>DANO: CONDICÕES EXTREMAMENTE ONEROSAS</a:t>
            </a:r>
            <a:endParaRPr lang="en-US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0121186"/>
              </p:ext>
            </p:extLst>
          </p:nvPr>
        </p:nvGraphicFramePr>
        <p:xfrm>
          <a:off x="224853" y="1196752"/>
          <a:ext cx="9615651" cy="5472608"/>
        </p:xfrm>
        <a:graphic>
          <a:graphicData uri="http://schemas.openxmlformats.org/presentationml/2006/ole">
            <p:oleObj spid="_x0000_s2105" name="Document" r:id="rId4" imgW="5613480" imgH="2642040" progId="Word.Documen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34984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6536" y="40466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92D050"/>
                </a:solidFill>
                <a:latin typeface="Tahoma"/>
                <a:cs typeface="Tahoma"/>
              </a:rPr>
              <a:t>Dívida</a:t>
            </a:r>
            <a:r>
              <a:rPr lang="en-US" dirty="0" smtClean="0">
                <a:solidFill>
                  <a:srgbClr val="92D050"/>
                </a:solidFill>
                <a:latin typeface="Tahoma"/>
                <a:cs typeface="Tahoma"/>
              </a:rPr>
              <a:t> do Estado do </a:t>
            </a:r>
            <a:r>
              <a:rPr lang="en-US" dirty="0" err="1" smtClean="0">
                <a:solidFill>
                  <a:srgbClr val="92D050"/>
                </a:solidFill>
                <a:latin typeface="Tahoma"/>
                <a:cs typeface="Tahoma"/>
              </a:rPr>
              <a:t>Piauí</a:t>
            </a:r>
            <a:r>
              <a:rPr lang="en-US" dirty="0" smtClean="0">
                <a:solidFill>
                  <a:srgbClr val="92D050"/>
                </a:solidFill>
                <a:latin typeface="Tahoma"/>
                <a:cs typeface="Tahoma"/>
              </a:rPr>
              <a:t> – </a:t>
            </a:r>
            <a:r>
              <a:rPr lang="en-US" dirty="0" err="1" smtClean="0">
                <a:solidFill>
                  <a:srgbClr val="92D050"/>
                </a:solidFill>
                <a:latin typeface="Tahoma"/>
                <a:cs typeface="Tahoma"/>
              </a:rPr>
              <a:t>Refinanciada</a:t>
            </a:r>
            <a:r>
              <a:rPr lang="en-US" dirty="0" smtClean="0">
                <a:solidFill>
                  <a:srgbClr val="92D050"/>
                </a:solidFill>
                <a:latin typeface="Tahoma"/>
                <a:cs typeface="Tahoma"/>
              </a:rPr>
              <a:t> Lei 9.496/97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3376085"/>
              </p:ext>
            </p:extLst>
          </p:nvPr>
        </p:nvGraphicFramePr>
        <p:xfrm>
          <a:off x="1136577" y="1124745"/>
          <a:ext cx="8208911" cy="3240360"/>
        </p:xfrm>
        <a:graphic>
          <a:graphicData uri="http://schemas.openxmlformats.org/drawingml/2006/table">
            <a:tbl>
              <a:tblPr/>
              <a:tblGrid>
                <a:gridCol w="1790534"/>
                <a:gridCol w="2121094"/>
                <a:gridCol w="2506749"/>
                <a:gridCol w="1790534"/>
              </a:tblGrid>
              <a:tr h="4726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PIAUÍ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88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Dívida do Estado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20.01.98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240.522.006,80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3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69.082.818,95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24.02.00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3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76.800.611,28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06.09.00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3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8.467.843,27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26.11.08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3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154.351.273,50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438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 Bold"/>
                          <a:cs typeface="Tahoma Bold"/>
                        </a:rPr>
                        <a:t>R$ 394.873.280,30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 Bold"/>
                        <a:cs typeface="Tahoma Bold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4333048"/>
              </p:ext>
            </p:extLst>
          </p:nvPr>
        </p:nvGraphicFramePr>
        <p:xfrm>
          <a:off x="632520" y="5589240"/>
          <a:ext cx="8856984" cy="805179"/>
        </p:xfrm>
        <a:graphic>
          <a:graphicData uri="http://schemas.openxmlformats.org/presentationml/2006/ole">
            <p:oleObj spid="_x0000_s15370" name="Document" r:id="rId4" imgW="5613480" imgH="319680" progId="Word.Document.12">
              <p:link updateAutomatic="1"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632520" y="486916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  <a:latin typeface="Tahoma"/>
                <a:cs typeface="Tahoma"/>
              </a:rPr>
              <a:t>Saldo</a:t>
            </a:r>
            <a:r>
              <a:rPr lang="en-US" sz="2000" dirty="0" smtClean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Tahoma"/>
                <a:cs typeface="Tahoma"/>
              </a:rPr>
              <a:t>em</a:t>
            </a:r>
            <a:r>
              <a:rPr lang="en-US" sz="2000" dirty="0" smtClean="0">
                <a:solidFill>
                  <a:srgbClr val="92D050"/>
                </a:solidFill>
                <a:latin typeface="Tahoma"/>
                <a:cs typeface="Tahoma"/>
              </a:rPr>
              <a:t> 31.12.2011</a:t>
            </a:r>
          </a:p>
          <a:p>
            <a:r>
              <a:rPr lang="en-US" sz="2000" dirty="0">
                <a:solidFill>
                  <a:srgbClr val="92D050"/>
                </a:solidFill>
                <a:latin typeface="Tahoma"/>
                <a:cs typeface="Tahoma"/>
              </a:rPr>
              <a:t>	</a:t>
            </a:r>
            <a:r>
              <a:rPr lang="en-US" sz="2000" dirty="0" smtClean="0">
                <a:solidFill>
                  <a:srgbClr val="92D050"/>
                </a:solidFill>
                <a:latin typeface="Tahoma"/>
                <a:cs typeface="Tahoma"/>
              </a:rPr>
              <a:t>	</a:t>
            </a:r>
            <a:r>
              <a:rPr lang="en-US" sz="2000" dirty="0" err="1" smtClean="0">
                <a:solidFill>
                  <a:srgbClr val="92D050"/>
                </a:solidFill>
                <a:latin typeface="Tahoma"/>
                <a:cs typeface="Tahoma"/>
              </a:rPr>
              <a:t>Tesouro</a:t>
            </a:r>
            <a:r>
              <a:rPr lang="en-US" sz="2000" dirty="0" smtClean="0">
                <a:solidFill>
                  <a:srgbClr val="92D050"/>
                </a:solidFill>
                <a:latin typeface="Tahoma"/>
                <a:cs typeface="Tahoma"/>
              </a:rPr>
              <a:t>	</a:t>
            </a:r>
            <a:r>
              <a:rPr lang="en-US" sz="2000" dirty="0" err="1" smtClean="0">
                <a:solidFill>
                  <a:srgbClr val="92D050"/>
                </a:solidFill>
                <a:latin typeface="Tahoma"/>
                <a:cs typeface="Tahoma"/>
              </a:rPr>
              <a:t>I.F.Públicas</a:t>
            </a:r>
            <a:r>
              <a:rPr lang="en-US" sz="2000" dirty="0" smtClean="0">
                <a:solidFill>
                  <a:srgbClr val="92D050"/>
                </a:solidFill>
                <a:latin typeface="Tahoma"/>
                <a:cs typeface="Tahoma"/>
              </a:rPr>
              <a:t>			Total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2991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endParaRPr lang="pt-BR" sz="280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CONJUNTURA GLOBAL</a:t>
            </a:r>
          </a:p>
          <a:p>
            <a:pPr algn="ctr">
              <a:spcBef>
                <a:spcPts val="1800"/>
              </a:spcBef>
            </a:pPr>
            <a:endParaRPr lang="pt-BR" sz="280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do Setor Financeiro é transformada em </a:t>
            </a: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Instrumento de endividamento público utilizado como um sistema de desvio de recursos públicos:</a:t>
            </a:r>
          </a:p>
          <a:p>
            <a:pPr algn="ctr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“Sistema da Dívida”</a:t>
            </a:r>
          </a:p>
          <a:p>
            <a:pPr algn="just">
              <a:spcBef>
                <a:spcPts val="600"/>
              </a:spcBef>
            </a:pPr>
            <a:endParaRPr lang="pt-BR" b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6536" y="40466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92D050"/>
                </a:solidFill>
                <a:latin typeface="Tahoma"/>
                <a:cs typeface="Tahoma"/>
              </a:rPr>
              <a:t>Dívida</a:t>
            </a:r>
            <a:r>
              <a:rPr lang="en-US" dirty="0" smtClean="0">
                <a:solidFill>
                  <a:srgbClr val="92D050"/>
                </a:solidFill>
                <a:latin typeface="Tahoma"/>
                <a:cs typeface="Tahoma"/>
              </a:rPr>
              <a:t> do Estado do </a:t>
            </a:r>
            <a:r>
              <a:rPr lang="en-US" dirty="0" err="1" smtClean="0">
                <a:solidFill>
                  <a:srgbClr val="92D050"/>
                </a:solidFill>
                <a:latin typeface="Tahoma"/>
                <a:cs typeface="Tahoma"/>
              </a:rPr>
              <a:t>Piauí</a:t>
            </a:r>
            <a:endParaRPr lang="en-US" dirty="0" smtClean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504" y="1412776"/>
            <a:ext cx="90010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dirty="0">
                <a:solidFill>
                  <a:srgbClr val="FFFFFF"/>
                </a:solidFill>
              </a:rPr>
              <a:t>E</a:t>
            </a:r>
            <a:r>
              <a:rPr lang="pt-BR" dirty="0" smtClean="0">
                <a:solidFill>
                  <a:srgbClr val="FFFFFF"/>
                </a:solidFill>
              </a:rPr>
              <a:t>m </a:t>
            </a:r>
            <a:r>
              <a:rPr lang="pt-BR" dirty="0">
                <a:solidFill>
                  <a:srgbClr val="FFFFFF"/>
                </a:solidFill>
              </a:rPr>
              <a:t>25.04.2012 o Senado Federal aprovou a Resolução n</a:t>
            </a:r>
            <a:r>
              <a:rPr lang="pt-BR" baseline="30000" dirty="0">
                <a:solidFill>
                  <a:srgbClr val="FFFFFF"/>
                </a:solidFill>
              </a:rPr>
              <a:t>o</a:t>
            </a:r>
            <a:r>
              <a:rPr lang="pt-BR" dirty="0">
                <a:solidFill>
                  <a:srgbClr val="FFFFFF"/>
                </a:solidFill>
              </a:rPr>
              <a:t>. 12, mediante a qual autorizou o Estado do Piauí a contratar operação de crédito externo junto ao Banco Mundial – BIRD – no valor de até US$ 350 milhões</a:t>
            </a:r>
            <a:r>
              <a:rPr lang="pt-BR" dirty="0" smtClean="0">
                <a:solidFill>
                  <a:srgbClr val="FFFFFF"/>
                </a:solidFill>
              </a:rPr>
              <a:t>.</a:t>
            </a:r>
          </a:p>
          <a:p>
            <a:pPr algn="just">
              <a:lnSpc>
                <a:spcPct val="130000"/>
              </a:lnSpc>
            </a:pPr>
            <a:endParaRPr lang="pt-BR" dirty="0">
              <a:solidFill>
                <a:srgbClr val="FFFFFF"/>
              </a:solidFill>
            </a:endParaRPr>
          </a:p>
          <a:p>
            <a:pPr marL="342900" indent="-342900" algn="just">
              <a:lnSpc>
                <a:spcPct val="130000"/>
              </a:lnSpc>
              <a:buFontTx/>
              <a:buChar char="•"/>
            </a:pPr>
            <a:r>
              <a:rPr lang="pt-BR" dirty="0" smtClean="0">
                <a:solidFill>
                  <a:srgbClr val="FFFFFF"/>
                </a:solidFill>
              </a:rPr>
              <a:t>Estado </a:t>
            </a:r>
            <a:r>
              <a:rPr lang="pt-BR" dirty="0">
                <a:solidFill>
                  <a:srgbClr val="FFFFFF"/>
                </a:solidFill>
              </a:rPr>
              <a:t>do Piauí não está isolado nessa questão. </a:t>
            </a:r>
            <a:endParaRPr lang="pt-BR" dirty="0" smtClean="0">
              <a:solidFill>
                <a:srgbClr val="FFFFFF"/>
              </a:solidFill>
            </a:endParaRPr>
          </a:p>
          <a:p>
            <a:pPr marL="342900" indent="-342900" algn="just">
              <a:lnSpc>
                <a:spcPct val="130000"/>
              </a:lnSpc>
              <a:buFontTx/>
              <a:buChar char="•"/>
            </a:pPr>
            <a:endParaRPr lang="pt-BR" dirty="0">
              <a:solidFill>
                <a:srgbClr val="FFFFFF"/>
              </a:solidFill>
            </a:endParaRPr>
          </a:p>
          <a:p>
            <a:pPr marL="342900" indent="-342900" algn="just">
              <a:lnSpc>
                <a:spcPct val="130000"/>
              </a:lnSpc>
              <a:buFontTx/>
              <a:buChar char="•"/>
            </a:pPr>
            <a:r>
              <a:rPr lang="pt-BR" dirty="0" smtClean="0">
                <a:solidFill>
                  <a:srgbClr val="FFFFFF"/>
                </a:solidFill>
              </a:rPr>
              <a:t>Temos </a:t>
            </a:r>
            <a:r>
              <a:rPr lang="pt-BR" dirty="0">
                <a:solidFill>
                  <a:srgbClr val="FFFFFF"/>
                </a:solidFill>
              </a:rPr>
              <a:t>verificado o avanço de empréstimos externos, provenientes principalmente do Banco Mundial, para vários entes federados.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2685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42875"/>
            <a:ext cx="9906000" cy="731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93663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TAXAS DE JUROS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EXORBITANTES e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ANATOCISMO</a:t>
            </a:r>
          </a:p>
          <a:p>
            <a:pPr lvl="1" algn="just">
              <a:spcBef>
                <a:spcPts val="600"/>
              </a:spcBef>
            </a:pPr>
            <a:endParaRPr lang="pt-BR" sz="500" b="0" i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Relatório Final da CPI da Dívida Pública – Maio / 2010</a:t>
            </a:r>
          </a:p>
          <a:p>
            <a:pPr algn="ctr">
              <a:spcBef>
                <a:spcPts val="600"/>
              </a:spcBef>
            </a:pPr>
            <a:r>
              <a:rPr lang="pt-BR" sz="20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(aprovado pela base do governo e pelo PSDB)</a:t>
            </a: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pt-BR" altLang="en-US" sz="19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19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85. O custo para os Estados dos contratos firmados ao amparo da Lei 9.496/97, com a correção dos saldos devedores pelo IGP-DI mais uma taxa que variou de 6% a 7,5% ao ano, revelou-se </a:t>
            </a:r>
            <a:r>
              <a:rPr lang="pt-BR" sz="1900" i="1" u="sng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excessivo</a:t>
            </a:r>
            <a:r>
              <a:rPr lang="pt-BR" sz="19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por diversas razões. Primeiro, </a:t>
            </a:r>
            <a:r>
              <a:rPr lang="pt-BR" sz="1900" i="1" u="sng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 índice escolhido mostrou-se volátil, </a:t>
            </a:r>
            <a:r>
              <a:rPr lang="pt-BR" sz="19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absorvendo efeitos das variações cambiais do período, e apresentou picos, principalmente nos anos de 1999 e 2002, que afetaram fortemente o estoque da dívida e o saldo devedor, bem mais do que se, por exemplo, o IPCA tivesse sido escolhido para atualização. Esse fator fez com que, mesmo com o pagamento rigoroso dos juros e amortizações pelos devedores, o estoque da dívida tenha aumentado significativamente. </a:t>
            </a:r>
            <a:endParaRPr lang="pt-BR" sz="1900" b="0" i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just">
              <a:spcBef>
                <a:spcPts val="600"/>
              </a:spcBef>
            </a:pPr>
            <a:endParaRPr lang="pt-BR" sz="2000" b="0" u="sng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just">
              <a:spcBef>
                <a:spcPts val="600"/>
              </a:spcBef>
            </a:pPr>
            <a:r>
              <a:rPr lang="pt-BR" sz="1800" b="0" u="sng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</a:t>
            </a:r>
            <a:r>
              <a:rPr lang="pt-BR" sz="1800" b="0" u="sng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. 3º da Lei 9.496/1997</a:t>
            </a:r>
            <a:r>
              <a:rPr lang="pt-BR" sz="18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Os contratos de refinanciamento de que trata esta Lei serão pagos (...) observadas as seguintes condições:</a:t>
            </a:r>
          </a:p>
          <a:p>
            <a:pPr lvl="1" algn="just">
              <a:spcBef>
                <a:spcPts val="600"/>
              </a:spcBef>
            </a:pPr>
            <a:r>
              <a:rPr lang="pt-BR" sz="1800" b="0" i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pt-BR" sz="18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- juros: calculados e debitados </a:t>
            </a:r>
            <a:r>
              <a:rPr lang="pt-BR" sz="1800" i="1" u="sng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mensalmente</a:t>
            </a:r>
            <a:r>
              <a:rPr lang="pt-BR" sz="18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à taxa mínima de seis por cento ao ano, </a:t>
            </a:r>
            <a:r>
              <a:rPr lang="pt-BR" sz="1800" i="1" u="sng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sobre o saldo devedor previamente atualizado</a:t>
            </a:r>
            <a:r>
              <a:rPr lang="pt-BR" sz="18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lvl="1" algn="just">
              <a:spcBef>
                <a:spcPts val="600"/>
              </a:spcBef>
            </a:pPr>
            <a:r>
              <a:rPr lang="pt-BR" sz="18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II - atualização monetária: calculada e debitada mensalmente com base na variação do IGP-DI...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pt-BR" sz="1900" b="0" i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519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6880497"/>
              </p:ext>
            </p:extLst>
          </p:nvPr>
        </p:nvGraphicFramePr>
        <p:xfrm>
          <a:off x="560512" y="1412776"/>
          <a:ext cx="8784976" cy="439248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0"/>
                <a:gridCol w="2520280"/>
                <a:gridCol w="1224136"/>
              </a:tblGrid>
              <a:tr h="146416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/>
                          </a:solidFill>
                        </a:rPr>
                        <a:t>VALOR TOTAL REFINANCIADO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R$ 112,18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1" dirty="0" err="1" smtClean="0"/>
                        <a:t>Empréstimos</a:t>
                      </a:r>
                      <a:r>
                        <a:rPr lang="en-US" sz="2400" b="1" dirty="0" smtClean="0"/>
                        <a:t> do PROES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R$ 61,92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55%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1" dirty="0" err="1" smtClean="0"/>
                        <a:t>Dívida</a:t>
                      </a:r>
                      <a:r>
                        <a:rPr lang="en-US" sz="2400" b="1" dirty="0" smtClean="0"/>
                        <a:t> dos </a:t>
                      </a:r>
                      <a:r>
                        <a:rPr lang="en-US" sz="2400" b="1" dirty="0" err="1" smtClean="0"/>
                        <a:t>Estados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</a:t>
                      </a:r>
                      <a:r>
                        <a:rPr lang="en-US" sz="2400" b="1" baseline="0" dirty="0" smtClean="0"/>
                        <a:t> 50,25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45%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MONTANTE INICIAL</a:t>
            </a:r>
          </a:p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CIFRAS REFINANCIADAS PELA UNIÃO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242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7602182"/>
              </p:ext>
            </p:extLst>
          </p:nvPr>
        </p:nvGraphicFramePr>
        <p:xfrm>
          <a:off x="704528" y="1412776"/>
          <a:ext cx="8712968" cy="439248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0"/>
                <a:gridCol w="2448272"/>
                <a:gridCol w="1224136"/>
              </a:tblGrid>
              <a:tr h="14641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/>
                          </a:solidFill>
                        </a:rPr>
                        <a:t>VALOR TOTAL REFINANCIADO*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$ 113,58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1" dirty="0" err="1" smtClean="0"/>
                        <a:t>Dívida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Contratual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effectLst/>
                          <a:latin typeface="+mn-lt"/>
                        </a:rPr>
                        <a:t> R$ </a:t>
                      </a:r>
                      <a:r>
                        <a:rPr lang="en-US" sz="2400" b="1" i="0" u="none" strike="noStrike" dirty="0" smtClean="0">
                          <a:effectLst/>
                          <a:latin typeface="+mn-lt"/>
                        </a:rPr>
                        <a:t>46,27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effectLst/>
                          <a:latin typeface="+mn-lt"/>
                        </a:rPr>
                        <a:t>40,7%</a:t>
                      </a:r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is-IS" sz="2400" b="1" dirty="0" smtClean="0"/>
                        <a:t>Dí</a:t>
                      </a:r>
                      <a:r>
                        <a:rPr lang="en-US" sz="2400" b="1" dirty="0" err="1" smtClean="0"/>
                        <a:t>vida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Mobiliária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i="0" u="none" strike="noStrike" dirty="0">
                          <a:effectLst/>
                          <a:latin typeface="+mn-lt"/>
                        </a:rPr>
                        <a:t>R$ </a:t>
                      </a:r>
                      <a:r>
                        <a:rPr lang="en-US" sz="2400" b="1" i="0" u="none" strike="noStrike" dirty="0" smtClean="0">
                          <a:effectLst/>
                          <a:latin typeface="+mn-lt"/>
                        </a:rPr>
                        <a:t>67,31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effectLst/>
                          <a:latin typeface="+mn-lt"/>
                        </a:rPr>
                        <a:t>59,3%</a:t>
                      </a:r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2480" y="26064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MONTANTE INICIAL</a:t>
            </a:r>
          </a:p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CIFRAS REFINANCIADAS PELA UNIÃO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6656" y="5949281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4489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8190391"/>
              </p:ext>
            </p:extLst>
          </p:nvPr>
        </p:nvGraphicFramePr>
        <p:xfrm>
          <a:off x="704528" y="1412776"/>
          <a:ext cx="8352928" cy="439248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320480"/>
                <a:gridCol w="4032448"/>
              </a:tblGrid>
              <a:tr h="14641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/>
                          </a:solidFill>
                        </a:rPr>
                        <a:t>ESTOQUE TOTAL</a:t>
                      </a:r>
                      <a:r>
                        <a:rPr lang="en-US" sz="2400" b="1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2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$ 396,70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64162">
                <a:tc gridSpan="2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US" sz="2400" b="1" dirty="0" err="1" smtClean="0"/>
                        <a:t>Crescimento</a:t>
                      </a:r>
                      <a:r>
                        <a:rPr lang="en-US" sz="2400" b="1" dirty="0" smtClean="0"/>
                        <a:t> de </a:t>
                      </a:r>
                      <a:r>
                        <a:rPr lang="en-US" sz="2400" b="1" dirty="0" err="1" smtClean="0"/>
                        <a:t>quase</a:t>
                      </a:r>
                      <a:r>
                        <a:rPr lang="en-US" sz="2400" b="1" dirty="0" smtClean="0"/>
                        <a:t> 300%, </a:t>
                      </a:r>
                      <a:r>
                        <a:rPr lang="en-US" sz="2400" b="1" dirty="0" err="1" smtClean="0"/>
                        <a:t>apesar</a:t>
                      </a:r>
                      <a:r>
                        <a:rPr lang="en-US" sz="2400" b="1" dirty="0" smtClean="0"/>
                        <a:t> do </a:t>
                      </a:r>
                      <a:r>
                        <a:rPr lang="en-US" sz="2400" b="1" dirty="0" err="1" smtClean="0"/>
                        <a:t>rigoroso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cumprimento</a:t>
                      </a:r>
                      <a:r>
                        <a:rPr lang="en-US" sz="2400" b="1" dirty="0" smtClean="0"/>
                        <a:t> dos </a:t>
                      </a:r>
                      <a:r>
                        <a:rPr lang="en-US" sz="2400" b="1" dirty="0" err="1" smtClean="0"/>
                        <a:t>onerosos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pagamentos</a:t>
                      </a:r>
                      <a:r>
                        <a:rPr lang="en-US" sz="2400" b="1" baseline="0" dirty="0" smtClean="0"/>
                        <a:t> e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apesar</a:t>
                      </a:r>
                      <a:r>
                        <a:rPr lang="en-US" sz="2400" b="1" dirty="0" smtClean="0"/>
                        <a:t> da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perda</a:t>
                      </a:r>
                      <a:r>
                        <a:rPr lang="en-US" sz="2400" b="1" baseline="0" dirty="0" smtClean="0"/>
                        <a:t> do </a:t>
                      </a:r>
                      <a:r>
                        <a:rPr lang="en-US" sz="2400" b="1" baseline="0" dirty="0" err="1" smtClean="0"/>
                        <a:t>patrimônio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público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estadual</a:t>
                      </a:r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64162">
                <a:tc gridSpan="2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US" sz="2400" b="1" i="0" u="none" strike="noStrike" dirty="0" err="1" smtClean="0">
                          <a:effectLst/>
                          <a:latin typeface="+mn-lt"/>
                        </a:rPr>
                        <a:t>Crescimento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do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endividamento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dos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Estados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com o BANCO MUNDIAL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para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pagar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dívida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refinanciada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pela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União</a:t>
                      </a:r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2480" y="260648"/>
            <a:ext cx="963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MONTANTE DA DÍVIDA DOS ESTADOS COM A UNIÃO EM 31/12/2011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2" name="Rectangle 1"/>
          <p:cNvSpPr/>
          <p:nvPr/>
        </p:nvSpPr>
        <p:spPr>
          <a:xfrm flipH="1">
            <a:off x="992560" y="609329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339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ARGUMENTO DO GOVERNO FEDERAL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“A redução dos pagamentos dos estados comprometerá as finanças federais”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FFFF0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PORÉM...</a:t>
            </a:r>
          </a:p>
          <a:p>
            <a:pPr algn="just">
              <a:spcBef>
                <a:spcPts val="1200"/>
              </a:spcBef>
              <a:buClr>
                <a:srgbClr val="FFFFFF"/>
              </a:buClr>
            </a:pPr>
            <a:endParaRPr lang="pt-BR" sz="1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FFFF"/>
              </a:buClr>
            </a:pPr>
            <a:r>
              <a:rPr lang="pt-BR" b="0" u="sng" dirty="0">
                <a:solidFill>
                  <a:srgbClr val="FFFFFF"/>
                </a:solidFill>
                <a:latin typeface="Tahoma" charset="0"/>
                <a:cs typeface="Tahoma" charset="0"/>
              </a:rPr>
              <a:t>Art. 12 da Lei 9.496/1997: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A receita proveniente do pagamento dos refinanciamentos concedidos aos estados e ao Distrito Federal, nos termos desta Lei, será integralmente utilizada para abatimento de dívida pública de responsabilidade do Tesouro Nacional.</a:t>
            </a:r>
          </a:p>
          <a:p>
            <a:pPr algn="just">
              <a:spcBef>
                <a:spcPts val="1200"/>
              </a:spcBef>
              <a:buClr>
                <a:srgbClr val="FFFFFF"/>
              </a:buClr>
              <a:buFont typeface="Arial" charset="0"/>
              <a:buChar char="•"/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FFFF"/>
              </a:buClr>
            </a:pPr>
            <a:endParaRPr lang="pt-BR" sz="260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FFFF"/>
              </a:buClr>
            </a:pPr>
            <a:endParaRPr lang="pt-BR" sz="3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FFFF"/>
              </a:buClr>
            </a:pPr>
            <a:r>
              <a:rPr lang="pt-BR" sz="2600" dirty="0">
                <a:solidFill>
                  <a:srgbClr val="92D050"/>
                </a:solidFill>
                <a:latin typeface="Tahoma" charset="0"/>
                <a:cs typeface="Tahoma" charset="0"/>
              </a:rPr>
              <a:t>A SOLUÇÃO PARA A DÍVIDA DOS ESTADOS PASSA TAMBÉM PELA AUDITORIA DA DÍVIDA FEDERAL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708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9060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24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Gastos Selecionados (</a:t>
            </a:r>
            <a:r>
              <a:rPr lang="pt-BR" sz="2400" b="1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pt-BR" sz="2400" b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$ Bilhões</a:t>
            </a:r>
            <a:r>
              <a:rPr lang="pt-BR" sz="24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) </a:t>
            </a: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776288" y="6380163"/>
            <a:ext cx="8064500" cy="3063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</a:t>
            </a:r>
            <a:endParaRPr lang="en-US" b="0">
              <a:solidFill>
                <a:srgbClr val="FFFFFF"/>
              </a:solidFill>
            </a:endParaRPr>
          </a:p>
        </p:txBody>
      </p:sp>
      <p:pic>
        <p:nvPicPr>
          <p:cNvPr id="10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80" y="908720"/>
            <a:ext cx="907300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750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82950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66750" y="3071813"/>
          <a:ext cx="8966200" cy="2878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6200"/>
              </a:tblGrid>
              <a:tr h="2878137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3" marR="91433" marT="45731" marB="45731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66750" y="928688"/>
          <a:ext cx="8501063" cy="178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063"/>
              </a:tblGrid>
              <a:tr h="1785937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8381" name="Text Box 2"/>
          <p:cNvSpPr>
            <a:spLocks noChangeArrowheads="1"/>
          </p:cNvSpPr>
          <p:nvPr/>
        </p:nvSpPr>
        <p:spPr bwMode="auto">
          <a:xfrm>
            <a:off x="381000" y="188913"/>
            <a:ext cx="9525000" cy="6440867"/>
          </a:xfrm>
          <a:prstGeom prst="flowChartProcess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dirty="0">
                <a:solidFill>
                  <a:schemeClr val="accent1"/>
                </a:solidFill>
                <a:latin typeface="Tahoma" charset="0"/>
                <a:cs typeface="Tahoma" charset="0"/>
              </a:rPr>
              <a:t>Quem ganha e quem perde</a:t>
            </a:r>
            <a:endParaRPr lang="pt-BR" sz="32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O  AJUSTE  FISCAL DE  DILMA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Corte Recorde de </a:t>
            </a:r>
            <a:r>
              <a:rPr lang="pt-BR" dirty="0" err="1">
                <a:solidFill>
                  <a:schemeClr val="bg2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$ 50 Bilhões em 2011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Contingenciamento de </a:t>
            </a:r>
            <a:r>
              <a:rPr lang="pt-BR" dirty="0" err="1">
                <a:solidFill>
                  <a:schemeClr val="bg2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$ 55 bilhões em 2012</a:t>
            </a: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5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5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 ELEVAÇÃO DA </a:t>
            </a:r>
            <a:r>
              <a:rPr lang="pt-BR">
                <a:solidFill>
                  <a:schemeClr val="bg2"/>
                </a:solidFill>
                <a:latin typeface="Tahoma" charset="0"/>
                <a:cs typeface="Tahoma" charset="0"/>
              </a:rPr>
              <a:t>TAXA </a:t>
            </a:r>
            <a:r>
              <a:rPr lang="pt-BR" smtClean="0">
                <a:solidFill>
                  <a:schemeClr val="bg2"/>
                </a:solidFill>
                <a:latin typeface="Tahoma" charset="0"/>
                <a:cs typeface="Tahoma" charset="0"/>
              </a:rPr>
              <a:t>DE JUROS</a:t>
            </a: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8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Em </a:t>
            </a:r>
            <a:r>
              <a:rPr lang="pt-BR" sz="1800" dirty="0" smtClean="0">
                <a:solidFill>
                  <a:schemeClr val="bg2"/>
                </a:solidFill>
                <a:latin typeface="Tahoma" charset="0"/>
                <a:cs typeface="Tahoma" charset="0"/>
              </a:rPr>
              <a:t>01/</a:t>
            </a: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01/2011 estava em 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10,75% </a:t>
            </a: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8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Alcançou 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12,5% </a:t>
            </a: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em 20/07/2011 </a:t>
            </a: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8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>
                <a:solidFill>
                  <a:schemeClr val="bg2"/>
                </a:solidFill>
                <a:latin typeface="Tahoma" charset="0"/>
                <a:cs typeface="Tahoma" charset="0"/>
              </a:rPr>
              <a:t>Em </a:t>
            </a:r>
            <a:r>
              <a:rPr lang="pt-BR" sz="1800" smtClean="0">
                <a:solidFill>
                  <a:schemeClr val="bg2"/>
                </a:solidFill>
                <a:latin typeface="Tahoma" charset="0"/>
                <a:cs typeface="Tahoma" charset="0"/>
              </a:rPr>
              <a:t>maio </a:t>
            </a: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reduziu </a:t>
            </a:r>
            <a:r>
              <a:rPr lang="pt-BR" sz="1800">
                <a:solidFill>
                  <a:schemeClr val="bg2"/>
                </a:solidFill>
                <a:latin typeface="Tahoma" charset="0"/>
                <a:cs typeface="Tahoma" charset="0"/>
              </a:rPr>
              <a:t>para </a:t>
            </a:r>
            <a:r>
              <a:rPr lang="pt-BR" smtClean="0">
                <a:solidFill>
                  <a:schemeClr val="bg2"/>
                </a:solidFill>
                <a:latin typeface="Tahoma" charset="0"/>
                <a:cs typeface="Tahoma" charset="0"/>
              </a:rPr>
              <a:t>8,5%</a:t>
            </a: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Mas </a:t>
            </a:r>
            <a:r>
              <a:rPr lang="pt-BR">
                <a:solidFill>
                  <a:schemeClr val="bg2"/>
                </a:solidFill>
                <a:latin typeface="Tahoma" charset="0"/>
                <a:cs typeface="Tahoma" charset="0"/>
              </a:rPr>
              <a:t>o </a:t>
            </a:r>
            <a:r>
              <a:rPr lang="pt-BR" smtClean="0">
                <a:solidFill>
                  <a:schemeClr val="bg2"/>
                </a:solidFill>
                <a:latin typeface="Tahoma" charset="0"/>
                <a:cs typeface="Tahoma" charset="0"/>
              </a:rPr>
              <a:t>custo médio da dívida interna é de 12%</a:t>
            </a: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lvl="8"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dirty="0">
                <a:solidFill>
                  <a:schemeClr val="bg2"/>
                </a:solidFill>
                <a:latin typeface="Tahoma" charset="0"/>
                <a:cs typeface="Tahoma" charset="0"/>
              </a:rPr>
              <a:t>									</a:t>
            </a:r>
            <a:r>
              <a:rPr lang="pt-BR" sz="1200">
                <a:solidFill>
                  <a:schemeClr val="bg2"/>
                </a:solidFill>
                <a:latin typeface="Tahoma" charset="0"/>
                <a:cs typeface="Tahoma" charset="0"/>
              </a:rPr>
              <a:t>	</a:t>
            </a:r>
            <a:endParaRPr lang="pt-BR" sz="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2012: DÍVIDA CONSOME </a:t>
            </a:r>
            <a:r>
              <a:rPr lang="pt-BR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3 BILHÕES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POR DIA</a:t>
            </a:r>
          </a:p>
        </p:txBody>
      </p:sp>
    </p:spTree>
    <p:extLst>
      <p:ext uri="{BB962C8B-B14F-4D97-AF65-F5344CB8AC3E}">
        <p14:creationId xmlns:p14="http://schemas.microsoft.com/office/powerpoint/2010/main" xmlns="" val="3517882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  <a:ea typeface="MS PGothic" charset="0"/>
                <a:cs typeface="MS PGothic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0"/>
            <a:ext cx="10209213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pt-BR" sz="9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PERFIL DA DÍVIDA DOS ESTADOS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b="0" dirty="0" err="1" smtClean="0">
                <a:solidFill>
                  <a:srgbClr val="92D050"/>
                </a:solidFill>
                <a:latin typeface="Tahoma" charset="0"/>
              </a:rPr>
              <a:t>ívida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 Renegociada com a União: cerca de 95% do montante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Crescimento do endividamento dos estados com o Banco Mundial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ASSESSORIA DO BANCO MUNDIAL PARA FUNDOS DE PENSÃO NACIONAL E SUBREGIONAIS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Projeto: BR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State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Pension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Reform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TAL II (P089793)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Valor: US$ 5 milhões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Objetivo: “</a:t>
            </a:r>
            <a:r>
              <a:rPr lang="pt-BR" altLang="ja-JP" b="0" i="1" dirty="0" smtClean="0">
                <a:solidFill>
                  <a:srgbClr val="FFFFFF"/>
                </a:solidFill>
                <a:latin typeface="Tahoma" charset="0"/>
              </a:rPr>
              <a:t>Significativas reduções dos custos das aposentadorias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”</a:t>
            </a:r>
            <a:endParaRPr lang="pt-BR" altLang="ja-JP" b="0" dirty="0" smtClean="0">
              <a:solidFill>
                <a:srgbClr val="FFFFFF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Estados que já manifestaram interesse em participar: 23 Estados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Recursos liberados para 18 Estados: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sz="700" b="0" dirty="0" smtClean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b="0" dirty="0" smtClean="0">
              <a:solidFill>
                <a:srgbClr val="FFFFFF"/>
              </a:solidFill>
              <a:latin typeface="Tahoma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611484"/>
              </p:ext>
            </p:extLst>
          </p:nvPr>
        </p:nvGraphicFramePr>
        <p:xfrm>
          <a:off x="920553" y="5013175"/>
          <a:ext cx="8712395" cy="16285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42479"/>
                <a:gridCol w="1742479"/>
                <a:gridCol w="1742479"/>
                <a:gridCol w="1742479"/>
                <a:gridCol w="1742479"/>
              </a:tblGrid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RN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AP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DF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RR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PE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MG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ES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AC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PB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SP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MS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BA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CE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SC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GO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TO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Diante da </a:t>
            </a:r>
          </a:p>
          <a:p>
            <a:pPr algn="just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Medidas de </a:t>
            </a:r>
            <a:r>
              <a:rPr lang="pt-BR" sz="2800" b="0" u="sng">
                <a:solidFill>
                  <a:srgbClr val="FFFFFF"/>
                </a:solidFill>
                <a:latin typeface="Tahoma" charset="0"/>
                <a:cs typeface="Tahoma" charset="0"/>
              </a:rPr>
              <a:t>austeridade</a:t>
            </a: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para destinar recursos ao  pagamento da dívida: 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Corte de gastos sociais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Congelamento e redução dos salários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Demissões 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Reformas da Previdência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Comprometimento dos Fundos de Pensão</a:t>
            </a:r>
          </a:p>
          <a:p>
            <a:pPr>
              <a:spcBef>
                <a:spcPts val="600"/>
              </a:spcBef>
            </a:pPr>
            <a:endParaRPr lang="pt-BR" sz="2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endParaRPr lang="pt-BR" sz="2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EUROPA: REAÇÃO DA CLASSE TRABALHADORA </a:t>
            </a: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Grandes mobilizações e </a:t>
            </a:r>
            <a:r>
              <a:rPr lang="pt-BR" sz="2800" u="sng">
                <a:solidFill>
                  <a:srgbClr val="92D050"/>
                </a:solidFill>
                <a:latin typeface="Tahoma" charset="0"/>
                <a:cs typeface="Tahoma" charset="0"/>
              </a:rPr>
              <a:t>GREVE GERAL</a:t>
            </a:r>
          </a:p>
        </p:txBody>
      </p:sp>
      <p:pic>
        <p:nvPicPr>
          <p:cNvPr id="10242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0800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Comissão de Auditoria Oficial criada por Decreto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083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DESRESPEITO AOS DIREITOS HUMANOS NO BRASIL</a:t>
            </a:r>
          </a:p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FFFFFF"/>
                </a:solidFill>
                <a:latin typeface="Tahoma" charset="0"/>
                <a:cs typeface="Tahoma" charset="0"/>
              </a:rPr>
              <a:t>Situação inaceitável para a 6a. Maior economia do mundo</a:t>
            </a:r>
          </a:p>
          <a:p>
            <a:pPr>
              <a:spcAft>
                <a:spcPts val="1800"/>
              </a:spcAft>
            </a:pPr>
            <a:endParaRPr lang="pt-BR" u="sng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Saúde Pública: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Filas, Mortes sem atendimento, Insuficiência de leitos e UTI, Falta de médicos e profissionais de saúde, Baixos salários, Condições de trabalho aviltantes, Falta de materialidade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Educação: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políticas educacionais efetivas; Salários irrisórios para professores, apesar da sobrecarga de trabalho, provocando queda na qualidade do ensino básico; Insuficiência de vagas nas Universidades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Déficit Habitacional 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 8 milhões de moradias, além de 11,2 milhões de domicílios inadequados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(Fonte: Fundação João Pinheiro, 2007)</a:t>
            </a:r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2882" name="Text Box 9"/>
          <p:cNvSpPr txBox="1">
            <a:spLocks noChangeArrowheads="1"/>
          </p:cNvSpPr>
          <p:nvPr/>
        </p:nvSpPr>
        <p:spPr bwMode="auto">
          <a:xfrm>
            <a:off x="238125" y="571500"/>
            <a:ext cx="9440863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DESRESPEITO AOS DIREITOS HUMANOS NO BRASIL</a:t>
            </a:r>
          </a:p>
          <a:p>
            <a:pPr algn="ctr">
              <a:spcBef>
                <a:spcPct val="20000"/>
              </a:spcBef>
            </a:pPr>
            <a:endParaRPr lang="pt-BR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Pobreza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40,4 milhões de pobres (2009) –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Fonte IETS – Instituto de Estudos do Trabalho e Sociedade -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http://www.iets.org.br/article.php3?id_article=915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  <a:p>
            <a:pPr>
              <a:spcBef>
                <a:spcPts val="1200"/>
              </a:spcBef>
            </a:pPr>
            <a:endParaRPr lang="pt-BR" sz="16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Fome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9,6 milhões de famintos (2009)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Fonte IETS – Instituto de Estudos do Trabalho e Sociedade -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http://www.iets.org.br/article.php3?id_article=915</a:t>
            </a:r>
            <a:endParaRPr lang="pt-BR" sz="16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Analfabetismo: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20,3% da população brasileira com mais de 15 anos são analfabetos funcionais 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(Fonte: PNAD 2009)</a:t>
            </a:r>
          </a:p>
          <a:p>
            <a:pPr>
              <a:spcBef>
                <a:spcPts val="1200"/>
              </a:spcBef>
            </a:pP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Taxa de Desemprego: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12% nas Regiões Metropolitanas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(Fonte: DIEESE, 2010)</a:t>
            </a:r>
            <a:r>
              <a:rPr lang="pt-BR" sz="1600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pt-BR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651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Criada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Concluída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em 11 de maio de 2010 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Identificação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de graves indícios de ilegalidade da dívida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pública da União, Estados e Municípios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Momento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atual: investigações do Ministério Público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NECESSIDADE DE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AMPLA DIVULGAÇÃO E CONHECIMENTO 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EXIGIR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A COMPLETA INVESTIGAÇÃO DA DÍVIDA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xmlns="" val="3924920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charset="0"/>
                <a:cs typeface="Tahoma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8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charset="0"/>
                <a:cs typeface="Tahoma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Auditoria da Dívida Pública para desmascarar o “Sistema da Dívida” e democratizar o conhecimento da realidade financeira 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NÚCLEOS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 txBox="1">
            <a:spLocks noChangeArrowheads="1"/>
          </p:cNvSpPr>
          <p:nvPr/>
        </p:nvSpPr>
        <p:spPr bwMode="auto">
          <a:xfrm>
            <a:off x="387350" y="188913"/>
            <a:ext cx="9209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rgbClr val="FFFFFF"/>
                </a:solidFill>
                <a:latin typeface="Tahoma" charset="0"/>
                <a:ea typeface="ＭＳ Ｐゴシック" charset="0"/>
              </a:rPr>
              <a:t>A MAIOR VIOLÊNCIA É A NEGAÇÃO DOS DIREITOS SOCIAIS BÁSICOS</a:t>
            </a:r>
          </a:p>
        </p:txBody>
      </p:sp>
      <p:sp>
        <p:nvSpPr>
          <p:cNvPr id="75778" name="Rectangle 3"/>
          <p:cNvSpPr txBox="1">
            <a:spLocks noChangeArrowheads="1"/>
          </p:cNvSpPr>
          <p:nvPr/>
        </p:nvSpPr>
        <p:spPr bwMode="auto">
          <a:xfrm>
            <a:off x="0" y="1428750"/>
            <a:ext cx="9658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3810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lvl="2" algn="ctr" eaLnBrk="1" hangingPunct="1">
              <a:spcBef>
                <a:spcPct val="65000"/>
              </a:spcBef>
            </a:pPr>
            <a:r>
              <a:rPr lang="pt-BR">
                <a:solidFill>
                  <a:srgbClr val="FFFFFF"/>
                </a:solidFill>
                <a:latin typeface="Tahoma" charset="0"/>
                <a:ea typeface="ＭＳ Ｐゴシック" charset="0"/>
              </a:rPr>
              <a:t>	</a:t>
            </a:r>
            <a:r>
              <a:rPr lang="pt-BR" b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Auditoria da dívida: passo para revelar a verdade sobre o “Sistema da Dívida” e explicar porque o nosso potencialmente rico país está empobrecido e cada dia mais violento. </a:t>
            </a:r>
          </a:p>
        </p:txBody>
      </p:sp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124200"/>
            <a:ext cx="7300913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7134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charset="0"/>
              </a:rPr>
              <a:t>www.auditoriacidada.org.br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aixaDeTexto 5"/>
          <p:cNvSpPr txBox="1">
            <a:spLocks noChangeArrowheads="1"/>
          </p:cNvSpPr>
          <p:nvPr/>
        </p:nvSpPr>
        <p:spPr bwMode="auto">
          <a:xfrm>
            <a:off x="200025" y="335756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Grécia                            Irlanda	                      França</a:t>
            </a:r>
          </a:p>
        </p:txBody>
      </p:sp>
      <p:sp>
        <p:nvSpPr>
          <p:cNvPr id="12290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Portugal                          Inglaterra	                   Espanha</a:t>
            </a:r>
          </a:p>
        </p:txBody>
      </p:sp>
      <p:sp>
        <p:nvSpPr>
          <p:cNvPr id="12291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Atual – EUROPA</a:t>
            </a:r>
          </a:p>
          <a:p>
            <a:pPr algn="ctr">
              <a:lnSpc>
                <a:spcPts val="2200"/>
              </a:lnSpc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Manifestações  contra </a:t>
            </a:r>
            <a:r>
              <a:rPr lang="pt-BR" sz="2800" i="1">
                <a:solidFill>
                  <a:srgbClr val="92D050"/>
                </a:solidFill>
                <a:latin typeface="Tahoma" charset="0"/>
                <a:cs typeface="Tahoma" charset="0"/>
              </a:rPr>
              <a:t>Troika </a:t>
            </a: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(FMI, CE, Governos e Bancos)</a:t>
            </a:r>
          </a:p>
        </p:txBody>
      </p:sp>
      <p:pic>
        <p:nvPicPr>
          <p:cNvPr id="1229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643063"/>
            <a:ext cx="26289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28775"/>
            <a:ext cx="24987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43063"/>
            <a:ext cx="2536825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4437063"/>
            <a:ext cx="25304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37063"/>
            <a:ext cx="25685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7688" y="4365625"/>
            <a:ext cx="20193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17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560388" y="285750"/>
            <a:ext cx="9345612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Discurso de Autoridades: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“RISCO DE CONTÁGIO” DA CRISE EUROPÉIA ATUAL PARA PAÍSES EM DESENVOLVIMENTO: “aumento dos canais de contágio”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Riscos para o Fundo do Pré-sal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Fundos de Pensão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 Soberano </a:t>
            </a:r>
          </a:p>
          <a:p>
            <a:pPr algn="ctr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Ambiente adverso à criação de Fundos de Pensão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O grave problema das contas do País não é a Previdência: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FFFFFF"/>
                </a:solidFill>
                <a:latin typeface="Tahoma" charset="0"/>
                <a:cs typeface="Tahoma" charset="0"/>
              </a:rPr>
              <a:t>DÍVIDA BRASILEIRA SUPERA R$3 TRILHÕES OU 78% DO PIB</a:t>
            </a:r>
          </a:p>
        </p:txBody>
      </p:sp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-2001838" y="29702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49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473075"/>
            <a:ext cx="10209213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30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sz="2800">
                <a:solidFill>
                  <a:srgbClr val="92D050"/>
                </a:solidFill>
                <a:latin typeface="Tahoma" charset="0"/>
              </a:rPr>
              <a:t>estino preferido dos derivativos: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>
                <a:solidFill>
                  <a:srgbClr val="92D050"/>
                </a:solidFill>
                <a:latin typeface="Tahoma" charset="0"/>
              </a:rPr>
              <a:t>FUNDOS DE PENSÃO</a:t>
            </a:r>
            <a:endParaRPr lang="pt-BR" sz="2800" b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	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Art. 44 da Resolução 3792/2009, do Conselho Monetário Nacional, sobre os investimentos das EFPC (Entidades Fechadas de Previdência Complementar):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endParaRPr lang="pt-BR" b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endParaRPr lang="pt-BR" b="0">
              <a:solidFill>
                <a:srgbClr val="FFFFFF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 i="1">
                <a:solidFill>
                  <a:srgbClr val="92D050"/>
                </a:solidFill>
                <a:latin typeface="Tahoma" charset="0"/>
              </a:rPr>
              <a:t>“A EFPC pode realizar operações com derivativos...”</a:t>
            </a:r>
          </a:p>
        </p:txBody>
      </p:sp>
    </p:spTree>
    <p:extLst>
      <p:ext uri="{BB962C8B-B14F-4D97-AF65-F5344CB8AC3E}">
        <p14:creationId xmlns:p14="http://schemas.microsoft.com/office/powerpoint/2010/main" xmlns="" val="21021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4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RISCOS FUNDO SOCIAL do PRÉ-SAL </a:t>
            </a:r>
          </a:p>
          <a:p>
            <a:pPr eaLnBrk="1" hangingPunct="1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Lei 12.351/2010</a:t>
            </a: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Art. 47.</a:t>
            </a: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 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É criado o Fundo Social - FS (...) com a finalidade de constituir fonte de recursos para o desenvolvimento social e regional, na forma de programas e projetos nas áreas de combate à pobreza e de desenvolvimento: I - da educação; II - da cultura;</a:t>
            </a:r>
            <a:r>
              <a:rPr lang="es-EC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III - do esporte; IV - da saúde pública; V - da ciência e tecnologia; VI - do meio ambiente; e VII - de mitigação e adaptação às mudanças climáticas.</a:t>
            </a: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Recursos serão aplicados no exterior: 				Art. 50.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 Parágrafo único. 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Os investimentos e aplicações do FS serão destinados preferencialmente a ativos no exterior (...)</a:t>
            </a: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Somente os rendimentos das aplicações para o Social: 	Art. 51. 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Os recursos do FS para aplicação nos programas e projetos a que se refere o art. 47 deverão ser os resultantes do retorno sobre o capital.</a:t>
            </a: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5534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endParaRPr lang="pt-BR" sz="3200">
              <a:solidFill>
                <a:srgbClr val="92D050"/>
              </a:solidFill>
              <a:latin typeface="Tahoma" charset="0"/>
            </a:endParaRP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</a:rPr>
              <a:t>PARADOXO 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</a:rPr>
              <a:t>BRASIL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</a:rPr>
              <a:t> </a:t>
            </a:r>
            <a:endParaRPr lang="pt-BR">
              <a:solidFill>
                <a:srgbClr val="92D050"/>
              </a:solidFill>
              <a:latin typeface="Tahoma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 6ª Economia Mundial</a:t>
            </a:r>
            <a:endParaRPr lang="pt-BR" b="0">
              <a:solidFill>
                <a:srgbClr val="FFFFFF"/>
              </a:solidFill>
              <a:latin typeface="Tahoma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 3ª Pior distribuição de renda do mundo</a:t>
            </a: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 84º no ranking de respeito aos Direitos 	Humanos - IDH</a:t>
            </a:r>
          </a:p>
        </p:txBody>
      </p:sp>
    </p:spTree>
    <p:extLst>
      <p:ext uri="{BB962C8B-B14F-4D97-AF65-F5344CB8AC3E}">
        <p14:creationId xmlns:p14="http://schemas.microsoft.com/office/powerpoint/2010/main" xmlns="" val="20155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20644</TotalTime>
  <Words>2900</Words>
  <Application>Microsoft Macintosh PowerPoint</Application>
  <PresentationFormat>A4 (210 x 297 mm)</PresentationFormat>
  <Paragraphs>637</Paragraphs>
  <Slides>47</Slides>
  <Notes>36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2</vt:i4>
      </vt:variant>
      <vt:variant>
        <vt:lpstr>Títulos de diapositiva</vt:lpstr>
      </vt:variant>
      <vt:variant>
        <vt:i4>47</vt:i4>
      </vt:variant>
    </vt:vector>
  </HeadingPairs>
  <TitlesOfParts>
    <vt:vector size="50" baseType="lpstr">
      <vt:lpstr>Pulso</vt:lpstr>
      <vt:lpstr>\\localhost\Users\marialuciafattorelli\Documents\PALESTRAS\Macintosh HD:Users:marialuciafattorelli:Documents:NÚCLEOS:Informativo-ESTADOS-III.docx!OLE_LINK1</vt:lpstr>
      <vt:lpstr>\\localhost\Users\marialuciafattorelli\Documents\PALESTRAS\Macintosh HD:Users:marialuciafattorelli:Documents:Livro-Dívida-dos-Estados:Livro DÍVIDA DOS ESTADOS - 01.07.2012.docx!OLE_LINK1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Orçamento Geral da União – Gastos Selecionados (R$ Bilhões) 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User</cp:lastModifiedBy>
  <cp:revision>1447</cp:revision>
  <cp:lastPrinted>2008-11-20T19:12:03Z</cp:lastPrinted>
  <dcterms:created xsi:type="dcterms:W3CDTF">2001-11-19T18:24:28Z</dcterms:created>
  <dcterms:modified xsi:type="dcterms:W3CDTF">2012-08-17T12:49:36Z</dcterms:modified>
</cp:coreProperties>
</file>