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1"/>
  </p:notesMasterIdLst>
  <p:handoutMasterIdLst>
    <p:handoutMasterId r:id="rId42"/>
  </p:handoutMasterIdLst>
  <p:sldIdLst>
    <p:sldId id="693" r:id="rId2"/>
    <p:sldId id="953" r:id="rId3"/>
    <p:sldId id="925" r:id="rId4"/>
    <p:sldId id="957" r:id="rId5"/>
    <p:sldId id="921" r:id="rId6"/>
    <p:sldId id="904" r:id="rId7"/>
    <p:sldId id="926" r:id="rId8"/>
    <p:sldId id="903" r:id="rId9"/>
    <p:sldId id="915" r:id="rId10"/>
    <p:sldId id="916" r:id="rId11"/>
    <p:sldId id="905" r:id="rId12"/>
    <p:sldId id="900" r:id="rId13"/>
    <p:sldId id="910" r:id="rId14"/>
    <p:sldId id="924" r:id="rId15"/>
    <p:sldId id="923" r:id="rId16"/>
    <p:sldId id="917" r:id="rId17"/>
    <p:sldId id="868" r:id="rId18"/>
    <p:sldId id="945" r:id="rId19"/>
    <p:sldId id="860" r:id="rId20"/>
    <p:sldId id="946" r:id="rId21"/>
    <p:sldId id="947" r:id="rId22"/>
    <p:sldId id="833" r:id="rId23"/>
    <p:sldId id="940" r:id="rId24"/>
    <p:sldId id="928" r:id="rId25"/>
    <p:sldId id="827" r:id="rId26"/>
    <p:sldId id="828" r:id="rId27"/>
    <p:sldId id="797" r:id="rId28"/>
    <p:sldId id="877" r:id="rId29"/>
    <p:sldId id="854" r:id="rId30"/>
    <p:sldId id="930" r:id="rId31"/>
    <p:sldId id="869" r:id="rId32"/>
    <p:sldId id="870" r:id="rId33"/>
    <p:sldId id="794" r:id="rId34"/>
    <p:sldId id="951" r:id="rId35"/>
    <p:sldId id="952" r:id="rId36"/>
    <p:sldId id="958" r:id="rId37"/>
    <p:sldId id="954" r:id="rId38"/>
    <p:sldId id="955" r:id="rId39"/>
    <p:sldId id="956" r:id="rId40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92D050"/>
    <a:srgbClr val="334F15"/>
    <a:srgbClr val="FF0000"/>
    <a:srgbClr val="FFFF00"/>
    <a:srgbClr val="CC0000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84" y="-384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A384B2F-2877-47BA-90E0-C6A6F758FA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DFE0D5B8-F0FB-4993-BACB-A846AF2A0C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1E65D2B8-2F61-47A2-87C4-156CD7EBD656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  <p:sp>
        <p:nvSpPr>
          <p:cNvPr id="52228" name="Espaço Reservado para Anotações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1CC7B274-6192-4FB2-B4AE-09DA7DEC5F3E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14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Espaço Reservado para Anotações 2"/>
          <p:cNvSpPr>
            <a:spLocks noGrp="1"/>
          </p:cNvSpPr>
          <p:nvPr>
            <p:ph type="body" idx="3"/>
          </p:nvPr>
        </p:nvSpPr>
        <p:spPr>
          <a:xfrm>
            <a:off x="500063" y="4611688"/>
            <a:ext cx="5929312" cy="4602162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>
              <a:buFont typeface="Times New Roman" pitchFamily="18" charset="0"/>
              <a:buNone/>
            </a:pPr>
            <a:fld id="{4C08DFF0-23DB-4394-A6ED-683E1EC3AC70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 defTabSz="942975" eaLnBrk="0" hangingPunct="0">
                <a:buFont typeface="Times New Roman" pitchFamily="18" charset="0"/>
                <a:buNone/>
              </a:pPr>
              <a:t>26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1EE7A23E-BB1F-4936-94EE-173FAE639DDE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27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CaixaDeTexto 4"/>
          <p:cNvSpPr txBox="1">
            <a:spLocks noChangeArrowheads="1"/>
          </p:cNvSpPr>
          <p:nvPr/>
        </p:nvSpPr>
        <p:spPr bwMode="auto">
          <a:xfrm>
            <a:off x="928688" y="4640263"/>
            <a:ext cx="500062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1º LUGAR: QUAL A SITUAÇÃO DO PAÍS (Independentemente da atual crise)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Desde anos 80: SÉRIA CRISE DE ENDIVIDAMENTO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DÍVIDA É O CENTRO DOS PROBLEMAS NACIONAIS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BRIZOLA: É O PROBLEMA DO BRASIL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ATUAL CRISE APROFUNDA O PROBLEMA QUE JÁ ESTÁ INSTALADO HÁ 30 ANOS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ORÇAMENTO DA UNIÃO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É através dele que o governo decide as prioridades.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Todas as políticas públicas de que dependem o desenvolvimento e o bem-estar passam pelo Orçamento.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dados: Predominância da Dívida Pública: MAIOR GASTO É O FINANCEIRO (AINDA QUE NÃO ESTEJA AÍ A ROLAGEM)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Observação: Os juros considerados como despesa no orçamento executado incluem os juros pagos por meio de emissão de novos títulos (porque o superávit não é suficiente). 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TOTAL DO ORÇAMENTO EXECUTADO EM 2008: R$ 924 Bilhões</a:t>
            </a:r>
          </a:p>
          <a:p>
            <a:endParaRPr lang="pt-BR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Espaço Reservado para Anotações 2"/>
          <p:cNvSpPr>
            <a:spLocks noGrp="1"/>
          </p:cNvSpPr>
          <p:nvPr>
            <p:ph type="body" idx="3"/>
          </p:nvPr>
        </p:nvSpPr>
        <p:spPr>
          <a:xfrm>
            <a:off x="500063" y="4611688"/>
            <a:ext cx="5929312" cy="4602162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500" y="3332163"/>
          <a:ext cx="5715000" cy="157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</a:tblGrid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Item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Dez/2002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Abr/2009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Interna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42%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51,3%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Externa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15,5%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-13,8%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457292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</a:t>
                      </a:r>
                      <a:r>
                        <a:rPr lang="pt-BR" sz="1200" baseline="0" smtClean="0"/>
                        <a:t> Líquida do Setor Público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57,5%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37,5%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9975" y="711200"/>
            <a:ext cx="4346575" cy="3009900"/>
          </a:xfrm>
          <a:ln/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928688" y="3925888"/>
            <a:ext cx="5029200" cy="5145087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1684" name="Espaço Reservado para Número de Slide 3"/>
          <p:cNvSpPr txBox="1">
            <a:spLocks noGrp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/>
            <a:fld id="{021680D5-BBE8-43AC-9EC9-DF18D8C95E8B}" type="slidenum">
              <a:rPr lang="pt-BR" sz="1200" b="0">
                <a:solidFill>
                  <a:schemeClr val="tx1"/>
                </a:solidFill>
              </a:rPr>
              <a:pPr algn="r" defTabSz="942975" eaLnBrk="0" hangingPunct="0"/>
              <a:t>32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741CC8B7-E82E-4349-A3DA-91768049568D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33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4D8BF986-2B19-48A6-8668-9B567CA1C2E2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34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8BC1FCD2-B89C-4226-AC61-9413572A31E2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35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00E57170-BFC8-4220-866F-7AFFA0426DA0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36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cs typeface="+mn-cs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1195388 h 1060"/>
              <a:gd name="T2" fmla="*/ 0 w 5760"/>
              <a:gd name="T3" fmla="*/ 1681163 h 1060"/>
              <a:gd name="T4" fmla="*/ 9904280 w 5760"/>
              <a:gd name="T5" fmla="*/ 1681163 h 1060"/>
              <a:gd name="T6" fmla="*/ 9904280 w 5760"/>
              <a:gd name="T7" fmla="*/ 0 h 1060"/>
              <a:gd name="T8" fmla="*/ 9338469 w 5760"/>
              <a:gd name="T9" fmla="*/ 0 h 1060"/>
              <a:gd name="T10" fmla="*/ 9111456 w 5760"/>
              <a:gd name="T11" fmla="*/ 133350 h 1060"/>
              <a:gd name="T12" fmla="*/ 8832850 w 5760"/>
              <a:gd name="T13" fmla="*/ 252413 h 1060"/>
              <a:gd name="T14" fmla="*/ 8543925 w 5760"/>
              <a:gd name="T15" fmla="*/ 352425 h 1060"/>
              <a:gd name="T16" fmla="*/ 8275638 w 5760"/>
              <a:gd name="T17" fmla="*/ 423863 h 1060"/>
              <a:gd name="T18" fmla="*/ 7955756 w 5760"/>
              <a:gd name="T19" fmla="*/ 514350 h 1060"/>
              <a:gd name="T20" fmla="*/ 7635875 w 5760"/>
              <a:gd name="T21" fmla="*/ 581025 h 1060"/>
              <a:gd name="T22" fmla="*/ 7274719 w 5760"/>
              <a:gd name="T23" fmla="*/ 657225 h 1060"/>
              <a:gd name="T24" fmla="*/ 6774259 w 5760"/>
              <a:gd name="T25" fmla="*/ 742950 h 1060"/>
              <a:gd name="T26" fmla="*/ 6382147 w 5760"/>
              <a:gd name="T27" fmla="*/ 800100 h 1060"/>
              <a:gd name="T28" fmla="*/ 5917803 w 5760"/>
              <a:gd name="T29" fmla="*/ 862013 h 1060"/>
              <a:gd name="T30" fmla="*/ 5484416 w 5760"/>
              <a:gd name="T31" fmla="*/ 919163 h 1060"/>
              <a:gd name="T32" fmla="*/ 5030391 w 5760"/>
              <a:gd name="T33" fmla="*/ 962026 h 1060"/>
              <a:gd name="T34" fmla="*/ 4607322 w 5760"/>
              <a:gd name="T35" fmla="*/ 1004888 h 1060"/>
              <a:gd name="T36" fmla="*/ 4158456 w 5760"/>
              <a:gd name="T37" fmla="*/ 1038226 h 1060"/>
              <a:gd name="T38" fmla="*/ 3683794 w 5760"/>
              <a:gd name="T39" fmla="*/ 1071563 h 1060"/>
              <a:gd name="T40" fmla="*/ 3260725 w 5760"/>
              <a:gd name="T41" fmla="*/ 1100138 h 1060"/>
              <a:gd name="T42" fmla="*/ 2832497 w 5760"/>
              <a:gd name="T43" fmla="*/ 1123951 h 1060"/>
              <a:gd name="T44" fmla="*/ 2414588 w 5760"/>
              <a:gd name="T45" fmla="*/ 1143001 h 1060"/>
              <a:gd name="T46" fmla="*/ 2012156 w 5760"/>
              <a:gd name="T47" fmla="*/ 1162051 h 1060"/>
              <a:gd name="T48" fmla="*/ 1558131 w 5760"/>
              <a:gd name="T49" fmla="*/ 1171576 h 1060"/>
              <a:gd name="T50" fmla="*/ 918369 w 5760"/>
              <a:gd name="T51" fmla="*/ 1185863 h 1060"/>
              <a:gd name="T52" fmla="*/ 345678 w 5760"/>
              <a:gd name="T53" fmla="*/ 1195388 h 1060"/>
              <a:gd name="T54" fmla="*/ 0 w 5760"/>
              <a:gd name="T55" fmla="*/ 119538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581025 h 673"/>
              <a:gd name="T2" fmla="*/ 0 w 5284"/>
              <a:gd name="T3" fmla="*/ 1066800 h 673"/>
              <a:gd name="T4" fmla="*/ 521067 w 5284"/>
              <a:gd name="T5" fmla="*/ 1066800 h 673"/>
              <a:gd name="T6" fmla="*/ 1243337 w 5284"/>
              <a:gd name="T7" fmla="*/ 1052513 h 673"/>
              <a:gd name="T8" fmla="*/ 1754085 w 5284"/>
              <a:gd name="T9" fmla="*/ 1038225 h 673"/>
              <a:gd name="T10" fmla="*/ 2239038 w 5284"/>
              <a:gd name="T11" fmla="*/ 1019175 h 673"/>
              <a:gd name="T12" fmla="*/ 2672401 w 5284"/>
              <a:gd name="T13" fmla="*/ 1000125 h 673"/>
              <a:gd name="T14" fmla="*/ 3059331 w 5284"/>
              <a:gd name="T15" fmla="*/ 976313 h 673"/>
              <a:gd name="T16" fmla="*/ 3374035 w 5284"/>
              <a:gd name="T17" fmla="*/ 962025 h 673"/>
              <a:gd name="T18" fmla="*/ 3771284 w 5284"/>
              <a:gd name="T19" fmla="*/ 933450 h 673"/>
              <a:gd name="T20" fmla="*/ 4209805 w 5284"/>
              <a:gd name="T21" fmla="*/ 904875 h 673"/>
              <a:gd name="T22" fmla="*/ 4643167 w 5284"/>
              <a:gd name="T23" fmla="*/ 866775 h 673"/>
              <a:gd name="T24" fmla="*/ 4993984 w 5284"/>
              <a:gd name="T25" fmla="*/ 838200 h 673"/>
              <a:gd name="T26" fmla="*/ 5396392 w 5284"/>
              <a:gd name="T27" fmla="*/ 790575 h 673"/>
              <a:gd name="T28" fmla="*/ 5716255 w 5284"/>
              <a:gd name="T29" fmla="*/ 752475 h 673"/>
              <a:gd name="T30" fmla="*/ 6077390 w 5284"/>
              <a:gd name="T31" fmla="*/ 709613 h 673"/>
              <a:gd name="T32" fmla="*/ 6423048 w 5284"/>
              <a:gd name="T33" fmla="*/ 666750 h 673"/>
              <a:gd name="T34" fmla="*/ 6763547 w 5284"/>
              <a:gd name="T35" fmla="*/ 609600 h 673"/>
              <a:gd name="T36" fmla="*/ 7078250 w 5284"/>
              <a:gd name="T37" fmla="*/ 557213 h 673"/>
              <a:gd name="T38" fmla="*/ 7336204 w 5284"/>
              <a:gd name="T39" fmla="*/ 504825 h 673"/>
              <a:gd name="T40" fmla="*/ 7645749 w 5284"/>
              <a:gd name="T41" fmla="*/ 442913 h 673"/>
              <a:gd name="T42" fmla="*/ 7944975 w 5284"/>
              <a:gd name="T43" fmla="*/ 376238 h 673"/>
              <a:gd name="T44" fmla="*/ 8218406 w 5284"/>
              <a:gd name="T45" fmla="*/ 304800 h 673"/>
              <a:gd name="T46" fmla="*/ 8460882 w 5284"/>
              <a:gd name="T47" fmla="*/ 233363 h 673"/>
              <a:gd name="T48" fmla="*/ 8744631 w 5284"/>
              <a:gd name="T49" fmla="*/ 142875 h 673"/>
              <a:gd name="T50" fmla="*/ 8930358 w 5284"/>
              <a:gd name="T51" fmla="*/ 66675 h 673"/>
              <a:gd name="T52" fmla="*/ 9085130 w 5284"/>
              <a:gd name="T53" fmla="*/ 0 h 673"/>
              <a:gd name="T54" fmla="*/ 5504733 w 5284"/>
              <a:gd name="T55" fmla="*/ 0 h 673"/>
              <a:gd name="T56" fmla="*/ 5128120 w 5284"/>
              <a:gd name="T57" fmla="*/ 90488 h 673"/>
              <a:gd name="T58" fmla="*/ 4772144 w 5284"/>
              <a:gd name="T59" fmla="*/ 171450 h 673"/>
              <a:gd name="T60" fmla="*/ 4405850 w 5284"/>
              <a:gd name="T61" fmla="*/ 238125 h 673"/>
              <a:gd name="T62" fmla="*/ 4122101 w 5284"/>
              <a:gd name="T63" fmla="*/ 290513 h 673"/>
              <a:gd name="T64" fmla="*/ 3791920 w 5284"/>
              <a:gd name="T65" fmla="*/ 338138 h 673"/>
              <a:gd name="T66" fmla="*/ 3441103 w 5284"/>
              <a:gd name="T67" fmla="*/ 385763 h 673"/>
              <a:gd name="T68" fmla="*/ 3054172 w 5284"/>
              <a:gd name="T69" fmla="*/ 433388 h 673"/>
              <a:gd name="T70" fmla="*/ 2641446 w 5284"/>
              <a:gd name="T71" fmla="*/ 471488 h 673"/>
              <a:gd name="T72" fmla="*/ 2311265 w 5284"/>
              <a:gd name="T73" fmla="*/ 495300 h 673"/>
              <a:gd name="T74" fmla="*/ 1950130 w 5284"/>
              <a:gd name="T75" fmla="*/ 523875 h 673"/>
              <a:gd name="T76" fmla="*/ 1583836 w 5284"/>
              <a:gd name="T77" fmla="*/ 542925 h 673"/>
              <a:gd name="T78" fmla="*/ 1196905 w 5284"/>
              <a:gd name="T79" fmla="*/ 561975 h 673"/>
              <a:gd name="T80" fmla="*/ 861565 w 5284"/>
              <a:gd name="T81" fmla="*/ 571500 h 673"/>
              <a:gd name="T82" fmla="*/ 479794 w 5284"/>
              <a:gd name="T83" fmla="*/ 581025 h 673"/>
              <a:gd name="T84" fmla="*/ 170249 w 5284"/>
              <a:gd name="T85" fmla="*/ 585788 h 673"/>
              <a:gd name="T86" fmla="*/ 0 w 5284"/>
              <a:gd name="T87" fmla="*/ 581025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452438 h 286"/>
              <a:gd name="T4" fmla="*/ 330165 w 2884"/>
              <a:gd name="T5" fmla="*/ 452438 h 286"/>
              <a:gd name="T6" fmla="*/ 660330 w 2884"/>
              <a:gd name="T7" fmla="*/ 447676 h 286"/>
              <a:gd name="T8" fmla="*/ 995653 w 2884"/>
              <a:gd name="T9" fmla="*/ 438151 h 286"/>
              <a:gd name="T10" fmla="*/ 1356771 w 2884"/>
              <a:gd name="T11" fmla="*/ 423863 h 286"/>
              <a:gd name="T12" fmla="*/ 1717889 w 2884"/>
              <a:gd name="T13" fmla="*/ 409576 h 286"/>
              <a:gd name="T14" fmla="*/ 1996465 w 2884"/>
              <a:gd name="T15" fmla="*/ 390526 h 286"/>
              <a:gd name="T16" fmla="*/ 2238930 w 2884"/>
              <a:gd name="T17" fmla="*/ 371476 h 286"/>
              <a:gd name="T18" fmla="*/ 2507189 w 2884"/>
              <a:gd name="T19" fmla="*/ 352426 h 286"/>
              <a:gd name="T20" fmla="*/ 2863148 w 2884"/>
              <a:gd name="T21" fmla="*/ 319088 h 286"/>
              <a:gd name="T22" fmla="*/ 3425460 w 2884"/>
              <a:gd name="T23" fmla="*/ 252413 h 286"/>
              <a:gd name="T24" fmla="*/ 3956818 w 2884"/>
              <a:gd name="T25" fmla="*/ 185738 h 286"/>
              <a:gd name="T26" fmla="*/ 4477860 w 2884"/>
              <a:gd name="T27" fmla="*/ 95250 h 286"/>
              <a:gd name="T28" fmla="*/ 4957630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config/DI2010.jpg/image_view_fullscre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hyperlink" Target="http://www.divida-auditoriacidada.org.br/config/artigo.2011-03-10.8295141466/document_view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4.bcb.gov.br/top50/port/top50.as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s.org.br/article.php3?id_article=915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em-mar.org/noticias/EkEFlZyVZEkJyMDcJe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786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2700">
              <a:solidFill>
                <a:srgbClr val="FFFF00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Maria Lucia Fattorelli</a:t>
            </a: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Seminário de Preparação para o Grito dos Excluídos</a:t>
            </a:r>
          </a:p>
          <a:p>
            <a:pPr algn="ctr" eaLnBrk="0" hangingPunct="0"/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Vitória, 27 de agosto de 2011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836613"/>
            <a:ext cx="3287712" cy="351155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2052" name="CaixaDeTexto 3"/>
          <p:cNvSpPr txBox="1">
            <a:spLocks noChangeArrowheads="1"/>
          </p:cNvSpPr>
          <p:nvPr/>
        </p:nvSpPr>
        <p:spPr bwMode="auto">
          <a:xfrm>
            <a:off x="3873500" y="1071563"/>
            <a:ext cx="60325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pt-BR" sz="4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Modelo Econômico e Dívida Pública</a:t>
            </a:r>
          </a:p>
          <a:p>
            <a:pPr algn="ctr">
              <a:spcBef>
                <a:spcPts val="600"/>
              </a:spcBef>
            </a:pPr>
            <a:endParaRPr lang="pt-BR" sz="40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divida-auditoriacidada.org.br/config/DI201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8" y="285750"/>
            <a:ext cx="9453562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Banco Central - Nota para a Imprensa - Política Fiscal - Quadro 35.</a:t>
            </a:r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24250" y="1500188"/>
            <a:ext cx="3857625" cy="1633537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  <a:cs typeface="Tahoma" pitchFamily="34" charset="0"/>
              </a:rPr>
              <a:t>CPI: 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Ausência de Contrapartida real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Mecanismos financeiros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Conflito de interesses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 Falta de transparência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3675" y="115888"/>
            <a:ext cx="9402763" cy="785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PARADOXO BRASIL 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7ª Economia Mundial</a:t>
            </a:r>
            <a:endParaRPr lang="pt-BR" sz="3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10ª Pior distribuição de renda do mundo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73º no ranking de respeito aos Direitos Humanos - IDH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POR QUÊ?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 DEPENDÊNCIA ECONÔMICA GERADA PELO PROCESSO DE ENDIVIDAMENTO É O NÓ QUE AMARRA O BRASIL </a:t>
            </a:r>
          </a:p>
          <a:p>
            <a:pPr algn="ctr" defTabSz="449263" eaLnBrk="0" hangingPunct="0">
              <a:lnSpc>
                <a:spcPct val="150000"/>
              </a:lnSpc>
              <a:spcBef>
                <a:spcPts val="18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3" y="857250"/>
            <a:ext cx="821531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3316" name="Text Box 12"/>
          <p:cNvSpPr txBox="1">
            <a:spLocks noChangeArrowheads="1"/>
          </p:cNvSpPr>
          <p:nvPr/>
        </p:nvSpPr>
        <p:spPr bwMode="auto">
          <a:xfrm>
            <a:off x="0" y="6357938"/>
            <a:ext cx="9906000" cy="6397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Nota: Inclui o “refinanciamento” ou “rolagem” – Total do Orçamento 2010 = R$ 1,414 Trilhões</a:t>
            </a:r>
          </a:p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SIAFI - Banco de Dados Access p/ download (execução do Orçamento da União) – Disponível em http://www.camara.gov.br/internet/orcament/bd/exe2010mdb.EXE. Elaboração: Auditoria Cidadã da Dívida</a:t>
            </a:r>
          </a:p>
        </p:txBody>
      </p:sp>
      <p:sp>
        <p:nvSpPr>
          <p:cNvPr id="13317" name="CaixaDeTexto 5"/>
          <p:cNvSpPr txBox="1">
            <a:spLocks noChangeArrowheads="1"/>
          </p:cNvSpPr>
          <p:nvPr/>
        </p:nvSpPr>
        <p:spPr bwMode="auto">
          <a:xfrm>
            <a:off x="1497013" y="5589588"/>
            <a:ext cx="2071687" cy="368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/>
              <a:t>R$ 635 bilhões</a:t>
            </a:r>
          </a:p>
        </p:txBody>
      </p:sp>
      <p:cxnSp>
        <p:nvCxnSpPr>
          <p:cNvPr id="13318" name="Conector de seta reta 7"/>
          <p:cNvCxnSpPr>
            <a:cxnSpLocks noChangeShapeType="1"/>
          </p:cNvCxnSpPr>
          <p:nvPr/>
        </p:nvCxnSpPr>
        <p:spPr bwMode="auto">
          <a:xfrm rot="10800000" flipV="1">
            <a:off x="2865438" y="5157788"/>
            <a:ext cx="574675" cy="360362"/>
          </a:xfrm>
          <a:prstGeom prst="straightConnector1">
            <a:avLst/>
          </a:prstGeom>
          <a:noFill/>
          <a:ln w="41275" cap="sq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3319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8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Executado em 2010</a:t>
            </a: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00025" y="188913"/>
            <a:ext cx="9396413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  <a:r>
              <a:rPr lang="pt-BR" sz="32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1625" y="1428750"/>
            <a:ext cx="4071938" cy="4786313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14340" name="Imagem 2" descr="http://www.divida-auditoriacidada.org.br/config/10-3-201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2438" y="1428750"/>
            <a:ext cx="4246562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1052513"/>
            <a:ext cx="9151937" cy="52117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95350" y="0"/>
            <a:ext cx="84201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61988" y="1901825"/>
            <a:ext cx="8348662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algn="ctr" eaLnBrk="0" hangingPunct="0">
              <a:spcBef>
                <a:spcPct val="20000"/>
              </a:spcBef>
            </a:pPr>
            <a:endParaRPr lang="pt-BR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19150" y="6397625"/>
            <a:ext cx="8670925" cy="307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Banco Central - </a:t>
            </a: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4"/>
              </a:rPr>
              <a:t>http://www4.bcb.gov.br/top50/port/top50.asp</a:t>
            </a: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81438" y="2428875"/>
            <a:ext cx="2903537" cy="600075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ts val="600"/>
              </a:spcBef>
              <a:defRPr/>
            </a:pPr>
            <a:r>
              <a:rPr lang="pt-BR" sz="2000" b="0" dirty="0">
                <a:solidFill>
                  <a:schemeClr val="bg2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Aparente queda</a:t>
            </a:r>
          </a:p>
          <a:p>
            <a:pPr algn="ctr" eaLnBrk="0" hangingPunct="0">
              <a:lnSpc>
                <a:spcPct val="70000"/>
              </a:lnSpc>
              <a:spcBef>
                <a:spcPts val="600"/>
              </a:spcBef>
              <a:defRPr/>
            </a:pPr>
            <a:r>
              <a:rPr lang="pt-BR" sz="2000" b="0" dirty="0">
                <a:solidFill>
                  <a:schemeClr val="bg2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Aumento de Provisões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>
            <a:off x="6810375" y="2636838"/>
            <a:ext cx="879475" cy="6350"/>
          </a:xfrm>
          <a:prstGeom prst="line">
            <a:avLst/>
          </a:prstGeom>
          <a:noFill/>
          <a:ln w="2222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7689850" y="2636838"/>
            <a:ext cx="382588" cy="500062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med" len="lg"/>
          </a:ln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38125" y="285750"/>
            <a:ext cx="9396413" cy="662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800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QUEM GANHA E QUEM PERDE</a:t>
            </a:r>
          </a:p>
          <a:p>
            <a:pPr lvl="1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800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Lucro em 2010:</a:t>
            </a:r>
          </a:p>
          <a:p>
            <a:pPr marL="180000" lvl="1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Itaú/Unibanco = R$ 13,3 bilhões</a:t>
            </a:r>
          </a:p>
          <a:p>
            <a:pPr marL="180000" lvl="1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Bradesco = R$ 10 bilhões</a:t>
            </a:r>
          </a:p>
          <a:p>
            <a:pPr marL="180000" lvl="1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Banco Brasil = 11,7 bilhões</a:t>
            </a:r>
          </a:p>
          <a:p>
            <a:pPr marL="180000" lvl="1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0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1º trimestre de 2011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crescimento recorde de 17%</a:t>
            </a:r>
          </a:p>
          <a:p>
            <a:pPr algn="just" defTabSz="449263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600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Lucratividade exorbitante favorecida por:</a:t>
            </a:r>
          </a:p>
          <a:p>
            <a:pPr lvl="1" algn="just" defTabSz="449263" eaLnBrk="0" hangingPunct="0">
              <a:lnSpc>
                <a:spcPct val="1500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0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pt-BR" b="0" i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Sistema de Metas de Inflação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 lvl="1" algn="just" defTabSz="449263" eaLnBrk="0" hangingPunct="0">
              <a:lnSpc>
                <a:spcPct val="1500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Ausência de limites para os juros</a:t>
            </a:r>
          </a:p>
          <a:p>
            <a:pPr lvl="1" algn="just" defTabSz="449263" eaLnBrk="0" hangingPunct="0">
              <a:lnSpc>
                <a:spcPct val="1500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Benesses tributárias</a:t>
            </a:r>
          </a:p>
          <a:p>
            <a:pPr lvl="1" algn="just" defTabSz="449263" eaLnBrk="0" hangingPunct="0">
              <a:lnSpc>
                <a:spcPct val="1500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Falta de controle de capitais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7411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7412" name="Picture 2" descr="http://www.nakelelugar.com/wp-content/uploads/2010/07/banco-central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6375" y="1989138"/>
            <a:ext cx="19272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CaixaDeTexto 10"/>
          <p:cNvSpPr txBox="1">
            <a:spLocks noChangeArrowheads="1"/>
          </p:cNvSpPr>
          <p:nvPr/>
        </p:nvSpPr>
        <p:spPr bwMode="auto">
          <a:xfrm>
            <a:off x="4016375" y="3286125"/>
            <a:ext cx="187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BANCO CENTRAL DO BRASIL</a:t>
            </a:r>
          </a:p>
        </p:txBody>
      </p:sp>
      <p:pic>
        <p:nvPicPr>
          <p:cNvPr id="1157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4713" y="1319213"/>
            <a:ext cx="1584325" cy="65881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144713" y="2205038"/>
            <a:ext cx="1584325" cy="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es-EC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73050" y="857250"/>
            <a:ext cx="1727200" cy="2249488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ea typeface="Arial Unicode MS" pitchFamily="34" charset="-128"/>
                <a:cs typeface="Arial Unicode MS" pitchFamily="34" charset="-128"/>
              </a:rPr>
              <a:t>Ingresso de moeda estrangeira aciona Sistema de Metas de Inflação</a:t>
            </a: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H="1">
            <a:off x="2144713" y="4221163"/>
            <a:ext cx="1655762" cy="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es-EC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52438" y="3786188"/>
            <a:ext cx="1419225" cy="1949450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TÍTULOS DA DÍVIDA INTERNA</a:t>
            </a:r>
          </a:p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Juros mais elevados do mundo</a:t>
            </a: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7438" y="2143125"/>
            <a:ext cx="1512887" cy="62865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6176963" y="3213100"/>
            <a:ext cx="1584325" cy="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lg" len="lg"/>
          </a:ln>
        </p:spPr>
        <p:txBody>
          <a:bodyPr/>
          <a:lstStyle/>
          <a:p>
            <a:endParaRPr lang="es-EC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7832725" y="2786063"/>
            <a:ext cx="1873250" cy="1825625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ea typeface="Arial Unicode MS" pitchFamily="34" charset="-128"/>
                <a:cs typeface="Arial Unicode MS" pitchFamily="34" charset="-128"/>
              </a:rPr>
              <a:t>Aplicação em Reservas Internacionais</a:t>
            </a:r>
          </a:p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ea typeface="Arial Unicode MS" pitchFamily="34" charset="-128"/>
                <a:cs typeface="Arial Unicode MS" pitchFamily="34" charset="-128"/>
              </a:rPr>
              <a:t>Juros quase zero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4089400" y="4857750"/>
            <a:ext cx="3006725" cy="928688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334F15"/>
                </a:solidFill>
                <a:latin typeface="Tahoma" pitchFamily="34" charset="0"/>
                <a:cs typeface="Tahoma" pitchFamily="34" charset="0"/>
              </a:rPr>
              <a:t>Prejuízo Banco Central 2009 = R$ 147 bilhões 2010 = R$ 50 bilhões</a:t>
            </a:r>
          </a:p>
        </p:txBody>
      </p:sp>
      <p:sp>
        <p:nvSpPr>
          <p:cNvPr id="17423" name="22 Rectángulo"/>
          <p:cNvSpPr>
            <a:spLocks noChangeArrowheads="1"/>
          </p:cNvSpPr>
          <p:nvPr/>
        </p:nvSpPr>
        <p:spPr bwMode="auto">
          <a:xfrm>
            <a:off x="1881188" y="214313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</a:p>
        </p:txBody>
      </p:sp>
      <p:sp>
        <p:nvSpPr>
          <p:cNvPr id="17424" name="16 Rectángulo"/>
          <p:cNvSpPr>
            <a:spLocks noChangeArrowheads="1"/>
          </p:cNvSpPr>
          <p:nvPr/>
        </p:nvSpPr>
        <p:spPr bwMode="auto">
          <a:xfrm>
            <a:off x="2024063" y="6215063"/>
            <a:ext cx="6072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NOVA CARA DA DÍVIDA INTERNA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0" y="214313"/>
            <a:ext cx="10167938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Acúmulo de Reservas = Explosão da Dívida Interna (R$ bilhões)</a:t>
            </a: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666750" y="5572125"/>
            <a:ext cx="4402138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 eaLnBrk="0" hangingPunct="0">
              <a:spcBef>
                <a:spcPts val="15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Fonte: Banco Central</a:t>
            </a:r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381000" y="6270625"/>
            <a:ext cx="864870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5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Banco Central. Nota: As reservas foram convertidas para Real à taxa de câmbio de R$ 1,80.</a:t>
            </a:r>
          </a:p>
        </p:txBody>
      </p:sp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3" y="857250"/>
            <a:ext cx="7748587" cy="514350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66750" y="3286125"/>
          <a:ext cx="8929688" cy="242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688"/>
              </a:tblGrid>
              <a:tr h="2428875">
                <a:tc>
                  <a:txBody>
                    <a:bodyPr/>
                    <a:lstStyle/>
                    <a:p>
                      <a:endParaRPr lang="es-EC" sz="1800" dirty="0"/>
                    </a:p>
                  </a:txBody>
                  <a:tcPr marL="91439" marR="91439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66750" y="1214438"/>
          <a:ext cx="8501063" cy="1785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063"/>
              </a:tblGrid>
              <a:tr h="1785937">
                <a:tc>
                  <a:txBody>
                    <a:bodyPr/>
                    <a:lstStyle/>
                    <a:p>
                      <a:endParaRPr lang="es-EC" sz="1800" dirty="0"/>
                    </a:p>
                  </a:txBody>
                  <a:tcPr marL="91439" marR="91439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470" name="Text Box 2"/>
          <p:cNvSpPr>
            <a:spLocks noChangeArrowheads="1"/>
          </p:cNvSpPr>
          <p:nvPr/>
        </p:nvSpPr>
        <p:spPr bwMode="auto">
          <a:xfrm>
            <a:off x="381000" y="188913"/>
            <a:ext cx="9109075" cy="6604000"/>
          </a:xfrm>
          <a:prstGeom prst="flowChartProcess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lnSpc>
                <a:spcPts val="4200"/>
              </a:lnSpc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  <a:endParaRPr lang="pt-BR" sz="320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2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lnSpc>
                <a:spcPts val="4200"/>
              </a:lnSpc>
              <a:spcBef>
                <a:spcPts val="30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O  AJUSTE  FISCAL DE  DILMA</a:t>
            </a:r>
          </a:p>
          <a:p>
            <a:pPr algn="ctr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Corte Recorde de R$ 50 Bilhões de gastos sociais no Orçamento Federal de 2011</a:t>
            </a:r>
          </a:p>
          <a:p>
            <a:pPr algn="just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0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ELEVAÇÃO DA TAXA SELIC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Em 19/01/2011, passou de 10,75% para 11,25%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Em 02/03/2011, novo aumento para 11,75%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Em 20/04/2011 subiu para 12%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Em 05/06/2011, mais um aumento para 12,25%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Em 20/07/2011 elevou-se pela 5ª. vez para 12,5%!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CONSOMEM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MAIS de R$ 1 BILHÃO POR DIA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40863" cy="6583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estratégia de manutenção do Poder e da Acumulação Capitalista</a:t>
            </a:r>
          </a:p>
          <a:p>
            <a:pPr algn="just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Lucros crescentes para setor financeiro/empresarial</a:t>
            </a:r>
          </a:p>
          <a:p>
            <a:pPr algn="just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Financiamento de campanhas eleitorais e corrupção</a:t>
            </a:r>
          </a:p>
          <a:p>
            <a:pPr algn="just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Extremo poder da mídia ligada ao grande capital </a:t>
            </a:r>
          </a:p>
          <a:p>
            <a:pPr algn="just" defTabSz="449263" eaLnBrk="0" hangingPunct="0">
              <a:lnSpc>
                <a:spcPts val="41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Ilusória distribuição de riqueza </a:t>
            </a:r>
          </a:p>
          <a:p>
            <a:pPr lvl="1" algn="just" defTabSz="449263" eaLnBrk="0" hangingPunct="0">
              <a:lnSpc>
                <a:spcPts val="41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Pequenos ganhos para os pobres: Bolsa Família</a:t>
            </a:r>
          </a:p>
          <a:p>
            <a:pPr lvl="1" algn="just" defTabSz="449263" eaLnBrk="0" hangingPunct="0">
              <a:lnSpc>
                <a:spcPts val="41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Pífios reajustes para trabalhadores</a:t>
            </a:r>
          </a:p>
          <a:p>
            <a:pPr lvl="1" algn="just" defTabSz="449263" eaLnBrk="0" hangingPunct="0">
              <a:lnSpc>
                <a:spcPts val="41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Acesso a produtos baratos: sensação de melhoria de vida</a:t>
            </a:r>
          </a:p>
          <a:p>
            <a:pPr lvl="1" algn="just" defTabSz="449263" eaLnBrk="0" hangingPunct="0">
              <a:lnSpc>
                <a:spcPts val="4100"/>
              </a:lnSpc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Acesso a crédito/financiamentos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60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</a:t>
            </a:r>
          </a:p>
          <a:p>
            <a:pPr lvl="2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financeira </a:t>
            </a:r>
          </a:p>
          <a:p>
            <a:pPr lvl="2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social</a:t>
            </a:r>
          </a:p>
          <a:p>
            <a:pPr lvl="2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alimentar</a:t>
            </a:r>
          </a:p>
          <a:p>
            <a:pPr lvl="2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ambiental</a:t>
            </a:r>
          </a:p>
          <a:p>
            <a:pPr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de Valores</a:t>
            </a:r>
          </a:p>
          <a:p>
            <a:pPr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Exacerbado poder do “mercado” e da grande mídia 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“...</a:t>
            </a:r>
            <a:r>
              <a:rPr lang="pt-BR" sz="28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incrível massa retórica enganosa e desinformação.”</a:t>
            </a:r>
            <a:r>
              <a:rPr lang="pt-BR" sz="28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pt-BR" sz="5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3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ESGOTAMENTO DO MODELO DE ACUMULAÇÃO CAPITALISTA</a:t>
            </a:r>
          </a:p>
        </p:txBody>
      </p:sp>
      <p:pic>
        <p:nvPicPr>
          <p:cNvPr id="3075" name="Picture 2" descr="http://static.howstuffworks.com/gif/google-earth-glob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0A0D"/>
              </a:clrFrom>
              <a:clrTo>
                <a:srgbClr val="060A0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38813" y="1071563"/>
            <a:ext cx="235743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285750"/>
            <a:ext cx="9906000" cy="652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</a:p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Modelo Tributário</a:t>
            </a:r>
          </a:p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CAPITAL e LUCRO: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PRIVILÉGIOS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Isenções e Liberdade de movimentação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Deduções generosas, até de despesas fictícias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Proposta de redução da Contribuição Patronal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TRABALHADORES: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INJUSTIÇAS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Fim de Deduções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Redução da Progressividade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Insuficiência de atualização da tabela do IRPF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Agravamento dos tributos indiretos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chemeClr val="tx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PEC-233: Reforma Tributária que transforma as contribuições sociais em impostos: Ameaça ao financiamento da Seguridade Social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6557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GASTOS PÚBLICOS: Diferença de Tratamento</a:t>
            </a:r>
          </a:p>
          <a:p>
            <a:pPr algn="ctr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Contagotas para Gastos Sociais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Menos de 5% do orçado para “</a:t>
            </a: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Prevenção e Preparação para Desastres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 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Apenas 20% do Orçamento do programa “</a:t>
            </a: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Minha Casa Minha Vida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 foram gastos em 2010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Pífio reajuste do salário mínimo; congelamento servidores públicos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Ralo aberto para gastos com a Dívida Pública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Pagamento antecipado ao FMI em 2005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Resgate antecipado de títulos da dívida externa desde 2005 e       	com  pagamento  de  ágio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Emissão de títulos para pagar juros </a:t>
            </a:r>
          </a:p>
          <a:p>
            <a:pPr lvl="1" algn="just" defTabSz="449263" eaLnBrk="0" hangingPunct="0">
              <a:spcBef>
                <a:spcPts val="6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AUSÊNCIA DE QUALQUER LIMITE para gastos com dívida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42938"/>
            <a:ext cx="952500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88913"/>
            <a:ext cx="9906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sz="2400" b="1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Gastos Selecionados (R$ milhões) </a:t>
            </a:r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776288" y="6380163"/>
            <a:ext cx="8064500" cy="30638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0">
                <a:solidFill>
                  <a:srgbClr val="FFFFFF"/>
                </a:solidFill>
              </a:rPr>
              <a:t>Fonte: Secretaria do Tesouro Nacional - SIAFI. Inclui a rolagem, ou “refinanciamento” da Dívida</a:t>
            </a: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537325" y="1844675"/>
            <a:ext cx="3071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>
                <a:solidFill>
                  <a:schemeClr val="accent6">
                    <a:lumMod val="50000"/>
                    <a:lumOff val="50000"/>
                  </a:schemeClr>
                </a:solidFill>
                <a:cs typeface="+mn-cs"/>
              </a:rPr>
              <a:t>Juros e Amortizações da Dívida</a:t>
            </a:r>
          </a:p>
        </p:txBody>
      </p:sp>
      <p:sp>
        <p:nvSpPr>
          <p:cNvPr id="23558" name="CaixaDeTexto 5"/>
          <p:cNvSpPr txBox="1">
            <a:spLocks noChangeArrowheads="1"/>
          </p:cNvSpPr>
          <p:nvPr/>
        </p:nvSpPr>
        <p:spPr bwMode="auto">
          <a:xfrm>
            <a:off x="6548438" y="4667250"/>
            <a:ext cx="3357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Pessoal e Encargos Sociais</a:t>
            </a:r>
          </a:p>
        </p:txBody>
      </p:sp>
      <p:sp>
        <p:nvSpPr>
          <p:cNvPr id="23559" name="CaixaDeTexto 6"/>
          <p:cNvSpPr txBox="1">
            <a:spLocks noChangeArrowheads="1"/>
          </p:cNvSpPr>
          <p:nvPr/>
        </p:nvSpPr>
        <p:spPr bwMode="auto">
          <a:xfrm>
            <a:off x="6453188" y="5286375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Saúde e Saneamento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453188" y="5715000"/>
            <a:ext cx="345281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sz="1800" dirty="0">
                <a:solidFill>
                  <a:schemeClr val="accent2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Educação e Cultura</a:t>
            </a:r>
          </a:p>
        </p:txBody>
      </p:sp>
      <p:sp>
        <p:nvSpPr>
          <p:cNvPr id="23561" name="CaixaDeTexto 8"/>
          <p:cNvSpPr txBox="1">
            <a:spLocks noChangeArrowheads="1"/>
          </p:cNvSpPr>
          <p:nvPr/>
        </p:nvSpPr>
        <p:spPr bwMode="auto">
          <a:xfrm>
            <a:off x="3008313" y="4149725"/>
            <a:ext cx="3214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Previdência (INSS) e Assistência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00025" y="214313"/>
            <a:ext cx="9440863" cy="600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DESRESPEITO AOS DIREITOS HUMANOS NO BRASIL</a:t>
            </a:r>
          </a:p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Situação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inaceitável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7a.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Maior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economia</a:t>
            </a:r>
            <a:r>
              <a:rPr lang="en-GB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GB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mundo</a:t>
            </a:r>
            <a:endParaRPr lang="en-GB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0"/>
              </a:spcBef>
              <a:spcAft>
                <a:spcPts val="1800"/>
              </a:spcAft>
              <a:defRPr/>
            </a:pPr>
            <a:endParaRPr lang="pt-BR" u="sng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1200"/>
              </a:spcBef>
              <a:spcAft>
                <a:spcPts val="1800"/>
              </a:spcAft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Saúde Pública: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Filas, Mortes sem atendimento, Insuficiência de leitos e UTI, Falta de médicos e profissionais de saúde, Baixos salários, Condições de trabalho aviltantes, Falta de materialidade</a:t>
            </a:r>
          </a:p>
          <a:p>
            <a:pPr marL="514350" indent="-514350" eaLnBrk="0" hangingPunct="0">
              <a:spcBef>
                <a:spcPts val="1200"/>
              </a:spcBef>
              <a:spcAft>
                <a:spcPts val="1800"/>
              </a:spcAft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Educação: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Ausência de políticas educacionais efetivas; Salários irrisórios para professores, apesar da sobrecarga de trabalho, provocando queda na qualidade do ensino básico; Insuficiência de vagas nas Universidades</a:t>
            </a:r>
          </a:p>
          <a:p>
            <a:pPr marL="514350" indent="-514350" eaLnBrk="0" hangingPunct="0">
              <a:spcBef>
                <a:spcPts val="1200"/>
              </a:spcBef>
              <a:spcAft>
                <a:spcPts val="1800"/>
              </a:spcAft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Déficit Habitacional 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8 milhões de moradias, além de 11,2 milhões de domicílios inadequados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(Fonte: Fundação João Pinheiro, 2007)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38125" y="571500"/>
            <a:ext cx="9440863" cy="599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DESRESPEITO AOS DIREITOS HUMANOS NO BRASIL</a:t>
            </a:r>
          </a:p>
          <a:p>
            <a:pPr marL="514350" indent="-514350" algn="ctr" eaLnBrk="0" hangingPunct="0">
              <a:spcBef>
                <a:spcPct val="20000"/>
              </a:spcBef>
              <a:defRPr/>
            </a:pPr>
            <a:endParaRPr lang="pt-BR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Pobreza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40,4 milhões de pobres (2009) –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Fonte IETS – Instituto de Estudos do Trabalho e Sociedade -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http://www.iets.org.br/article.php3?</a:t>
            </a:r>
            <a:r>
              <a:rPr lang="pt-BR" sz="1600" b="0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id_article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=915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40000" indent="-514350" eaLnBrk="0" hangingPunct="0">
              <a:spcBef>
                <a:spcPts val="1200"/>
              </a:spcBef>
              <a:defRPr/>
            </a:pP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Fome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9,6 milhões de famintos (2009)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Fonte IETS – Instituto de Estudos do Trabalho e Sociedade -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http://www.iets.org.br/article.php3?</a:t>
            </a:r>
            <a:r>
              <a:rPr lang="pt-BR" sz="1600" b="0" dirty="0" err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id_article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=915</a:t>
            </a: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endParaRPr lang="pt-BR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Analfabetismo:</a:t>
            </a:r>
            <a:r>
              <a:rPr lang="pt-BR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20,3% da população brasileira com mais de 15 anos são analfabetos funcionais 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(Fonte: PNAD 2009)</a:t>
            </a:r>
          </a:p>
          <a:p>
            <a:pPr marL="540000" indent="-514350" eaLnBrk="0" hangingPunct="0">
              <a:spcBef>
                <a:spcPts val="1200"/>
              </a:spcBef>
              <a:defRPr/>
            </a:pPr>
            <a:endParaRPr lang="pt-BR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0000" indent="-514350" eaLnBrk="0" hangingPunct="0">
              <a:spcBef>
                <a:spcPts val="1200"/>
              </a:spcBef>
              <a:defRPr/>
            </a:pPr>
            <a:r>
              <a:rPr lang="pt-BR" u="sng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Taxa de Desemprego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pt-BR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12%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nas Regiões Metropolitanas </a:t>
            </a:r>
            <a:r>
              <a:rPr lang="pt-BR" sz="1600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(Fonte: DIEESE</a:t>
            </a:r>
            <a:r>
              <a:rPr lang="pt-BR" sz="1600" b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2010)</a:t>
            </a:r>
            <a:r>
              <a:rPr lang="pt-BR" sz="1600" b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pt-BR" sz="1600" b="0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ct val="20000"/>
              </a:spcBef>
              <a:defRPr/>
            </a:pPr>
            <a:endParaRPr lang="pt-BR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40863" cy="648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DIANTE DISSO:</a:t>
            </a:r>
            <a:endParaRPr lang="pt-BR" sz="30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NECESSIDADE DE</a:t>
            </a:r>
          </a:p>
          <a:p>
            <a:pPr lvl="1" algn="just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Rever a política monetária e fiscal, o modelo econômico que está propiciando a destinação da maior parte dos recursos públicos para o pagamento de uma dívida cuja contrapartida não representa bens e serviços à Nação, mas uma contínua sangria</a:t>
            </a:r>
          </a:p>
          <a:p>
            <a:pPr lvl="1" algn="just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Evidenciar que o VERDADEIRO ROMBO DAS CONTAS PÚBLICAS é a Dívida Pública</a:t>
            </a:r>
          </a:p>
          <a:p>
            <a:pPr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e Amortizações da Dívida pagos nos últimos 16 anos</a:t>
            </a:r>
          </a:p>
          <a:p>
            <a:pPr lvl="1"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FHC em 8 anos = R$ 2,079 Trilhões</a:t>
            </a:r>
          </a:p>
          <a:p>
            <a:pPr lvl="1"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LULA em 8 anos = R$ 4,763 Trilhões</a:t>
            </a:r>
          </a:p>
          <a:p>
            <a:pPr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C" sz="4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</a:t>
            </a:r>
          </a:p>
        </p:txBody>
      </p:sp>
      <p:graphicFrame>
        <p:nvGraphicFramePr>
          <p:cNvPr id="28685" name="Group 13"/>
          <p:cNvGraphicFramePr>
            <a:graphicFrameLocks noGrp="1"/>
          </p:cNvGraphicFramePr>
          <p:nvPr/>
        </p:nvGraphicFramePr>
        <p:xfrm>
          <a:off x="920750" y="4581525"/>
          <a:ext cx="8496300" cy="1295400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100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 realizado no contexto da Terceira Semana Social: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www.divida-auditoriacidada.org.br</a:t>
            </a:r>
            <a:endParaRPr lang="en-GB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9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077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 eaLnBrk="0" hangingPunct="0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027"/>
          <p:cNvSpPr txBox="1">
            <a:spLocks noChangeArrowheads="1"/>
          </p:cNvSpPr>
          <p:nvPr/>
        </p:nvSpPr>
        <p:spPr bwMode="auto">
          <a:xfrm>
            <a:off x="166688" y="214313"/>
            <a:ext cx="9575800" cy="6570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EQUADOR – Lição de Soberania</a:t>
            </a:r>
          </a:p>
          <a:p>
            <a:pPr algn="ctr" eaLnBrk="0" hangingPunct="0">
              <a:spcBef>
                <a:spcPts val="1200"/>
              </a:spcBef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Comissão de Auditoria Oficial criada por Decreto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Em 2009: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Proposta Soberana de reconhecimento de no máximo 30% da dívida externa representada pelos Bônus 2012 e 2030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95 % dos detentores aceitaram a proposta equatoriana, o que significou anulação de 70% dessa dívida com os bancos privados internacionais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Economia de US$ 7,7 bilhões nos próximos 20 anos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Aumento gastos sociais, principalmente Saúde e Educação</a:t>
            </a:r>
          </a:p>
          <a:p>
            <a:pPr algn="ctr" eaLnBrk="0" hangingPunct="0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93675" y="357188"/>
            <a:ext cx="9440863" cy="591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– CÂMARA DOS DEPUTADOS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Criada em Dez/2008 e Instalada em Ago/2009, por iniciativa do Dep. Ivan Valente (PSOL/SP)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Concluída em 11 de maio de 2010 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Identificação de graves indícios de ilegalidade da dívida pública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Momento atual: investigações do Ministério Público</a:t>
            </a:r>
          </a:p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NECESSIDADE DE PARTICIPAÇÃO DA SOCIEDADE CIVIL PARA EXIGIR A COMPLETA INVESTIGAÇÃO DA DÍVIDA PÚBLICA E A AUDITORIA PREVISTA NA CONSTITUIÇÃO FEDERAL </a:t>
            </a:r>
            <a:endParaRPr lang="es-EC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58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Crise financeira mundial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Causas: 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Desregulamentação do mercado financeiro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Derivativos sem lastro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Ativos “Tóxicos”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Efeitos: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Grandes bancos internacionais em risco de quebra</a:t>
            </a:r>
          </a:p>
          <a:p>
            <a:pPr marL="457200" lvl="2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Bad Banks?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EUA e Europa se endividam para salvar setor bancário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Expansão da crise para outros setores</a:t>
            </a:r>
          </a:p>
        </p:txBody>
      </p:sp>
      <p:pic>
        <p:nvPicPr>
          <p:cNvPr id="4099" name="Picture 2" descr="http://static.howstuffworks.com/gif/google-earth-glob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0A0D"/>
              </a:clrFrom>
              <a:clrTo>
                <a:srgbClr val="060A0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7563" y="642938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9"/>
          <p:cNvSpPr txBox="1">
            <a:spLocks noChangeArrowheads="1"/>
          </p:cNvSpPr>
          <p:nvPr/>
        </p:nvSpPr>
        <p:spPr bwMode="auto">
          <a:xfrm>
            <a:off x="193675" y="188913"/>
            <a:ext cx="9440863" cy="5849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Dívida: Articulação e participação social</a:t>
            </a: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1000125"/>
            <a:ext cx="9072562" cy="5643563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4 Rectángulo"/>
          <p:cNvSpPr>
            <a:spLocks noChangeArrowheads="1"/>
          </p:cNvSpPr>
          <p:nvPr/>
        </p:nvSpPr>
        <p:spPr bwMode="auto">
          <a:xfrm>
            <a:off x="238125" y="6643688"/>
            <a:ext cx="9667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Fonte: Banco Central (abri/2010) e Secretaria de Previdência Complementar (Estatística Mensal– Dez/2009)</a:t>
            </a:r>
          </a:p>
        </p:txBody>
      </p:sp>
      <p:pic>
        <p:nvPicPr>
          <p:cNvPr id="3277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928688"/>
            <a:ext cx="7572375" cy="550068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32772" name="3 Rectángulo"/>
          <p:cNvSpPr>
            <a:spLocks noChangeArrowheads="1"/>
          </p:cNvSpPr>
          <p:nvPr/>
        </p:nvSpPr>
        <p:spPr bwMode="auto">
          <a:xfrm>
            <a:off x="0" y="214313"/>
            <a:ext cx="990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 Pública Brasileira: Quem detém os títulos?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0" y="285750"/>
            <a:ext cx="9705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COMO SÃO DEFINIDAS AS TAXAS DE JUROS???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20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Convidados à 36ª Reunião do Banco Central com analistas independentes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661988" y="1901825"/>
            <a:ext cx="8348662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algn="ctr" eaLnBrk="0" hangingPunct="0">
              <a:spcBef>
                <a:spcPct val="20000"/>
              </a:spcBef>
            </a:pPr>
            <a:endParaRPr lang="pt-BR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560388" y="6421438"/>
            <a:ext cx="8785225" cy="307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Ofício 969.1/2009-BCB/Diret, de 25/11/2009 (nomes dos convidados) e pesquisas na internet (cargos).</a:t>
            </a:r>
          </a:p>
        </p:txBody>
      </p:sp>
      <p:pic>
        <p:nvPicPr>
          <p:cNvPr id="33797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1214438"/>
            <a:ext cx="7874000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38125" y="285750"/>
            <a:ext cx="9667875" cy="6432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CONCLUSÃO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Instrumento do endividamento público foi usurpado pelo setor financeiro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Nação submissa aos interesses do “Mercado”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Metade dos recursos orçamentários da União transferidos para pagamento da dívida pública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Consequências: Sacrifício Social, Exclusão, Miséria e Violência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Terrorismo: “Não há outro caminho ”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Fazem parecer difícil </a:t>
            </a:r>
            <a:r>
              <a:rPr lang="pt-BR" sz="26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(massa retórica enganosa e desinformação)  </a:t>
            </a: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para que acreditemos que é impossível mudar os rumos</a:t>
            </a: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60400" y="214313"/>
            <a:ext cx="8701088" cy="650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 algn="ctr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Verdana" pitchFamily="34" charset="0"/>
                <a:cs typeface="Tahoma" pitchFamily="34" charset="0"/>
              </a:rPr>
              <a:t>ESTRATÉGIAS DE AÇÃO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REALIDADE 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MOBILIZAÇÃO SOCIAL CONSCIENTE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AÇOES CONCRETAS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da Dívida Pública para desmascarar o “Sistema da Dívida” e democratizar o conhecimento da realidade financeira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Investigações pelo Ministério Público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Rever a política monetária e fiscal para garantir distribuição da renda e justiça social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Atender Direitos Humanos </a:t>
            </a:r>
          </a:p>
          <a:p>
            <a:pPr lvl="4" algn="just" defTabSz="449263" eaLnBrk="0" hangingPunct="0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TRANSPARÊNCIA e acesso à VERDADE</a:t>
            </a:r>
            <a:endParaRPr lang="pt-BR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60400" y="642938"/>
            <a:ext cx="8793163" cy="62785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 medo é hoje um dos sentimentos mais difusos no nosso tempo; e há políticos que o alimentam habilmente e o instrumentalizam a serviço dos seus próprios interesses. Isso mesmo denuncia o P. Adolfo Nicolás, padre Geral dos Jesuítas (2008): </a:t>
            </a:r>
          </a:p>
          <a:p>
            <a:pPr algn="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pt-BR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 medo tornou-se um instrumento político... precisamos de nos afirmarmos continuamente, e os nossos temores ocultos facilmente nos abrem a sermos manipulados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». </a:t>
            </a:r>
          </a:p>
          <a:p>
            <a:pPr algn="r" eaLnBrk="0" hangingPunct="0">
              <a:spcBef>
                <a:spcPct val="50000"/>
              </a:spcBef>
            </a:pPr>
            <a:r>
              <a:rPr lang="es-EC" sz="1800" b="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3"/>
              </a:rPr>
              <a:t>http://www.alem-mar.org/noticias/EkEFlZyVZEkJyMDcJe.html 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  </a:t>
            </a:r>
          </a:p>
          <a:p>
            <a:pPr algn="r" eaLnBrk="0" hangingPunct="0">
              <a:spcBef>
                <a:spcPct val="50000"/>
              </a:spcBef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3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Não tenhais medo!</a:t>
            </a:r>
            <a:r>
              <a:rPr lang="pt-BR" sz="3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Eu venci o mundo!”  </a:t>
            </a:r>
            <a:r>
              <a:rPr lang="pt-BR" sz="36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Jesus</a:t>
            </a:r>
            <a:endParaRPr lang="pt-BR" sz="36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530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pt-BR" i="1"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3000">
                <a:solidFill>
                  <a:srgbClr val="92D050"/>
                </a:solidFill>
                <a:latin typeface="Verdana" pitchFamily="34" charset="0"/>
              </a:rPr>
              <a:t>Obrigada</a:t>
            </a:r>
          </a:p>
          <a:p>
            <a:pPr algn="r" eaLnBrk="0" hangingPunct="0">
              <a:spcBef>
                <a:spcPct val="50000"/>
              </a:spcBef>
            </a:pPr>
            <a:r>
              <a:rPr lang="pt-BR" sz="3000" i="1">
                <a:solidFill>
                  <a:srgbClr val="92D050"/>
                </a:solidFill>
                <a:latin typeface="Verdana" pitchFamily="34" charset="0"/>
              </a:rPr>
              <a:t>Maria Lucia Fattorelli</a:t>
            </a: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>
                <a:solidFill>
                  <a:srgbClr val="FFFFFF"/>
                </a:solidFill>
                <a:latin typeface="Verdana" pitchFamily="34" charset="0"/>
              </a:rPr>
              <a:t>www.divida-auditoriacidada.org.br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5313" y="285750"/>
            <a:ext cx="9072562" cy="6570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SISTEMA DE METAS DE INFLAÇÃO</a:t>
            </a:r>
          </a:p>
          <a:p>
            <a:pPr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Imposição do FMI para fazer o Acordo em 1998</a:t>
            </a:r>
          </a:p>
          <a:p>
            <a:pPr lvl="1" algn="just" defTabSz="449263" eaLnBrk="0" hangingPunct="0">
              <a:spcBef>
                <a:spcPct val="5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Decreto 3.088/99: Estabeleceu a sistemática de “meta de inflação” como diretriz para fixação do regime de política monetária</a:t>
            </a:r>
          </a:p>
          <a:p>
            <a:pPr lvl="1" algn="just" defTabSz="449263" eaLnBrk="0" hangingPunct="0">
              <a:spcBef>
                <a:spcPct val="5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Circular 2.868/99 do BC: Criou a taxa Selic</a:t>
            </a:r>
          </a:p>
          <a:p>
            <a:pPr algn="just" defTabSz="449263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4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Como o sistema é acionado:</a:t>
            </a:r>
          </a:p>
          <a:p>
            <a:pPr lvl="1" algn="just" defTabSz="449263" eaLnBrk="0" hangingPunct="0">
              <a:spcBef>
                <a:spcPct val="5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Risco de superação da “Meta de Inflação” </a:t>
            </a:r>
          </a:p>
          <a:p>
            <a:pPr lvl="1" algn="just" defTabSz="449263" eaLnBrk="0" hangingPunct="0">
              <a:spcBef>
                <a:spcPct val="5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Volume excessivo de moeda em circulação</a:t>
            </a:r>
          </a:p>
          <a:p>
            <a:pPr lvl="1" algn="just" defTabSz="449263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4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Instrumentos utilizados:</a:t>
            </a:r>
          </a:p>
          <a:p>
            <a:pPr lvl="1" algn="just" defTabSz="449263" eaLnBrk="0" hangingPunct="0">
              <a:spcBef>
                <a:spcPct val="5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Elevação das Taxas de Juros SELIC</a:t>
            </a:r>
          </a:p>
          <a:p>
            <a:pPr lvl="1" algn="just" defTabSz="449263" eaLnBrk="0" hangingPunct="0">
              <a:spcBef>
                <a:spcPct val="5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“Enxugamento” de moeda em operações de mercado aberto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81000" y="642938"/>
            <a:ext cx="9896475" cy="588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SISTEMA DE METAS DE INFLAÇÃO</a:t>
            </a:r>
          </a:p>
          <a:p>
            <a:pPr algn="just" defTabSz="449263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Consequencias da elevação da taxa Selic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não controla o tipo de inflação de preços existente no país, decorrente de contínuos e elevados reajustes dos preços de alimentos e preços administrados - combustíveis, energia elétrica, telefonia, transporte público, serviços bancários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provoca crescimento acelerado da dívida pública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aumenta a transferência de recursos para o serviço da dívida, prejudicando todas as áreas do orçamento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prejudica investimentos na economia real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81000" y="285750"/>
            <a:ext cx="9896475" cy="661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SISTEMA DE METAS DE INFLAÇÃO</a:t>
            </a:r>
          </a:p>
          <a:p>
            <a:pPr algn="just" defTabSz="449263" eaLnBrk="0" hangingPunct="0">
              <a:spcBef>
                <a:spcPct val="5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Causas do “excesso de moeda”</a:t>
            </a: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ausência de controle de capitais, permitindo o ingresso de montanhas de dólares especulativos no país</a:t>
            </a: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garantia de troca por títulos da dívida pública que pagam os juros mais elevados do mundo</a:t>
            </a: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isenção de IR sobre o rendimento auferido</a:t>
            </a: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elevado ganhos cambiais em decorrência da desvalorização do dólar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Consequencias das Operações de Mercado Aberto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mega prejuízos operacionais ao Banco Central - R$ 147 bilhões em 2009 e R$ 50 bilhões em 2010 - o que representa significativo dano ao patrimônio público</a:t>
            </a:r>
          </a:p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burla à Lei de Responsabilidade Fiscal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65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do Setor Financeiro é transformada em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DA DÍVIDA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Instrumento do endividamento público utilizado como um sistema de desvio de recursos públicos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Arcabouço de privilégios: “Sistema da Dívida”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inédita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: Departamento de Contabilidade Governamental dos EUA revelou que US$ 16 trilhões foram secretamente repassados pelo Banco Central dos Estados Unidos – FED, </a:t>
            </a: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Federal Reserve Bank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- para bancos e corporações norte-americanas, bem como para alguns bancos estrangeiros de diversos países a juros próximos de zero, no período de dezembro/2007 e junho/2010. </a:t>
            </a:r>
            <a:endParaRPr lang="es-EC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66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Diante da 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DA DÍVIDA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Medidas de </a:t>
            </a:r>
            <a:r>
              <a:rPr lang="pt-BR" sz="2800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austeridade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para destinar recursos ao  pagamento da dívida: 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Corte de gastos sociais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Congelamento e redução dos salários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Demissões 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Reformas da Previdência</a:t>
            </a:r>
          </a:p>
          <a:p>
            <a:pPr lvl="1" algn="just" defTabSz="449263" eaLnBrk="0" hangingPunct="0">
              <a:spcBef>
                <a:spcPts val="6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Comprometimento dos Fundos de Pensão</a:t>
            </a:r>
          </a:p>
          <a:p>
            <a:pPr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EUROPA: REAÇÃO DA CLASSE TRABALHADORA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Grandes mobilizações e </a:t>
            </a:r>
            <a:r>
              <a:rPr lang="pt-BR" sz="2800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GREVE GERAL</a:t>
            </a:r>
          </a:p>
        </p:txBody>
      </p:sp>
      <p:pic>
        <p:nvPicPr>
          <p:cNvPr id="6147" name="Picture 2" descr="http://static.howstuffworks.com/gif/google-earth-glob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0A0D"/>
              </a:clrFrom>
              <a:clrTo>
                <a:srgbClr val="060A0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0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5"/>
          <p:cNvSpPr txBox="1">
            <a:spLocks noChangeArrowheads="1"/>
          </p:cNvSpPr>
          <p:nvPr/>
        </p:nvSpPr>
        <p:spPr bwMode="auto">
          <a:xfrm>
            <a:off x="200025" y="3357563"/>
            <a:ext cx="892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   Grécia                            Irlanda	                      França</a:t>
            </a:r>
          </a:p>
        </p:txBody>
      </p:sp>
      <p:sp>
        <p:nvSpPr>
          <p:cNvPr id="7171" name="CaixaDeTexto 7"/>
          <p:cNvSpPr txBox="1">
            <a:spLocks noChangeArrowheads="1"/>
          </p:cNvSpPr>
          <p:nvPr/>
        </p:nvSpPr>
        <p:spPr bwMode="auto">
          <a:xfrm>
            <a:off x="344488" y="6165850"/>
            <a:ext cx="892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Portugal                          Inglaterra	                   Espanha</a:t>
            </a:r>
          </a:p>
        </p:txBody>
      </p:sp>
      <p:sp>
        <p:nvSpPr>
          <p:cNvPr id="7172" name="CaixaDeTexto 12"/>
          <p:cNvSpPr txBox="1">
            <a:spLocks noChangeArrowheads="1"/>
          </p:cNvSpPr>
          <p:nvPr/>
        </p:nvSpPr>
        <p:spPr bwMode="auto">
          <a:xfrm>
            <a:off x="0" y="188913"/>
            <a:ext cx="9906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Atual – EUROPA</a:t>
            </a:r>
          </a:p>
          <a:p>
            <a:pPr algn="ctr" eaLnBrk="0" hangingPunct="0">
              <a:lnSpc>
                <a:spcPts val="2200"/>
              </a:lnSpc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Manifestações  contra </a:t>
            </a:r>
            <a:r>
              <a:rPr lang="pt-BR" sz="280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Troika </a:t>
            </a: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(FMI, CE, Governos e Bancos)</a:t>
            </a:r>
          </a:p>
        </p:txBody>
      </p:sp>
      <p:pic>
        <p:nvPicPr>
          <p:cNvPr id="7173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063" y="1643063"/>
            <a:ext cx="2628900" cy="176053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7174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28775"/>
            <a:ext cx="2498725" cy="16462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7175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75" y="1643063"/>
            <a:ext cx="2536825" cy="16684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7176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388" y="4437063"/>
            <a:ext cx="2530475" cy="17303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7177" name="Picture 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437063"/>
            <a:ext cx="2568575" cy="17446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7178" name="Picture 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97688" y="4365625"/>
            <a:ext cx="2019300" cy="18367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652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REAÇÕES POPULARES - Europa</a:t>
            </a:r>
          </a:p>
          <a:p>
            <a:pPr marL="34925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GRÉCIA: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Mobilização social pela criação de comissão para auditar a dívida pública</a:t>
            </a:r>
          </a:p>
          <a:p>
            <a:pPr marL="34925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IRLANDA: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Criada comissão popular de auditoria da dívida</a:t>
            </a:r>
          </a:p>
          <a:p>
            <a:pPr marL="34925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ISLÂNDIA: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Referendo eleitoral decide não pagar dívida feita para salvar bancos</a:t>
            </a:r>
          </a:p>
          <a:p>
            <a:pPr marL="34925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PARLAMENTARES EUROPEUS: </a:t>
            </a:r>
            <a:r>
              <a:rPr lang="pt-BR" sz="20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"[querem] que famílias paguem por erros de bancos. Os islandeses não entendem assim". (Marisa Matias)</a:t>
            </a:r>
            <a:endParaRPr lang="pt-BR" sz="20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"Ninguém debateu se os pagadores de impostos devem resgatar instituições financeiras (...) Espero que o espírito de luta dos islandeses se espalhe.” (Eva Joly) </a:t>
            </a:r>
          </a:p>
          <a:p>
            <a:pPr marL="34925" algn="r" defTabSz="449263" eaLnBrk="0" hangingPunct="0">
              <a:spcBef>
                <a:spcPts val="2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Folha Online de 23/04/2011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3675" y="0"/>
            <a:ext cx="9440863" cy="6942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SITUAÇÃO ATUAL – BRASIL</a:t>
            </a: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Governo não admite crise da dívida, mas qual a razão para: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Privilégio na destinação recursos para a dívida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mais elevados do mundo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Carga tributária elevada e regressiva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Ausência de retorno em bens e serviços públicos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Contigenciamento de gastos sociais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Congelamento salários setor público 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Prioridade para Metas de “Superávit Primário” e “Inflação”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Reformas neoliberais: Previdência, Privatizações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Ausência de controle de capitais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0243" name="Text Box 12"/>
          <p:cNvSpPr txBox="1">
            <a:spLocks noChangeArrowheads="1"/>
          </p:cNvSpPr>
          <p:nvPr/>
        </p:nvSpPr>
        <p:spPr bwMode="auto">
          <a:xfrm>
            <a:off x="0" y="6381750"/>
            <a:ext cx="9906000" cy="2762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Banco Central - Nota para a Imprensa - Setor Externo - Quadro 51 e Séries Temporais - BC</a:t>
            </a:r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0245" name="Picture 2" descr="http://www.divida-auditoriacidada.org.br/config/Evolucao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357188"/>
            <a:ext cx="9072562" cy="595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176963" y="4286250"/>
            <a:ext cx="3133725" cy="709613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Pagamento antecipado ao FMI e resgates com ágio</a:t>
            </a:r>
            <a:endParaRPr lang="pt-BR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8239125" y="3929063"/>
            <a:ext cx="0" cy="3603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13138" y="2643188"/>
            <a:ext cx="2057400" cy="13255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Elevação juros</a:t>
            </a:r>
          </a:p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Conversão da dívida pública e privada para BC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3224213" y="3933825"/>
            <a:ext cx="865187" cy="107950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38313" y="2643188"/>
            <a:ext cx="1512887" cy="70961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Dívida da ditadura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2073275" y="3357563"/>
            <a:ext cx="0" cy="20875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Pulso">
  <a:themeElements>
    <a:clrScheme name="">
      <a:dk1>
        <a:srgbClr val="000000"/>
      </a:dk1>
      <a:lt1>
        <a:srgbClr val="FFFF00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00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17228</TotalTime>
  <Words>2615</Words>
  <Application>Microsoft Office PowerPoint</Application>
  <PresentationFormat>A4 (210 x 297 mm)</PresentationFormat>
  <Paragraphs>572</Paragraphs>
  <Slides>39</Slides>
  <Notes>36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7" baseType="lpstr">
      <vt:lpstr>Times New Roman</vt:lpstr>
      <vt:lpstr>Arial</vt:lpstr>
      <vt:lpstr>Verdana</vt:lpstr>
      <vt:lpstr>Tahoma</vt:lpstr>
      <vt:lpstr>Arial Unicode MS</vt:lpstr>
      <vt:lpstr>Wingdings</vt:lpstr>
      <vt:lpstr>Calibri</vt:lpstr>
      <vt:lpstr>Pulso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Orçamento Geral da União – Gastos Selecionados (R$ milhões) 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</vt:vector>
  </TitlesOfParts>
  <Company>Maria Lúcia F. Carneiro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User</cp:lastModifiedBy>
  <cp:revision>1261</cp:revision>
  <cp:lastPrinted>2008-11-20T19:12:03Z</cp:lastPrinted>
  <dcterms:created xsi:type="dcterms:W3CDTF">2001-11-19T18:24:28Z</dcterms:created>
  <dcterms:modified xsi:type="dcterms:W3CDTF">2012-07-19T17:13:50Z</dcterms:modified>
</cp:coreProperties>
</file>