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23"/>
  </p:notesMasterIdLst>
  <p:handoutMasterIdLst>
    <p:handoutMasterId r:id="rId24"/>
  </p:handoutMasterIdLst>
  <p:sldIdLst>
    <p:sldId id="840" r:id="rId2"/>
    <p:sldId id="880" r:id="rId3"/>
    <p:sldId id="833" r:id="rId4"/>
    <p:sldId id="885" r:id="rId5"/>
    <p:sldId id="891" r:id="rId6"/>
    <p:sldId id="883" r:id="rId7"/>
    <p:sldId id="884" r:id="rId8"/>
    <p:sldId id="860" r:id="rId9"/>
    <p:sldId id="847" r:id="rId10"/>
    <p:sldId id="877" r:id="rId11"/>
    <p:sldId id="878" r:id="rId12"/>
    <p:sldId id="841" r:id="rId13"/>
    <p:sldId id="886" r:id="rId14"/>
    <p:sldId id="879" r:id="rId15"/>
    <p:sldId id="887" r:id="rId16"/>
    <p:sldId id="888" r:id="rId17"/>
    <p:sldId id="881" r:id="rId18"/>
    <p:sldId id="882" r:id="rId19"/>
    <p:sldId id="889" r:id="rId20"/>
    <p:sldId id="890" r:id="rId21"/>
    <p:sldId id="875" r:id="rId22"/>
  </p:sldIdLst>
  <p:sldSz cx="9906000" cy="6858000" type="A4"/>
  <p:notesSz cx="6858000" cy="9710738"/>
  <p:defaultTextStyle>
    <a:defPPr>
      <a:defRPr lang="en-US"/>
    </a:defPPr>
    <a:lvl1pPr algn="ctr" rtl="0" eaLnBrk="0" fontAlgn="base" hangingPunct="0">
      <a:spcBef>
        <a:spcPct val="50000"/>
      </a:spcBef>
      <a:spcAft>
        <a:spcPct val="0"/>
      </a:spcAft>
      <a:defRPr sz="2400" b="1" kern="1200">
        <a:solidFill>
          <a:srgbClr val="FF0000"/>
        </a:solidFill>
        <a:latin typeface="Times New Roman" pitchFamily="18" charset="0"/>
        <a:ea typeface="+mn-ea"/>
        <a:cs typeface="+mn-cs"/>
      </a:defRPr>
    </a:lvl1pPr>
    <a:lvl2pPr marL="457200" algn="ctr" rtl="0" eaLnBrk="0" fontAlgn="base" hangingPunct="0">
      <a:spcBef>
        <a:spcPct val="50000"/>
      </a:spcBef>
      <a:spcAft>
        <a:spcPct val="0"/>
      </a:spcAft>
      <a:defRPr sz="2400" b="1" kern="1200">
        <a:solidFill>
          <a:srgbClr val="FF0000"/>
        </a:solidFill>
        <a:latin typeface="Times New Roman" pitchFamily="18" charset="0"/>
        <a:ea typeface="+mn-ea"/>
        <a:cs typeface="+mn-cs"/>
      </a:defRPr>
    </a:lvl2pPr>
    <a:lvl3pPr marL="914400" algn="ctr" rtl="0" eaLnBrk="0" fontAlgn="base" hangingPunct="0">
      <a:spcBef>
        <a:spcPct val="50000"/>
      </a:spcBef>
      <a:spcAft>
        <a:spcPct val="0"/>
      </a:spcAft>
      <a:defRPr sz="2400" b="1" kern="1200">
        <a:solidFill>
          <a:srgbClr val="FF0000"/>
        </a:solidFill>
        <a:latin typeface="Times New Roman" pitchFamily="18" charset="0"/>
        <a:ea typeface="+mn-ea"/>
        <a:cs typeface="+mn-cs"/>
      </a:defRPr>
    </a:lvl3pPr>
    <a:lvl4pPr marL="1371600" algn="ctr" rtl="0" eaLnBrk="0" fontAlgn="base" hangingPunct="0">
      <a:spcBef>
        <a:spcPct val="50000"/>
      </a:spcBef>
      <a:spcAft>
        <a:spcPct val="0"/>
      </a:spcAft>
      <a:defRPr sz="2400" b="1" kern="1200">
        <a:solidFill>
          <a:srgbClr val="FF0000"/>
        </a:solidFill>
        <a:latin typeface="Times New Roman" pitchFamily="18" charset="0"/>
        <a:ea typeface="+mn-ea"/>
        <a:cs typeface="+mn-cs"/>
      </a:defRPr>
    </a:lvl4pPr>
    <a:lvl5pPr marL="1828800" algn="ctr" rtl="0" eaLnBrk="0" fontAlgn="base" hangingPunct="0">
      <a:spcBef>
        <a:spcPct val="50000"/>
      </a:spcBef>
      <a:spcAft>
        <a:spcPct val="0"/>
      </a:spcAft>
      <a:defRPr sz="2400" b="1" kern="1200">
        <a:solidFill>
          <a:srgbClr val="FF0000"/>
        </a:solidFill>
        <a:latin typeface="Times New Roman" pitchFamily="18" charset="0"/>
        <a:ea typeface="+mn-ea"/>
        <a:cs typeface="+mn-cs"/>
      </a:defRPr>
    </a:lvl5pPr>
    <a:lvl6pPr marL="2286000" algn="l" defTabSz="914400" rtl="0" eaLnBrk="1" latinLnBrk="0" hangingPunct="1">
      <a:defRPr sz="2400" b="1" kern="1200">
        <a:solidFill>
          <a:srgbClr val="FF0000"/>
        </a:solidFill>
        <a:latin typeface="Times New Roman" pitchFamily="18" charset="0"/>
        <a:ea typeface="+mn-ea"/>
        <a:cs typeface="+mn-cs"/>
      </a:defRPr>
    </a:lvl6pPr>
    <a:lvl7pPr marL="2743200" algn="l" defTabSz="914400" rtl="0" eaLnBrk="1" latinLnBrk="0" hangingPunct="1">
      <a:defRPr sz="2400" b="1" kern="1200">
        <a:solidFill>
          <a:srgbClr val="FF0000"/>
        </a:solidFill>
        <a:latin typeface="Times New Roman" pitchFamily="18" charset="0"/>
        <a:ea typeface="+mn-ea"/>
        <a:cs typeface="+mn-cs"/>
      </a:defRPr>
    </a:lvl7pPr>
    <a:lvl8pPr marL="3200400" algn="l" defTabSz="914400" rtl="0" eaLnBrk="1" latinLnBrk="0" hangingPunct="1">
      <a:defRPr sz="2400" b="1" kern="1200">
        <a:solidFill>
          <a:srgbClr val="FF0000"/>
        </a:solidFill>
        <a:latin typeface="Times New Roman" pitchFamily="18" charset="0"/>
        <a:ea typeface="+mn-ea"/>
        <a:cs typeface="+mn-cs"/>
      </a:defRPr>
    </a:lvl8pPr>
    <a:lvl9pPr marL="3657600" algn="l" defTabSz="914400" rtl="0" eaLnBrk="1" latinLnBrk="0" hangingPunct="1">
      <a:defRPr sz="2400" b="1" kern="1200">
        <a:solidFill>
          <a:srgbClr val="FF0000"/>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FF"/>
    <a:srgbClr val="FFFF00"/>
    <a:srgbClr val="0000FF"/>
    <a:srgbClr val="000099"/>
    <a:srgbClr val="FF0000"/>
  </p:clrMru>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40" d="100"/>
          <a:sy n="40" d="100"/>
        </p:scale>
        <p:origin x="-2526" y="-948"/>
      </p:cViewPr>
      <p:guideLst>
        <p:guide orient="horz" pos="2544"/>
        <p:guide pos="3120"/>
      </p:guideLst>
    </p:cSldViewPr>
  </p:slideViewPr>
  <p:outlineViewPr>
    <p:cViewPr>
      <p:scale>
        <a:sx n="75" d="100"/>
        <a:sy n="75"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4" d="100"/>
          <a:sy n="124" d="100"/>
        </p:scale>
        <p:origin x="-1020" y="2040"/>
      </p:cViewPr>
      <p:guideLst>
        <p:guide orient="horz" pos="3059"/>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0213" cy="485775"/>
          </a:xfrm>
          <a:prstGeom prst="rect">
            <a:avLst/>
          </a:prstGeom>
          <a:noFill/>
          <a:ln w="12700" cap="sq">
            <a:noFill/>
            <a:miter lim="800000"/>
            <a:headEnd type="none" w="sm" len="sm"/>
            <a:tailEnd type="none" w="sm" len="sm"/>
          </a:ln>
          <a:effectLst/>
        </p:spPr>
        <p:txBody>
          <a:bodyPr vert="horz" wrap="square" lIns="94348" tIns="47174" rIns="94348" bIns="47174" numCol="1" anchor="t" anchorCtr="0" compatLnSpc="1">
            <a:prstTxWarp prst="textNoShape">
              <a:avLst/>
            </a:prstTxWarp>
          </a:bodyPr>
          <a:lstStyle>
            <a:lvl1pPr algn="l" defTabSz="942975">
              <a:spcBef>
                <a:spcPct val="0"/>
              </a:spcBef>
              <a:defRPr sz="1200" b="0">
                <a:solidFill>
                  <a:schemeClr val="tx1"/>
                </a:solidFill>
              </a:defRPr>
            </a:lvl1pPr>
          </a:lstStyle>
          <a:p>
            <a:pPr>
              <a:defRPr/>
            </a:pPr>
            <a:endParaRPr lang="pt-BR"/>
          </a:p>
        </p:txBody>
      </p:sp>
      <p:sp>
        <p:nvSpPr>
          <p:cNvPr id="66563" name="Rectangle 3"/>
          <p:cNvSpPr>
            <a:spLocks noGrp="1" noChangeArrowheads="1"/>
          </p:cNvSpPr>
          <p:nvPr>
            <p:ph type="dt" sz="quarter" idx="1"/>
          </p:nvPr>
        </p:nvSpPr>
        <p:spPr bwMode="auto">
          <a:xfrm>
            <a:off x="3887788" y="0"/>
            <a:ext cx="2970212" cy="485775"/>
          </a:xfrm>
          <a:prstGeom prst="rect">
            <a:avLst/>
          </a:prstGeom>
          <a:noFill/>
          <a:ln w="12700" cap="sq">
            <a:noFill/>
            <a:miter lim="800000"/>
            <a:headEnd type="none" w="sm" len="sm"/>
            <a:tailEnd type="none" w="sm" len="sm"/>
          </a:ln>
          <a:effectLst/>
        </p:spPr>
        <p:txBody>
          <a:bodyPr vert="horz" wrap="square" lIns="94348" tIns="47174" rIns="94348" bIns="47174" numCol="1" anchor="t" anchorCtr="0" compatLnSpc="1">
            <a:prstTxWarp prst="textNoShape">
              <a:avLst/>
            </a:prstTxWarp>
          </a:bodyPr>
          <a:lstStyle>
            <a:lvl1pPr algn="r" defTabSz="942975">
              <a:spcBef>
                <a:spcPct val="0"/>
              </a:spcBef>
              <a:defRPr sz="1200" b="0">
                <a:solidFill>
                  <a:schemeClr val="tx1"/>
                </a:solidFill>
              </a:defRPr>
            </a:lvl1pPr>
          </a:lstStyle>
          <a:p>
            <a:pPr>
              <a:defRPr/>
            </a:pPr>
            <a:endParaRPr lang="pt-BR"/>
          </a:p>
        </p:txBody>
      </p:sp>
      <p:sp>
        <p:nvSpPr>
          <p:cNvPr id="66564" name="Rectangle 4"/>
          <p:cNvSpPr>
            <a:spLocks noGrp="1" noChangeArrowheads="1"/>
          </p:cNvSpPr>
          <p:nvPr>
            <p:ph type="ftr" sz="quarter" idx="2"/>
          </p:nvPr>
        </p:nvSpPr>
        <p:spPr bwMode="auto">
          <a:xfrm>
            <a:off x="0" y="9224963"/>
            <a:ext cx="2970213" cy="485775"/>
          </a:xfrm>
          <a:prstGeom prst="rect">
            <a:avLst/>
          </a:prstGeom>
          <a:noFill/>
          <a:ln w="12700" cap="sq">
            <a:noFill/>
            <a:miter lim="800000"/>
            <a:headEnd type="none" w="sm" len="sm"/>
            <a:tailEnd type="none" w="sm" len="sm"/>
          </a:ln>
          <a:effectLst/>
        </p:spPr>
        <p:txBody>
          <a:bodyPr vert="horz" wrap="square" lIns="94348" tIns="47174" rIns="94348" bIns="47174" numCol="1" anchor="b" anchorCtr="0" compatLnSpc="1">
            <a:prstTxWarp prst="textNoShape">
              <a:avLst/>
            </a:prstTxWarp>
          </a:bodyPr>
          <a:lstStyle>
            <a:lvl1pPr algn="l" defTabSz="942975">
              <a:spcBef>
                <a:spcPct val="0"/>
              </a:spcBef>
              <a:defRPr sz="1200" b="0">
                <a:solidFill>
                  <a:schemeClr val="tx1"/>
                </a:solidFill>
              </a:defRPr>
            </a:lvl1pPr>
          </a:lstStyle>
          <a:p>
            <a:pPr>
              <a:defRPr/>
            </a:pPr>
            <a:endParaRPr lang="pt-BR"/>
          </a:p>
        </p:txBody>
      </p:sp>
      <p:sp>
        <p:nvSpPr>
          <p:cNvPr id="66565" name="Rectangle 5"/>
          <p:cNvSpPr>
            <a:spLocks noGrp="1" noChangeArrowheads="1"/>
          </p:cNvSpPr>
          <p:nvPr>
            <p:ph type="sldNum" sz="quarter" idx="3"/>
          </p:nvPr>
        </p:nvSpPr>
        <p:spPr bwMode="auto">
          <a:xfrm>
            <a:off x="3887788" y="9224963"/>
            <a:ext cx="2970212" cy="485775"/>
          </a:xfrm>
          <a:prstGeom prst="rect">
            <a:avLst/>
          </a:prstGeom>
          <a:noFill/>
          <a:ln w="12700" cap="sq">
            <a:noFill/>
            <a:miter lim="800000"/>
            <a:headEnd type="none" w="sm" len="sm"/>
            <a:tailEnd type="none" w="sm" len="sm"/>
          </a:ln>
          <a:effectLst/>
        </p:spPr>
        <p:txBody>
          <a:bodyPr vert="horz" wrap="square" lIns="94348" tIns="47174" rIns="94348" bIns="47174" numCol="1" anchor="b" anchorCtr="0" compatLnSpc="1">
            <a:prstTxWarp prst="textNoShape">
              <a:avLst/>
            </a:prstTxWarp>
          </a:bodyPr>
          <a:lstStyle>
            <a:lvl1pPr algn="r" defTabSz="942975">
              <a:spcBef>
                <a:spcPct val="0"/>
              </a:spcBef>
              <a:defRPr sz="1200" b="0">
                <a:solidFill>
                  <a:schemeClr val="tx1"/>
                </a:solidFill>
              </a:defRPr>
            </a:lvl1pPr>
          </a:lstStyle>
          <a:p>
            <a:pPr>
              <a:defRPr/>
            </a:pPr>
            <a:fld id="{32BC38C6-9C94-4B70-9297-7019A9DB00F5}" type="slidenum">
              <a:rPr lang="pt-BR"/>
              <a:pPr>
                <a:defRPr/>
              </a:pPr>
              <a:t>‹Nº›</a:t>
            </a:fld>
            <a:endParaRPr lang="pt-B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0213" cy="485775"/>
          </a:xfrm>
          <a:prstGeom prst="rect">
            <a:avLst/>
          </a:prstGeom>
          <a:noFill/>
          <a:ln w="12700" cap="sq">
            <a:noFill/>
            <a:miter lim="800000"/>
            <a:headEnd type="none" w="sm" len="sm"/>
            <a:tailEnd type="none" w="sm" len="sm"/>
          </a:ln>
          <a:effectLst/>
        </p:spPr>
        <p:txBody>
          <a:bodyPr vert="horz" wrap="square" lIns="94348" tIns="47174" rIns="94348" bIns="47174" numCol="1" anchor="t" anchorCtr="0" compatLnSpc="1">
            <a:prstTxWarp prst="textNoShape">
              <a:avLst/>
            </a:prstTxWarp>
          </a:bodyPr>
          <a:lstStyle>
            <a:lvl1pPr algn="l" defTabSz="942975">
              <a:spcBef>
                <a:spcPct val="0"/>
              </a:spcBef>
              <a:defRPr sz="1200" b="0">
                <a:solidFill>
                  <a:schemeClr val="tx1"/>
                </a:solidFill>
              </a:defRPr>
            </a:lvl1pPr>
          </a:lstStyle>
          <a:p>
            <a:pPr>
              <a:defRPr/>
            </a:pPr>
            <a:endParaRPr lang="pt-BR"/>
          </a:p>
        </p:txBody>
      </p:sp>
      <p:sp>
        <p:nvSpPr>
          <p:cNvPr id="65539" name="Rectangle 3"/>
          <p:cNvSpPr>
            <a:spLocks noGrp="1" noChangeArrowheads="1"/>
          </p:cNvSpPr>
          <p:nvPr>
            <p:ph type="dt" idx="1"/>
          </p:nvPr>
        </p:nvSpPr>
        <p:spPr bwMode="auto">
          <a:xfrm>
            <a:off x="3887788" y="0"/>
            <a:ext cx="2970212" cy="485775"/>
          </a:xfrm>
          <a:prstGeom prst="rect">
            <a:avLst/>
          </a:prstGeom>
          <a:noFill/>
          <a:ln w="12700" cap="sq">
            <a:noFill/>
            <a:miter lim="800000"/>
            <a:headEnd type="none" w="sm" len="sm"/>
            <a:tailEnd type="none" w="sm" len="sm"/>
          </a:ln>
          <a:effectLst/>
        </p:spPr>
        <p:txBody>
          <a:bodyPr vert="horz" wrap="square" lIns="94348" tIns="47174" rIns="94348" bIns="47174" numCol="1" anchor="t" anchorCtr="0" compatLnSpc="1">
            <a:prstTxWarp prst="textNoShape">
              <a:avLst/>
            </a:prstTxWarp>
          </a:bodyPr>
          <a:lstStyle>
            <a:lvl1pPr algn="r" defTabSz="942975">
              <a:spcBef>
                <a:spcPct val="0"/>
              </a:spcBef>
              <a:defRPr sz="1200" b="0">
                <a:solidFill>
                  <a:schemeClr val="tx1"/>
                </a:solidFill>
              </a:defRPr>
            </a:lvl1pPr>
          </a:lstStyle>
          <a:p>
            <a:pPr>
              <a:defRPr/>
            </a:pPr>
            <a:endParaRPr lang="pt-BR"/>
          </a:p>
        </p:txBody>
      </p:sp>
      <p:sp>
        <p:nvSpPr>
          <p:cNvPr id="23556" name="Rectangle 4"/>
          <p:cNvSpPr>
            <a:spLocks noChangeArrowheads="1" noTextEdit="1"/>
          </p:cNvSpPr>
          <p:nvPr>
            <p:ph type="sldImg" idx="2"/>
          </p:nvPr>
        </p:nvSpPr>
        <p:spPr bwMode="auto">
          <a:xfrm>
            <a:off x="800100" y="728663"/>
            <a:ext cx="5257800" cy="3641725"/>
          </a:xfrm>
          <a:prstGeom prst="rect">
            <a:avLst/>
          </a:prstGeom>
          <a:noFill/>
          <a:ln w="9525">
            <a:solidFill>
              <a:srgbClr val="000000"/>
            </a:solidFill>
            <a:miter lim="800000"/>
            <a:headEnd/>
            <a:tailEnd/>
          </a:ln>
        </p:spPr>
      </p:sp>
      <p:sp>
        <p:nvSpPr>
          <p:cNvPr id="65541" name="Rectangle 5"/>
          <p:cNvSpPr>
            <a:spLocks noGrp="1" noChangeArrowheads="1"/>
          </p:cNvSpPr>
          <p:nvPr>
            <p:ph type="body" sz="quarter" idx="3"/>
          </p:nvPr>
        </p:nvSpPr>
        <p:spPr bwMode="auto">
          <a:xfrm>
            <a:off x="914400" y="4611688"/>
            <a:ext cx="5029200" cy="4370387"/>
          </a:xfrm>
          <a:prstGeom prst="rect">
            <a:avLst/>
          </a:prstGeom>
          <a:noFill/>
          <a:ln w="12700" cap="sq">
            <a:noFill/>
            <a:miter lim="800000"/>
            <a:headEnd type="none" w="sm" len="sm"/>
            <a:tailEnd type="none" w="sm" len="sm"/>
          </a:ln>
          <a:effectLst/>
        </p:spPr>
        <p:txBody>
          <a:bodyPr vert="horz" wrap="square" lIns="94348" tIns="47174" rIns="94348" bIns="47174"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5542" name="Rectangle 6"/>
          <p:cNvSpPr>
            <a:spLocks noGrp="1" noChangeArrowheads="1"/>
          </p:cNvSpPr>
          <p:nvPr>
            <p:ph type="ftr" sz="quarter" idx="4"/>
          </p:nvPr>
        </p:nvSpPr>
        <p:spPr bwMode="auto">
          <a:xfrm>
            <a:off x="0" y="9224963"/>
            <a:ext cx="2970213" cy="485775"/>
          </a:xfrm>
          <a:prstGeom prst="rect">
            <a:avLst/>
          </a:prstGeom>
          <a:noFill/>
          <a:ln w="12700" cap="sq">
            <a:noFill/>
            <a:miter lim="800000"/>
            <a:headEnd type="none" w="sm" len="sm"/>
            <a:tailEnd type="none" w="sm" len="sm"/>
          </a:ln>
          <a:effectLst/>
        </p:spPr>
        <p:txBody>
          <a:bodyPr vert="horz" wrap="square" lIns="94348" tIns="47174" rIns="94348" bIns="47174" numCol="1" anchor="b" anchorCtr="0" compatLnSpc="1">
            <a:prstTxWarp prst="textNoShape">
              <a:avLst/>
            </a:prstTxWarp>
          </a:bodyPr>
          <a:lstStyle>
            <a:lvl1pPr algn="l" defTabSz="942975">
              <a:spcBef>
                <a:spcPct val="0"/>
              </a:spcBef>
              <a:defRPr sz="1200" b="0">
                <a:solidFill>
                  <a:schemeClr val="tx1"/>
                </a:solidFill>
              </a:defRPr>
            </a:lvl1pPr>
          </a:lstStyle>
          <a:p>
            <a:pPr>
              <a:defRPr/>
            </a:pPr>
            <a:endParaRPr lang="pt-BR"/>
          </a:p>
        </p:txBody>
      </p:sp>
      <p:sp>
        <p:nvSpPr>
          <p:cNvPr id="65543" name="Rectangle 7"/>
          <p:cNvSpPr>
            <a:spLocks noGrp="1" noChangeArrowheads="1"/>
          </p:cNvSpPr>
          <p:nvPr>
            <p:ph type="sldNum" sz="quarter" idx="5"/>
          </p:nvPr>
        </p:nvSpPr>
        <p:spPr bwMode="auto">
          <a:xfrm>
            <a:off x="3887788" y="9224963"/>
            <a:ext cx="2970212" cy="485775"/>
          </a:xfrm>
          <a:prstGeom prst="rect">
            <a:avLst/>
          </a:prstGeom>
          <a:noFill/>
          <a:ln w="12700" cap="sq">
            <a:noFill/>
            <a:miter lim="800000"/>
            <a:headEnd type="none" w="sm" len="sm"/>
            <a:tailEnd type="none" w="sm" len="sm"/>
          </a:ln>
          <a:effectLst/>
        </p:spPr>
        <p:txBody>
          <a:bodyPr vert="horz" wrap="square" lIns="94348" tIns="47174" rIns="94348" bIns="47174" numCol="1" anchor="b" anchorCtr="0" compatLnSpc="1">
            <a:prstTxWarp prst="textNoShape">
              <a:avLst/>
            </a:prstTxWarp>
          </a:bodyPr>
          <a:lstStyle>
            <a:lvl1pPr algn="r" defTabSz="942975">
              <a:spcBef>
                <a:spcPct val="0"/>
              </a:spcBef>
              <a:defRPr sz="1200" b="0">
                <a:solidFill>
                  <a:schemeClr val="tx1"/>
                </a:solidFill>
              </a:defRPr>
            </a:lvl1pPr>
          </a:lstStyle>
          <a:p>
            <a:pPr>
              <a:defRPr/>
            </a:pPr>
            <a:fld id="{A584E92B-5661-4F14-AAA6-8643742A7B54}" type="slidenum">
              <a:rPr lang="pt-BR"/>
              <a:pPr>
                <a:defRPr/>
              </a:pPr>
              <a:t>‹Nº›</a:t>
            </a:fld>
            <a:endParaRPr 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noTextEdit="1"/>
          </p:cNvSpPr>
          <p:nvPr>
            <p:ph type="sldImg"/>
          </p:nvPr>
        </p:nvSpPr>
        <p:spPr>
          <a:ln/>
        </p:spPr>
      </p:sp>
      <p:sp>
        <p:nvSpPr>
          <p:cNvPr id="24579" name="Rectangle 3"/>
          <p:cNvSpPr>
            <a:spLocks noGrp="1" noChangeArrowheads="1"/>
          </p:cNvSpPr>
          <p:nvPr>
            <p:ph type="body" idx="1"/>
          </p:nvPr>
        </p:nvSpPr>
        <p:spPr>
          <a:noFill/>
          <a:ln w="9525"/>
        </p:spPr>
        <p:txBody>
          <a:bodyPr/>
          <a:lstStyle/>
          <a:p>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noTextEdit="1"/>
          </p:cNvSpPr>
          <p:nvPr>
            <p:ph type="sldImg"/>
          </p:nvPr>
        </p:nvSpPr>
        <p:spPr>
          <a:ln/>
        </p:spPr>
      </p:sp>
      <p:sp>
        <p:nvSpPr>
          <p:cNvPr id="25603" name="Rectangle 3"/>
          <p:cNvSpPr>
            <a:spLocks noGrp="1" noChangeArrowheads="1"/>
          </p:cNvSpPr>
          <p:nvPr>
            <p:ph type="body" idx="1"/>
          </p:nvPr>
        </p:nvSpPr>
        <p:spPr>
          <a:noFill/>
          <a:ln w="9525"/>
        </p:spPr>
        <p:txBody>
          <a:bodyPr/>
          <a:lstStyle/>
          <a:p>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2"/>
          <p:cNvSpPr>
            <a:spLocks noChangeArrowheads="1" noTextEdit="1"/>
          </p:cNvSpPr>
          <p:nvPr>
            <p:ph type="sldImg"/>
          </p:nvPr>
        </p:nvSpPr>
        <p:spPr>
          <a:ln/>
        </p:spPr>
      </p:sp>
      <p:sp>
        <p:nvSpPr>
          <p:cNvPr id="26627" name="Rectangle 3"/>
          <p:cNvSpPr>
            <a:spLocks noChangeArrowheads="1"/>
          </p:cNvSpPr>
          <p:nvPr>
            <p:ph type="body" idx="1"/>
          </p:nvPr>
        </p:nvSpPr>
        <p:spPr>
          <a:noFill/>
          <a:ln w="9525"/>
        </p:spPr>
        <p:txBody>
          <a:bodyPr wrap="none" anchor="ctr"/>
          <a:lstStyle/>
          <a:p>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noTextEdit="1"/>
          </p:cNvSpPr>
          <p:nvPr>
            <p:ph type="sldImg"/>
          </p:nvPr>
        </p:nvSpPr>
        <p:spPr>
          <a:ln/>
        </p:spPr>
      </p:sp>
      <p:sp>
        <p:nvSpPr>
          <p:cNvPr id="27651" name="Rectangle 3"/>
          <p:cNvSpPr>
            <a:spLocks noGrp="1" noChangeArrowheads="1"/>
          </p:cNvSpPr>
          <p:nvPr>
            <p:ph type="body" idx="1"/>
          </p:nvPr>
        </p:nvSpPr>
        <p:spPr>
          <a:noFill/>
          <a:ln w="9525"/>
        </p:spPr>
        <p:txBody>
          <a:bodyPr/>
          <a:lstStyle/>
          <a:p>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noTextEdit="1"/>
          </p:cNvSpPr>
          <p:nvPr>
            <p:ph type="sldImg"/>
          </p:nvPr>
        </p:nvSpPr>
        <p:spPr>
          <a:ln/>
        </p:spPr>
      </p:sp>
      <p:sp>
        <p:nvSpPr>
          <p:cNvPr id="28675" name="Rectangle 3"/>
          <p:cNvSpPr>
            <a:spLocks noGrp="1" noChangeArrowheads="1"/>
          </p:cNvSpPr>
          <p:nvPr>
            <p:ph type="body" idx="1"/>
          </p:nvPr>
        </p:nvSpPr>
        <p:spPr>
          <a:noFill/>
          <a:ln w="9525"/>
        </p:spPr>
        <p:txBody>
          <a:bodyPr/>
          <a:lstStyle/>
          <a:p>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ço Reservado para Imagem de Slide 1"/>
          <p:cNvSpPr>
            <a:spLocks noGrp="1" noRot="1" noChangeAspect="1" noTextEdit="1"/>
          </p:cNvSpPr>
          <p:nvPr>
            <p:ph type="sldImg"/>
          </p:nvPr>
        </p:nvSpPr>
        <p:spPr>
          <a:ln/>
        </p:spPr>
      </p:sp>
      <p:sp>
        <p:nvSpPr>
          <p:cNvPr id="29699" name="Espaço Reservado para Anotações 2"/>
          <p:cNvSpPr>
            <a:spLocks noGrp="1"/>
          </p:cNvSpPr>
          <p:nvPr>
            <p:ph type="body" idx="1"/>
          </p:nvPr>
        </p:nvSpPr>
        <p:spPr>
          <a:noFill/>
          <a:ln w="9525"/>
        </p:spPr>
        <p:txBody>
          <a:bodyPr/>
          <a:lstStyle/>
          <a:p>
            <a:endParaRPr lang="pt-BR" smtClean="0"/>
          </a:p>
        </p:txBody>
      </p:sp>
      <p:sp>
        <p:nvSpPr>
          <p:cNvPr id="29700" name="Espaço Reservado para Número de Slide 3"/>
          <p:cNvSpPr>
            <a:spLocks noGrp="1"/>
          </p:cNvSpPr>
          <p:nvPr>
            <p:ph type="sldNum" sz="quarter" idx="5"/>
          </p:nvPr>
        </p:nvSpPr>
        <p:spPr>
          <a:noFill/>
        </p:spPr>
        <p:txBody>
          <a:bodyPr/>
          <a:lstStyle/>
          <a:p>
            <a:fld id="{64E2C392-7267-4FDD-96E5-9F7512FE8C21}" type="slidenum">
              <a:rPr lang="pt-BR" smtClean="0"/>
              <a:pPr/>
              <a:t>21</a:t>
            </a:fld>
            <a:endParaRPr lang="pt-B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742950" y="2130430"/>
            <a:ext cx="84201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9B6E5F0C-A045-4CF2-AE60-7FE554A5A1DA}"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DAEF11AB-7917-4EC8-A029-A6FAB10E1F1B}"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058025" y="609600"/>
            <a:ext cx="2105025" cy="54864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742950" y="609600"/>
            <a:ext cx="6149975" cy="54864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D06024CA-8DF1-432A-950F-F25275FAF685}"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69A166FE-89E4-4083-A0C3-8E2B1CBB5B30}"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82506" y="4406905"/>
            <a:ext cx="84201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CFB24AAB-330B-4C5C-B46D-E46EA6F636FB}"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E8114468-B08E-4222-8461-5323667AFD66}"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89154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13"/>
          <p:cNvSpPr>
            <a:spLocks noGrp="1" noChangeArrowheads="1"/>
          </p:cNvSpPr>
          <p:nvPr>
            <p:ph type="dt" sz="half" idx="10"/>
          </p:nvPr>
        </p:nvSpPr>
        <p:spPr>
          <a:ln/>
        </p:spPr>
        <p:txBody>
          <a:bodyPr/>
          <a:lstStyle>
            <a:lvl1pPr>
              <a:defRPr/>
            </a:lvl1pPr>
          </a:lstStyle>
          <a:p>
            <a:pPr>
              <a:defRPr/>
            </a:pPr>
            <a:endParaRPr lang="en-US"/>
          </a:p>
        </p:txBody>
      </p:sp>
      <p:sp>
        <p:nvSpPr>
          <p:cNvPr id="8" name="Rectangle 14"/>
          <p:cNvSpPr>
            <a:spLocks noGrp="1" noChangeArrowheads="1"/>
          </p:cNvSpPr>
          <p:nvPr>
            <p:ph type="ftr" sz="quarter" idx="11"/>
          </p:nvPr>
        </p:nvSpPr>
        <p:spPr>
          <a:ln/>
        </p:spPr>
        <p:txBody>
          <a:bodyPr/>
          <a:lstStyle>
            <a:lvl1pPr>
              <a:defRPr/>
            </a:lvl1pPr>
          </a:lstStyle>
          <a:p>
            <a:pPr>
              <a:defRPr/>
            </a:pPr>
            <a:endParaRPr lang="en-US"/>
          </a:p>
        </p:txBody>
      </p:sp>
      <p:sp>
        <p:nvSpPr>
          <p:cNvPr id="9" name="Rectangle 15"/>
          <p:cNvSpPr>
            <a:spLocks noGrp="1" noChangeArrowheads="1"/>
          </p:cNvSpPr>
          <p:nvPr>
            <p:ph type="sldNum" sz="quarter" idx="12"/>
          </p:nvPr>
        </p:nvSpPr>
        <p:spPr>
          <a:ln/>
        </p:spPr>
        <p:txBody>
          <a:bodyPr/>
          <a:lstStyle>
            <a:lvl1pPr>
              <a:defRPr/>
            </a:lvl1pPr>
          </a:lstStyle>
          <a:p>
            <a:pPr>
              <a:defRPr/>
            </a:pPr>
            <a:fld id="{8807AF7C-AD4D-46D4-81ED-0E3A192ED141}"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13"/>
          <p:cNvSpPr>
            <a:spLocks noGrp="1" noChangeArrowheads="1"/>
          </p:cNvSpPr>
          <p:nvPr>
            <p:ph type="dt" sz="half" idx="10"/>
          </p:nvPr>
        </p:nvSpPr>
        <p:spPr>
          <a:ln/>
        </p:spPr>
        <p:txBody>
          <a:bodyPr/>
          <a:lstStyle>
            <a:lvl1pPr>
              <a:defRPr/>
            </a:lvl1pPr>
          </a:lstStyle>
          <a:p>
            <a:pPr>
              <a:defRPr/>
            </a:pPr>
            <a:endParaRPr lang="en-US"/>
          </a:p>
        </p:txBody>
      </p:sp>
      <p:sp>
        <p:nvSpPr>
          <p:cNvPr id="4" name="Rectangle 14"/>
          <p:cNvSpPr>
            <a:spLocks noGrp="1" noChangeArrowheads="1"/>
          </p:cNvSpPr>
          <p:nvPr>
            <p:ph type="ftr" sz="quarter" idx="11"/>
          </p:nvPr>
        </p:nvSpPr>
        <p:spPr>
          <a:ln/>
        </p:spPr>
        <p:txBody>
          <a:bodyPr/>
          <a:lstStyle>
            <a:lvl1pPr>
              <a:defRPr/>
            </a:lvl1pPr>
          </a:lstStyle>
          <a:p>
            <a:pPr>
              <a:defRPr/>
            </a:pPr>
            <a:endParaRPr lang="en-US"/>
          </a:p>
        </p:txBody>
      </p:sp>
      <p:sp>
        <p:nvSpPr>
          <p:cNvPr id="5" name="Rectangle 15"/>
          <p:cNvSpPr>
            <a:spLocks noGrp="1" noChangeArrowheads="1"/>
          </p:cNvSpPr>
          <p:nvPr>
            <p:ph type="sldNum" sz="quarter" idx="12"/>
          </p:nvPr>
        </p:nvSpPr>
        <p:spPr>
          <a:ln/>
        </p:spPr>
        <p:txBody>
          <a:bodyPr/>
          <a:lstStyle>
            <a:lvl1pPr>
              <a:defRPr/>
            </a:lvl1pPr>
          </a:lstStyle>
          <a:p>
            <a:pPr>
              <a:defRPr/>
            </a:pPr>
            <a:fld id="{DF2E2395-1479-4843-85E9-F3B73BF7050B}"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p>
        </p:txBody>
      </p:sp>
      <p:sp>
        <p:nvSpPr>
          <p:cNvPr id="3" name="Rectangle 14"/>
          <p:cNvSpPr>
            <a:spLocks noGrp="1" noChangeArrowheads="1"/>
          </p:cNvSpPr>
          <p:nvPr>
            <p:ph type="ftr" sz="quarter" idx="11"/>
          </p:nvPr>
        </p:nvSpPr>
        <p:spPr>
          <a:ln/>
        </p:spPr>
        <p:txBody>
          <a:bodyPr/>
          <a:lstStyle>
            <a:lvl1pPr>
              <a:defRPr/>
            </a:lvl1pPr>
          </a:lstStyle>
          <a:p>
            <a:pPr>
              <a:defRPr/>
            </a:pPr>
            <a:endParaRPr lang="en-US"/>
          </a:p>
        </p:txBody>
      </p:sp>
      <p:sp>
        <p:nvSpPr>
          <p:cNvPr id="4" name="Rectangle 15"/>
          <p:cNvSpPr>
            <a:spLocks noGrp="1" noChangeArrowheads="1"/>
          </p:cNvSpPr>
          <p:nvPr>
            <p:ph type="sldNum" sz="quarter" idx="12"/>
          </p:nvPr>
        </p:nvSpPr>
        <p:spPr>
          <a:ln/>
        </p:spPr>
        <p:txBody>
          <a:bodyPr/>
          <a:lstStyle>
            <a:lvl1pPr>
              <a:defRPr/>
            </a:lvl1pPr>
          </a:lstStyle>
          <a:p>
            <a:pPr>
              <a:defRPr/>
            </a:pPr>
            <a:fld id="{FF3BDAC4-8D77-4EEF-86F2-6BBC02D9267F}"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3050"/>
            <a:ext cx="3259006"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872972"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6A5692C0-098F-4B09-B09B-5CFBF4CF62D6}"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941645" y="4800600"/>
            <a:ext cx="59436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CB166D2F-3762-4AAB-B447-1DC7743768BA}"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sp>
        <p:nvSpPr>
          <p:cNvPr id="31746" name="Rectangle 2"/>
          <p:cNvSpPr>
            <a:spLocks noChangeArrowheads="1"/>
          </p:cNvSpPr>
          <p:nvPr/>
        </p:nvSpPr>
        <p:spPr bwMode="invGray">
          <a:xfrm>
            <a:off x="9542463" y="0"/>
            <a:ext cx="363537"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pPr>
              <a:defRPr/>
            </a:pPr>
            <a:endParaRPr lang="pt-BR"/>
          </a:p>
        </p:txBody>
      </p:sp>
      <p:sp>
        <p:nvSpPr>
          <p:cNvPr id="1027" name="Freeform 3"/>
          <p:cNvSpPr>
            <a:spLocks/>
          </p:cNvSpPr>
          <p:nvPr/>
        </p:nvSpPr>
        <p:spPr bwMode="white">
          <a:xfrm>
            <a:off x="-11113" y="4489450"/>
            <a:ext cx="6235701" cy="2368550"/>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p:spPr>
        <p:txBody>
          <a:bodyPr wrap="none" anchor="ctr"/>
          <a:lstStyle/>
          <a:p>
            <a:pPr>
              <a:defRPr/>
            </a:pPr>
            <a:endParaRPr lang="es-EC"/>
          </a:p>
        </p:txBody>
      </p:sp>
      <p:sp>
        <p:nvSpPr>
          <p:cNvPr id="1028" name="Freeform 4"/>
          <p:cNvSpPr>
            <a:spLocks/>
          </p:cNvSpPr>
          <p:nvPr/>
        </p:nvSpPr>
        <p:spPr bwMode="white">
          <a:xfrm>
            <a:off x="0" y="3817938"/>
            <a:ext cx="8845550" cy="3019425"/>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p:spPr>
        <p:txBody>
          <a:bodyPr/>
          <a:lstStyle/>
          <a:p>
            <a:pPr>
              <a:defRPr/>
            </a:pPr>
            <a:endParaRPr lang="es-EC"/>
          </a:p>
        </p:txBody>
      </p:sp>
      <p:sp>
        <p:nvSpPr>
          <p:cNvPr id="1029" name="Freeform 5"/>
          <p:cNvSpPr>
            <a:spLocks/>
          </p:cNvSpPr>
          <p:nvPr/>
        </p:nvSpPr>
        <p:spPr bwMode="white">
          <a:xfrm>
            <a:off x="0" y="3146425"/>
            <a:ext cx="9906000" cy="3690938"/>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p:spPr>
        <p:txBody>
          <a:bodyPr/>
          <a:lstStyle/>
          <a:p>
            <a:pPr>
              <a:defRPr/>
            </a:pPr>
            <a:endParaRPr lang="es-EC"/>
          </a:p>
        </p:txBody>
      </p:sp>
      <p:sp>
        <p:nvSpPr>
          <p:cNvPr id="1030" name="Freeform 6"/>
          <p:cNvSpPr>
            <a:spLocks/>
          </p:cNvSpPr>
          <p:nvPr/>
        </p:nvSpPr>
        <p:spPr bwMode="white">
          <a:xfrm>
            <a:off x="0" y="2460625"/>
            <a:ext cx="9906000" cy="2497138"/>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p:spPr>
        <p:txBody>
          <a:bodyPr/>
          <a:lstStyle/>
          <a:p>
            <a:pPr>
              <a:defRPr/>
            </a:pPr>
            <a:endParaRPr lang="es-EC"/>
          </a:p>
        </p:txBody>
      </p:sp>
      <p:sp>
        <p:nvSpPr>
          <p:cNvPr id="1031" name="Freeform 7"/>
          <p:cNvSpPr>
            <a:spLocks/>
          </p:cNvSpPr>
          <p:nvPr/>
        </p:nvSpPr>
        <p:spPr bwMode="white">
          <a:xfrm>
            <a:off x="0" y="1793875"/>
            <a:ext cx="9906000" cy="1539875"/>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p:spPr>
        <p:txBody>
          <a:bodyPr/>
          <a:lstStyle/>
          <a:p>
            <a:pPr>
              <a:defRPr/>
            </a:pPr>
            <a:endParaRPr lang="es-EC"/>
          </a:p>
        </p:txBody>
      </p:sp>
      <p:sp>
        <p:nvSpPr>
          <p:cNvPr id="1032" name="Freeform 8"/>
          <p:cNvSpPr>
            <a:spLocks/>
          </p:cNvSpPr>
          <p:nvPr/>
        </p:nvSpPr>
        <p:spPr bwMode="white">
          <a:xfrm>
            <a:off x="0" y="-20638"/>
            <a:ext cx="9906000" cy="1682751"/>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p:spPr>
        <p:txBody>
          <a:bodyPr/>
          <a:lstStyle/>
          <a:p>
            <a:pPr>
              <a:defRPr/>
            </a:pPr>
            <a:endParaRPr lang="es-EC"/>
          </a:p>
        </p:txBody>
      </p:sp>
      <p:sp>
        <p:nvSpPr>
          <p:cNvPr id="1033" name="Freeform 9"/>
          <p:cNvSpPr>
            <a:spLocks/>
          </p:cNvSpPr>
          <p:nvPr/>
        </p:nvSpPr>
        <p:spPr bwMode="white">
          <a:xfrm>
            <a:off x="0" y="-20638"/>
            <a:ext cx="9086850" cy="1068388"/>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p:spPr>
        <p:txBody>
          <a:bodyPr/>
          <a:lstStyle/>
          <a:p>
            <a:pPr>
              <a:defRPr/>
            </a:pPr>
            <a:endParaRPr lang="es-EC"/>
          </a:p>
        </p:txBody>
      </p:sp>
      <p:sp>
        <p:nvSpPr>
          <p:cNvPr id="1034" name="Freeform 10"/>
          <p:cNvSpPr>
            <a:spLocks/>
          </p:cNvSpPr>
          <p:nvPr/>
        </p:nvSpPr>
        <p:spPr bwMode="white">
          <a:xfrm>
            <a:off x="0" y="-20638"/>
            <a:ext cx="4959350" cy="45402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p:spPr>
        <p:txBody>
          <a:bodyPr/>
          <a:lstStyle/>
          <a:p>
            <a:pPr>
              <a:defRPr/>
            </a:pPr>
            <a:endParaRPr lang="es-EC"/>
          </a:p>
        </p:txBody>
      </p:sp>
      <p:sp>
        <p:nvSpPr>
          <p:cNvPr id="1035" name="Rectangle 11"/>
          <p:cNvSpPr>
            <a:spLocks noGrp="1" noChangeArrowheads="1"/>
          </p:cNvSpPr>
          <p:nvPr>
            <p:ph type="title"/>
          </p:nvPr>
        </p:nvSpPr>
        <p:spPr bwMode="auto">
          <a:xfrm>
            <a:off x="742950" y="609600"/>
            <a:ext cx="8420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Clique para editar o estilo do título mestre</a:t>
            </a:r>
          </a:p>
        </p:txBody>
      </p:sp>
      <p:sp>
        <p:nvSpPr>
          <p:cNvPr id="1036" name="Rectangle 12"/>
          <p:cNvSpPr>
            <a:spLocks noGrp="1" noChangeArrowheads="1"/>
          </p:cNvSpPr>
          <p:nvPr>
            <p:ph type="body" idx="1"/>
          </p:nvPr>
        </p:nvSpPr>
        <p:spPr bwMode="auto">
          <a:xfrm>
            <a:off x="742950" y="19812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Clique para editar os estilos do texto mestre</a:t>
            </a:r>
          </a:p>
          <a:p>
            <a:pPr lvl="1"/>
            <a:r>
              <a:rPr lang="en-US" smtClean="0"/>
              <a:t>Segundo nível</a:t>
            </a:r>
          </a:p>
          <a:p>
            <a:pPr lvl="2"/>
            <a:r>
              <a:rPr lang="en-US" smtClean="0"/>
              <a:t>Terceiro nível</a:t>
            </a:r>
          </a:p>
          <a:p>
            <a:pPr lvl="3"/>
            <a:r>
              <a:rPr lang="en-US" smtClean="0"/>
              <a:t>Quarto nível</a:t>
            </a:r>
          </a:p>
          <a:p>
            <a:pPr lvl="4"/>
            <a:r>
              <a:rPr lang="en-US" smtClean="0"/>
              <a:t>Quinto nível</a:t>
            </a:r>
          </a:p>
        </p:txBody>
      </p:sp>
      <p:sp>
        <p:nvSpPr>
          <p:cNvPr id="31757" name="Rectangle 13"/>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b="0">
                <a:solidFill>
                  <a:schemeClr val="tx1"/>
                </a:solidFill>
              </a:defRPr>
            </a:lvl1pPr>
          </a:lstStyle>
          <a:p>
            <a:pPr>
              <a:defRPr/>
            </a:pPr>
            <a:endParaRPr lang="en-US"/>
          </a:p>
        </p:txBody>
      </p:sp>
      <p:sp>
        <p:nvSpPr>
          <p:cNvPr id="31758" name="Rectangle 14"/>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b="0">
                <a:solidFill>
                  <a:schemeClr val="tx1"/>
                </a:solidFill>
              </a:defRPr>
            </a:lvl1pPr>
          </a:lstStyle>
          <a:p>
            <a:pPr>
              <a:defRPr/>
            </a:pPr>
            <a:endParaRPr lang="en-US"/>
          </a:p>
        </p:txBody>
      </p:sp>
      <p:sp>
        <p:nvSpPr>
          <p:cNvPr id="31759" name="Rectangle 15"/>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b="0">
                <a:solidFill>
                  <a:schemeClr val="tx1"/>
                </a:solidFill>
              </a:defRPr>
            </a:lvl1pPr>
          </a:lstStyle>
          <a:p>
            <a:pPr>
              <a:defRPr/>
            </a:pPr>
            <a:fld id="{1C51D463-E2D4-42C4-9306-2AEFE9457D4D}" type="slidenum">
              <a:rPr lang="en-US"/>
              <a:pPr>
                <a:defRPr/>
              </a:pPr>
              <a:t>‹Nº›</a:t>
            </a:fld>
            <a:endParaRPr lang="en-US"/>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0-#ppt_w/2"/>
                                          </p:val>
                                        </p:tav>
                                        <p:tav tm="100000">
                                          <p:val>
                                            <p:strVal val="#ppt_x"/>
                                          </p:val>
                                        </p:tav>
                                      </p:tavLst>
                                    </p:anim>
                                    <p:anim calcmode="lin" valueType="num">
                                      <p:cBhvr additive="base">
                                        <p:cTn id="8" dur="500" fill="hold"/>
                                        <p:tgtEl>
                                          <p:spTgt spid="31746"/>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3174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488950" y="188913"/>
            <a:ext cx="8915400" cy="6586537"/>
          </a:xfrm>
          <a:prstGeom prst="rect">
            <a:avLst/>
          </a:prstGeom>
          <a:noFill/>
          <a:ln w="12700" cap="sq">
            <a:noFill/>
            <a:miter lim="800000"/>
            <a:headEnd type="none" w="sm" len="sm"/>
            <a:tailEnd type="none" w="sm" len="sm"/>
          </a:ln>
        </p:spPr>
        <p:txBody>
          <a:bodyPr>
            <a:spAutoFit/>
          </a:bodyPr>
          <a:lstStyle/>
          <a:p>
            <a:endParaRPr lang="pt-BR" sz="800">
              <a:solidFill>
                <a:schemeClr val="accent1"/>
              </a:solidFill>
              <a:latin typeface="Lucida Sans" pitchFamily="34" charset="0"/>
            </a:endParaRPr>
          </a:p>
          <a:p>
            <a:r>
              <a:rPr lang="pt-BR" sz="4800">
                <a:solidFill>
                  <a:schemeClr val="accent1"/>
                </a:solidFill>
                <a:latin typeface="Lucida Sans" pitchFamily="34" charset="0"/>
              </a:rPr>
              <a:t>EXPERIENCES OF DEBT AUDITS</a:t>
            </a:r>
          </a:p>
          <a:p>
            <a:r>
              <a:rPr lang="en-US" sz="4800">
                <a:solidFill>
                  <a:schemeClr val="accent1"/>
                </a:solidFill>
                <a:latin typeface="Lucida Sans" pitchFamily="34" charset="0"/>
              </a:rPr>
              <a:t>An alternative to the crisis</a:t>
            </a:r>
          </a:p>
          <a:p>
            <a:endParaRPr lang="pt-BR" sz="500" b="0" i="1">
              <a:solidFill>
                <a:srgbClr val="FFFFFF"/>
              </a:solidFill>
              <a:latin typeface="Verdana" pitchFamily="34" charset="0"/>
            </a:endParaRPr>
          </a:p>
          <a:p>
            <a:endParaRPr lang="pt-BR" sz="500" b="0" i="1">
              <a:solidFill>
                <a:srgbClr val="FFFFFF"/>
              </a:solidFill>
              <a:latin typeface="Verdana" pitchFamily="34" charset="0"/>
            </a:endParaRPr>
          </a:p>
          <a:p>
            <a:endParaRPr lang="pt-BR" sz="500" b="0" i="1">
              <a:solidFill>
                <a:srgbClr val="FFFFFF"/>
              </a:solidFill>
              <a:latin typeface="Verdana" pitchFamily="34" charset="0"/>
            </a:endParaRPr>
          </a:p>
          <a:p>
            <a:endParaRPr lang="pt-BR" sz="500" b="0" i="1">
              <a:solidFill>
                <a:srgbClr val="FFFFFF"/>
              </a:solidFill>
              <a:latin typeface="Verdana" pitchFamily="34" charset="0"/>
            </a:endParaRPr>
          </a:p>
          <a:p>
            <a:r>
              <a:rPr lang="pt-BR" sz="2800" b="0" i="1">
                <a:solidFill>
                  <a:srgbClr val="FFFFFF"/>
                </a:solidFill>
                <a:latin typeface="Verdana" pitchFamily="34" charset="0"/>
              </a:rPr>
              <a:t>Maria Lucia Fattorelli</a:t>
            </a:r>
          </a:p>
          <a:p>
            <a:endParaRPr lang="pt-BR" sz="2800">
              <a:solidFill>
                <a:schemeClr val="folHlink"/>
              </a:solidFill>
              <a:latin typeface="Lucida Sans" pitchFamily="34" charset="0"/>
            </a:endParaRPr>
          </a:p>
          <a:p>
            <a:pPr>
              <a:spcBef>
                <a:spcPts val="600"/>
              </a:spcBef>
            </a:pPr>
            <a:r>
              <a:rPr lang="en-GB" sz="2800">
                <a:solidFill>
                  <a:schemeClr val="tx1"/>
                </a:solidFill>
              </a:rPr>
              <a:t>Seminar Debt and Austerity: </a:t>
            </a:r>
          </a:p>
          <a:p>
            <a:pPr>
              <a:spcBef>
                <a:spcPts val="600"/>
              </a:spcBef>
            </a:pPr>
            <a:r>
              <a:rPr lang="en-GB" sz="2800">
                <a:solidFill>
                  <a:schemeClr val="tx1"/>
                </a:solidFill>
              </a:rPr>
              <a:t>From the Global South to Europe</a:t>
            </a:r>
            <a:endParaRPr lang="pt-BR" sz="2800">
              <a:solidFill>
                <a:schemeClr val="tx1"/>
              </a:solidFill>
              <a:latin typeface="Lucida Sans" pitchFamily="34" charset="0"/>
            </a:endParaRPr>
          </a:p>
          <a:p>
            <a:r>
              <a:rPr lang="en-GB" sz="2800" b="0" i="1">
                <a:solidFill>
                  <a:schemeClr val="tx1"/>
                </a:solidFill>
              </a:rPr>
              <a:t>Athens, Greece, 6th-8th May 2011</a:t>
            </a:r>
            <a:endParaRPr lang="pt-BR" sz="2800" b="0" i="1">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iterate type="lt">
                                    <p:tmPct val="100000"/>
                                  </p:iterate>
                                  <p:childTnLst>
                                    <p:set>
                                      <p:cBhvr>
                                        <p:cTn id="6" dur="1" fill="hold">
                                          <p:stCondLst>
                                            <p:cond delay="0"/>
                                          </p:stCondLst>
                                        </p:cTn>
                                        <p:tgtEl>
                                          <p:spTgt spid="2051"/>
                                        </p:tgtEl>
                                        <p:attrNameLst>
                                          <p:attrName>style.visibility</p:attrName>
                                        </p:attrNameLst>
                                      </p:cBhvr>
                                      <p:to>
                                        <p:strVal val="visible"/>
                                      </p:to>
                                    </p:set>
                                    <p:animEffect transition="in" filter="dissolve">
                                      <p:cBhvr>
                                        <p:cTn id="7" dur="75"/>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3492500" y="115888"/>
            <a:ext cx="5472113" cy="304800"/>
          </a:xfrm>
          <a:prstGeom prst="rect">
            <a:avLst/>
          </a:prstGeom>
          <a:noFill/>
          <a:ln w="9525">
            <a:noFill/>
            <a:miter lim="800000"/>
            <a:headEnd/>
            <a:tailEnd/>
          </a:ln>
        </p:spPr>
        <p:txBody>
          <a:bodyPr>
            <a:spAutoFit/>
          </a:bodyPr>
          <a:lstStyle/>
          <a:p>
            <a:endParaRPr lang="es-EC"/>
          </a:p>
        </p:txBody>
      </p:sp>
      <p:sp>
        <p:nvSpPr>
          <p:cNvPr id="4" name="Text Box 9"/>
          <p:cNvSpPr txBox="1">
            <a:spLocks noChangeArrowheads="1"/>
          </p:cNvSpPr>
          <p:nvPr/>
        </p:nvSpPr>
        <p:spPr bwMode="auto">
          <a:xfrm>
            <a:off x="1309688" y="285750"/>
            <a:ext cx="8072437" cy="584200"/>
          </a:xfrm>
          <a:prstGeom prst="rect">
            <a:avLst/>
          </a:prstGeom>
          <a:noFill/>
          <a:ln w="9525">
            <a:noFill/>
            <a:miter lim="800000"/>
            <a:headEnd/>
            <a:tailEnd/>
          </a:ln>
          <a:effectLst/>
        </p:spPr>
        <p:txBody>
          <a:bodyPr>
            <a:spAutoFit/>
          </a:bodyPr>
          <a:lstStyle/>
          <a:p>
            <a:pPr marL="342900" indent="-342900">
              <a:defRPr/>
            </a:pPr>
            <a:r>
              <a:rPr lang="en-US" sz="3200" dirty="0">
                <a:solidFill>
                  <a:srgbClr val="FFFFFF"/>
                </a:solidFill>
                <a:effectLst>
                  <a:outerShdw blurRad="38100" dist="38100" dir="2700000" algn="tl">
                    <a:srgbClr val="C0C0C0"/>
                  </a:outerShdw>
                </a:effectLst>
                <a:latin typeface="Lucida Sans" pitchFamily="34" charset="0"/>
              </a:rPr>
              <a:t>Official Debt Audit – Ecuador </a:t>
            </a:r>
          </a:p>
        </p:txBody>
      </p:sp>
      <p:sp>
        <p:nvSpPr>
          <p:cNvPr id="11268" name="Text Box 10"/>
          <p:cNvSpPr txBox="1">
            <a:spLocks noChangeArrowheads="1"/>
          </p:cNvSpPr>
          <p:nvPr/>
        </p:nvSpPr>
        <p:spPr bwMode="auto">
          <a:xfrm>
            <a:off x="200025" y="1052513"/>
            <a:ext cx="8572500" cy="523875"/>
          </a:xfrm>
          <a:prstGeom prst="rect">
            <a:avLst/>
          </a:prstGeom>
          <a:noFill/>
          <a:ln w="9525">
            <a:noFill/>
            <a:miter lim="800000"/>
            <a:headEnd/>
            <a:tailEnd/>
          </a:ln>
        </p:spPr>
        <p:txBody>
          <a:bodyPr>
            <a:spAutoFit/>
          </a:bodyPr>
          <a:lstStyle/>
          <a:p>
            <a:pPr marL="342900" indent="-342900"/>
            <a:r>
              <a:rPr lang="en-US" sz="2800">
                <a:solidFill>
                  <a:schemeClr val="accent1"/>
                </a:solidFill>
              </a:rPr>
              <a:t>Integral  Debt Audit Definition – Decree  Nº 472 / 2007:</a:t>
            </a:r>
          </a:p>
        </p:txBody>
      </p:sp>
      <p:sp>
        <p:nvSpPr>
          <p:cNvPr id="6" name="Text Box 14"/>
          <p:cNvSpPr txBox="1">
            <a:spLocks noChangeArrowheads="1"/>
          </p:cNvSpPr>
          <p:nvPr/>
        </p:nvSpPr>
        <p:spPr bwMode="auto">
          <a:xfrm>
            <a:off x="415925" y="1714500"/>
            <a:ext cx="9251950" cy="4524375"/>
          </a:xfrm>
          <a:prstGeom prst="rect">
            <a:avLst/>
          </a:prstGeom>
          <a:noFill/>
          <a:ln w="9525">
            <a:noFill/>
            <a:miter lim="800000"/>
            <a:headEnd/>
            <a:tailEnd/>
          </a:ln>
          <a:effectLst/>
        </p:spPr>
        <p:txBody>
          <a:bodyPr>
            <a:spAutoFit/>
          </a:bodyPr>
          <a:lstStyle/>
          <a:p>
            <a:pPr>
              <a:defRPr/>
            </a:pPr>
            <a:r>
              <a:rPr lang="en-US" i="1" dirty="0">
                <a:solidFill>
                  <a:schemeClr val="tx1"/>
                </a:solidFill>
              </a:rPr>
              <a:t>Art. 2 -  </a:t>
            </a:r>
            <a:r>
              <a:rPr lang="en-US" dirty="0">
                <a:solidFill>
                  <a:schemeClr val="tx1"/>
                </a:solidFill>
              </a:rPr>
              <a:t>Integral Debt Audit is:   </a:t>
            </a:r>
          </a:p>
          <a:p>
            <a:pPr marL="36000">
              <a:lnSpc>
                <a:spcPct val="150000"/>
              </a:lnSpc>
              <a:defRPr/>
            </a:pPr>
            <a:r>
              <a:rPr lang="en-US" i="1" dirty="0">
                <a:solidFill>
                  <a:schemeClr val="tx1"/>
                </a:solidFill>
              </a:rPr>
              <a:t>“oversight actions aimed at reviewing and evaluating the contracting process and / or renegotiation of public debt, the source and destination of resources, and implementation of programs and projects to be financed with internal and external debt, in order to determine its legitimacy, legality, transparency, quality, effectiveness and efficiency, considering the legal and financial aspects, the economic, social, </a:t>
            </a:r>
            <a:r>
              <a:rPr lang="en-US" i="1" u="sng" dirty="0">
                <a:solidFill>
                  <a:schemeClr val="tx1"/>
                </a:solidFill>
              </a:rPr>
              <a:t>gender</a:t>
            </a:r>
            <a:r>
              <a:rPr lang="en-US" i="1" dirty="0">
                <a:solidFill>
                  <a:schemeClr val="tx1"/>
                </a:solidFill>
              </a:rPr>
              <a:t>, regional, ecological and nationalities and peoples”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Rectángulo"/>
          <p:cNvSpPr>
            <a:spLocks noChangeArrowheads="1"/>
          </p:cNvSpPr>
          <p:nvPr/>
        </p:nvSpPr>
        <p:spPr bwMode="auto">
          <a:xfrm>
            <a:off x="381000" y="357188"/>
            <a:ext cx="9144000" cy="7235825"/>
          </a:xfrm>
          <a:prstGeom prst="rect">
            <a:avLst/>
          </a:prstGeom>
          <a:noFill/>
          <a:ln w="9525">
            <a:noFill/>
            <a:miter lim="800000"/>
            <a:headEnd/>
            <a:tailEnd/>
          </a:ln>
        </p:spPr>
        <p:txBody>
          <a:bodyPr>
            <a:spAutoFit/>
          </a:bodyPr>
          <a:lstStyle/>
          <a:p>
            <a:pPr defTabSz="449263">
              <a:spcBef>
                <a:spcPts val="2500"/>
              </a:spcBef>
              <a:buClr>
                <a:srgbClr val="FF99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a:solidFill>
                <a:schemeClr val="accent1"/>
              </a:solidFill>
              <a:ea typeface="Arial Unicode MS" pitchFamily="34" charset="-128"/>
              <a:cs typeface="Arial Unicode MS" pitchFamily="34" charset="-128"/>
            </a:endParaRPr>
          </a:p>
          <a:p>
            <a:pPr defTabSz="449263">
              <a:spcBef>
                <a:spcPts val="2500"/>
              </a:spcBef>
              <a:buClr>
                <a:srgbClr val="FF99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solidFill>
                  <a:srgbClr val="FFFFFF"/>
                </a:solidFill>
                <a:ea typeface="Arial Unicode MS" pitchFamily="34" charset="-128"/>
                <a:cs typeface="Arial Unicode MS" pitchFamily="34" charset="-128"/>
              </a:rPr>
              <a:t>OFFICIAL AUDIT OF THE PUBLIC DEBT WITH CIVIL SOCIETY PARTICIPATION - CAIC</a:t>
            </a:r>
          </a:p>
          <a:p>
            <a:pPr algn="just" defTabSz="449263">
              <a:spcBef>
                <a:spcPts val="1500"/>
              </a:spcBef>
              <a:buClr>
                <a:srgbClr val="FF9900"/>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solidFill>
                  <a:srgbClr val="FFFF00"/>
                </a:solidFill>
                <a:ea typeface="Arial Unicode MS" pitchFamily="34" charset="-128"/>
                <a:cs typeface="Arial Unicode MS" pitchFamily="34" charset="-128"/>
              </a:rPr>
              <a:t> CAIC Final Report Presentation: October/2008.</a:t>
            </a:r>
          </a:p>
          <a:p>
            <a:pPr algn="just" defTabSz="449263">
              <a:spcBef>
                <a:spcPts val="1500"/>
              </a:spcBef>
              <a:buClr>
                <a:srgbClr val="FF9900"/>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solidFill>
                  <a:srgbClr val="FFFF00"/>
                </a:solidFill>
                <a:ea typeface="Arial Unicode MS" pitchFamily="34" charset="-128"/>
                <a:cs typeface="Arial Unicode MS" pitchFamily="34" charset="-128"/>
              </a:rPr>
              <a:t> Interruption of interests payments (Global Bonds 2012 and 2030): 		November/2008</a:t>
            </a:r>
          </a:p>
          <a:p>
            <a:pPr algn="just" defTabSz="449263">
              <a:spcBef>
                <a:spcPts val="1500"/>
              </a:spcBef>
              <a:buClr>
                <a:srgbClr val="FF9900"/>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solidFill>
                  <a:srgbClr val="FFFF00"/>
                </a:solidFill>
                <a:ea typeface="Arial Unicode MS" pitchFamily="34" charset="-128"/>
                <a:cs typeface="Arial Unicode MS" pitchFamily="34" charset="-128"/>
              </a:rPr>
              <a:t> Sovereign proposal to repurchase the principal of these bonds paying only 30% of its nominal value in order to end this debt and interests.  </a:t>
            </a:r>
            <a:r>
              <a:rPr lang="en-US" u="sng">
                <a:solidFill>
                  <a:srgbClr val="FFFF00"/>
                </a:solidFill>
                <a:ea typeface="Arial Unicode MS" pitchFamily="34" charset="-128"/>
                <a:cs typeface="Arial Unicode MS" pitchFamily="34" charset="-128"/>
              </a:rPr>
              <a:t>RESULT</a:t>
            </a:r>
            <a:r>
              <a:rPr lang="en-US">
                <a:solidFill>
                  <a:srgbClr val="FFFF00"/>
                </a:solidFill>
                <a:ea typeface="Arial Unicode MS" pitchFamily="34" charset="-128"/>
                <a:cs typeface="Arial Unicode MS" pitchFamily="34" charset="-128"/>
              </a:rPr>
              <a:t>: 95% of the creditors accepted</a:t>
            </a:r>
          </a:p>
          <a:p>
            <a:pPr defTabSz="449263">
              <a:spcBef>
                <a:spcPts val="1500"/>
              </a:spcBef>
              <a:buClr>
                <a:srgbClr val="FF99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200" b="0">
                <a:solidFill>
                  <a:srgbClr val="FFFFFF"/>
                </a:solidFill>
                <a:ea typeface="Arial Unicode MS" pitchFamily="34" charset="-128"/>
                <a:cs typeface="Arial Unicode MS" pitchFamily="34" charset="-128"/>
              </a:rPr>
              <a:t>The Economist (23/04/2009):   </a:t>
            </a:r>
            <a:r>
              <a:rPr lang="en-US" sz="2200" i="1">
                <a:solidFill>
                  <a:schemeClr val="accent1"/>
                </a:solidFill>
                <a:ea typeface="Arial Unicode MS" pitchFamily="34" charset="-128"/>
                <a:cs typeface="Arial Unicode MS" pitchFamily="34" charset="-128"/>
              </a:rPr>
              <a:t>“Mr. Correa seems to be incorruptible (...) public spend increase 71% on 2008, due to investments in schools and hospitals”</a:t>
            </a:r>
          </a:p>
          <a:p>
            <a:pPr defTabSz="449263">
              <a:spcBef>
                <a:spcPts val="1500"/>
              </a:spcBef>
              <a:buClr>
                <a:srgbClr val="FF99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200">
                <a:solidFill>
                  <a:schemeClr val="accent1"/>
                </a:solidFill>
              </a:rPr>
              <a:t>“</a:t>
            </a:r>
            <a:r>
              <a:rPr lang="en-US" sz="2200" i="1">
                <a:solidFill>
                  <a:schemeClr val="accent1"/>
                </a:solidFill>
              </a:rPr>
              <a:t>Ecuador suggests sovereign external debt audits worldwide</a:t>
            </a:r>
            <a:r>
              <a:rPr lang="en-US" sz="2200" b="0">
                <a:solidFill>
                  <a:schemeClr val="accent1"/>
                </a:solidFill>
              </a:rPr>
              <a:t>” </a:t>
            </a:r>
            <a:r>
              <a:rPr lang="en-US" sz="2200" b="0">
                <a:solidFill>
                  <a:srgbClr val="FFFFFF"/>
                </a:solidFill>
              </a:rPr>
              <a:t>(Ecuador Inmediato, 23/04/2009)</a:t>
            </a:r>
          </a:p>
          <a:p>
            <a:pPr algn="just" defTabSz="449263">
              <a:spcBef>
                <a:spcPts val="2500"/>
              </a:spcBef>
              <a:buClr>
                <a:srgbClr val="FF99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i="1">
              <a:solidFill>
                <a:schemeClr val="accent1"/>
              </a:solidFill>
              <a:ea typeface="Arial Unicode MS" pitchFamily="34" charset="-128"/>
              <a:cs typeface="Arial Unicode MS" pitchFamily="34" charset="-128"/>
            </a:endParaRPr>
          </a:p>
        </p:txBody>
      </p:sp>
      <p:sp>
        <p:nvSpPr>
          <p:cNvPr id="4" name="Retângulo 3"/>
          <p:cNvSpPr/>
          <p:nvPr/>
        </p:nvSpPr>
        <p:spPr>
          <a:xfrm>
            <a:off x="738188" y="214313"/>
            <a:ext cx="8715375" cy="584200"/>
          </a:xfrm>
          <a:prstGeom prst="rect">
            <a:avLst/>
          </a:prstGeom>
        </p:spPr>
        <p:txBody>
          <a:bodyPr>
            <a:spAutoFit/>
          </a:bodyPr>
          <a:lstStyle/>
          <a:p>
            <a:pPr defTabSz="449263">
              <a:spcBef>
                <a:spcPts val="2500"/>
              </a:spcBef>
              <a:buClr>
                <a:srgbClr val="FF99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solidFill>
                  <a:srgbClr val="FFFFFF"/>
                </a:solidFill>
                <a:effectLst>
                  <a:outerShdw blurRad="38100" dist="38100" dir="2700000" algn="tl">
                    <a:srgbClr val="C0C0C0"/>
                  </a:outerShdw>
                </a:effectLst>
                <a:latin typeface="Lucida Sans" pitchFamily="34" charset="0"/>
              </a:rPr>
              <a:t>ECUADOR: LESSON OF SOVEREIGNITY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09563" y="214313"/>
            <a:ext cx="9348787" cy="1081087"/>
          </a:xfrm>
          <a:prstGeom prst="rect">
            <a:avLst/>
          </a:prstGeom>
          <a:noFill/>
          <a:ln w="9525">
            <a:noFill/>
            <a:miter lim="800000"/>
            <a:headEnd/>
            <a:tailEnd/>
          </a:ln>
        </p:spPr>
        <p:txBody>
          <a:bodyPr anchor="ctr"/>
          <a:lstStyle/>
          <a:p>
            <a:r>
              <a:rPr lang="en-US" sz="3200">
                <a:solidFill>
                  <a:schemeClr val="accent1"/>
                </a:solidFill>
              </a:rPr>
              <a:t>PARLIAMENTARY INVESTIGATION – BRASIL</a:t>
            </a:r>
          </a:p>
          <a:p>
            <a:r>
              <a:rPr lang="en-US" sz="3600">
                <a:solidFill>
                  <a:schemeClr val="accent1"/>
                </a:solidFill>
              </a:rPr>
              <a:t>CPI  – PUBLIC  DEBT </a:t>
            </a:r>
            <a:endParaRPr lang="en-US" sz="3600">
              <a:solidFill>
                <a:schemeClr val="tx2"/>
              </a:solidFill>
            </a:endParaRPr>
          </a:p>
        </p:txBody>
      </p:sp>
      <p:sp>
        <p:nvSpPr>
          <p:cNvPr id="13315" name="Rectangle 3"/>
          <p:cNvSpPr>
            <a:spLocks noChangeArrowheads="1"/>
          </p:cNvSpPr>
          <p:nvPr/>
        </p:nvSpPr>
        <p:spPr bwMode="auto">
          <a:xfrm>
            <a:off x="238125" y="1371600"/>
            <a:ext cx="9429750" cy="5272088"/>
          </a:xfrm>
          <a:prstGeom prst="rect">
            <a:avLst/>
          </a:prstGeom>
          <a:noFill/>
          <a:ln w="9525">
            <a:noFill/>
            <a:miter lim="800000"/>
            <a:headEnd/>
            <a:tailEnd/>
          </a:ln>
        </p:spPr>
        <p:txBody>
          <a:bodyPr/>
          <a:lstStyle/>
          <a:p>
            <a:pPr marL="342900" indent="-342900" algn="just">
              <a:lnSpc>
                <a:spcPct val="150000"/>
              </a:lnSpc>
              <a:spcBef>
                <a:spcPct val="20000"/>
              </a:spcBef>
            </a:pPr>
            <a:r>
              <a:rPr lang="en-US" sz="3600">
                <a:solidFill>
                  <a:schemeClr val="tx1"/>
                </a:solidFill>
              </a:rPr>
              <a:t>   	Commission created by the Brazilian Parliament to investigate the public debt of the Union, states and municipalities, interest payments, the beneficiaries of these payments and its dramatic impact on social policies and sustainable development in the country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38125" y="0"/>
            <a:ext cx="9420225" cy="1071563"/>
          </a:xfrm>
          <a:prstGeom prst="rect">
            <a:avLst/>
          </a:prstGeom>
          <a:noFill/>
          <a:ln w="9525">
            <a:noFill/>
            <a:miter lim="800000"/>
            <a:headEnd/>
            <a:tailEnd/>
          </a:ln>
        </p:spPr>
        <p:txBody>
          <a:bodyPr anchor="ctr"/>
          <a:lstStyle/>
          <a:p>
            <a:r>
              <a:rPr lang="en-US" sz="3200">
                <a:solidFill>
                  <a:schemeClr val="accent1"/>
                </a:solidFill>
              </a:rPr>
              <a:t>PARLIAMENTARY INVESTIGATION – BRASIL</a:t>
            </a:r>
          </a:p>
        </p:txBody>
      </p:sp>
      <p:sp>
        <p:nvSpPr>
          <p:cNvPr id="14339" name="Rectangle 3"/>
          <p:cNvSpPr>
            <a:spLocks noChangeArrowheads="1"/>
          </p:cNvSpPr>
          <p:nvPr/>
        </p:nvSpPr>
        <p:spPr bwMode="auto">
          <a:xfrm>
            <a:off x="238125" y="1000125"/>
            <a:ext cx="9429750" cy="5643563"/>
          </a:xfrm>
          <a:prstGeom prst="rect">
            <a:avLst/>
          </a:prstGeom>
          <a:noFill/>
          <a:ln w="9525">
            <a:noFill/>
            <a:miter lim="800000"/>
            <a:headEnd/>
            <a:tailEnd/>
          </a:ln>
        </p:spPr>
        <p:txBody>
          <a:bodyPr/>
          <a:lstStyle/>
          <a:p>
            <a:pPr marL="250825" indent="-342900" algn="just">
              <a:spcBef>
                <a:spcPct val="0"/>
              </a:spcBef>
              <a:buFont typeface="Wingdings" pitchFamily="2" charset="2"/>
              <a:buChar char="Ø"/>
            </a:pPr>
            <a:r>
              <a:rPr lang="en-US" sz="2800">
                <a:solidFill>
                  <a:schemeClr val="tx1"/>
                </a:solidFill>
              </a:rPr>
              <a:t> Participation of Civil Society</a:t>
            </a:r>
          </a:p>
          <a:p>
            <a:pPr marL="250825" indent="-342900" algn="just">
              <a:spcBef>
                <a:spcPct val="0"/>
              </a:spcBef>
              <a:buFont typeface="Wingdings" pitchFamily="2" charset="2"/>
              <a:buChar char="Ø"/>
            </a:pPr>
            <a:r>
              <a:rPr lang="en-US" sz="2800">
                <a:solidFill>
                  <a:schemeClr val="accent1"/>
                </a:solidFill>
              </a:rPr>
              <a:t> Access to documents untouched since dictatorship (1970´s)</a:t>
            </a:r>
          </a:p>
          <a:p>
            <a:pPr marL="250825" indent="-342900" algn="just">
              <a:spcBef>
                <a:spcPct val="0"/>
              </a:spcBef>
              <a:buFont typeface="Wingdings" pitchFamily="2" charset="2"/>
              <a:buChar char="Ø"/>
            </a:pPr>
            <a:r>
              <a:rPr lang="en-GB" sz="2800">
                <a:solidFill>
                  <a:schemeClr val="tx1"/>
                </a:solidFill>
              </a:rPr>
              <a:t>Most relevant Participation of Private Banks on the External and Internal Debt Stock and Payments</a:t>
            </a:r>
          </a:p>
          <a:p>
            <a:pPr marL="250825" indent="-342900" algn="just">
              <a:spcBef>
                <a:spcPct val="0"/>
              </a:spcBef>
              <a:buFont typeface="Wingdings" pitchFamily="2" charset="2"/>
              <a:buChar char="Ø"/>
            </a:pPr>
            <a:r>
              <a:rPr lang="en-US" sz="2800">
                <a:solidFill>
                  <a:schemeClr val="tx1"/>
                </a:solidFill>
              </a:rPr>
              <a:t> </a:t>
            </a:r>
            <a:r>
              <a:rPr lang="en-GB" sz="2800">
                <a:solidFill>
                  <a:schemeClr val="accent1"/>
                </a:solidFill>
              </a:rPr>
              <a:t>Most relevant Benefits to Private Banks </a:t>
            </a:r>
            <a:r>
              <a:rPr lang="en-US" sz="2800">
                <a:solidFill>
                  <a:schemeClr val="accent1"/>
                </a:solidFill>
              </a:rPr>
              <a:t>Debt in all decades since the 70´s </a:t>
            </a:r>
          </a:p>
          <a:p>
            <a:pPr marL="250825" indent="-342900" algn="just">
              <a:spcBef>
                <a:spcPct val="0"/>
              </a:spcBef>
              <a:buFont typeface="Wingdings" pitchFamily="2" charset="2"/>
              <a:buChar char="Ø"/>
            </a:pPr>
            <a:r>
              <a:rPr lang="en-US" sz="2800">
                <a:solidFill>
                  <a:schemeClr val="tx1"/>
                </a:solidFill>
              </a:rPr>
              <a:t>Since 80´s, Debt increase without correspondence in social benefits or investments to the country. Crisis opened the way to IMF intervention in internal subjects</a:t>
            </a:r>
          </a:p>
          <a:p>
            <a:pPr marL="250825" indent="-342900" algn="just">
              <a:spcBef>
                <a:spcPct val="0"/>
              </a:spcBef>
              <a:buFont typeface="Wingdings" pitchFamily="2" charset="2"/>
              <a:buChar char="Ø"/>
            </a:pPr>
            <a:r>
              <a:rPr lang="en-US" sz="2800">
                <a:solidFill>
                  <a:schemeClr val="accent1"/>
                </a:solidFill>
              </a:rPr>
              <a:t>Consecutive change of the debt face, from EXTERNAL to INTERNAL, that pay the highest interest rates </a:t>
            </a:r>
          </a:p>
          <a:p>
            <a:pPr marL="250825" lvl="1" indent="-342900" algn="just">
              <a:spcBef>
                <a:spcPct val="0"/>
              </a:spcBef>
              <a:buFont typeface="Wingdings" pitchFamily="2" charset="2"/>
              <a:buChar char="Ø"/>
            </a:pPr>
            <a:r>
              <a:rPr lang="en-US" sz="2800">
                <a:solidFill>
                  <a:schemeClr val="tx1"/>
                </a:solidFill>
              </a:rPr>
              <a:t> </a:t>
            </a:r>
            <a:r>
              <a:rPr lang="en-US" sz="2800">
                <a:solidFill>
                  <a:schemeClr val="folHlink"/>
                </a:solidFill>
              </a:rPr>
              <a:t>Investigation sent to Prosecutor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0" y="0"/>
            <a:ext cx="9906000" cy="428625"/>
          </a:xfrm>
          <a:prstGeom prst="rect">
            <a:avLst/>
          </a:prstGeom>
          <a:noFill/>
          <a:ln w="9525">
            <a:noFill/>
            <a:miter lim="800000"/>
            <a:headEnd/>
            <a:tailEnd/>
          </a:ln>
        </p:spPr>
        <p:txBody>
          <a:bodyPr anchor="ctr"/>
          <a:lstStyle/>
          <a:p>
            <a:pPr>
              <a:defRPr/>
            </a:pPr>
            <a:r>
              <a:rPr lang="es-EC" sz="4000" kern="0" dirty="0">
                <a:solidFill>
                  <a:schemeClr val="accent1"/>
                </a:solidFill>
                <a:latin typeface="+mj-lt"/>
                <a:ea typeface="+mj-ea"/>
                <a:cs typeface="+mj-cs"/>
              </a:rPr>
              <a:t/>
            </a:r>
            <a:br>
              <a:rPr lang="es-EC" sz="4000" kern="0" dirty="0">
                <a:solidFill>
                  <a:schemeClr val="accent1"/>
                </a:solidFill>
                <a:latin typeface="+mj-lt"/>
                <a:ea typeface="+mj-ea"/>
                <a:cs typeface="+mj-cs"/>
              </a:rPr>
            </a:br>
            <a:r>
              <a:rPr lang="es-EC" sz="4000" kern="0" dirty="0">
                <a:solidFill>
                  <a:schemeClr val="accent1"/>
                </a:solidFill>
                <a:latin typeface="+mj-lt"/>
                <a:ea typeface="+mj-ea"/>
                <a:cs typeface="+mj-cs"/>
              </a:rPr>
              <a:t>GREECE - DEBT AUDIT</a:t>
            </a:r>
            <a:endParaRPr lang="en-US" sz="4000" kern="0" dirty="0">
              <a:solidFill>
                <a:schemeClr val="accent1"/>
              </a:solidFill>
              <a:latin typeface="+mj-lt"/>
              <a:ea typeface="+mj-ea"/>
              <a:cs typeface="+mj-cs"/>
            </a:endParaRPr>
          </a:p>
        </p:txBody>
      </p:sp>
      <p:sp>
        <p:nvSpPr>
          <p:cNvPr id="15363" name="Rectangle 3"/>
          <p:cNvSpPr txBox="1">
            <a:spLocks noChangeArrowheads="1"/>
          </p:cNvSpPr>
          <p:nvPr/>
        </p:nvSpPr>
        <p:spPr bwMode="auto">
          <a:xfrm>
            <a:off x="273050" y="1214438"/>
            <a:ext cx="9251950" cy="5414962"/>
          </a:xfrm>
          <a:prstGeom prst="rect">
            <a:avLst/>
          </a:prstGeom>
          <a:noFill/>
          <a:ln w="9525">
            <a:noFill/>
            <a:miter lim="800000"/>
            <a:headEnd/>
            <a:tailEnd/>
          </a:ln>
        </p:spPr>
        <p:txBody>
          <a:bodyPr/>
          <a:lstStyle/>
          <a:p>
            <a:pPr algn="just">
              <a:buFont typeface="Wingdings" pitchFamily="2" charset="2"/>
              <a:buChar char="Ø"/>
            </a:pPr>
            <a:r>
              <a:rPr lang="en-US" sz="2800">
                <a:solidFill>
                  <a:schemeClr val="accent1"/>
                </a:solidFill>
              </a:rPr>
              <a:t> </a:t>
            </a:r>
            <a:r>
              <a:rPr lang="en-US" sz="2800">
                <a:solidFill>
                  <a:schemeClr val="tx1"/>
                </a:solidFill>
              </a:rPr>
              <a:t>What is the origin of Greek Debt of almost € 400 billion? Did Greece received this amount of money? Where did it go to? Who got the benefit of these loans? For which purpose?</a:t>
            </a:r>
          </a:p>
          <a:p>
            <a:pPr algn="just">
              <a:buFont typeface="Wingdings" pitchFamily="2" charset="2"/>
              <a:buChar char="Ø"/>
            </a:pPr>
            <a:r>
              <a:rPr lang="en-US" sz="2800">
                <a:solidFill>
                  <a:schemeClr val="accent1"/>
                </a:solidFill>
              </a:rPr>
              <a:t> </a:t>
            </a:r>
            <a:r>
              <a:rPr lang="en-US" sz="2800">
                <a:solidFill>
                  <a:schemeClr val="tx1"/>
                </a:solidFill>
              </a:rPr>
              <a:t>How big is the responsibility of the Banks for:</a:t>
            </a:r>
          </a:p>
          <a:p>
            <a:pPr lvl="1" algn="just">
              <a:buFont typeface="Wingdings" pitchFamily="2" charset="2"/>
              <a:buChar char="§"/>
            </a:pPr>
            <a:r>
              <a:rPr lang="en-US" sz="2700" b="0">
                <a:solidFill>
                  <a:schemeClr val="tx1"/>
                </a:solidFill>
              </a:rPr>
              <a:t> not telling the true about the amount of Greek Debt in order to impulse more and more new loans, turning it exaggerated?</a:t>
            </a:r>
          </a:p>
          <a:p>
            <a:pPr lvl="1" algn="just">
              <a:buFont typeface="Wingdings" pitchFamily="2" charset="2"/>
              <a:buChar char="§"/>
            </a:pPr>
            <a:r>
              <a:rPr lang="en-US" sz="2700" b="0">
                <a:solidFill>
                  <a:schemeClr val="tx1"/>
                </a:solidFill>
              </a:rPr>
              <a:t> speculating with Greek bonds, in order to make the interest rates go up continuously to force an intervention from IMF?</a:t>
            </a:r>
          </a:p>
          <a:p>
            <a:pPr lvl="1" algn="just">
              <a:buFont typeface="Wingdings" pitchFamily="2" charset="2"/>
              <a:buChar char="§"/>
            </a:pPr>
            <a:r>
              <a:rPr lang="en-US" sz="2700" b="0">
                <a:solidFill>
                  <a:schemeClr val="tx1"/>
                </a:solidFill>
              </a:rPr>
              <a:t> playing with derivatives, “</a:t>
            </a:r>
            <a:r>
              <a:rPr lang="en-US" sz="2700" b="0" i="1">
                <a:solidFill>
                  <a:schemeClr val="tx1"/>
                </a:solidFill>
              </a:rPr>
              <a:t>Credit Default Swaps</a:t>
            </a:r>
            <a:r>
              <a:rPr lang="en-US" sz="2700" b="0">
                <a:solidFill>
                  <a:schemeClr val="tx1"/>
                </a:solidFill>
              </a:rPr>
              <a:t>” and other “toxic” papers?</a:t>
            </a:r>
          </a:p>
          <a:p>
            <a:endParaRPr lang="en-US" sz="2800"/>
          </a:p>
          <a:p>
            <a:pPr>
              <a:buFontTx/>
              <a:buChar char="-"/>
            </a:pPr>
            <a:endParaRPr lang="en-US"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381000" y="0"/>
            <a:ext cx="9286875" cy="428625"/>
          </a:xfrm>
          <a:prstGeom prst="rect">
            <a:avLst/>
          </a:prstGeom>
          <a:noFill/>
          <a:ln w="9525">
            <a:noFill/>
            <a:miter lim="800000"/>
            <a:headEnd/>
            <a:tailEnd/>
          </a:ln>
        </p:spPr>
        <p:txBody>
          <a:bodyPr anchor="ctr"/>
          <a:lstStyle/>
          <a:p>
            <a:pPr>
              <a:defRPr/>
            </a:pPr>
            <a:r>
              <a:rPr lang="es-EC" sz="4000" kern="0" dirty="0">
                <a:solidFill>
                  <a:schemeClr val="accent1"/>
                </a:solidFill>
                <a:latin typeface="+mj-lt"/>
                <a:ea typeface="+mj-ea"/>
                <a:cs typeface="+mj-cs"/>
              </a:rPr>
              <a:t/>
            </a:r>
            <a:br>
              <a:rPr lang="es-EC" sz="4000" kern="0" dirty="0">
                <a:solidFill>
                  <a:schemeClr val="accent1"/>
                </a:solidFill>
                <a:latin typeface="+mj-lt"/>
                <a:ea typeface="+mj-ea"/>
                <a:cs typeface="+mj-cs"/>
              </a:rPr>
            </a:br>
            <a:r>
              <a:rPr lang="es-EC" sz="4000" kern="0" dirty="0">
                <a:solidFill>
                  <a:schemeClr val="accent1"/>
                </a:solidFill>
                <a:latin typeface="+mj-lt"/>
                <a:ea typeface="+mj-ea"/>
                <a:cs typeface="+mj-cs"/>
              </a:rPr>
              <a:t>GREECE - DEBT AUDIT</a:t>
            </a:r>
            <a:endParaRPr lang="en-US" sz="4000" kern="0" dirty="0">
              <a:solidFill>
                <a:schemeClr val="accent1"/>
              </a:solidFill>
              <a:latin typeface="+mj-lt"/>
              <a:ea typeface="+mj-ea"/>
              <a:cs typeface="+mj-cs"/>
            </a:endParaRPr>
          </a:p>
        </p:txBody>
      </p:sp>
      <p:sp>
        <p:nvSpPr>
          <p:cNvPr id="16387" name="Rectangle 3"/>
          <p:cNvSpPr txBox="1">
            <a:spLocks noChangeArrowheads="1"/>
          </p:cNvSpPr>
          <p:nvPr/>
        </p:nvSpPr>
        <p:spPr bwMode="auto">
          <a:xfrm>
            <a:off x="238125" y="857250"/>
            <a:ext cx="9429750" cy="5772150"/>
          </a:xfrm>
          <a:prstGeom prst="rect">
            <a:avLst/>
          </a:prstGeom>
          <a:noFill/>
          <a:ln w="9525">
            <a:noFill/>
            <a:miter lim="800000"/>
            <a:headEnd/>
            <a:tailEnd/>
          </a:ln>
        </p:spPr>
        <p:txBody>
          <a:bodyPr/>
          <a:lstStyle/>
          <a:p>
            <a:pPr algn="just">
              <a:buFont typeface="Wingdings" pitchFamily="2" charset="2"/>
              <a:buChar char="Ø"/>
            </a:pPr>
            <a:r>
              <a:rPr lang="en-US" sz="2800">
                <a:solidFill>
                  <a:schemeClr val="accent1"/>
                </a:solidFill>
              </a:rPr>
              <a:t> </a:t>
            </a:r>
            <a:r>
              <a:rPr lang="en-US" sz="2800">
                <a:solidFill>
                  <a:schemeClr val="tx1"/>
                </a:solidFill>
              </a:rPr>
              <a:t>Why did Greek government accepted IMF and EU impositions to implement reforms against the people, benefiting the Banks?</a:t>
            </a:r>
          </a:p>
          <a:p>
            <a:pPr algn="just">
              <a:buFont typeface="Wingdings" pitchFamily="2" charset="2"/>
              <a:buChar char="Ø"/>
            </a:pPr>
            <a:r>
              <a:rPr lang="en-US" sz="2800">
                <a:solidFill>
                  <a:schemeClr val="accent1"/>
                </a:solidFill>
              </a:rPr>
              <a:t> </a:t>
            </a:r>
            <a:r>
              <a:rPr lang="en-US" sz="2800">
                <a:solidFill>
                  <a:schemeClr val="tx1"/>
                </a:solidFill>
              </a:rPr>
              <a:t>How much money has the Greek government destined to rescue Banks?</a:t>
            </a:r>
          </a:p>
          <a:p>
            <a:pPr algn="just">
              <a:buFont typeface="Wingdings" pitchFamily="2" charset="2"/>
              <a:buChar char="Ø"/>
            </a:pPr>
            <a:r>
              <a:rPr lang="en-US" sz="2800">
                <a:solidFill>
                  <a:schemeClr val="accent1"/>
                </a:solidFill>
              </a:rPr>
              <a:t> </a:t>
            </a:r>
            <a:r>
              <a:rPr lang="en-US" sz="2800">
                <a:solidFill>
                  <a:schemeClr val="tx1"/>
                </a:solidFill>
              </a:rPr>
              <a:t>What is the influence, on the increase of public debt, of conceded tax reduction to the richest part of Greek society? A UE Report points that, from 1995 to 2010, the income tax of Greek companies came down 40% to 24%. And how much the workers are their families are paying? </a:t>
            </a:r>
          </a:p>
          <a:p>
            <a:r>
              <a:rPr lang="en-US" sz="2700">
                <a:solidFill>
                  <a:schemeClr val="accent1"/>
                </a:solidFill>
              </a:rPr>
              <a:t>Only an AUDIT can answer these and other important questions to Greek people, who is paying the “bill” of the crisis.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452438" y="0"/>
            <a:ext cx="9072562" cy="428625"/>
          </a:xfrm>
          <a:prstGeom prst="rect">
            <a:avLst/>
          </a:prstGeom>
          <a:noFill/>
          <a:ln w="9525">
            <a:noFill/>
            <a:miter lim="800000"/>
            <a:headEnd/>
            <a:tailEnd/>
          </a:ln>
        </p:spPr>
        <p:txBody>
          <a:bodyPr anchor="ctr"/>
          <a:lstStyle/>
          <a:p>
            <a:pPr>
              <a:defRPr/>
            </a:pPr>
            <a:r>
              <a:rPr lang="es-EC" sz="4000" kern="0" dirty="0">
                <a:solidFill>
                  <a:schemeClr val="accent1"/>
                </a:solidFill>
                <a:latin typeface="+mj-lt"/>
                <a:ea typeface="+mj-ea"/>
                <a:cs typeface="+mj-cs"/>
              </a:rPr>
              <a:t/>
            </a:r>
            <a:br>
              <a:rPr lang="es-EC" sz="4000" kern="0" dirty="0">
                <a:solidFill>
                  <a:schemeClr val="accent1"/>
                </a:solidFill>
                <a:latin typeface="+mj-lt"/>
                <a:ea typeface="+mj-ea"/>
                <a:cs typeface="+mj-cs"/>
              </a:rPr>
            </a:br>
            <a:r>
              <a:rPr lang="es-EC" sz="4000" kern="0" dirty="0">
                <a:solidFill>
                  <a:schemeClr val="tx1"/>
                </a:solidFill>
                <a:latin typeface="+mj-lt"/>
                <a:ea typeface="+mj-ea"/>
                <a:cs typeface="+mj-cs"/>
              </a:rPr>
              <a:t>GREECE - DEBT AUDIT STEPS</a:t>
            </a:r>
            <a:endParaRPr lang="en-US" sz="4000" kern="0" dirty="0">
              <a:solidFill>
                <a:schemeClr val="tx1"/>
              </a:solidFill>
              <a:latin typeface="+mj-lt"/>
              <a:ea typeface="+mj-ea"/>
              <a:cs typeface="+mj-cs"/>
            </a:endParaRPr>
          </a:p>
        </p:txBody>
      </p:sp>
      <p:sp>
        <p:nvSpPr>
          <p:cNvPr id="4" name="Rectangle 3"/>
          <p:cNvSpPr txBox="1">
            <a:spLocks noChangeArrowheads="1"/>
          </p:cNvSpPr>
          <p:nvPr/>
        </p:nvSpPr>
        <p:spPr bwMode="auto">
          <a:xfrm>
            <a:off x="238125" y="857250"/>
            <a:ext cx="9429750" cy="5772150"/>
          </a:xfrm>
          <a:prstGeom prst="rect">
            <a:avLst/>
          </a:prstGeom>
          <a:noFill/>
          <a:ln w="9525">
            <a:noFill/>
            <a:miter lim="800000"/>
            <a:headEnd/>
            <a:tailEnd/>
          </a:ln>
        </p:spPr>
        <p:txBody>
          <a:bodyPr/>
          <a:lstStyle/>
          <a:p>
            <a:pPr>
              <a:buFont typeface="Wingdings" pitchFamily="2" charset="2"/>
              <a:buChar char="Ø"/>
              <a:defRPr/>
            </a:pPr>
            <a:r>
              <a:rPr lang="en-US" sz="2800" dirty="0">
                <a:solidFill>
                  <a:schemeClr val="tx1"/>
                </a:solidFill>
              </a:rPr>
              <a:t> </a:t>
            </a:r>
            <a:r>
              <a:rPr lang="en-US" sz="2800" dirty="0">
                <a:solidFill>
                  <a:schemeClr val="accent1"/>
                </a:solidFill>
              </a:rPr>
              <a:t>Organize a Commission: CITIZEN, OFFICIAL or PARLIAMENTARY</a:t>
            </a:r>
          </a:p>
          <a:p>
            <a:pPr>
              <a:buFont typeface="Wingdings" pitchFamily="2" charset="2"/>
              <a:buChar char="Ø"/>
              <a:defRPr/>
            </a:pPr>
            <a:r>
              <a:rPr lang="en-US" sz="2800" dirty="0">
                <a:solidFill>
                  <a:schemeClr val="tx1"/>
                </a:solidFill>
              </a:rPr>
              <a:t> </a:t>
            </a:r>
            <a:r>
              <a:rPr lang="en-US" sz="2800" dirty="0">
                <a:solidFill>
                  <a:schemeClr val="accent1"/>
                </a:solidFill>
              </a:rPr>
              <a:t>ACCESS TO DOCUMENTS: statistics; records about real situation of Greek public debt and its historical evolution; accounts, complete contracts and reports about all financial operations with bonds, private debts transformed into public, banks rescues, interests and other taxes, fees and costs agreed and paid; destination of funds; exposition to derivatives, “</a:t>
            </a:r>
            <a:r>
              <a:rPr lang="en-US" sz="2800" i="1" dirty="0">
                <a:solidFill>
                  <a:schemeClr val="accent1"/>
                </a:solidFill>
              </a:rPr>
              <a:t>Credit Defaults Swaps” </a:t>
            </a:r>
            <a:r>
              <a:rPr lang="en-US" sz="2800" dirty="0">
                <a:solidFill>
                  <a:schemeClr val="accent1"/>
                </a:solidFill>
              </a:rPr>
              <a:t>and all “toxic” papers, tax reductions and benefits approved in the last period; deregulation of financial market </a:t>
            </a:r>
          </a:p>
          <a:p>
            <a:pPr>
              <a:defRPr/>
            </a:pPr>
            <a:r>
              <a:rPr lang="en-US" sz="2800" kern="0" dirty="0">
                <a:solidFill>
                  <a:schemeClr val="tx1"/>
                </a:solidFill>
              </a:rPr>
              <a:t>Chance of articulation with other countries submitted to the same process of borrowing</a:t>
            </a:r>
          </a:p>
          <a:p>
            <a:pPr>
              <a:defRPr/>
            </a:pPr>
            <a:endParaRPr lang="en-US" sz="2800" dirty="0"/>
          </a:p>
          <a:p>
            <a:pPr>
              <a:buFontTx/>
              <a:buChar char="-"/>
              <a:defRPr/>
            </a:pP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aixaDeTexto 5"/>
          <p:cNvSpPr txBox="1">
            <a:spLocks noChangeArrowheads="1"/>
          </p:cNvSpPr>
          <p:nvPr/>
        </p:nvSpPr>
        <p:spPr bwMode="auto">
          <a:xfrm>
            <a:off x="200025" y="3571875"/>
            <a:ext cx="8929688" cy="461963"/>
          </a:xfrm>
          <a:prstGeom prst="rect">
            <a:avLst/>
          </a:prstGeom>
          <a:noFill/>
          <a:ln w="9525">
            <a:noFill/>
            <a:miter lim="800000"/>
            <a:headEnd/>
            <a:tailEnd/>
          </a:ln>
        </p:spPr>
        <p:txBody>
          <a:bodyPr>
            <a:spAutoFit/>
          </a:bodyPr>
          <a:lstStyle/>
          <a:p>
            <a:pPr algn="l"/>
            <a:r>
              <a:rPr lang="pt-BR"/>
              <a:t>             </a:t>
            </a:r>
            <a:r>
              <a:rPr lang="pt-BR">
                <a:solidFill>
                  <a:schemeClr val="tx1"/>
                </a:solidFill>
              </a:rPr>
              <a:t>France                            Ireland	                      Greece</a:t>
            </a:r>
          </a:p>
        </p:txBody>
      </p:sp>
      <p:sp>
        <p:nvSpPr>
          <p:cNvPr id="18435" name="CaixaDeTexto 7"/>
          <p:cNvSpPr txBox="1">
            <a:spLocks noChangeArrowheads="1"/>
          </p:cNvSpPr>
          <p:nvPr/>
        </p:nvSpPr>
        <p:spPr bwMode="auto">
          <a:xfrm>
            <a:off x="344488" y="6165850"/>
            <a:ext cx="8929687" cy="460375"/>
          </a:xfrm>
          <a:prstGeom prst="rect">
            <a:avLst/>
          </a:prstGeom>
          <a:noFill/>
          <a:ln w="9525">
            <a:noFill/>
            <a:miter lim="800000"/>
            <a:headEnd/>
            <a:tailEnd/>
          </a:ln>
        </p:spPr>
        <p:txBody>
          <a:bodyPr>
            <a:spAutoFit/>
          </a:bodyPr>
          <a:lstStyle/>
          <a:p>
            <a:pPr algn="l"/>
            <a:r>
              <a:rPr lang="pt-BR"/>
              <a:t>          </a:t>
            </a:r>
            <a:r>
              <a:rPr lang="pt-BR">
                <a:solidFill>
                  <a:schemeClr val="tx1"/>
                </a:solidFill>
              </a:rPr>
              <a:t>Portugal                                UK	                      Spain</a:t>
            </a:r>
          </a:p>
        </p:txBody>
      </p:sp>
      <p:sp>
        <p:nvSpPr>
          <p:cNvPr id="18436" name="CaixaDeTexto 12"/>
          <p:cNvSpPr txBox="1">
            <a:spLocks noChangeArrowheads="1"/>
          </p:cNvSpPr>
          <p:nvPr/>
        </p:nvSpPr>
        <p:spPr bwMode="auto">
          <a:xfrm>
            <a:off x="0" y="188913"/>
            <a:ext cx="9906000" cy="1292225"/>
          </a:xfrm>
          <a:prstGeom prst="rect">
            <a:avLst/>
          </a:prstGeom>
          <a:noFill/>
          <a:ln w="9525">
            <a:noFill/>
            <a:miter lim="800000"/>
            <a:headEnd/>
            <a:tailEnd/>
          </a:ln>
        </p:spPr>
        <p:txBody>
          <a:bodyPr>
            <a:spAutoFit/>
          </a:bodyPr>
          <a:lstStyle/>
          <a:p>
            <a:r>
              <a:rPr lang="en-US" sz="3600">
                <a:solidFill>
                  <a:schemeClr val="accent1"/>
                </a:solidFill>
              </a:rPr>
              <a:t>DEBT CRISIS IN EUROPE </a:t>
            </a:r>
          </a:p>
          <a:p>
            <a:r>
              <a:rPr lang="en-US" sz="2800">
                <a:solidFill>
                  <a:schemeClr val="accent1"/>
                </a:solidFill>
              </a:rPr>
              <a:t>Banks  Rescue take over Social Rights</a:t>
            </a:r>
          </a:p>
        </p:txBody>
      </p:sp>
      <p:pic>
        <p:nvPicPr>
          <p:cNvPr id="18437" name="Picture 22"/>
          <p:cNvPicPr>
            <a:picLocks noChangeAspect="1" noChangeArrowheads="1"/>
          </p:cNvPicPr>
          <p:nvPr/>
        </p:nvPicPr>
        <p:blipFill>
          <a:blip r:embed="rId2"/>
          <a:srcRect/>
          <a:stretch>
            <a:fillRect/>
          </a:stretch>
        </p:blipFill>
        <p:spPr bwMode="auto">
          <a:xfrm>
            <a:off x="452438" y="1714500"/>
            <a:ext cx="2628900" cy="1760538"/>
          </a:xfrm>
          <a:prstGeom prst="rect">
            <a:avLst/>
          </a:prstGeom>
          <a:noFill/>
          <a:ln w="12700" cap="sq" algn="ctr">
            <a:noFill/>
            <a:miter lim="800000"/>
            <a:headEnd/>
            <a:tailEnd/>
          </a:ln>
        </p:spPr>
      </p:pic>
      <p:pic>
        <p:nvPicPr>
          <p:cNvPr id="18438" name="Picture 23"/>
          <p:cNvPicPr>
            <a:picLocks noChangeAspect="1" noChangeArrowheads="1"/>
          </p:cNvPicPr>
          <p:nvPr/>
        </p:nvPicPr>
        <p:blipFill>
          <a:blip r:embed="rId3"/>
          <a:srcRect/>
          <a:stretch>
            <a:fillRect/>
          </a:stretch>
        </p:blipFill>
        <p:spPr bwMode="auto">
          <a:xfrm>
            <a:off x="3595688" y="1714500"/>
            <a:ext cx="2498725" cy="1646238"/>
          </a:xfrm>
          <a:prstGeom prst="rect">
            <a:avLst/>
          </a:prstGeom>
          <a:noFill/>
          <a:ln w="12700" cap="sq" algn="ctr">
            <a:noFill/>
            <a:miter lim="800000"/>
            <a:headEnd/>
            <a:tailEnd/>
          </a:ln>
        </p:spPr>
      </p:pic>
      <p:pic>
        <p:nvPicPr>
          <p:cNvPr id="18439" name="Picture 24"/>
          <p:cNvPicPr>
            <a:picLocks noChangeAspect="1" noChangeArrowheads="1"/>
          </p:cNvPicPr>
          <p:nvPr/>
        </p:nvPicPr>
        <p:blipFill>
          <a:blip r:embed="rId4"/>
          <a:srcRect/>
          <a:stretch>
            <a:fillRect/>
          </a:stretch>
        </p:blipFill>
        <p:spPr bwMode="auto">
          <a:xfrm>
            <a:off x="6667500" y="1714500"/>
            <a:ext cx="2536825" cy="1668463"/>
          </a:xfrm>
          <a:prstGeom prst="rect">
            <a:avLst/>
          </a:prstGeom>
          <a:noFill/>
          <a:ln w="12700" cap="sq" algn="ctr">
            <a:noFill/>
            <a:miter lim="800000"/>
            <a:headEnd/>
            <a:tailEnd/>
          </a:ln>
        </p:spPr>
      </p:pic>
      <p:pic>
        <p:nvPicPr>
          <p:cNvPr id="18440" name="Picture 25"/>
          <p:cNvPicPr>
            <a:picLocks noChangeAspect="1" noChangeArrowheads="1"/>
          </p:cNvPicPr>
          <p:nvPr/>
        </p:nvPicPr>
        <p:blipFill>
          <a:blip r:embed="rId5"/>
          <a:srcRect/>
          <a:stretch>
            <a:fillRect/>
          </a:stretch>
        </p:blipFill>
        <p:spPr bwMode="auto">
          <a:xfrm>
            <a:off x="560388" y="4437063"/>
            <a:ext cx="2530475" cy="1730375"/>
          </a:xfrm>
          <a:prstGeom prst="rect">
            <a:avLst/>
          </a:prstGeom>
          <a:noFill/>
          <a:ln w="12700" cap="sq" algn="ctr">
            <a:noFill/>
            <a:miter lim="800000"/>
            <a:headEnd/>
            <a:tailEnd/>
          </a:ln>
        </p:spPr>
      </p:pic>
      <p:pic>
        <p:nvPicPr>
          <p:cNvPr id="18441" name="Picture 26"/>
          <p:cNvPicPr>
            <a:picLocks noChangeAspect="1" noChangeArrowheads="1"/>
          </p:cNvPicPr>
          <p:nvPr/>
        </p:nvPicPr>
        <p:blipFill>
          <a:blip r:embed="rId6"/>
          <a:srcRect/>
          <a:stretch>
            <a:fillRect/>
          </a:stretch>
        </p:blipFill>
        <p:spPr bwMode="auto">
          <a:xfrm>
            <a:off x="3657600" y="4437063"/>
            <a:ext cx="2568575" cy="1744662"/>
          </a:xfrm>
          <a:prstGeom prst="rect">
            <a:avLst/>
          </a:prstGeom>
          <a:noFill/>
          <a:ln w="12700" cap="sq" algn="ctr">
            <a:noFill/>
            <a:miter lim="800000"/>
            <a:headEnd/>
            <a:tailEnd/>
          </a:ln>
        </p:spPr>
      </p:pic>
      <p:pic>
        <p:nvPicPr>
          <p:cNvPr id="18442" name="Picture 27"/>
          <p:cNvPicPr>
            <a:picLocks noChangeAspect="1" noChangeArrowheads="1"/>
          </p:cNvPicPr>
          <p:nvPr/>
        </p:nvPicPr>
        <p:blipFill>
          <a:blip r:embed="rId7"/>
          <a:srcRect/>
          <a:stretch>
            <a:fillRect/>
          </a:stretch>
        </p:blipFill>
        <p:spPr bwMode="auto">
          <a:xfrm>
            <a:off x="6897688" y="4365625"/>
            <a:ext cx="2019300" cy="1836738"/>
          </a:xfrm>
          <a:prstGeom prst="rect">
            <a:avLst/>
          </a:prstGeom>
          <a:noFill/>
          <a:ln w="12700" cap="sq" algn="ctr">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descr="http://www.freefoto.com/images/11/08/11_08_41---European-Union-Flag_web.jpg?&amp;amp%3Bk=European+Union+Flag"/>
          <p:cNvPicPr>
            <a:picLocks noChangeAspect="1" noChangeArrowheads="1"/>
          </p:cNvPicPr>
          <p:nvPr/>
        </p:nvPicPr>
        <p:blipFill>
          <a:blip r:embed="rId2"/>
          <a:srcRect/>
          <a:stretch>
            <a:fillRect/>
          </a:stretch>
        </p:blipFill>
        <p:spPr bwMode="auto">
          <a:xfrm>
            <a:off x="0" y="0"/>
            <a:ext cx="9896475" cy="6858000"/>
          </a:xfrm>
          <a:prstGeom prst="rect">
            <a:avLst/>
          </a:prstGeom>
          <a:noFill/>
          <a:ln w="9525">
            <a:noFill/>
            <a:miter lim="800000"/>
            <a:headEnd/>
            <a:tailEnd/>
          </a:ln>
        </p:spPr>
      </p:pic>
      <p:sp>
        <p:nvSpPr>
          <p:cNvPr id="6" name="CaixaDeTexto 5"/>
          <p:cNvSpPr txBox="1"/>
          <p:nvPr/>
        </p:nvSpPr>
        <p:spPr>
          <a:xfrm>
            <a:off x="273050" y="333375"/>
            <a:ext cx="9359900" cy="6186488"/>
          </a:xfrm>
          <a:prstGeom prst="rect">
            <a:avLst/>
          </a:prstGeom>
          <a:noFill/>
        </p:spPr>
        <p:txBody>
          <a:bodyPr>
            <a:spAutoFit/>
          </a:bodyPr>
          <a:lstStyle/>
          <a:p>
            <a:pPr>
              <a:defRPr/>
            </a:pPr>
            <a:r>
              <a:rPr lang="pt-BR" sz="3600" dirty="0">
                <a:effectLst>
                  <a:outerShdw blurRad="50800" dist="50800" dir="5400000" algn="ctr" rotWithShape="0">
                    <a:schemeClr val="bg1"/>
                  </a:outerShdw>
                </a:effectLst>
              </a:rPr>
              <a:t>REDUCTION </a:t>
            </a:r>
            <a:r>
              <a:rPr lang="pt-BR" sz="3600" dirty="0">
                <a:solidFill>
                  <a:srgbClr val="FFFFFF"/>
                </a:solidFill>
                <a:effectLst>
                  <a:outerShdw blurRad="50800" dist="50800" dir="5400000" algn="ctr" rotWithShape="0">
                    <a:schemeClr val="bg1"/>
                  </a:outerShdw>
                </a:effectLst>
              </a:rPr>
              <a:t>OF WAGES, PENSIONS, SOCIAL EXPENSES</a:t>
            </a:r>
          </a:p>
          <a:p>
            <a:pPr>
              <a:defRPr/>
            </a:pPr>
            <a:r>
              <a:rPr lang="pt-BR" sz="3600" dirty="0">
                <a:solidFill>
                  <a:srgbClr val="FFFFFF"/>
                </a:solidFill>
                <a:effectLst>
                  <a:outerShdw blurRad="50800" dist="50800" dir="5400000" algn="ctr" rotWithShape="0">
                    <a:schemeClr val="bg1"/>
                  </a:outerShdw>
                </a:effectLst>
              </a:rPr>
              <a:t>    WHAT FOR? </a:t>
            </a:r>
          </a:p>
          <a:p>
            <a:pPr>
              <a:defRPr/>
            </a:pPr>
            <a:endParaRPr lang="pt-BR" sz="4000" dirty="0">
              <a:solidFill>
                <a:srgbClr val="FFFFFF"/>
              </a:solidFill>
              <a:effectLst>
                <a:outerShdw blurRad="50800" dist="50800" dir="5400000" algn="ctr" rotWithShape="0">
                  <a:schemeClr val="bg1"/>
                </a:outerShdw>
              </a:effectLst>
            </a:endParaRPr>
          </a:p>
          <a:p>
            <a:pPr>
              <a:defRPr/>
            </a:pPr>
            <a:endParaRPr lang="pt-BR" sz="4000" dirty="0">
              <a:solidFill>
                <a:srgbClr val="FFFFFF"/>
              </a:solidFill>
              <a:effectLst>
                <a:outerShdw blurRad="50800" dist="50800" dir="5400000" algn="ctr" rotWithShape="0">
                  <a:schemeClr val="bg1"/>
                </a:outerShdw>
              </a:effectLst>
            </a:endParaRPr>
          </a:p>
          <a:p>
            <a:pPr>
              <a:defRPr/>
            </a:pPr>
            <a:r>
              <a:rPr lang="pt-BR" sz="3600" dirty="0">
                <a:solidFill>
                  <a:srgbClr val="FFFFFF"/>
                </a:solidFill>
                <a:effectLst>
                  <a:outerShdw blurRad="50800" dist="50800" dir="5400000" algn="ctr" rotWithShape="0">
                    <a:schemeClr val="bg1"/>
                  </a:outerShdw>
                </a:effectLst>
              </a:rPr>
              <a:t>TO PAY DEBT MADE TO SAVE THE PRIVATE BANKS</a:t>
            </a:r>
          </a:p>
          <a:p>
            <a:pPr>
              <a:defRPr/>
            </a:pPr>
            <a:r>
              <a:rPr lang="pt-BR" sz="4000" dirty="0">
                <a:effectLst>
                  <a:outerShdw blurRad="50800" dist="50800" dir="5400000" algn="ctr" rotWithShape="0">
                    <a:schemeClr val="bg1"/>
                  </a:outerShdw>
                </a:effectLst>
              </a:rPr>
              <a:t>THIS MUST BE AUDIT!</a:t>
            </a:r>
          </a:p>
        </p:txBody>
      </p:sp>
      <p:sp>
        <p:nvSpPr>
          <p:cNvPr id="14" name="CaixaDeTexto 13"/>
          <p:cNvSpPr txBox="1"/>
          <p:nvPr/>
        </p:nvSpPr>
        <p:spPr>
          <a:xfrm rot="948662">
            <a:off x="5094288" y="3035300"/>
            <a:ext cx="1439862" cy="708025"/>
          </a:xfrm>
          <a:prstGeom prst="rect">
            <a:avLst/>
          </a:prstGeom>
          <a:noFill/>
        </p:spPr>
        <p:txBody>
          <a:bodyPr>
            <a:spAutoFit/>
          </a:bodyPr>
          <a:lstStyle/>
          <a:p>
            <a:pPr>
              <a:defRPr/>
            </a:pPr>
            <a:r>
              <a:rPr lang="pt-BR" sz="4000">
                <a:solidFill>
                  <a:schemeClr val="tx2">
                    <a:lumMod val="60000"/>
                    <a:lumOff val="40000"/>
                  </a:schemeClr>
                </a:solidFill>
                <a:latin typeface="Arial" pitchFamily="34" charset="0"/>
                <a:cs typeface="Arial" pitchFamily="34" charset="0"/>
              </a:rPr>
              <a:t>IMF</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aixaDeTexto 5"/>
          <p:cNvSpPr txBox="1">
            <a:spLocks noChangeArrowheads="1"/>
          </p:cNvSpPr>
          <p:nvPr/>
        </p:nvSpPr>
        <p:spPr bwMode="auto">
          <a:xfrm>
            <a:off x="200025" y="3357563"/>
            <a:ext cx="8929688" cy="460375"/>
          </a:xfrm>
          <a:prstGeom prst="rect">
            <a:avLst/>
          </a:prstGeom>
          <a:noFill/>
          <a:ln w="9525">
            <a:noFill/>
            <a:miter lim="800000"/>
            <a:headEnd/>
            <a:tailEnd/>
          </a:ln>
        </p:spPr>
        <p:txBody>
          <a:bodyPr>
            <a:spAutoFit/>
          </a:bodyPr>
          <a:lstStyle/>
          <a:p>
            <a:pPr algn="l"/>
            <a:r>
              <a:rPr lang="pt-BR"/>
              <a:t>             </a:t>
            </a:r>
            <a:endParaRPr lang="pt-BR">
              <a:solidFill>
                <a:schemeClr val="tx1"/>
              </a:solidFill>
            </a:endParaRPr>
          </a:p>
        </p:txBody>
      </p:sp>
      <p:sp>
        <p:nvSpPr>
          <p:cNvPr id="20483" name="CaixaDeTexto 7"/>
          <p:cNvSpPr txBox="1">
            <a:spLocks noChangeArrowheads="1"/>
          </p:cNvSpPr>
          <p:nvPr/>
        </p:nvSpPr>
        <p:spPr bwMode="auto">
          <a:xfrm>
            <a:off x="344488" y="5949950"/>
            <a:ext cx="9561512" cy="584200"/>
          </a:xfrm>
          <a:prstGeom prst="rect">
            <a:avLst/>
          </a:prstGeom>
          <a:noFill/>
          <a:ln w="9525">
            <a:noFill/>
            <a:miter lim="800000"/>
            <a:headEnd/>
            <a:tailEnd/>
          </a:ln>
        </p:spPr>
        <p:txBody>
          <a:bodyPr>
            <a:spAutoFit/>
          </a:bodyPr>
          <a:lstStyle/>
          <a:p>
            <a:pPr algn="l"/>
            <a:r>
              <a:rPr lang="pt-BR"/>
              <a:t>          </a:t>
            </a:r>
            <a:r>
              <a:rPr lang="en-US" sz="3200">
                <a:solidFill>
                  <a:schemeClr val="tx1"/>
                </a:solidFill>
              </a:rPr>
              <a:t>When people can vote, the debt is defeated </a:t>
            </a:r>
          </a:p>
        </p:txBody>
      </p:sp>
      <p:sp>
        <p:nvSpPr>
          <p:cNvPr id="20484" name="CaixaDeTexto 12"/>
          <p:cNvSpPr txBox="1">
            <a:spLocks noChangeArrowheads="1"/>
          </p:cNvSpPr>
          <p:nvPr/>
        </p:nvSpPr>
        <p:spPr bwMode="auto">
          <a:xfrm>
            <a:off x="0" y="188913"/>
            <a:ext cx="9906000" cy="646112"/>
          </a:xfrm>
          <a:prstGeom prst="rect">
            <a:avLst/>
          </a:prstGeom>
          <a:noFill/>
          <a:ln w="9525">
            <a:noFill/>
            <a:miter lim="800000"/>
            <a:headEnd/>
            <a:tailEnd/>
          </a:ln>
        </p:spPr>
        <p:txBody>
          <a:bodyPr>
            <a:spAutoFit/>
          </a:bodyPr>
          <a:lstStyle/>
          <a:p>
            <a:r>
              <a:rPr lang="pt-BR" sz="3600" b="0">
                <a:solidFill>
                  <a:schemeClr val="accent1"/>
                </a:solidFill>
              </a:rPr>
              <a:t>Illegitimate Debt</a:t>
            </a:r>
            <a:r>
              <a:rPr lang="pt-BR" sz="3600">
                <a:solidFill>
                  <a:schemeClr val="accent1"/>
                </a:solidFill>
              </a:rPr>
              <a:t>: </a:t>
            </a:r>
            <a:r>
              <a:rPr lang="pt-BR" sz="3600" u="sng">
                <a:solidFill>
                  <a:schemeClr val="accent1"/>
                </a:solidFill>
              </a:rPr>
              <a:t>ICELAND SAY “NO”</a:t>
            </a:r>
          </a:p>
        </p:txBody>
      </p:sp>
      <p:pic>
        <p:nvPicPr>
          <p:cNvPr id="20485" name="Picture 2" descr="http://4.bp.blogspot.com/_6zzvXChJdcw/S9fmq9pCTAI/AAAAAAAACgM/vyZnTG874AQ/s1600/iceland-protest.jpg"/>
          <p:cNvPicPr>
            <a:picLocks noChangeAspect="1" noChangeArrowheads="1"/>
          </p:cNvPicPr>
          <p:nvPr/>
        </p:nvPicPr>
        <p:blipFill>
          <a:blip r:embed="rId2"/>
          <a:srcRect/>
          <a:stretch>
            <a:fillRect/>
          </a:stretch>
        </p:blipFill>
        <p:spPr bwMode="auto">
          <a:xfrm>
            <a:off x="1497013" y="1268413"/>
            <a:ext cx="6488112" cy="4321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166688" y="500063"/>
            <a:ext cx="9572625" cy="5854700"/>
          </a:xfrm>
          <a:prstGeom prst="rect">
            <a:avLst/>
          </a:prstGeom>
          <a:noFill/>
          <a:ln w="12700" cap="sq">
            <a:noFill/>
            <a:miter lim="800000"/>
            <a:headEnd type="none" w="sm" len="sm"/>
            <a:tailEnd type="none" w="sm" len="sm"/>
          </a:ln>
        </p:spPr>
        <p:txBody>
          <a:bodyPr>
            <a:spAutoFit/>
          </a:bodyPr>
          <a:lstStyle/>
          <a:p>
            <a:r>
              <a:rPr lang="pt-BR" sz="4000">
                <a:solidFill>
                  <a:schemeClr val="tx1"/>
                </a:solidFill>
                <a:latin typeface="Lucida Sans" pitchFamily="34" charset="0"/>
              </a:rPr>
              <a:t>EXPERIENCES OF DEBT AUDITS</a:t>
            </a:r>
          </a:p>
          <a:p>
            <a:endParaRPr lang="pt-BR" sz="500">
              <a:solidFill>
                <a:schemeClr val="tx1"/>
              </a:solidFill>
              <a:latin typeface="Lucida Sans" pitchFamily="34" charset="0"/>
            </a:endParaRPr>
          </a:p>
          <a:p>
            <a:endParaRPr lang="pt-BR" sz="500">
              <a:solidFill>
                <a:schemeClr val="tx1"/>
              </a:solidFill>
              <a:latin typeface="Lucida Sans" pitchFamily="34" charset="0"/>
            </a:endParaRPr>
          </a:p>
          <a:p>
            <a:endParaRPr lang="pt-BR" sz="500">
              <a:solidFill>
                <a:schemeClr val="tx1"/>
              </a:solidFill>
              <a:latin typeface="Lucida Sans" pitchFamily="34" charset="0"/>
            </a:endParaRPr>
          </a:p>
          <a:p>
            <a:pPr algn="just">
              <a:buFont typeface="Wingdings" pitchFamily="2" charset="2"/>
              <a:buChar char="Ø"/>
            </a:pPr>
            <a:r>
              <a:rPr lang="en-US" sz="3600">
                <a:solidFill>
                  <a:schemeClr val="tx1"/>
                </a:solidFill>
                <a:latin typeface="Lucida Sans" pitchFamily="34" charset="0"/>
              </a:rPr>
              <a:t> </a:t>
            </a:r>
            <a:r>
              <a:rPr lang="en-US" sz="3600">
                <a:solidFill>
                  <a:schemeClr val="accent1"/>
                </a:solidFill>
                <a:latin typeface="Lucida Sans" pitchFamily="34" charset="0"/>
              </a:rPr>
              <a:t>Citizen Debt Auditing – Brasil</a:t>
            </a:r>
          </a:p>
          <a:p>
            <a:r>
              <a:rPr lang="en-US" sz="2800">
                <a:solidFill>
                  <a:schemeClr val="tx1"/>
                </a:solidFill>
                <a:latin typeface="Lucida Sans" pitchFamily="34" charset="0"/>
              </a:rPr>
              <a:t>Since 2001, Coordinator</a:t>
            </a:r>
          </a:p>
          <a:p>
            <a:endParaRPr lang="en-US" sz="800">
              <a:solidFill>
                <a:schemeClr val="tx1"/>
              </a:solidFill>
              <a:latin typeface="Lucida Sans" pitchFamily="34" charset="0"/>
            </a:endParaRPr>
          </a:p>
          <a:p>
            <a:pPr algn="just">
              <a:buFont typeface="Wingdings" pitchFamily="2" charset="2"/>
              <a:buChar char="Ø"/>
            </a:pPr>
            <a:r>
              <a:rPr lang="en-US" sz="3600">
                <a:solidFill>
                  <a:schemeClr val="tx1"/>
                </a:solidFill>
                <a:latin typeface="Lucida Sans" pitchFamily="34" charset="0"/>
              </a:rPr>
              <a:t> </a:t>
            </a:r>
            <a:r>
              <a:rPr lang="en-US" sz="3600">
                <a:solidFill>
                  <a:schemeClr val="accent1"/>
                </a:solidFill>
                <a:latin typeface="Lucida Sans" pitchFamily="34" charset="0"/>
              </a:rPr>
              <a:t>Official Debt Audit – Ecuador</a:t>
            </a:r>
          </a:p>
          <a:p>
            <a:r>
              <a:rPr lang="en-US" sz="2800">
                <a:solidFill>
                  <a:schemeClr val="tx1"/>
                </a:solidFill>
                <a:latin typeface="Lucida Sans" pitchFamily="34" charset="0"/>
              </a:rPr>
              <a:t>2007-2008, Member of the Commission CAIC</a:t>
            </a:r>
          </a:p>
          <a:p>
            <a:endParaRPr lang="en-US" sz="800">
              <a:solidFill>
                <a:schemeClr val="tx1"/>
              </a:solidFill>
              <a:latin typeface="Lucida Sans" pitchFamily="34" charset="0"/>
            </a:endParaRPr>
          </a:p>
          <a:p>
            <a:pPr algn="just">
              <a:buFont typeface="Wingdings" pitchFamily="2" charset="2"/>
              <a:buChar char="Ø"/>
            </a:pPr>
            <a:r>
              <a:rPr lang="en-US" sz="3600">
                <a:solidFill>
                  <a:schemeClr val="tx1"/>
                </a:solidFill>
                <a:latin typeface="Lucida Sans" pitchFamily="34" charset="0"/>
              </a:rPr>
              <a:t> </a:t>
            </a:r>
            <a:r>
              <a:rPr lang="en-US" sz="3600">
                <a:solidFill>
                  <a:schemeClr val="accent1"/>
                </a:solidFill>
                <a:latin typeface="Lucida Sans" pitchFamily="34" charset="0"/>
              </a:rPr>
              <a:t>Parliamentarian Investigation – Brasil</a:t>
            </a:r>
          </a:p>
          <a:p>
            <a:r>
              <a:rPr lang="en-US" sz="2800">
                <a:solidFill>
                  <a:schemeClr val="tx1"/>
                </a:solidFill>
                <a:latin typeface="Lucida Sans" pitchFamily="34" charset="0"/>
              </a:rPr>
              <a:t>2009-2010, Assessor of the Federal Deputies CPI</a:t>
            </a:r>
            <a:endParaRPr lang="pt-BR" sz="2800">
              <a:solidFill>
                <a:schemeClr val="folHlink"/>
              </a:solidFill>
              <a:latin typeface="Lucida San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iterate type="lt">
                                    <p:tmPct val="100000"/>
                                  </p:iterate>
                                  <p:childTnLst>
                                    <p:set>
                                      <p:cBhvr>
                                        <p:cTn id="6" dur="1" fill="hold">
                                          <p:stCondLst>
                                            <p:cond delay="0"/>
                                          </p:stCondLst>
                                        </p:cTn>
                                        <p:tgtEl>
                                          <p:spTgt spid="2051"/>
                                        </p:tgtEl>
                                        <p:attrNameLst>
                                          <p:attrName>style.visibility</p:attrName>
                                        </p:attrNameLst>
                                      </p:cBhvr>
                                      <p:to>
                                        <p:strVal val="visible"/>
                                      </p:to>
                                    </p:set>
                                    <p:animEffect transition="in" filter="dissolve">
                                      <p:cBhvr>
                                        <p:cTn id="7" dur="75"/>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txBox="1">
            <a:spLocks noChangeArrowheads="1"/>
          </p:cNvSpPr>
          <p:nvPr/>
        </p:nvSpPr>
        <p:spPr bwMode="auto">
          <a:xfrm>
            <a:off x="619125" y="188913"/>
            <a:ext cx="8270875" cy="1106487"/>
          </a:xfrm>
          <a:prstGeom prst="rect">
            <a:avLst/>
          </a:prstGeom>
          <a:noFill/>
          <a:ln w="9525">
            <a:noFill/>
            <a:miter lim="800000"/>
            <a:headEnd/>
            <a:tailEnd/>
          </a:ln>
        </p:spPr>
        <p:txBody>
          <a:bodyPr/>
          <a:lstStyle/>
          <a:p>
            <a:pPr>
              <a:spcBef>
                <a:spcPts val="600"/>
              </a:spcBef>
            </a:pPr>
            <a:r>
              <a:rPr lang="en-US" sz="3200">
                <a:solidFill>
                  <a:schemeClr val="accent1"/>
                </a:solidFill>
              </a:rPr>
              <a:t>The BANKS are being saved!</a:t>
            </a:r>
          </a:p>
          <a:p>
            <a:pPr>
              <a:spcBef>
                <a:spcPts val="600"/>
              </a:spcBef>
            </a:pPr>
            <a:r>
              <a:rPr lang="en-US" sz="3200">
                <a:solidFill>
                  <a:schemeClr val="accent1"/>
                </a:solidFill>
              </a:rPr>
              <a:t>We fight for justice and guarantee decent life for all human beings</a:t>
            </a:r>
          </a:p>
        </p:txBody>
      </p:sp>
      <p:sp>
        <p:nvSpPr>
          <p:cNvPr id="3" name="Rectangle 3"/>
          <p:cNvSpPr txBox="1">
            <a:spLocks noChangeArrowheads="1"/>
          </p:cNvSpPr>
          <p:nvPr/>
        </p:nvSpPr>
        <p:spPr>
          <a:xfrm>
            <a:off x="0" y="1857375"/>
            <a:ext cx="9658350" cy="1190625"/>
          </a:xfrm>
          <a:prstGeom prst="rect">
            <a:avLst/>
          </a:prstGeom>
        </p:spPr>
        <p:txBody>
          <a:bodyPr/>
          <a:lstStyle/>
          <a:p>
            <a:pPr marL="381000" lvl="2" algn="just">
              <a:spcBef>
                <a:spcPct val="65000"/>
              </a:spcBef>
              <a:defRPr/>
            </a:pPr>
            <a:r>
              <a:rPr lang="pt-BR" kern="0" dirty="0">
                <a:latin typeface="+mn-lt"/>
              </a:rPr>
              <a:t>	</a:t>
            </a:r>
          </a:p>
        </p:txBody>
      </p:sp>
      <p:pic>
        <p:nvPicPr>
          <p:cNvPr id="21508" name="Picture 5"/>
          <p:cNvPicPr>
            <a:picLocks noChangeAspect="1" noChangeArrowheads="1"/>
          </p:cNvPicPr>
          <p:nvPr/>
        </p:nvPicPr>
        <p:blipFill>
          <a:blip r:embed="rId2"/>
          <a:srcRect/>
          <a:stretch>
            <a:fillRect/>
          </a:stretch>
        </p:blipFill>
        <p:spPr bwMode="auto">
          <a:xfrm>
            <a:off x="928688" y="2071688"/>
            <a:ext cx="8204200" cy="4478337"/>
          </a:xfrm>
          <a:prstGeom prst="rect">
            <a:avLst/>
          </a:prstGeom>
          <a:noFill/>
          <a:ln w="12700" cap="sq">
            <a:noFill/>
            <a:miter lim="800000"/>
            <a:headEnd type="none" w="sm" len="sm"/>
            <a:tailEnd type="none" w="sm" len="sm"/>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660400" y="1219200"/>
            <a:ext cx="8701088" cy="4832350"/>
          </a:xfrm>
          <a:prstGeom prst="rect">
            <a:avLst/>
          </a:prstGeom>
          <a:noFill/>
          <a:ln w="12700" cap="sq">
            <a:noFill/>
            <a:miter lim="800000"/>
            <a:headEnd type="none" w="sm" len="sm"/>
            <a:tailEnd type="none" w="sm" len="sm"/>
          </a:ln>
        </p:spPr>
        <p:txBody>
          <a:bodyPr>
            <a:spAutoFit/>
          </a:bodyPr>
          <a:lstStyle/>
          <a:p>
            <a:endParaRPr lang="pt-BR" i="1">
              <a:latin typeface="Verdana" pitchFamily="34" charset="0"/>
            </a:endParaRPr>
          </a:p>
          <a:p>
            <a:pPr>
              <a:lnSpc>
                <a:spcPct val="120000"/>
              </a:lnSpc>
            </a:pPr>
            <a:endParaRPr lang="pt-BR" sz="5000">
              <a:solidFill>
                <a:srgbClr val="FFFF00"/>
              </a:solidFill>
            </a:endParaRPr>
          </a:p>
          <a:p>
            <a:pPr>
              <a:lnSpc>
                <a:spcPct val="120000"/>
              </a:lnSpc>
            </a:pPr>
            <a:r>
              <a:rPr lang="pt-BR" sz="2000" i="1">
                <a:solidFill>
                  <a:srgbClr val="FF9900"/>
                </a:solidFill>
                <a:latin typeface="Verdana" pitchFamily="34" charset="0"/>
              </a:rPr>
              <a:t>Thank you,</a:t>
            </a:r>
          </a:p>
          <a:p>
            <a:pPr algn="r"/>
            <a:endParaRPr lang="pt-BR" sz="2000" i="1">
              <a:solidFill>
                <a:srgbClr val="FF9900"/>
              </a:solidFill>
              <a:latin typeface="Verdana" pitchFamily="34" charset="0"/>
            </a:endParaRPr>
          </a:p>
          <a:p>
            <a:pPr algn="r"/>
            <a:r>
              <a:rPr lang="pt-BR" sz="2000" i="1">
                <a:solidFill>
                  <a:srgbClr val="FF9900"/>
                </a:solidFill>
                <a:latin typeface="Verdana" pitchFamily="34" charset="0"/>
              </a:rPr>
              <a:t> Maria Lucia Fattorelli</a:t>
            </a:r>
          </a:p>
          <a:p>
            <a:pPr algn="r"/>
            <a:endParaRPr lang="pt-BR" sz="2000" i="1">
              <a:solidFill>
                <a:srgbClr val="FF9900"/>
              </a:solidFill>
              <a:latin typeface="Verdana" pitchFamily="34" charset="0"/>
            </a:endParaRPr>
          </a:p>
          <a:p>
            <a:pPr algn="r"/>
            <a:endParaRPr lang="pt-BR" sz="2000" i="1">
              <a:solidFill>
                <a:srgbClr val="FF9900"/>
              </a:solidFill>
              <a:latin typeface="Verdana" pitchFamily="34" charset="0"/>
            </a:endParaRPr>
          </a:p>
          <a:p>
            <a:pPr algn="r"/>
            <a:r>
              <a:rPr lang="pt-BR" sz="3000" i="1">
                <a:solidFill>
                  <a:schemeClr val="tx1"/>
                </a:solidFill>
                <a:latin typeface="Verdana" pitchFamily="34" charset="0"/>
              </a:rPr>
              <a:t>www.divida-auditoriacidada.org.br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Text Box 2"/>
          <p:cNvSpPr txBox="1">
            <a:spLocks noChangeArrowheads="1"/>
          </p:cNvSpPr>
          <p:nvPr/>
        </p:nvSpPr>
        <p:spPr bwMode="auto">
          <a:xfrm>
            <a:off x="488950" y="4076700"/>
            <a:ext cx="8915400" cy="2800350"/>
          </a:xfrm>
          <a:prstGeom prst="rect">
            <a:avLst/>
          </a:prstGeom>
          <a:noFill/>
          <a:ln w="12700" cap="sq">
            <a:noFill/>
            <a:miter lim="800000"/>
            <a:headEnd type="none" w="sm" len="sm"/>
            <a:tailEnd type="none" w="sm" len="sm"/>
          </a:ln>
        </p:spPr>
        <p:txBody>
          <a:bodyPr>
            <a:spAutoFit/>
          </a:bodyPr>
          <a:lstStyle/>
          <a:p>
            <a:pPr>
              <a:buFont typeface="Arial" charset="0"/>
              <a:buChar char="•"/>
            </a:pPr>
            <a:r>
              <a:rPr lang="en-US" sz="3200">
                <a:solidFill>
                  <a:schemeClr val="accent1"/>
                </a:solidFill>
              </a:rPr>
              <a:t> Citizens' initiative from the assessment conducted in 2000, with more than 6 million votes </a:t>
            </a:r>
          </a:p>
          <a:p>
            <a:pPr>
              <a:buFont typeface="Arial" charset="0"/>
              <a:buChar char="•"/>
            </a:pPr>
            <a:r>
              <a:rPr lang="en-US" sz="3200">
                <a:solidFill>
                  <a:schemeClr val="accent1"/>
                </a:solidFill>
              </a:rPr>
              <a:t> Pressure for the realization of the Official Debt Audit,  required by the 1988 Federal Constitution, but never implemented</a:t>
            </a:r>
          </a:p>
        </p:txBody>
      </p:sp>
      <p:pic>
        <p:nvPicPr>
          <p:cNvPr id="4099" name="Picture 3"/>
          <p:cNvPicPr>
            <a:picLocks noChangeAspect="1" noChangeArrowheads="1"/>
          </p:cNvPicPr>
          <p:nvPr/>
        </p:nvPicPr>
        <p:blipFill>
          <a:blip r:embed="rId2"/>
          <a:srcRect/>
          <a:stretch>
            <a:fillRect/>
          </a:stretch>
        </p:blipFill>
        <p:spPr bwMode="auto">
          <a:xfrm>
            <a:off x="992188" y="333375"/>
            <a:ext cx="3297237" cy="3519488"/>
          </a:xfrm>
          <a:prstGeom prst="rect">
            <a:avLst/>
          </a:prstGeom>
          <a:noFill/>
          <a:ln w="12700" cap="sq" algn="ctr">
            <a:noFill/>
            <a:miter lim="800000"/>
            <a:headEnd/>
            <a:tailEnd/>
          </a:ln>
        </p:spPr>
      </p:pic>
      <p:sp>
        <p:nvSpPr>
          <p:cNvPr id="4100" name="CaixaDeTexto 3"/>
          <p:cNvSpPr txBox="1">
            <a:spLocks noChangeArrowheads="1"/>
          </p:cNvSpPr>
          <p:nvPr/>
        </p:nvSpPr>
        <p:spPr bwMode="auto">
          <a:xfrm>
            <a:off x="4665663" y="1052513"/>
            <a:ext cx="4679950" cy="1323975"/>
          </a:xfrm>
          <a:prstGeom prst="rect">
            <a:avLst/>
          </a:prstGeom>
          <a:noFill/>
          <a:ln w="9525">
            <a:noFill/>
            <a:miter lim="800000"/>
            <a:headEnd/>
            <a:tailEnd/>
          </a:ln>
        </p:spPr>
        <p:txBody>
          <a:bodyPr>
            <a:spAutoFit/>
          </a:bodyPr>
          <a:lstStyle/>
          <a:p>
            <a:r>
              <a:rPr lang="pt-BR" sz="3200">
                <a:solidFill>
                  <a:schemeClr val="tx1"/>
                </a:solidFill>
              </a:rPr>
              <a:t>CITIZEN DEBT AUDIT </a:t>
            </a:r>
          </a:p>
          <a:p>
            <a:r>
              <a:rPr lang="pt-BR" sz="3200">
                <a:solidFill>
                  <a:schemeClr val="tx1"/>
                </a:solidFill>
              </a:rPr>
              <a:t> BRASIL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60450"/>
                                        </p:tgtEl>
                                        <p:attrNameLst>
                                          <p:attrName>style.visibility</p:attrName>
                                        </p:attrNameLst>
                                      </p:cBhvr>
                                      <p:to>
                                        <p:strVal val="visible"/>
                                      </p:to>
                                    </p:set>
                                    <p:animEffect transition="in" filter="dissolve">
                                      <p:cBhvr>
                                        <p:cTn id="7" dur="500"/>
                                        <p:tgtEl>
                                          <p:spTgt spid="3604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523875" y="152400"/>
            <a:ext cx="9001125" cy="847725"/>
          </a:xfrm>
        </p:spPr>
        <p:txBody>
          <a:bodyPr/>
          <a:lstStyle/>
          <a:p>
            <a:r>
              <a:rPr lang="pt-BR" sz="3600" b="1" smtClean="0">
                <a:solidFill>
                  <a:schemeClr val="accent1"/>
                </a:solidFill>
              </a:rPr>
              <a:t>CITIZEN DEBT AUDIT-BRAZIL</a:t>
            </a:r>
          </a:p>
        </p:txBody>
      </p:sp>
      <p:sp>
        <p:nvSpPr>
          <p:cNvPr id="5123" name="Rectangle 3"/>
          <p:cNvSpPr>
            <a:spLocks noGrp="1" noChangeArrowheads="1"/>
          </p:cNvSpPr>
          <p:nvPr>
            <p:ph type="body" idx="4294967295"/>
          </p:nvPr>
        </p:nvSpPr>
        <p:spPr>
          <a:xfrm>
            <a:off x="330200" y="928688"/>
            <a:ext cx="9575800" cy="5715000"/>
          </a:xfrm>
        </p:spPr>
        <p:txBody>
          <a:bodyPr/>
          <a:lstStyle/>
          <a:p>
            <a:r>
              <a:rPr lang="en-US" sz="2400" b="1" smtClean="0">
                <a:solidFill>
                  <a:schemeClr val="accent1"/>
                </a:solidFill>
              </a:rPr>
              <a:t>KEY INITIATIVES:</a:t>
            </a:r>
            <a:r>
              <a:rPr lang="en-US" sz="2400" smtClean="0"/>
              <a:t> </a:t>
            </a:r>
          </a:p>
          <a:p>
            <a:pPr>
              <a:buFontTx/>
              <a:buNone/>
            </a:pPr>
            <a:r>
              <a:rPr lang="en-US" sz="2400" smtClean="0"/>
              <a:t>I - Historic Debt Rescue: Studies, Documents, Congress Reports </a:t>
            </a:r>
          </a:p>
          <a:p>
            <a:pPr>
              <a:buFontTx/>
              <a:buNone/>
            </a:pPr>
            <a:r>
              <a:rPr lang="en-US" sz="2400" smtClean="0"/>
              <a:t>II - Support for Current Events </a:t>
            </a:r>
          </a:p>
          <a:p>
            <a:pPr>
              <a:buFontTx/>
              <a:buNone/>
            </a:pPr>
            <a:r>
              <a:rPr lang="en-US" sz="2400" smtClean="0"/>
              <a:t>		Analysis of National Budget and fight against the privilege of debt</a:t>
            </a:r>
          </a:p>
          <a:p>
            <a:pPr>
              <a:buFontTx/>
              <a:buNone/>
            </a:pPr>
            <a:r>
              <a:rPr lang="en-US" sz="2400" smtClean="0"/>
              <a:t>III - Compilation of Legal Arguments – </a:t>
            </a:r>
            <a:r>
              <a:rPr lang="en-US" sz="2400" smtClean="0">
                <a:solidFill>
                  <a:schemeClr val="accent1"/>
                </a:solidFill>
              </a:rPr>
              <a:t>Law Suit of Lawyers in STF</a:t>
            </a:r>
          </a:p>
          <a:p>
            <a:pPr>
              <a:buFontTx/>
              <a:buNone/>
            </a:pPr>
            <a:r>
              <a:rPr lang="en-US" sz="2400" smtClean="0"/>
              <a:t>IV – Main Political Results </a:t>
            </a:r>
          </a:p>
          <a:p>
            <a:pPr>
              <a:buFontTx/>
              <a:buNone/>
            </a:pPr>
            <a:r>
              <a:rPr lang="en-US" sz="2400" smtClean="0"/>
              <a:t>		</a:t>
            </a:r>
            <a:r>
              <a:rPr lang="en-US" sz="2400" smtClean="0">
                <a:solidFill>
                  <a:schemeClr val="accent1"/>
                </a:solidFill>
              </a:rPr>
              <a:t>CAIC in Ecuador</a:t>
            </a:r>
          </a:p>
          <a:p>
            <a:pPr>
              <a:buFontTx/>
              <a:buNone/>
            </a:pPr>
            <a:r>
              <a:rPr lang="en-US" sz="2400" smtClean="0">
                <a:solidFill>
                  <a:schemeClr val="accent1"/>
                </a:solidFill>
              </a:rPr>
              <a:t>		CPI in Brazilian Parliament</a:t>
            </a:r>
          </a:p>
          <a:p>
            <a:pPr>
              <a:buFontTx/>
              <a:buNone/>
            </a:pPr>
            <a:r>
              <a:rPr lang="en-US" sz="2400" smtClean="0"/>
              <a:t>V – National Mobilization linking organizations or workers, students and other popular associations</a:t>
            </a:r>
          </a:p>
          <a:p>
            <a:pPr>
              <a:buFontTx/>
              <a:buNone/>
            </a:pPr>
            <a:r>
              <a:rPr lang="en-US" sz="2400" smtClean="0"/>
              <a:t>VI - International Connection: Countries and Organizations </a:t>
            </a:r>
            <a:r>
              <a:rPr lang="en-US" sz="1200" smtClean="0">
                <a:solidFill>
                  <a:schemeClr val="accent1"/>
                </a:solidFill>
              </a:rPr>
              <a:t>LATINDADD, CADTM, JS, UNCTAD</a:t>
            </a:r>
          </a:p>
          <a:p>
            <a:pPr>
              <a:buFontTx/>
              <a:buNone/>
            </a:pPr>
            <a:r>
              <a:rPr lang="en-US" sz="2400" smtClean="0"/>
              <a:t>VI I- Popular Publications, participation on national and international events, book, video, studies, website: </a:t>
            </a:r>
            <a:r>
              <a:rPr lang="pt-BR" sz="2400" b="1" smtClean="0"/>
              <a:t>www.divida-auditoriacidada.org.br</a:t>
            </a:r>
            <a:endParaRPr lang="es-EC" b="1"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152400"/>
            <a:ext cx="9906000" cy="776288"/>
          </a:xfrm>
        </p:spPr>
        <p:txBody>
          <a:bodyPr/>
          <a:lstStyle/>
          <a:p>
            <a:r>
              <a:rPr lang="pt-BR" sz="3600" b="1" smtClean="0">
                <a:solidFill>
                  <a:schemeClr val="accent1"/>
                </a:solidFill>
              </a:rPr>
              <a:t>LEGAL/POLITICAL ARGUMENTS</a:t>
            </a:r>
          </a:p>
        </p:txBody>
      </p:sp>
      <p:sp>
        <p:nvSpPr>
          <p:cNvPr id="6147" name="Rectangle 3"/>
          <p:cNvSpPr>
            <a:spLocks noGrp="1" noChangeArrowheads="1"/>
          </p:cNvSpPr>
          <p:nvPr>
            <p:ph type="body" idx="4294967295"/>
          </p:nvPr>
        </p:nvSpPr>
        <p:spPr>
          <a:xfrm>
            <a:off x="231775" y="1000125"/>
            <a:ext cx="9674225" cy="5086350"/>
          </a:xfrm>
        </p:spPr>
        <p:txBody>
          <a:bodyPr/>
          <a:lstStyle/>
          <a:p>
            <a:pPr marL="514350" indent="-514350">
              <a:buFontTx/>
              <a:buAutoNum type="arabicPeriod"/>
              <a:defRPr/>
            </a:pPr>
            <a:r>
              <a:rPr lang="en-US" sz="2800" b="1" dirty="0" smtClean="0"/>
              <a:t>ILLEGITIMATE DEBT</a:t>
            </a:r>
            <a:r>
              <a:rPr lang="en-US" sz="2800" b="1" dirty="0" smtClean="0">
                <a:solidFill>
                  <a:schemeClr val="accent1"/>
                </a:solidFill>
              </a:rPr>
              <a:t> </a:t>
            </a:r>
          </a:p>
          <a:p>
            <a:pPr marL="514350" indent="-514350">
              <a:buFontTx/>
              <a:buNone/>
              <a:defRPr/>
            </a:pPr>
            <a:r>
              <a:rPr lang="en-US" sz="2800" b="1" dirty="0" smtClean="0">
                <a:solidFill>
                  <a:schemeClr val="accent1"/>
                </a:solidFill>
              </a:rPr>
              <a:t>	Study published in Ecuador</a:t>
            </a:r>
          </a:p>
          <a:p>
            <a:pPr marL="514350" indent="-514350">
              <a:buFontTx/>
              <a:buNone/>
              <a:defRPr/>
            </a:pPr>
            <a:endParaRPr lang="en-US" sz="500" b="1" dirty="0" smtClean="0">
              <a:solidFill>
                <a:schemeClr val="accent1"/>
              </a:solidFill>
            </a:endParaRPr>
          </a:p>
          <a:p>
            <a:pPr marL="514350" indent="-514350">
              <a:buFontTx/>
              <a:buNone/>
              <a:defRPr/>
            </a:pPr>
            <a:endParaRPr lang="en-US" sz="300" dirty="0" smtClean="0"/>
          </a:p>
          <a:p>
            <a:pPr marL="514350" indent="-514350">
              <a:buFontTx/>
              <a:buNone/>
              <a:defRPr/>
            </a:pPr>
            <a:endParaRPr lang="en-US" sz="500" dirty="0" smtClean="0"/>
          </a:p>
          <a:p>
            <a:pPr marL="514350" indent="-514350">
              <a:buFontTx/>
              <a:buNone/>
              <a:defRPr/>
            </a:pPr>
            <a:r>
              <a:rPr lang="en-US" sz="2800" b="1" dirty="0" smtClean="0"/>
              <a:t>2.  DEEPENING STUDIES ABOUT:</a:t>
            </a:r>
          </a:p>
          <a:p>
            <a:pPr lvl="1">
              <a:buFont typeface="Arial" charset="0"/>
              <a:buChar char="•"/>
              <a:defRPr/>
            </a:pPr>
            <a:r>
              <a:rPr lang="en-US" sz="2400" dirty="0" smtClean="0"/>
              <a:t>Co-</a:t>
            </a:r>
            <a:r>
              <a:rPr lang="en-US" sz="2400" dirty="0" err="1" smtClean="0"/>
              <a:t>responsability</a:t>
            </a:r>
            <a:r>
              <a:rPr lang="en-US" sz="2400" dirty="0" smtClean="0"/>
              <a:t> of creditors    </a:t>
            </a:r>
            <a:r>
              <a:rPr lang="en-US" sz="2400" b="1" dirty="0" smtClean="0">
                <a:solidFill>
                  <a:schemeClr val="accent1"/>
                </a:solidFill>
              </a:rPr>
              <a:t>Example: Norway</a:t>
            </a:r>
          </a:p>
          <a:p>
            <a:pPr lvl="1">
              <a:buFont typeface="Arial" charset="0"/>
              <a:buChar char="•"/>
              <a:defRPr/>
            </a:pPr>
            <a:r>
              <a:rPr lang="en-US" sz="2400" dirty="0" smtClean="0"/>
              <a:t>Asymmetry between parts</a:t>
            </a:r>
          </a:p>
          <a:p>
            <a:pPr lvl="1">
              <a:buFont typeface="Arial" charset="0"/>
              <a:buChar char="•"/>
              <a:defRPr/>
            </a:pPr>
            <a:r>
              <a:rPr lang="en-US" sz="2400" dirty="0" smtClean="0"/>
              <a:t>Violation of principles: Reasonability, </a:t>
            </a:r>
            <a:r>
              <a:rPr lang="en-US" sz="2400" i="1" dirty="0" smtClean="0"/>
              <a:t>Rebus sic </a:t>
            </a:r>
            <a:r>
              <a:rPr lang="en-US" sz="2400" i="1" dirty="0" err="1" smtClean="0"/>
              <a:t>Stantibus</a:t>
            </a:r>
            <a:endParaRPr lang="en-US" sz="2400" i="1" dirty="0" smtClean="0"/>
          </a:p>
          <a:p>
            <a:pPr lvl="1">
              <a:buFont typeface="Arial" charset="0"/>
              <a:buChar char="•"/>
              <a:defRPr/>
            </a:pPr>
            <a:r>
              <a:rPr lang="en-US" sz="2400" dirty="0" smtClean="0"/>
              <a:t>Right to Development and to </a:t>
            </a:r>
            <a:r>
              <a:rPr lang="en-US" sz="2400" dirty="0" err="1" smtClean="0"/>
              <a:t>Sovereignity</a:t>
            </a:r>
            <a:endParaRPr lang="en-US" sz="2400" dirty="0" smtClean="0"/>
          </a:p>
          <a:p>
            <a:pPr lvl="1">
              <a:buFont typeface="Arial" charset="0"/>
              <a:buChar char="•"/>
              <a:defRPr/>
            </a:pPr>
            <a:r>
              <a:rPr lang="en-US" sz="2400" dirty="0" smtClean="0"/>
              <a:t>Violation to Human Rights</a:t>
            </a:r>
          </a:p>
          <a:p>
            <a:pPr lvl="1">
              <a:buFontTx/>
              <a:buNone/>
              <a:defRPr/>
            </a:pPr>
            <a:endParaRPr lang="en-US" sz="300" b="1" dirty="0" smtClean="0"/>
          </a:p>
          <a:p>
            <a:pPr lvl="1">
              <a:buFontTx/>
              <a:buNone/>
              <a:defRPr/>
            </a:pPr>
            <a:endParaRPr lang="en-US" sz="300" b="1" dirty="0" smtClean="0"/>
          </a:p>
          <a:p>
            <a:pPr lvl="1">
              <a:buFontTx/>
              <a:buNone/>
              <a:defRPr/>
            </a:pPr>
            <a:endParaRPr lang="en-US" sz="300" b="1" dirty="0" smtClean="0"/>
          </a:p>
          <a:p>
            <a:pPr lvl="1">
              <a:buFontTx/>
              <a:buNone/>
              <a:defRPr/>
            </a:pPr>
            <a:endParaRPr lang="en-US" sz="300" b="1" dirty="0" smtClean="0"/>
          </a:p>
          <a:p>
            <a:pPr>
              <a:buFontTx/>
              <a:buNone/>
              <a:defRPr/>
            </a:pPr>
            <a:r>
              <a:rPr lang="en-US" sz="2800" b="1" dirty="0" smtClean="0"/>
              <a:t>3. BUILD JURISPRUDENCE: Start studies to build jurisprudence and impulse INTERNATIONAL LEGITIMATE AND FAIR LEGAL FORUMS</a:t>
            </a:r>
            <a:endParaRPr lang="en-US" dirty="0" smtClean="0"/>
          </a:p>
          <a:p>
            <a:pPr lvl="1">
              <a:buFont typeface="Arial" charset="0"/>
              <a:buChar char="•"/>
              <a:defRPr/>
            </a:pPr>
            <a:endParaRPr lang="es-EC"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9"/>
          <p:cNvPicPr>
            <a:picLocks noChangeAspect="1" noChangeArrowheads="1"/>
          </p:cNvPicPr>
          <p:nvPr/>
        </p:nvPicPr>
        <p:blipFill>
          <a:blip r:embed="rId3"/>
          <a:srcRect/>
          <a:stretch>
            <a:fillRect/>
          </a:stretch>
        </p:blipFill>
        <p:spPr bwMode="auto">
          <a:xfrm>
            <a:off x="952500" y="1071563"/>
            <a:ext cx="8072438" cy="5286375"/>
          </a:xfrm>
          <a:prstGeom prst="rect">
            <a:avLst/>
          </a:prstGeom>
          <a:noFill/>
          <a:ln w="12700" cap="sq" algn="ctr">
            <a:noFill/>
            <a:miter lim="800000"/>
            <a:headEnd/>
            <a:tailEnd/>
          </a:ln>
        </p:spPr>
      </p:pic>
      <p:sp>
        <p:nvSpPr>
          <p:cNvPr id="7171" name="Rectangle 4"/>
          <p:cNvSpPr>
            <a:spLocks noChangeArrowheads="1"/>
          </p:cNvSpPr>
          <p:nvPr/>
        </p:nvSpPr>
        <p:spPr bwMode="auto">
          <a:xfrm>
            <a:off x="4860925" y="-230188"/>
            <a:ext cx="184150" cy="460376"/>
          </a:xfrm>
          <a:prstGeom prst="rect">
            <a:avLst/>
          </a:prstGeom>
          <a:noFill/>
          <a:ln w="12700" cap="sq">
            <a:noFill/>
            <a:miter lim="800000"/>
            <a:headEnd type="none" w="sm" len="sm"/>
            <a:tailEnd type="none" w="sm" len="sm"/>
          </a:ln>
        </p:spPr>
        <p:txBody>
          <a:bodyPr wrap="none" anchor="ctr">
            <a:spAutoFit/>
          </a:bodyPr>
          <a:lstStyle/>
          <a:p>
            <a:endParaRPr lang="pt-BR"/>
          </a:p>
        </p:txBody>
      </p:sp>
      <p:sp>
        <p:nvSpPr>
          <p:cNvPr id="7172" name="Text Box 12"/>
          <p:cNvSpPr txBox="1">
            <a:spLocks noChangeArrowheads="1"/>
          </p:cNvSpPr>
          <p:nvPr/>
        </p:nvSpPr>
        <p:spPr bwMode="auto">
          <a:xfrm>
            <a:off x="0" y="6429375"/>
            <a:ext cx="9906000" cy="307975"/>
          </a:xfrm>
          <a:prstGeom prst="rect">
            <a:avLst/>
          </a:prstGeom>
          <a:noFill/>
          <a:ln w="12700" cap="sq">
            <a:noFill/>
            <a:miter lim="800000"/>
            <a:headEnd/>
            <a:tailEnd/>
          </a:ln>
        </p:spPr>
        <p:txBody>
          <a:bodyPr>
            <a:spAutoFit/>
          </a:bodyPr>
          <a:lstStyle/>
          <a:p>
            <a:r>
              <a:rPr lang="pt-BR" sz="1400" b="0">
                <a:solidFill>
                  <a:schemeClr val="tx1"/>
                </a:solidFill>
              </a:rPr>
              <a:t>Source: SIAFI - http://www.camara.gov.br/internet/orcament/bd/exe2010mdb.EXE. Elaboração: Auditoria Cidadã da Dívida</a:t>
            </a:r>
          </a:p>
        </p:txBody>
      </p:sp>
      <p:sp>
        <p:nvSpPr>
          <p:cNvPr id="7173" name="CaixaDeTexto 5"/>
          <p:cNvSpPr txBox="1">
            <a:spLocks noChangeArrowheads="1"/>
          </p:cNvSpPr>
          <p:nvPr/>
        </p:nvSpPr>
        <p:spPr bwMode="auto">
          <a:xfrm>
            <a:off x="1639888" y="5589588"/>
            <a:ext cx="2071687" cy="368300"/>
          </a:xfrm>
          <a:prstGeom prst="rect">
            <a:avLst/>
          </a:prstGeom>
          <a:solidFill>
            <a:srgbClr val="FFFFFF"/>
          </a:solidFill>
          <a:ln w="9525">
            <a:solidFill>
              <a:srgbClr val="FF0000"/>
            </a:solidFill>
            <a:miter lim="800000"/>
            <a:headEnd/>
            <a:tailEnd/>
          </a:ln>
        </p:spPr>
        <p:txBody>
          <a:bodyPr>
            <a:spAutoFit/>
          </a:bodyPr>
          <a:lstStyle/>
          <a:p>
            <a:r>
              <a:rPr lang="pt-BR" sz="1800"/>
              <a:t>R$ 635 billions</a:t>
            </a:r>
          </a:p>
        </p:txBody>
      </p:sp>
      <p:cxnSp>
        <p:nvCxnSpPr>
          <p:cNvPr id="7174" name="Conector de seta reta 7"/>
          <p:cNvCxnSpPr>
            <a:cxnSpLocks noChangeShapeType="1"/>
          </p:cNvCxnSpPr>
          <p:nvPr/>
        </p:nvCxnSpPr>
        <p:spPr bwMode="auto">
          <a:xfrm rot="10800000" flipV="1">
            <a:off x="2865438" y="5157788"/>
            <a:ext cx="574675" cy="360362"/>
          </a:xfrm>
          <a:prstGeom prst="straightConnector1">
            <a:avLst/>
          </a:prstGeom>
          <a:noFill/>
          <a:ln w="41275" cap="sq" algn="ctr">
            <a:solidFill>
              <a:srgbClr val="FF0000"/>
            </a:solidFill>
            <a:round/>
            <a:headEnd/>
            <a:tailEnd type="arrow" w="med" len="med"/>
          </a:ln>
        </p:spPr>
      </p:cxnSp>
      <p:sp>
        <p:nvSpPr>
          <p:cNvPr id="7175" name="CaixaDeTexto 10"/>
          <p:cNvSpPr txBox="1">
            <a:spLocks noChangeArrowheads="1"/>
          </p:cNvSpPr>
          <p:nvPr/>
        </p:nvSpPr>
        <p:spPr bwMode="auto">
          <a:xfrm>
            <a:off x="273050" y="0"/>
            <a:ext cx="9288463" cy="1057275"/>
          </a:xfrm>
          <a:prstGeom prst="rect">
            <a:avLst/>
          </a:prstGeom>
          <a:noFill/>
          <a:ln w="9525">
            <a:noFill/>
            <a:miter lim="800000"/>
            <a:headEnd/>
            <a:tailEnd/>
          </a:ln>
        </p:spPr>
        <p:txBody>
          <a:bodyPr>
            <a:spAutoFit/>
          </a:bodyPr>
          <a:lstStyle/>
          <a:p>
            <a:pPr defTabSz="449263">
              <a:spcBef>
                <a:spcPts val="100"/>
              </a:spcBef>
              <a:buClr>
                <a:srgbClr val="FF99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a:solidFill>
                  <a:srgbClr val="FF9900"/>
                </a:solidFill>
                <a:ea typeface="Arial Unicode MS" pitchFamily="34" charset="-128"/>
                <a:cs typeface="Arial Unicode MS" pitchFamily="34" charset="-128"/>
              </a:rPr>
              <a:t>Debt Payments: Highest expense of the Federal Budget</a:t>
            </a:r>
          </a:p>
          <a:p>
            <a:pPr defTabSz="449263">
              <a:spcBef>
                <a:spcPts val="100"/>
              </a:spcBef>
              <a:buClr>
                <a:srgbClr val="FF99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500">
              <a:solidFill>
                <a:srgbClr val="FF9900"/>
              </a:solidFill>
              <a:ea typeface="Arial Unicode MS" pitchFamily="34" charset="-128"/>
              <a:cs typeface="Arial Unicode MS" pitchFamily="34" charset="-128"/>
            </a:endParaRPr>
          </a:p>
          <a:p>
            <a:pPr defTabSz="449263">
              <a:spcBef>
                <a:spcPts val="100"/>
              </a:spcBef>
              <a:buClr>
                <a:srgbClr val="FF99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a:solidFill>
                  <a:schemeClr val="tx1"/>
                </a:solidFill>
                <a:ea typeface="Arial Unicode MS" pitchFamily="34" charset="-128"/>
                <a:cs typeface="Arial Unicode MS" pitchFamily="34" charset="-128"/>
              </a:rPr>
              <a:t>Brazilian Federal Budget - 2010</a:t>
            </a:r>
            <a:endParaRPr lang="pt-BR" sz="2800">
              <a:solidFill>
                <a:schemeClr val="accent1"/>
              </a:solidFill>
            </a:endParaRPr>
          </a:p>
        </p:txBody>
      </p:sp>
      <p:sp>
        <p:nvSpPr>
          <p:cNvPr id="7176" name="Rectangle 10"/>
          <p:cNvSpPr>
            <a:spLocks noChangeArrowheads="1"/>
          </p:cNvSpPr>
          <p:nvPr/>
        </p:nvSpPr>
        <p:spPr bwMode="auto">
          <a:xfrm>
            <a:off x="0" y="0"/>
            <a:ext cx="9906000" cy="0"/>
          </a:xfrm>
          <a:prstGeom prst="rect">
            <a:avLst/>
          </a:prstGeom>
          <a:noFill/>
          <a:ln w="12700" cap="sq" algn="ctr">
            <a:noFill/>
            <a:miter lim="800000"/>
            <a:headEnd/>
            <a:tailEnd/>
          </a:ln>
          <a:effectLst>
            <a:prstShdw prst="shdw17" dist="17961" dir="2700000">
              <a:srgbClr val="999999"/>
            </a:prstShdw>
          </a:effectLst>
        </p:spPr>
        <p:txBody>
          <a:bodyPr wrap="none" anchor="ctr">
            <a:spAutoFit/>
          </a:bodyPr>
          <a:lstStyle/>
          <a:p>
            <a:endParaRPr lang="pt-B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381000" y="152400"/>
            <a:ext cx="9525000" cy="776288"/>
          </a:xfrm>
        </p:spPr>
        <p:txBody>
          <a:bodyPr/>
          <a:lstStyle/>
          <a:p>
            <a:r>
              <a:rPr lang="pt-BR" sz="3600" b="1" smtClean="0">
                <a:solidFill>
                  <a:schemeClr val="accent1"/>
                </a:solidFill>
              </a:rPr>
              <a:t>CITIZEN DEBT AUDIT-BRAZIL</a:t>
            </a:r>
          </a:p>
        </p:txBody>
      </p:sp>
      <p:sp>
        <p:nvSpPr>
          <p:cNvPr id="8195" name="Rectangle 3"/>
          <p:cNvSpPr>
            <a:spLocks noGrp="1" noChangeArrowheads="1"/>
          </p:cNvSpPr>
          <p:nvPr>
            <p:ph type="body" idx="4294967295"/>
          </p:nvPr>
        </p:nvSpPr>
        <p:spPr>
          <a:xfrm>
            <a:off x="330200" y="785813"/>
            <a:ext cx="9575800" cy="5857875"/>
          </a:xfrm>
        </p:spPr>
        <p:txBody>
          <a:bodyPr/>
          <a:lstStyle/>
          <a:p>
            <a:pPr>
              <a:buFontTx/>
              <a:buNone/>
            </a:pPr>
            <a:r>
              <a:rPr lang="en-US" sz="2400" b="1" smtClean="0">
                <a:solidFill>
                  <a:schemeClr val="accent1"/>
                </a:solidFill>
              </a:rPr>
              <a:t>CHALLENGES/ DIFFICULTIES:</a:t>
            </a:r>
          </a:p>
          <a:p>
            <a:pPr>
              <a:buFontTx/>
              <a:buNone/>
            </a:pPr>
            <a:endParaRPr lang="en-US" sz="800" smtClean="0"/>
          </a:p>
          <a:p>
            <a:pPr>
              <a:buFont typeface="Wingdings" pitchFamily="2" charset="2"/>
              <a:buChar char="Ø"/>
            </a:pPr>
            <a:r>
              <a:rPr lang="en-US" sz="2400" smtClean="0">
                <a:solidFill>
                  <a:schemeClr val="accent1"/>
                </a:solidFill>
              </a:rPr>
              <a:t> </a:t>
            </a:r>
            <a:r>
              <a:rPr lang="en-US" sz="2400" b="1" smtClean="0"/>
              <a:t>POLITICAL SITUATION</a:t>
            </a:r>
            <a:r>
              <a:rPr lang="en-US" sz="2400" smtClean="0"/>
              <a:t>: </a:t>
            </a:r>
          </a:p>
          <a:p>
            <a:r>
              <a:rPr lang="en-US" sz="2400" smtClean="0"/>
              <a:t>Since PT took over the government in 2003, the forces against indebtness process got very difficult, because Lula didn´t change the debt-policies</a:t>
            </a:r>
          </a:p>
          <a:p>
            <a:r>
              <a:rPr lang="en-US" sz="2400" smtClean="0"/>
              <a:t> This way, the rich elite, banks, industries and big-media – who take advantage of public debt - became stronger, because the traditional opposition of  PT and other parties that turned to support Lula´s government were all together on the same side</a:t>
            </a:r>
          </a:p>
          <a:p>
            <a:r>
              <a:rPr lang="en-US" sz="2400" smtClean="0"/>
              <a:t> Since 2005, when Lula paid IMF - symbol of debt - there is a continuous speech (from gov. and media) that “</a:t>
            </a:r>
            <a:r>
              <a:rPr lang="en-US" sz="2400" i="1" smtClean="0"/>
              <a:t>the Brazilian Debt is not a problem</a:t>
            </a:r>
            <a:r>
              <a:rPr lang="en-US" sz="2400" smtClean="0"/>
              <a:t>”</a:t>
            </a:r>
          </a:p>
          <a:p>
            <a:r>
              <a:rPr lang="en-US" sz="2400" smtClean="0"/>
              <a:t>Citizen Debt Audit has to do a very hard effort to analyze facts and take the discussion about Debt-process and its consequences to workers of all areas, retired people, students, unemployed,  and all social movements who fight for social services, specially health and education.     </a:t>
            </a:r>
          </a:p>
          <a:p>
            <a:pPr algn="ctr">
              <a:buFontTx/>
              <a:buNone/>
            </a:pPr>
            <a:endParaRPr lang="en-US" sz="500" smtClean="0"/>
          </a:p>
          <a:p>
            <a:pPr>
              <a:buFontTx/>
              <a:buNone/>
            </a:pPr>
            <a:r>
              <a:rPr lang="en-US" sz="240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0" y="152400"/>
            <a:ext cx="9906000" cy="419100"/>
          </a:xfrm>
        </p:spPr>
        <p:txBody>
          <a:bodyPr/>
          <a:lstStyle/>
          <a:p>
            <a:r>
              <a:rPr lang="pt-BR" sz="3600" b="1" smtClean="0">
                <a:solidFill>
                  <a:schemeClr val="accent1"/>
                </a:solidFill>
              </a:rPr>
              <a:t>CITIZEN DEBT AUDIT-BRAZIL</a:t>
            </a:r>
          </a:p>
        </p:txBody>
      </p:sp>
      <p:sp>
        <p:nvSpPr>
          <p:cNvPr id="9219" name="Rectangle 3"/>
          <p:cNvSpPr>
            <a:spLocks noGrp="1" noChangeArrowheads="1"/>
          </p:cNvSpPr>
          <p:nvPr>
            <p:ph type="body" idx="4294967295"/>
          </p:nvPr>
        </p:nvSpPr>
        <p:spPr>
          <a:xfrm>
            <a:off x="166688" y="785813"/>
            <a:ext cx="9739312" cy="5857875"/>
          </a:xfrm>
        </p:spPr>
        <p:txBody>
          <a:bodyPr/>
          <a:lstStyle/>
          <a:p>
            <a:pPr indent="-216000">
              <a:buFontTx/>
              <a:buNone/>
              <a:defRPr/>
            </a:pPr>
            <a:r>
              <a:rPr lang="en-US" sz="2400" b="1" dirty="0" smtClean="0">
                <a:solidFill>
                  <a:schemeClr val="accent1"/>
                </a:solidFill>
              </a:rPr>
              <a:t>CHALLENGES/ DIFFICULTIES:</a:t>
            </a:r>
            <a:endParaRPr lang="en-US" sz="800" dirty="0" smtClean="0"/>
          </a:p>
          <a:p>
            <a:pPr indent="-216000">
              <a:buFont typeface="Wingdings" pitchFamily="2" charset="2"/>
              <a:buChar char="Ø"/>
              <a:defRPr/>
            </a:pPr>
            <a:r>
              <a:rPr lang="en-US" sz="2400" b="1" dirty="0" smtClean="0">
                <a:solidFill>
                  <a:schemeClr val="accent1"/>
                </a:solidFill>
              </a:rPr>
              <a:t> </a:t>
            </a:r>
            <a:r>
              <a:rPr lang="en-US" sz="2400" b="1" dirty="0" smtClean="0"/>
              <a:t>ECONOMIC SITUATION</a:t>
            </a:r>
            <a:r>
              <a:rPr lang="en-US" sz="2400" dirty="0" smtClean="0"/>
              <a:t>: </a:t>
            </a:r>
            <a:endParaRPr lang="en-US" sz="800" dirty="0" smtClean="0"/>
          </a:p>
          <a:p>
            <a:pPr indent="-216000">
              <a:buFont typeface="Wingdings" pitchFamily="2" charset="2"/>
              <a:buChar char="§"/>
              <a:defRPr/>
            </a:pPr>
            <a:r>
              <a:rPr lang="en-US" sz="2400" dirty="0" smtClean="0"/>
              <a:t> Brazilian Internal Debt is over R$ 2.3 trillions (over US$ 1.5 trillion), the External Debt is over US$ 300 billion, and the service of the debt took 45% of National Budget in 2010. That´s the reason for such deep inequality in </a:t>
            </a:r>
            <a:r>
              <a:rPr lang="en-US" sz="2400" dirty="0" err="1" smtClean="0"/>
              <a:t>Brasil</a:t>
            </a:r>
            <a:r>
              <a:rPr lang="en-US" sz="2400" dirty="0" smtClean="0"/>
              <a:t>: 7</a:t>
            </a:r>
            <a:r>
              <a:rPr lang="en-US" sz="2400" baseline="30000" dirty="0" smtClean="0"/>
              <a:t>th</a:t>
            </a:r>
            <a:r>
              <a:rPr lang="en-US" sz="2400" dirty="0" smtClean="0"/>
              <a:t> largest economy; 73</a:t>
            </a:r>
            <a:r>
              <a:rPr lang="en-US" sz="2400" baseline="30000" dirty="0" smtClean="0"/>
              <a:t>rd</a:t>
            </a:r>
            <a:r>
              <a:rPr lang="en-US" sz="2400" dirty="0" smtClean="0"/>
              <a:t> Human Development Index</a:t>
            </a:r>
          </a:p>
          <a:p>
            <a:pPr indent="-216000" algn="ctr">
              <a:buFontTx/>
              <a:buNone/>
              <a:defRPr/>
            </a:pPr>
            <a:r>
              <a:rPr lang="en-US" sz="2800" dirty="0" smtClean="0">
                <a:solidFill>
                  <a:schemeClr val="accent1"/>
                </a:solidFill>
              </a:rPr>
              <a:t>DEBT: BRAZILIAN MAJOR PROBLEM</a:t>
            </a:r>
          </a:p>
          <a:p>
            <a:pPr indent="-216000">
              <a:buFont typeface="Wingdings" pitchFamily="2" charset="2"/>
              <a:buChar char="§"/>
              <a:defRPr/>
            </a:pPr>
            <a:r>
              <a:rPr lang="en-US" sz="2400" dirty="0" smtClean="0"/>
              <a:t> 2011 – President </a:t>
            </a:r>
            <a:r>
              <a:rPr lang="en-US" sz="2400" dirty="0" err="1" smtClean="0"/>
              <a:t>Dilma</a:t>
            </a:r>
            <a:r>
              <a:rPr lang="en-US" sz="2400" dirty="0" smtClean="0"/>
              <a:t> </a:t>
            </a:r>
            <a:r>
              <a:rPr lang="en-US" sz="2400" dirty="0" err="1" smtClean="0"/>
              <a:t>Roussef</a:t>
            </a:r>
            <a:r>
              <a:rPr lang="en-US" sz="2400" dirty="0" smtClean="0"/>
              <a:t>  proceeded the largest budget cut of R$50 billion (US$33billion)  to reduce social expenses in order to pay debt; announced the “need” of tributary and pension reforms; keeps selling petroleum areas by auctions. No question on debts payments besides the many indications of illegality and </a:t>
            </a:r>
            <a:r>
              <a:rPr lang="en-US" sz="2400" dirty="0" err="1" smtClean="0"/>
              <a:t>illegimacy</a:t>
            </a:r>
            <a:r>
              <a:rPr lang="en-US" sz="2400" dirty="0" smtClean="0"/>
              <a:t> founded by the CPI – Commission of Investigation of Debt in Brazilian Parliament</a:t>
            </a:r>
          </a:p>
          <a:p>
            <a:pPr indent="-216000">
              <a:buFont typeface="Wingdings" pitchFamily="2" charset="2"/>
              <a:buChar char="§"/>
              <a:defRPr/>
            </a:pPr>
            <a:r>
              <a:rPr lang="en-US" sz="2400" dirty="0" smtClean="0"/>
              <a:t> Risks of transference of Financial Crisis to </a:t>
            </a:r>
            <a:r>
              <a:rPr lang="en-US" sz="2400" dirty="0" err="1" smtClean="0"/>
              <a:t>Brasil</a:t>
            </a:r>
            <a:r>
              <a:rPr lang="en-US" sz="2400" dirty="0" smtClean="0"/>
              <a:t>: investments of  Petroleum and Sovereign Funds in </a:t>
            </a:r>
            <a:r>
              <a:rPr lang="en-US" sz="2400" u="sng" dirty="0" smtClean="0"/>
              <a:t>international</a:t>
            </a:r>
            <a:r>
              <a:rPr lang="en-US" sz="2400" dirty="0" smtClean="0"/>
              <a:t> market; free capital flow </a:t>
            </a:r>
          </a:p>
          <a:p>
            <a:pPr>
              <a:buFontTx/>
              <a:buNone/>
              <a:defRPr/>
            </a:pPr>
            <a:r>
              <a:rPr lang="en-US" sz="2400"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66688" y="1428750"/>
            <a:ext cx="9739312" cy="500063"/>
          </a:xfrm>
          <a:prstGeom prst="rect">
            <a:avLst/>
          </a:prstGeom>
          <a:noFill/>
          <a:ln w="9525">
            <a:noFill/>
            <a:miter lim="800000"/>
            <a:headEnd/>
            <a:tailEnd/>
          </a:ln>
        </p:spPr>
        <p:txBody>
          <a:bodyPr anchor="ctr"/>
          <a:lstStyle/>
          <a:p>
            <a:r>
              <a:rPr lang="pt-BR" sz="4800">
                <a:solidFill>
                  <a:srgbClr val="FFFFFF"/>
                </a:solidFill>
              </a:rPr>
              <a:t>DEBT  AUDIT</a:t>
            </a:r>
          </a:p>
          <a:p>
            <a:pPr>
              <a:buFont typeface="Wingdings" pitchFamily="2" charset="2"/>
              <a:buChar char="Ø"/>
            </a:pPr>
            <a:r>
              <a:rPr lang="pt-BR" sz="2800">
                <a:solidFill>
                  <a:srgbClr val="FFFFFF"/>
                </a:solidFill>
              </a:rPr>
              <a:t> </a:t>
            </a:r>
            <a:r>
              <a:rPr lang="en-US" sz="2800">
                <a:solidFill>
                  <a:schemeClr val="accent1"/>
                </a:solidFill>
              </a:rPr>
              <a:t>RIGHT to ACCESS INFORMATION</a:t>
            </a:r>
          </a:p>
          <a:p>
            <a:pPr>
              <a:buFont typeface="Wingdings" pitchFamily="2" charset="2"/>
              <a:buChar char="Ø"/>
            </a:pPr>
            <a:r>
              <a:rPr lang="en-US" sz="2800">
                <a:solidFill>
                  <a:srgbClr val="FFFFFF"/>
                </a:solidFill>
              </a:rPr>
              <a:t> </a:t>
            </a:r>
            <a:r>
              <a:rPr lang="en-US" sz="2800">
                <a:solidFill>
                  <a:schemeClr val="accent1"/>
                </a:solidFill>
              </a:rPr>
              <a:t>BASED on DOCUMENTS and PROVES (not only an opinion, a point of view or a thesis)</a:t>
            </a:r>
          </a:p>
          <a:p>
            <a:pPr>
              <a:buFont typeface="Wingdings" pitchFamily="2" charset="2"/>
              <a:buChar char="Ø"/>
            </a:pPr>
            <a:r>
              <a:rPr lang="en-US" sz="2800">
                <a:solidFill>
                  <a:srgbClr val="FFFFFF"/>
                </a:solidFill>
              </a:rPr>
              <a:t> </a:t>
            </a:r>
            <a:r>
              <a:rPr lang="en-US" sz="2800">
                <a:solidFill>
                  <a:schemeClr val="accent1"/>
                </a:solidFill>
              </a:rPr>
              <a:t>EVIDENCES of the TRUE ROLE of PUBLIC  DEBT that allows Political and Juridical Actions </a:t>
            </a:r>
            <a:endParaRPr lang="en-US" sz="2800">
              <a:solidFill>
                <a:schemeClr val="tx2"/>
              </a:solidFill>
            </a:endParaRPr>
          </a:p>
        </p:txBody>
      </p:sp>
      <p:sp>
        <p:nvSpPr>
          <p:cNvPr id="10243" name="Rectangle 3"/>
          <p:cNvSpPr>
            <a:spLocks noChangeArrowheads="1"/>
          </p:cNvSpPr>
          <p:nvPr/>
        </p:nvSpPr>
        <p:spPr bwMode="auto">
          <a:xfrm>
            <a:off x="631825" y="3500438"/>
            <a:ext cx="8497888" cy="3143250"/>
          </a:xfrm>
          <a:prstGeom prst="rect">
            <a:avLst/>
          </a:prstGeom>
          <a:noFill/>
          <a:ln w="9525">
            <a:noFill/>
            <a:miter lim="800000"/>
            <a:headEnd/>
            <a:tailEnd/>
          </a:ln>
        </p:spPr>
        <p:txBody>
          <a:bodyPr/>
          <a:lstStyle/>
          <a:p>
            <a:pPr marL="342900" indent="-342900">
              <a:spcBef>
                <a:spcPct val="20000"/>
              </a:spcBef>
            </a:pPr>
            <a:r>
              <a:rPr lang="en-US" sz="4000">
                <a:solidFill>
                  <a:srgbClr val="FFFFFF"/>
                </a:solidFill>
              </a:rPr>
              <a:t>WHAT HAS PUBLIC DEBT BEING?</a:t>
            </a:r>
          </a:p>
          <a:p>
            <a:pPr marL="342900" indent="-342900">
              <a:spcBef>
                <a:spcPct val="20000"/>
              </a:spcBef>
              <a:buFont typeface="Wingdings" pitchFamily="2" charset="2"/>
              <a:buChar char="Ø"/>
            </a:pPr>
            <a:r>
              <a:rPr lang="en-US" sz="2800">
                <a:solidFill>
                  <a:srgbClr val="FFFFFF"/>
                </a:solidFill>
              </a:rPr>
              <a:t> </a:t>
            </a:r>
            <a:r>
              <a:rPr lang="en-US" sz="2800">
                <a:solidFill>
                  <a:schemeClr val="tx1"/>
                </a:solidFill>
              </a:rPr>
              <a:t>Instrument  to  Finance the Public expenses?</a:t>
            </a:r>
          </a:p>
          <a:p>
            <a:pPr marL="342900" indent="-342900">
              <a:spcBef>
                <a:spcPct val="20000"/>
              </a:spcBef>
            </a:pPr>
            <a:r>
              <a:rPr lang="en-US" sz="2800" b="0">
                <a:solidFill>
                  <a:schemeClr val="tx1"/>
                </a:solidFill>
              </a:rPr>
              <a:t>or</a:t>
            </a:r>
          </a:p>
          <a:p>
            <a:pPr marL="342900" indent="-342900">
              <a:spcBef>
                <a:spcPct val="20000"/>
              </a:spcBef>
              <a:buFont typeface="Wingdings" pitchFamily="2" charset="2"/>
              <a:buChar char="Ø"/>
            </a:pPr>
            <a:r>
              <a:rPr lang="en-US" sz="2800">
                <a:solidFill>
                  <a:srgbClr val="FFFFFF"/>
                </a:solidFill>
              </a:rPr>
              <a:t> </a:t>
            </a:r>
            <a:r>
              <a:rPr lang="en-US" sz="2800">
                <a:solidFill>
                  <a:schemeClr val="tx1"/>
                </a:solidFill>
              </a:rPr>
              <a:t>Instrument of Financial Power that utilizes the Debt as a mechanism of transference of public resources to the financial private sector ?</a:t>
            </a:r>
          </a:p>
        </p:txBody>
      </p:sp>
    </p:spTree>
  </p:cSld>
  <p:clrMapOvr>
    <a:masterClrMapping/>
  </p:clrMapOvr>
</p:sld>
</file>

<file path=ppt/theme/theme1.xml><?xml version="1.0" encoding="utf-8"?>
<a:theme xmlns:a="http://schemas.openxmlformats.org/drawingml/2006/main" name="Pulso">
  <a:themeElements>
    <a:clrScheme name="">
      <a:dk1>
        <a:srgbClr val="000000"/>
      </a:dk1>
      <a:lt1>
        <a:srgbClr val="FFFF00"/>
      </a:lt1>
      <a:dk2>
        <a:srgbClr val="000066"/>
      </a:dk2>
      <a:lt2>
        <a:srgbClr val="FFCC66"/>
      </a:lt2>
      <a:accent1>
        <a:srgbClr val="FF9900"/>
      </a:accent1>
      <a:accent2>
        <a:srgbClr val="000044"/>
      </a:accent2>
      <a:accent3>
        <a:srgbClr val="AAAAB8"/>
      </a:accent3>
      <a:accent4>
        <a:srgbClr val="DADA00"/>
      </a:accent4>
      <a:accent5>
        <a:srgbClr val="FFCAAA"/>
      </a:accent5>
      <a:accent6>
        <a:srgbClr val="00003D"/>
      </a:accent6>
      <a:hlink>
        <a:srgbClr val="3366FF"/>
      </a:hlink>
      <a:folHlink>
        <a:srgbClr val="FFFF00"/>
      </a:folHlink>
    </a:clrScheme>
    <a:fontScheme name="Puls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2700" cap="sq"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400" b="1" i="0" u="none" strike="noStrike" cap="none" normalizeH="0" baseline="0" smtClean="0">
            <a:ln>
              <a:noFill/>
            </a:ln>
            <a:solidFill>
              <a:srgbClr val="FF0000"/>
            </a:solidFill>
            <a:effectLst/>
            <a:latin typeface="Times New Roman" pitchFamily="18" charset="0"/>
          </a:defRPr>
        </a:defPPr>
      </a:lstStyle>
    </a:spDef>
    <a:lnDef>
      <a:spPr bwMode="auto">
        <a:xfrm>
          <a:off x="0" y="0"/>
          <a:ext cx="1" cy="1"/>
        </a:xfrm>
        <a:custGeom>
          <a:avLst/>
          <a:gdLst/>
          <a:ahLst/>
          <a:cxnLst/>
          <a:rect l="0" t="0" r="0" b="0"/>
          <a:pathLst/>
        </a:custGeom>
        <a:solidFill>
          <a:srgbClr val="FFFFFF"/>
        </a:solidFill>
        <a:ln w="12700" cap="sq"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400" b="1" i="0" u="none" strike="noStrike" cap="none" normalizeH="0" baseline="0" smtClean="0">
            <a:ln>
              <a:noFill/>
            </a:ln>
            <a:solidFill>
              <a:srgbClr val="FF0000"/>
            </a:solidFill>
            <a:effectLst/>
            <a:latin typeface="Times New Roman" pitchFamily="18" charset="0"/>
          </a:defRPr>
        </a:defPPr>
      </a:lstStyle>
    </a:lnDef>
  </a:objectDefaults>
  <a:extraClrSchemeLst>
    <a:extraClrScheme>
      <a:clrScheme name="Pulso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o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o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o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o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o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C:\Arquivos de Programas\Microsoft Office\Modelos\Estruturas de apresentação\PULSO.POT</Template>
  <TotalTime>15104</TotalTime>
  <Words>1194</Words>
  <Application>Microsoft Office PowerPoint</Application>
  <PresentationFormat>A4 (210 x 297 mm)</PresentationFormat>
  <Paragraphs>152</Paragraphs>
  <Slides>21</Slides>
  <Notes>6</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21</vt:i4>
      </vt:variant>
    </vt:vector>
  </HeadingPairs>
  <TitlesOfParts>
    <vt:vector size="28" baseType="lpstr">
      <vt:lpstr>Times New Roman</vt:lpstr>
      <vt:lpstr>Arial</vt:lpstr>
      <vt:lpstr>Lucida Sans</vt:lpstr>
      <vt:lpstr>Verdana</vt:lpstr>
      <vt:lpstr>Wingdings</vt:lpstr>
      <vt:lpstr>Arial Unicode MS</vt:lpstr>
      <vt:lpstr>Pulso</vt:lpstr>
      <vt:lpstr>Diapositiva 1</vt:lpstr>
      <vt:lpstr>Diapositiva 2</vt:lpstr>
      <vt:lpstr>Diapositiva 3</vt:lpstr>
      <vt:lpstr>CITIZEN DEBT AUDIT-BRAZIL</vt:lpstr>
      <vt:lpstr>LEGAL/POLITICAL ARGUMENTS</vt:lpstr>
      <vt:lpstr>Diapositiva 6</vt:lpstr>
      <vt:lpstr>CITIZEN DEBT AUDIT-BRAZIL</vt:lpstr>
      <vt:lpstr>CITIZEN DEBT AUDIT-BRAZIL</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vector>
  </TitlesOfParts>
  <Company>Maria Lúcia F. Carneiro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sem título</dc:title>
  <dc:creator>Maria Lucia Fattorelli</dc:creator>
  <cp:lastModifiedBy>User</cp:lastModifiedBy>
  <cp:revision>1117</cp:revision>
  <cp:lastPrinted>2008-11-20T19:12:03Z</cp:lastPrinted>
  <dcterms:created xsi:type="dcterms:W3CDTF">2001-11-19T18:24:28Z</dcterms:created>
  <dcterms:modified xsi:type="dcterms:W3CDTF">2012-07-19T17:37:13Z</dcterms:modified>
</cp:coreProperties>
</file>